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3.xml" ContentType="application/vnd.openxmlformats-officedocument.drawingml.chart+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137"/>
  </p:notesMasterIdLst>
  <p:handoutMasterIdLst>
    <p:handoutMasterId r:id="rId138"/>
  </p:handoutMasterIdLst>
  <p:sldIdLst>
    <p:sldId id="478" r:id="rId3"/>
    <p:sldId id="269" r:id="rId4"/>
    <p:sldId id="331" r:id="rId5"/>
    <p:sldId id="330" r:id="rId6"/>
    <p:sldId id="278" r:id="rId7"/>
    <p:sldId id="468" r:id="rId8"/>
    <p:sldId id="292" r:id="rId9"/>
    <p:sldId id="293" r:id="rId10"/>
    <p:sldId id="294" r:id="rId11"/>
    <p:sldId id="296" r:id="rId12"/>
    <p:sldId id="297" r:id="rId13"/>
    <p:sldId id="366" r:id="rId14"/>
    <p:sldId id="367" r:id="rId15"/>
    <p:sldId id="368" r:id="rId16"/>
    <p:sldId id="302" r:id="rId17"/>
    <p:sldId id="321" r:id="rId18"/>
    <p:sldId id="434" r:id="rId19"/>
    <p:sldId id="435" r:id="rId20"/>
    <p:sldId id="436" r:id="rId21"/>
    <p:sldId id="437" r:id="rId22"/>
    <p:sldId id="438" r:id="rId23"/>
    <p:sldId id="439" r:id="rId24"/>
    <p:sldId id="440" r:id="rId25"/>
    <p:sldId id="428" r:id="rId26"/>
    <p:sldId id="429" r:id="rId27"/>
    <p:sldId id="430" r:id="rId28"/>
    <p:sldId id="431" r:id="rId29"/>
    <p:sldId id="450" r:id="rId30"/>
    <p:sldId id="451" r:id="rId31"/>
    <p:sldId id="452" r:id="rId32"/>
    <p:sldId id="465" r:id="rId33"/>
    <p:sldId id="279" r:id="rId34"/>
    <p:sldId id="280" r:id="rId35"/>
    <p:sldId id="381" r:id="rId36"/>
    <p:sldId id="382" r:id="rId37"/>
    <p:sldId id="286" r:id="rId38"/>
    <p:sldId id="289" r:id="rId39"/>
    <p:sldId id="283" r:id="rId40"/>
    <p:sldId id="284" r:id="rId41"/>
    <p:sldId id="285" r:id="rId42"/>
    <p:sldId id="298" r:id="rId43"/>
    <p:sldId id="319" r:id="rId44"/>
    <p:sldId id="299" r:id="rId45"/>
    <p:sldId id="300" r:id="rId46"/>
    <p:sldId id="305" r:id="rId47"/>
    <p:sldId id="323" r:id="rId48"/>
    <p:sldId id="306" r:id="rId49"/>
    <p:sldId id="317" r:id="rId50"/>
    <p:sldId id="341" r:id="rId51"/>
    <p:sldId id="342" r:id="rId52"/>
    <p:sldId id="343" r:id="rId53"/>
    <p:sldId id="378" r:id="rId54"/>
    <p:sldId id="379" r:id="rId55"/>
    <p:sldId id="380" r:id="rId56"/>
    <p:sldId id="386" r:id="rId57"/>
    <p:sldId id="387" r:id="rId58"/>
    <p:sldId id="388" r:id="rId59"/>
    <p:sldId id="403" r:id="rId60"/>
    <p:sldId id="404" r:id="rId61"/>
    <p:sldId id="406" r:id="rId62"/>
    <p:sldId id="457" r:id="rId63"/>
    <p:sldId id="458" r:id="rId64"/>
    <p:sldId id="445" r:id="rId65"/>
    <p:sldId id="446" r:id="rId66"/>
    <p:sldId id="447" r:id="rId67"/>
    <p:sldId id="466" r:id="rId68"/>
    <p:sldId id="441" r:id="rId69"/>
    <p:sldId id="442" r:id="rId70"/>
    <p:sldId id="455" r:id="rId71"/>
    <p:sldId id="456" r:id="rId72"/>
    <p:sldId id="467" r:id="rId73"/>
    <p:sldId id="448" r:id="rId74"/>
    <p:sldId id="449" r:id="rId75"/>
    <p:sldId id="308" r:id="rId76"/>
    <p:sldId id="469" r:id="rId77"/>
    <p:sldId id="326" r:id="rId78"/>
    <p:sldId id="327" r:id="rId79"/>
    <p:sldId id="415" r:id="rId80"/>
    <p:sldId id="416" r:id="rId81"/>
    <p:sldId id="417" r:id="rId82"/>
    <p:sldId id="311" r:id="rId83"/>
    <p:sldId id="328" r:id="rId84"/>
    <p:sldId id="362" r:id="rId85"/>
    <p:sldId id="363" r:id="rId86"/>
    <p:sldId id="470" r:id="rId87"/>
    <p:sldId id="443" r:id="rId88"/>
    <p:sldId id="444" r:id="rId89"/>
    <p:sldId id="471" r:id="rId90"/>
    <p:sldId id="355" r:id="rId91"/>
    <p:sldId id="356" r:id="rId92"/>
    <p:sldId id="472" r:id="rId93"/>
    <p:sldId id="360" r:id="rId94"/>
    <p:sldId id="361" r:id="rId95"/>
    <p:sldId id="332" r:id="rId96"/>
    <p:sldId id="473" r:id="rId97"/>
    <p:sldId id="353" r:id="rId98"/>
    <p:sldId id="354" r:id="rId99"/>
    <p:sldId id="337" r:id="rId100"/>
    <p:sldId id="339" r:id="rId101"/>
    <p:sldId id="340" r:id="rId102"/>
    <p:sldId id="474" r:id="rId103"/>
    <p:sldId id="462" r:id="rId104"/>
    <p:sldId id="463" r:id="rId105"/>
    <p:sldId id="464" r:id="rId106"/>
    <p:sldId id="475" r:id="rId107"/>
    <p:sldId id="418" r:id="rId108"/>
    <p:sldId id="419" r:id="rId109"/>
    <p:sldId id="420" r:id="rId110"/>
    <p:sldId id="334" r:id="rId111"/>
    <p:sldId id="335" r:id="rId112"/>
    <p:sldId id="336" r:id="rId113"/>
    <p:sldId id="333" r:id="rId114"/>
    <p:sldId id="476" r:id="rId115"/>
    <p:sldId id="459" r:id="rId116"/>
    <p:sldId id="460" r:id="rId117"/>
    <p:sldId id="461" r:id="rId118"/>
    <p:sldId id="421" r:id="rId119"/>
    <p:sldId id="422" r:id="rId120"/>
    <p:sldId id="426" r:id="rId121"/>
    <p:sldId id="427" r:id="rId122"/>
    <p:sldId id="432" r:id="rId123"/>
    <p:sldId id="433" r:id="rId124"/>
    <p:sldId id="400" r:id="rId125"/>
    <p:sldId id="401" r:id="rId126"/>
    <p:sldId id="402" r:id="rId127"/>
    <p:sldId id="407" r:id="rId128"/>
    <p:sldId id="408" r:id="rId129"/>
    <p:sldId id="409" r:id="rId130"/>
    <p:sldId id="412" r:id="rId131"/>
    <p:sldId id="411" r:id="rId132"/>
    <p:sldId id="413" r:id="rId133"/>
    <p:sldId id="414" r:id="rId134"/>
    <p:sldId id="453" r:id="rId135"/>
    <p:sldId id="454" r:id="rId136"/>
  </p:sldIdLst>
  <p:sldSz cx="9144000" cy="6858000" type="screen4x3"/>
  <p:notesSz cx="6858000" cy="9144000"/>
  <p:custDataLst>
    <p:tags r:id="rId13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76">
          <p15:clr>
            <a:srgbClr val="A4A3A4"/>
          </p15:clr>
        </p15:guide>
        <p15:guide id="2" orient="horz" pos="144">
          <p15:clr>
            <a:srgbClr val="A4A3A4"/>
          </p15:clr>
        </p15:guide>
        <p15:guide id="3" orient="horz" pos="2256">
          <p15:clr>
            <a:srgbClr val="A4A3A4"/>
          </p15:clr>
        </p15:guide>
        <p15:guide id="4" orient="horz" pos="4064">
          <p15:clr>
            <a:srgbClr val="A4A3A4"/>
          </p15:clr>
        </p15:guide>
        <p15:guide id="5" pos="2880">
          <p15:clr>
            <a:srgbClr val="A4A3A4"/>
          </p15:clr>
        </p15:guide>
        <p15:guide id="6" pos="144">
          <p15:clr>
            <a:srgbClr val="A4A3A4"/>
          </p15:clr>
        </p15:guide>
        <p15:guide id="7" pos="56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2894FF"/>
    <a:srgbClr val="FF33CC"/>
    <a:srgbClr val="B60D27"/>
    <a:srgbClr val="C0C0C0"/>
    <a:srgbClr val="043882"/>
    <a:srgbClr val="DAE1EC"/>
    <a:srgbClr val="E23A06"/>
    <a:srgbClr val="3F5075"/>
    <a:srgbClr val="034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5" autoAdjust="0"/>
    <p:restoredTop sz="91834" autoAdjust="0"/>
  </p:normalViewPr>
  <p:slideViewPr>
    <p:cSldViewPr snapToGrid="0" showGuides="1">
      <p:cViewPr varScale="1">
        <p:scale>
          <a:sx n="75" d="100"/>
          <a:sy n="75" d="100"/>
        </p:scale>
        <p:origin x="-1421" y="-72"/>
      </p:cViewPr>
      <p:guideLst>
        <p:guide orient="horz" pos="4176"/>
        <p:guide orient="horz" pos="144"/>
        <p:guide orient="horz" pos="3333"/>
        <p:guide orient="horz" pos="4064"/>
        <p:guide pos="2880"/>
        <p:guide pos="157"/>
        <p:guide pos="5616"/>
        <p:guide pos="179"/>
        <p:guide pos="2083"/>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charts/_rels/chart1.xml.rels><?xml version="1.0" encoding="UTF-8" standalone="yes"?>
<Relationships xmlns="http://schemas.openxmlformats.org/package/2006/relationships"><Relationship Id="rId2" Type="http://schemas.openxmlformats.org/officeDocument/2006/relationships/oleObject" Target="file:///F:\EXPERT-C\EXPERT-C%20UPDATED%20SURVIVAL%20ANALYSIS%2019%20JUNE%202013%20FIGURES%20-%20pCR.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EXPERT-C\EXPERT-C%20UPDATED%20SURVIVAL%20ANALYSIS%2019%20JUNE%202013%20FIGURES%20-%20pCR.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34362934362872"/>
          <c:y val="0.13012729844413001"/>
          <c:w val="0.80308880308880648"/>
          <c:h val="0.6874115983026865"/>
        </c:manualLayout>
      </c:layout>
      <c:scatterChart>
        <c:scatterStyle val="lineMarker"/>
        <c:varyColors val="0"/>
        <c:ser>
          <c:idx val="0"/>
          <c:order val="0"/>
          <c:tx>
            <c:strRef>
              <c:f>'PFS pCR Data'!$G$398</c:f>
              <c:strCache>
                <c:ptCount val="1"/>
                <c:pt idx="0">
                  <c:v>No pCR</c:v>
                </c:pt>
              </c:strCache>
            </c:strRef>
          </c:tx>
          <c:spPr>
            <a:ln w="38100">
              <a:solidFill>
                <a:srgbClr val="B60D27"/>
              </a:solidFill>
              <a:prstDash val="solid"/>
            </a:ln>
          </c:spPr>
          <c:marker>
            <c:symbol val="none"/>
          </c:marker>
          <c:xVal>
            <c:numRef>
              <c:f>'PFS pCR Data'!$E$2:$E$311</c:f>
              <c:numCache>
                <c:formatCode>0</c:formatCode>
                <c:ptCount val="310"/>
                <c:pt idx="0">
                  <c:v>0</c:v>
                </c:pt>
                <c:pt idx="1">
                  <c:v>0</c:v>
                </c:pt>
                <c:pt idx="2">
                  <c:v>0</c:v>
                </c:pt>
                <c:pt idx="3">
                  <c:v>0.49507075738707423</c:v>
                </c:pt>
                <c:pt idx="4">
                  <c:v>0.49507075738707423</c:v>
                </c:pt>
                <c:pt idx="5">
                  <c:v>0.50874674516019502</c:v>
                </c:pt>
                <c:pt idx="6">
                  <c:v>0.50874674516019502</c:v>
                </c:pt>
                <c:pt idx="7">
                  <c:v>0.62088984489981036</c:v>
                </c:pt>
                <c:pt idx="8">
                  <c:v>0.62088984489981036</c:v>
                </c:pt>
                <c:pt idx="9">
                  <c:v>0.62088984489981036</c:v>
                </c:pt>
                <c:pt idx="10">
                  <c:v>0.62636024000905699</c:v>
                </c:pt>
                <c:pt idx="11">
                  <c:v>0.62636024000905699</c:v>
                </c:pt>
                <c:pt idx="12">
                  <c:v>0.64550662289143002</c:v>
                </c:pt>
                <c:pt idx="13">
                  <c:v>0.64550662289143002</c:v>
                </c:pt>
                <c:pt idx="14">
                  <c:v>0.67559379599230096</c:v>
                </c:pt>
                <c:pt idx="15">
                  <c:v>0.67559379599230096</c:v>
                </c:pt>
                <c:pt idx="16">
                  <c:v>0.72482735197554704</c:v>
                </c:pt>
                <c:pt idx="17">
                  <c:v>0.72482735197554704</c:v>
                </c:pt>
                <c:pt idx="18">
                  <c:v>0.83697045171515905</c:v>
                </c:pt>
                <c:pt idx="19">
                  <c:v>0.83697045171515905</c:v>
                </c:pt>
                <c:pt idx="20">
                  <c:v>0.83970564926978786</c:v>
                </c:pt>
                <c:pt idx="21">
                  <c:v>0.83970564926978786</c:v>
                </c:pt>
                <c:pt idx="22">
                  <c:v>0.83970564926978786</c:v>
                </c:pt>
                <c:pt idx="23">
                  <c:v>0.83970564926978786</c:v>
                </c:pt>
                <c:pt idx="24">
                  <c:v>0.83970564926978786</c:v>
                </c:pt>
                <c:pt idx="25">
                  <c:v>0.83970564926978786</c:v>
                </c:pt>
                <c:pt idx="26">
                  <c:v>0.89987999547152864</c:v>
                </c:pt>
                <c:pt idx="27">
                  <c:v>0.89987999547152864</c:v>
                </c:pt>
                <c:pt idx="28">
                  <c:v>0.9190263783539</c:v>
                </c:pt>
                <c:pt idx="29">
                  <c:v>0.9190263783539</c:v>
                </c:pt>
                <c:pt idx="30">
                  <c:v>0.95184874900939764</c:v>
                </c:pt>
                <c:pt idx="31">
                  <c:v>0.95184874900939764</c:v>
                </c:pt>
                <c:pt idx="32">
                  <c:v>0.95184874900939764</c:v>
                </c:pt>
                <c:pt idx="33">
                  <c:v>0.97373032944639404</c:v>
                </c:pt>
                <c:pt idx="34">
                  <c:v>0.97373032944639404</c:v>
                </c:pt>
                <c:pt idx="35">
                  <c:v>1.074932638967508</c:v>
                </c:pt>
                <c:pt idx="36">
                  <c:v>1.074932638967508</c:v>
                </c:pt>
                <c:pt idx="37">
                  <c:v>1.2363092946903638</c:v>
                </c:pt>
                <c:pt idx="38">
                  <c:v>1.2363092946903638</c:v>
                </c:pt>
                <c:pt idx="39">
                  <c:v>1.28554285067361</c:v>
                </c:pt>
                <c:pt idx="40">
                  <c:v>1.28554285067361</c:v>
                </c:pt>
                <c:pt idx="41">
                  <c:v>1.4715362843880846</c:v>
                </c:pt>
                <c:pt idx="42">
                  <c:v>1.4715362843880846</c:v>
                </c:pt>
                <c:pt idx="43">
                  <c:v>1.7040280765311899</c:v>
                </c:pt>
                <c:pt idx="44">
                  <c:v>1.7040280765311899</c:v>
                </c:pt>
                <c:pt idx="45">
                  <c:v>1.9912238197667895</c:v>
                </c:pt>
                <c:pt idx="46">
                  <c:v>1.9912238197667895</c:v>
                </c:pt>
                <c:pt idx="47">
                  <c:v>2.0103702026491601</c:v>
                </c:pt>
                <c:pt idx="48">
                  <c:v>2.0103702026491601</c:v>
                </c:pt>
                <c:pt idx="49">
                  <c:v>2.0678093512962752</c:v>
                </c:pt>
                <c:pt idx="50">
                  <c:v>2.0678093512962752</c:v>
                </c:pt>
                <c:pt idx="51">
                  <c:v>2.1963636363636367</c:v>
                </c:pt>
                <c:pt idx="52">
                  <c:v>2.1963636363636367</c:v>
                </c:pt>
                <c:pt idx="53">
                  <c:v>2.592967281784218</c:v>
                </c:pt>
                <c:pt idx="54">
                  <c:v>2.592967281784218</c:v>
                </c:pt>
                <c:pt idx="55">
                  <c:v>2.6586120230951966</c:v>
                </c:pt>
                <c:pt idx="56">
                  <c:v>2.6586120230951966</c:v>
                </c:pt>
                <c:pt idx="57">
                  <c:v>2.7543439375070751</c:v>
                </c:pt>
                <c:pt idx="58">
                  <c:v>2.7543439375070751</c:v>
                </c:pt>
                <c:pt idx="59">
                  <c:v>2.7543439375070751</c:v>
                </c:pt>
                <c:pt idx="60">
                  <c:v>2.7543439375070751</c:v>
                </c:pt>
                <c:pt idx="61">
                  <c:v>2.7680199252801989</c:v>
                </c:pt>
                <c:pt idx="62">
                  <c:v>2.7680199252801989</c:v>
                </c:pt>
                <c:pt idx="63">
                  <c:v>3.4545545114910001</c:v>
                </c:pt>
                <c:pt idx="64">
                  <c:v>3.4545545114910001</c:v>
                </c:pt>
                <c:pt idx="65">
                  <c:v>3.960566059096569</c:v>
                </c:pt>
                <c:pt idx="66">
                  <c:v>3.960566059096569</c:v>
                </c:pt>
                <c:pt idx="67">
                  <c:v>4.2422914072229174</c:v>
                </c:pt>
                <c:pt idx="68">
                  <c:v>4.2422914072229174</c:v>
                </c:pt>
                <c:pt idx="69">
                  <c:v>4.3653752971810258</c:v>
                </c:pt>
                <c:pt idx="70">
                  <c:v>4.3653752971810258</c:v>
                </c:pt>
                <c:pt idx="71">
                  <c:v>4.3653752971810258</c:v>
                </c:pt>
                <c:pt idx="72">
                  <c:v>4.5158111626853765</c:v>
                </c:pt>
                <c:pt idx="73">
                  <c:v>4.5158111626853765</c:v>
                </c:pt>
                <c:pt idx="74">
                  <c:v>4.5158111626853765</c:v>
                </c:pt>
                <c:pt idx="75">
                  <c:v>4.5814559039963774</c:v>
                </c:pt>
                <c:pt idx="76">
                  <c:v>4.5814559039963774</c:v>
                </c:pt>
                <c:pt idx="77">
                  <c:v>4.5814559039963774</c:v>
                </c:pt>
                <c:pt idx="78">
                  <c:v>4.6498358428619699</c:v>
                </c:pt>
                <c:pt idx="79">
                  <c:v>4.6498358428619699</c:v>
                </c:pt>
                <c:pt idx="80">
                  <c:v>4.6498358428619699</c:v>
                </c:pt>
                <c:pt idx="81">
                  <c:v>4.6853934110721447</c:v>
                </c:pt>
                <c:pt idx="82">
                  <c:v>4.6853934110721447</c:v>
                </c:pt>
                <c:pt idx="83">
                  <c:v>4.6853934110721447</c:v>
                </c:pt>
                <c:pt idx="84">
                  <c:v>4.751038152383134</c:v>
                </c:pt>
                <c:pt idx="85">
                  <c:v>4.751038152383134</c:v>
                </c:pt>
                <c:pt idx="86">
                  <c:v>4.751038152383134</c:v>
                </c:pt>
                <c:pt idx="87">
                  <c:v>4.7948013132571017</c:v>
                </c:pt>
                <c:pt idx="88">
                  <c:v>4.7948013132571017</c:v>
                </c:pt>
                <c:pt idx="89">
                  <c:v>4.7948013132571017</c:v>
                </c:pt>
                <c:pt idx="90">
                  <c:v>4.8166828936941206</c:v>
                </c:pt>
                <c:pt idx="91">
                  <c:v>4.8166828936941206</c:v>
                </c:pt>
                <c:pt idx="92">
                  <c:v>4.8166828936941206</c:v>
                </c:pt>
                <c:pt idx="93">
                  <c:v>4.8166828936941206</c:v>
                </c:pt>
                <c:pt idx="94">
                  <c:v>4.8166828936941206</c:v>
                </c:pt>
                <c:pt idx="95">
                  <c:v>4.8166828936941206</c:v>
                </c:pt>
                <c:pt idx="96">
                  <c:v>4.8194180912487274</c:v>
                </c:pt>
                <c:pt idx="97">
                  <c:v>4.8194180912487274</c:v>
                </c:pt>
                <c:pt idx="98">
                  <c:v>4.8495052643495855</c:v>
                </c:pt>
                <c:pt idx="99">
                  <c:v>4.8495052643495855</c:v>
                </c:pt>
                <c:pt idx="100">
                  <c:v>4.8495052643495855</c:v>
                </c:pt>
                <c:pt idx="101">
                  <c:v>4.8795924374504702</c:v>
                </c:pt>
                <c:pt idx="102">
                  <c:v>4.8795924374504702</c:v>
                </c:pt>
                <c:pt idx="103">
                  <c:v>4.8795924374504702</c:v>
                </c:pt>
                <c:pt idx="104">
                  <c:v>4.8795924374504702</c:v>
                </c:pt>
                <c:pt idx="105">
                  <c:v>4.8795924374504702</c:v>
                </c:pt>
                <c:pt idx="106">
                  <c:v>4.8795924374504702</c:v>
                </c:pt>
                <c:pt idx="107">
                  <c:v>4.8850628325597176</c:v>
                </c:pt>
                <c:pt idx="108">
                  <c:v>4.8850628325597176</c:v>
                </c:pt>
                <c:pt idx="109">
                  <c:v>4.8850628325597176</c:v>
                </c:pt>
                <c:pt idx="110">
                  <c:v>4.9014740178874678</c:v>
                </c:pt>
                <c:pt idx="111">
                  <c:v>4.9014740178874678</c:v>
                </c:pt>
                <c:pt idx="112">
                  <c:v>4.9014740178874678</c:v>
                </c:pt>
                <c:pt idx="113">
                  <c:v>4.9206204007698524</c:v>
                </c:pt>
                <c:pt idx="114">
                  <c:v>4.9206204007698524</c:v>
                </c:pt>
                <c:pt idx="115">
                  <c:v>4.9206204007698524</c:v>
                </c:pt>
                <c:pt idx="116">
                  <c:v>4.926090795879114</c:v>
                </c:pt>
                <c:pt idx="117">
                  <c:v>4.926090795879114</c:v>
                </c:pt>
                <c:pt idx="118">
                  <c:v>4.926090795879114</c:v>
                </c:pt>
                <c:pt idx="119">
                  <c:v>4.931561190988381</c:v>
                </c:pt>
                <c:pt idx="120">
                  <c:v>4.931561190988381</c:v>
                </c:pt>
                <c:pt idx="121">
                  <c:v>4.931561190988381</c:v>
                </c:pt>
                <c:pt idx="122">
                  <c:v>4.9534427714253404</c:v>
                </c:pt>
                <c:pt idx="123">
                  <c:v>4.9534427714253404</c:v>
                </c:pt>
                <c:pt idx="124">
                  <c:v>4.9534427714253404</c:v>
                </c:pt>
                <c:pt idx="125">
                  <c:v>4.9561779689799605</c:v>
                </c:pt>
                <c:pt idx="126">
                  <c:v>4.9561779689799605</c:v>
                </c:pt>
                <c:pt idx="127">
                  <c:v>4.9561779689799605</c:v>
                </c:pt>
                <c:pt idx="128">
                  <c:v>4.9643835616438352</c:v>
                </c:pt>
                <c:pt idx="129">
                  <c:v>4.9643835616438352</c:v>
                </c:pt>
                <c:pt idx="130">
                  <c:v>4.9643835616438352</c:v>
                </c:pt>
                <c:pt idx="131">
                  <c:v>4.9698539567530853</c:v>
                </c:pt>
                <c:pt idx="132">
                  <c:v>4.9698539567530853</c:v>
                </c:pt>
                <c:pt idx="133">
                  <c:v>4.9698539567530853</c:v>
                </c:pt>
                <c:pt idx="134">
                  <c:v>4.9917355371900776</c:v>
                </c:pt>
                <c:pt idx="135">
                  <c:v>4.9917355371900776</c:v>
                </c:pt>
                <c:pt idx="136">
                  <c:v>4.9917355371900776</c:v>
                </c:pt>
                <c:pt idx="137">
                  <c:v>5.0136171176270805</c:v>
                </c:pt>
                <c:pt idx="138">
                  <c:v>5.0136171176270805</c:v>
                </c:pt>
                <c:pt idx="139">
                  <c:v>5.0136171176270805</c:v>
                </c:pt>
                <c:pt idx="140">
                  <c:v>5.0163523151817104</c:v>
                </c:pt>
                <c:pt idx="141">
                  <c:v>5.0163523151817104</c:v>
                </c:pt>
                <c:pt idx="142">
                  <c:v>5.0163523151817104</c:v>
                </c:pt>
                <c:pt idx="143">
                  <c:v>5.0354986980640914</c:v>
                </c:pt>
                <c:pt idx="144">
                  <c:v>5.0354986980640914</c:v>
                </c:pt>
                <c:pt idx="145">
                  <c:v>5.0354986980640914</c:v>
                </c:pt>
                <c:pt idx="146">
                  <c:v>5.0573802785010455</c:v>
                </c:pt>
                <c:pt idx="147">
                  <c:v>5.0573802785010455</c:v>
                </c:pt>
                <c:pt idx="148">
                  <c:v>5.0573802785010455</c:v>
                </c:pt>
                <c:pt idx="149">
                  <c:v>5.1120842295935347</c:v>
                </c:pt>
                <c:pt idx="150">
                  <c:v>5.1120842295935347</c:v>
                </c:pt>
                <c:pt idx="151">
                  <c:v>5.1367010075851915</c:v>
                </c:pt>
                <c:pt idx="152">
                  <c:v>5.1367010075851915</c:v>
                </c:pt>
                <c:pt idx="153">
                  <c:v>5.1367010075851915</c:v>
                </c:pt>
                <c:pt idx="154">
                  <c:v>5.1394362051398161</c:v>
                </c:pt>
                <c:pt idx="155">
                  <c:v>5.1394362051398161</c:v>
                </c:pt>
                <c:pt idx="156">
                  <c:v>5.1394362051398161</c:v>
                </c:pt>
                <c:pt idx="157">
                  <c:v>5.1503769953583154</c:v>
                </c:pt>
                <c:pt idx="158">
                  <c:v>5.1503769953583154</c:v>
                </c:pt>
                <c:pt idx="159">
                  <c:v>5.1503769953583154</c:v>
                </c:pt>
                <c:pt idx="160">
                  <c:v>5.15311219291294</c:v>
                </c:pt>
                <c:pt idx="161">
                  <c:v>5.15311219291294</c:v>
                </c:pt>
                <c:pt idx="162">
                  <c:v>5.15311219291294</c:v>
                </c:pt>
                <c:pt idx="163">
                  <c:v>5.1804641684591868</c:v>
                </c:pt>
                <c:pt idx="164">
                  <c:v>5.1804641684591868</c:v>
                </c:pt>
                <c:pt idx="165">
                  <c:v>5.1804641684591868</c:v>
                </c:pt>
                <c:pt idx="166">
                  <c:v>5.2269625268878066</c:v>
                </c:pt>
                <c:pt idx="167">
                  <c:v>5.2269625268878066</c:v>
                </c:pt>
                <c:pt idx="168">
                  <c:v>5.2269625268878066</c:v>
                </c:pt>
                <c:pt idx="169">
                  <c:v>5.2324329219970567</c:v>
                </c:pt>
                <c:pt idx="170">
                  <c:v>5.2324329219970567</c:v>
                </c:pt>
                <c:pt idx="171">
                  <c:v>5.2324329219970567</c:v>
                </c:pt>
                <c:pt idx="172">
                  <c:v>5.2461089097701814</c:v>
                </c:pt>
                <c:pt idx="173">
                  <c:v>5.2461089097701814</c:v>
                </c:pt>
                <c:pt idx="174">
                  <c:v>5.2461089097701814</c:v>
                </c:pt>
                <c:pt idx="175">
                  <c:v>5.2597848975433026</c:v>
                </c:pt>
                <c:pt idx="176">
                  <c:v>5.2597848975433026</c:v>
                </c:pt>
                <c:pt idx="177">
                  <c:v>5.2597848975433026</c:v>
                </c:pt>
                <c:pt idx="178">
                  <c:v>5.2625200950979281</c:v>
                </c:pt>
                <c:pt idx="179">
                  <c:v>5.2625200950979281</c:v>
                </c:pt>
                <c:pt idx="180">
                  <c:v>5.2625200950979281</c:v>
                </c:pt>
                <c:pt idx="181">
                  <c:v>5.2789312804256774</c:v>
                </c:pt>
                <c:pt idx="182">
                  <c:v>5.2789312804256774</c:v>
                </c:pt>
                <c:pt idx="183">
                  <c:v>5.2789312804256774</c:v>
                </c:pt>
                <c:pt idx="184">
                  <c:v>5.3664576021736714</c:v>
                </c:pt>
                <c:pt idx="185">
                  <c:v>5.3664576021736714</c:v>
                </c:pt>
                <c:pt idx="186">
                  <c:v>5.3664576021736714</c:v>
                </c:pt>
                <c:pt idx="187">
                  <c:v>5.3773983923921946</c:v>
                </c:pt>
                <c:pt idx="188">
                  <c:v>5.3773983923921946</c:v>
                </c:pt>
                <c:pt idx="189">
                  <c:v>5.3773983923921946</c:v>
                </c:pt>
                <c:pt idx="190">
                  <c:v>5.4156911581569096</c:v>
                </c:pt>
                <c:pt idx="191">
                  <c:v>5.4156911581569096</c:v>
                </c:pt>
                <c:pt idx="192">
                  <c:v>5.4156911581569096</c:v>
                </c:pt>
                <c:pt idx="193">
                  <c:v>5.4321023434846909</c:v>
                </c:pt>
                <c:pt idx="194">
                  <c:v>5.4321023434846909</c:v>
                </c:pt>
                <c:pt idx="195">
                  <c:v>5.4321023434846909</c:v>
                </c:pt>
                <c:pt idx="196">
                  <c:v>5.4375727385939099</c:v>
                </c:pt>
                <c:pt idx="197">
                  <c:v>5.4375727385939099</c:v>
                </c:pt>
                <c:pt idx="198">
                  <c:v>5.4375727385939099</c:v>
                </c:pt>
                <c:pt idx="199">
                  <c:v>5.4485135288124056</c:v>
                </c:pt>
                <c:pt idx="200">
                  <c:v>5.4485135288124056</c:v>
                </c:pt>
                <c:pt idx="201">
                  <c:v>5.4485135288124056</c:v>
                </c:pt>
                <c:pt idx="202">
                  <c:v>5.5004822823502773</c:v>
                </c:pt>
                <c:pt idx="203">
                  <c:v>5.5004822823502773</c:v>
                </c:pt>
                <c:pt idx="204">
                  <c:v>5.5004822823502773</c:v>
                </c:pt>
                <c:pt idx="205">
                  <c:v>5.5196286652326831</c:v>
                </c:pt>
                <c:pt idx="206">
                  <c:v>5.5196286652326831</c:v>
                </c:pt>
                <c:pt idx="207">
                  <c:v>5.5196286652326831</c:v>
                </c:pt>
                <c:pt idx="208">
                  <c:v>5.5743326163251385</c:v>
                </c:pt>
                <c:pt idx="209">
                  <c:v>5.5743326163251385</c:v>
                </c:pt>
                <c:pt idx="210">
                  <c:v>5.5743326163251385</c:v>
                </c:pt>
                <c:pt idx="211">
                  <c:v>5.5770678138797702</c:v>
                </c:pt>
                <c:pt idx="212">
                  <c:v>5.5770678138797702</c:v>
                </c:pt>
                <c:pt idx="213">
                  <c:v>5.5770678138797702</c:v>
                </c:pt>
                <c:pt idx="214">
                  <c:v>5.6481829502999839</c:v>
                </c:pt>
                <c:pt idx="215">
                  <c:v>5.6481829502999839</c:v>
                </c:pt>
                <c:pt idx="216">
                  <c:v>5.6481829502999839</c:v>
                </c:pt>
                <c:pt idx="217">
                  <c:v>5.6919461111740084</c:v>
                </c:pt>
                <c:pt idx="218">
                  <c:v>5.6919461111740084</c:v>
                </c:pt>
                <c:pt idx="219">
                  <c:v>5.6919461111740084</c:v>
                </c:pt>
                <c:pt idx="220">
                  <c:v>5.7028869013925059</c:v>
                </c:pt>
                <c:pt idx="221">
                  <c:v>5.7028869013925059</c:v>
                </c:pt>
                <c:pt idx="222">
                  <c:v>5.7028869013925059</c:v>
                </c:pt>
                <c:pt idx="223">
                  <c:v>5.7220332842748824</c:v>
                </c:pt>
                <c:pt idx="224">
                  <c:v>5.7220332842748824</c:v>
                </c:pt>
                <c:pt idx="225">
                  <c:v>5.7220332842748824</c:v>
                </c:pt>
                <c:pt idx="226">
                  <c:v>5.7384444696026424</c:v>
                </c:pt>
                <c:pt idx="227">
                  <c:v>5.7384444696026424</c:v>
                </c:pt>
                <c:pt idx="228">
                  <c:v>5.7384444696026424</c:v>
                </c:pt>
                <c:pt idx="229">
                  <c:v>5.7575908524849782</c:v>
                </c:pt>
                <c:pt idx="230">
                  <c:v>5.7575908524849782</c:v>
                </c:pt>
                <c:pt idx="231">
                  <c:v>5.7575908524849782</c:v>
                </c:pt>
                <c:pt idx="232">
                  <c:v>5.7931484206951334</c:v>
                </c:pt>
                <c:pt idx="233">
                  <c:v>5.7931484206951334</c:v>
                </c:pt>
                <c:pt idx="234">
                  <c:v>5.7931484206951334</c:v>
                </c:pt>
                <c:pt idx="235">
                  <c:v>5.8396467791237434</c:v>
                </c:pt>
                <c:pt idx="236">
                  <c:v>5.8396467791237434</c:v>
                </c:pt>
                <c:pt idx="237">
                  <c:v>5.8396467791237434</c:v>
                </c:pt>
                <c:pt idx="238">
                  <c:v>5.8779395448884655</c:v>
                </c:pt>
                <c:pt idx="239">
                  <c:v>5.8779395448884655</c:v>
                </c:pt>
                <c:pt idx="240">
                  <c:v>5.8779395448884655</c:v>
                </c:pt>
                <c:pt idx="241">
                  <c:v>5.8861451375523623</c:v>
                </c:pt>
                <c:pt idx="242">
                  <c:v>5.8861451375523623</c:v>
                </c:pt>
                <c:pt idx="243">
                  <c:v>5.8861451375523623</c:v>
                </c:pt>
                <c:pt idx="244">
                  <c:v>5.8916155326616098</c:v>
                </c:pt>
                <c:pt idx="245">
                  <c:v>5.8916155326616098</c:v>
                </c:pt>
                <c:pt idx="246">
                  <c:v>5.8916155326616098</c:v>
                </c:pt>
                <c:pt idx="247">
                  <c:v>5.8916155326616098</c:v>
                </c:pt>
                <c:pt idx="248">
                  <c:v>5.8916155326616098</c:v>
                </c:pt>
                <c:pt idx="249">
                  <c:v>5.8916155326616098</c:v>
                </c:pt>
                <c:pt idx="250">
                  <c:v>5.8916155326616098</c:v>
                </c:pt>
                <c:pt idx="251">
                  <c:v>5.8916155326616098</c:v>
                </c:pt>
                <c:pt idx="252">
                  <c:v>5.8916155326616098</c:v>
                </c:pt>
                <c:pt idx="253">
                  <c:v>5.897085927770827</c:v>
                </c:pt>
                <c:pt idx="254">
                  <c:v>5.897085927770827</c:v>
                </c:pt>
                <c:pt idx="255">
                  <c:v>5.897085927770827</c:v>
                </c:pt>
                <c:pt idx="256">
                  <c:v>5.9134971130986322</c:v>
                </c:pt>
                <c:pt idx="257">
                  <c:v>5.9134971130986322</c:v>
                </c:pt>
                <c:pt idx="258">
                  <c:v>5.9134971130986322</c:v>
                </c:pt>
                <c:pt idx="259">
                  <c:v>5.9217027057625113</c:v>
                </c:pt>
                <c:pt idx="260">
                  <c:v>5.9217027057625113</c:v>
                </c:pt>
                <c:pt idx="261">
                  <c:v>5.9217027057625113</c:v>
                </c:pt>
                <c:pt idx="262">
                  <c:v>5.9599954715272272</c:v>
                </c:pt>
                <c:pt idx="263">
                  <c:v>5.9599954715272272</c:v>
                </c:pt>
                <c:pt idx="264">
                  <c:v>5.9599954715272272</c:v>
                </c:pt>
                <c:pt idx="265">
                  <c:v>5.9764066568549774</c:v>
                </c:pt>
                <c:pt idx="266">
                  <c:v>5.9764066568549774</c:v>
                </c:pt>
                <c:pt idx="267">
                  <c:v>5.9764066568549774</c:v>
                </c:pt>
                <c:pt idx="268">
                  <c:v>6.006493829955847</c:v>
                </c:pt>
                <c:pt idx="269">
                  <c:v>6.006493829955847</c:v>
                </c:pt>
                <c:pt idx="270">
                  <c:v>6.006493829955847</c:v>
                </c:pt>
                <c:pt idx="271">
                  <c:v>6.0338458055020974</c:v>
                </c:pt>
                <c:pt idx="272">
                  <c:v>6.0338458055020974</c:v>
                </c:pt>
                <c:pt idx="273">
                  <c:v>6.0338458055020974</c:v>
                </c:pt>
                <c:pt idx="274">
                  <c:v>6.0447865957205895</c:v>
                </c:pt>
                <c:pt idx="275">
                  <c:v>6.0447865957205895</c:v>
                </c:pt>
                <c:pt idx="276">
                  <c:v>6.0447865957205895</c:v>
                </c:pt>
                <c:pt idx="277">
                  <c:v>6.0447865957205895</c:v>
                </c:pt>
                <c:pt idx="278">
                  <c:v>6.0447865957205895</c:v>
                </c:pt>
                <c:pt idx="279">
                  <c:v>6.0447865957205895</c:v>
                </c:pt>
                <c:pt idx="280">
                  <c:v>6.0666681761575916</c:v>
                </c:pt>
                <c:pt idx="281">
                  <c:v>6.0666681761575916</c:v>
                </c:pt>
                <c:pt idx="282">
                  <c:v>6.0666681761575916</c:v>
                </c:pt>
                <c:pt idx="283">
                  <c:v>6.2143688441073284</c:v>
                </c:pt>
                <c:pt idx="284">
                  <c:v>6.2143688441073284</c:v>
                </c:pt>
                <c:pt idx="285">
                  <c:v>6.2143688441073284</c:v>
                </c:pt>
                <c:pt idx="286">
                  <c:v>6.2389856220989355</c:v>
                </c:pt>
                <c:pt idx="287">
                  <c:v>6.2389856220989355</c:v>
                </c:pt>
                <c:pt idx="288">
                  <c:v>6.2389856220989355</c:v>
                </c:pt>
                <c:pt idx="289">
                  <c:v>6.3101007585191846</c:v>
                </c:pt>
                <c:pt idx="290">
                  <c:v>6.3101007585191846</c:v>
                </c:pt>
                <c:pt idx="291">
                  <c:v>6.3101007585191846</c:v>
                </c:pt>
                <c:pt idx="292">
                  <c:v>6.3292471414015834</c:v>
                </c:pt>
                <c:pt idx="293">
                  <c:v>6.3292471414015834</c:v>
                </c:pt>
                <c:pt idx="294">
                  <c:v>6.3292471414015834</c:v>
                </c:pt>
                <c:pt idx="295">
                  <c:v>6.4249790558134272</c:v>
                </c:pt>
                <c:pt idx="296">
                  <c:v>6.4249790558134272</c:v>
                </c:pt>
                <c:pt idx="297">
                  <c:v>6.4249790558134272</c:v>
                </c:pt>
                <c:pt idx="298">
                  <c:v>6.4769478093512962</c:v>
                </c:pt>
                <c:pt idx="299">
                  <c:v>6.4769478093512962</c:v>
                </c:pt>
                <c:pt idx="300">
                  <c:v>6.4769478093512962</c:v>
                </c:pt>
                <c:pt idx="301">
                  <c:v>6.6055020944186564</c:v>
                </c:pt>
                <c:pt idx="302">
                  <c:v>6.6055020944186564</c:v>
                </c:pt>
                <c:pt idx="303">
                  <c:v>6.6055020944186564</c:v>
                </c:pt>
                <c:pt idx="304">
                  <c:v>6.7367915770406483</c:v>
                </c:pt>
                <c:pt idx="305">
                  <c:v>6.7367915770406483</c:v>
                </c:pt>
                <c:pt idx="306">
                  <c:v>6.7367915770406483</c:v>
                </c:pt>
                <c:pt idx="307">
                  <c:v>6.9747537642929922</c:v>
                </c:pt>
                <c:pt idx="308">
                  <c:v>6.9747537642929922</c:v>
                </c:pt>
                <c:pt idx="309">
                  <c:v>6.9747537642929922</c:v>
                </c:pt>
              </c:numCache>
            </c:numRef>
          </c:xVal>
          <c:yVal>
            <c:numRef>
              <c:f>'PFS pCR Data'!$F$2:$F$311</c:f>
              <c:numCache>
                <c:formatCode>General</c:formatCode>
                <c:ptCount val="310"/>
                <c:pt idx="0">
                  <c:v>100</c:v>
                </c:pt>
                <c:pt idx="1">
                  <c:v>100</c:v>
                </c:pt>
                <c:pt idx="2">
                  <c:v>100</c:v>
                </c:pt>
                <c:pt idx="3">
                  <c:v>100</c:v>
                </c:pt>
                <c:pt idx="4" formatCode="##0.00">
                  <c:v>99.115044247787608</c:v>
                </c:pt>
                <c:pt idx="5" formatCode="##0.00">
                  <c:v>99.115044247787608</c:v>
                </c:pt>
                <c:pt idx="6" formatCode="##0.00">
                  <c:v>98.230088495575217</c:v>
                </c:pt>
                <c:pt idx="7" formatCode="##0.00">
                  <c:v>98.230088495575217</c:v>
                </c:pt>
                <c:pt idx="8" formatCode="##0.00">
                  <c:v>99.230088495575217</c:v>
                </c:pt>
                <c:pt idx="9" formatCode="##0.00">
                  <c:v>98.230088495575217</c:v>
                </c:pt>
                <c:pt idx="10" formatCode="##0.00">
                  <c:v>98.230088495575217</c:v>
                </c:pt>
                <c:pt idx="11" formatCode="##0.00">
                  <c:v>97.337087691069982</c:v>
                </c:pt>
                <c:pt idx="12" formatCode="##0.00">
                  <c:v>97.337087691069982</c:v>
                </c:pt>
                <c:pt idx="13" formatCode="##0.00">
                  <c:v>96.444086886564648</c:v>
                </c:pt>
                <c:pt idx="14" formatCode="##0.00">
                  <c:v>96.444086886564648</c:v>
                </c:pt>
                <c:pt idx="15" formatCode="##0.00">
                  <c:v>95.551086082059186</c:v>
                </c:pt>
                <c:pt idx="16" formatCode="##0.00">
                  <c:v>95.551086082059186</c:v>
                </c:pt>
                <c:pt idx="17" formatCode="##0.00">
                  <c:v>94.658085277553525</c:v>
                </c:pt>
                <c:pt idx="18" formatCode="##0.00">
                  <c:v>94.658085277553525</c:v>
                </c:pt>
                <c:pt idx="19" formatCode="##0.00">
                  <c:v>93.765084473049072</c:v>
                </c:pt>
                <c:pt idx="20" formatCode="##0.00">
                  <c:v>93.765084473049072</c:v>
                </c:pt>
                <c:pt idx="21" formatCode="##0.00">
                  <c:v>92.872083668543851</c:v>
                </c:pt>
                <c:pt idx="22" formatCode="##0.00">
                  <c:v>92.872083668543851</c:v>
                </c:pt>
                <c:pt idx="23" formatCode="##0.00">
                  <c:v>91.979082864038489</c:v>
                </c:pt>
                <c:pt idx="24" formatCode="##0.00">
                  <c:v>91.979082864038489</c:v>
                </c:pt>
                <c:pt idx="25" formatCode="##0.00">
                  <c:v>91.08608205953297</c:v>
                </c:pt>
                <c:pt idx="26" formatCode="##0.00">
                  <c:v>91.08608205953297</c:v>
                </c:pt>
                <c:pt idx="27" formatCode="##0.00">
                  <c:v>90.193081255028048</c:v>
                </c:pt>
                <c:pt idx="28" formatCode="##0.00">
                  <c:v>90.193081255028048</c:v>
                </c:pt>
                <c:pt idx="29" formatCode="##0.00">
                  <c:v>89.300080450522586</c:v>
                </c:pt>
                <c:pt idx="30" formatCode="##0.00">
                  <c:v>89.300080450522586</c:v>
                </c:pt>
                <c:pt idx="31" formatCode="##0.00">
                  <c:v>90.300080450522586</c:v>
                </c:pt>
                <c:pt idx="32" formatCode="##0.00">
                  <c:v>89.300080450522586</c:v>
                </c:pt>
                <c:pt idx="33" formatCode="##0.00">
                  <c:v>89.300080450522586</c:v>
                </c:pt>
                <c:pt idx="34" formatCode="##0.00">
                  <c:v>88.398059435871204</c:v>
                </c:pt>
                <c:pt idx="35" formatCode="##0.00">
                  <c:v>88.398059435871204</c:v>
                </c:pt>
                <c:pt idx="36" formatCode="##0.00">
                  <c:v>87.496038421219467</c:v>
                </c:pt>
                <c:pt idx="37" formatCode="##0.00">
                  <c:v>87.496038421219467</c:v>
                </c:pt>
                <c:pt idx="38" formatCode="##0.00">
                  <c:v>86.594017406567716</c:v>
                </c:pt>
                <c:pt idx="39" formatCode="##0.00">
                  <c:v>86.594017406567716</c:v>
                </c:pt>
                <c:pt idx="40" formatCode="##0.00">
                  <c:v>85.691996391916007</c:v>
                </c:pt>
                <c:pt idx="41" formatCode="##0.00">
                  <c:v>85.691996391916007</c:v>
                </c:pt>
                <c:pt idx="42" formatCode="##0.00">
                  <c:v>84.789975377263886</c:v>
                </c:pt>
                <c:pt idx="43" formatCode="##0.00">
                  <c:v>84.789975377263886</c:v>
                </c:pt>
                <c:pt idx="44" formatCode="##0.00">
                  <c:v>83.88795436261249</c:v>
                </c:pt>
                <c:pt idx="45" formatCode="##0.00">
                  <c:v>83.88795436261249</c:v>
                </c:pt>
                <c:pt idx="46" formatCode="##0.00">
                  <c:v>82.985933347960739</c:v>
                </c:pt>
                <c:pt idx="47" formatCode="##0.00">
                  <c:v>82.985933347960739</c:v>
                </c:pt>
                <c:pt idx="48" formatCode="##0.00">
                  <c:v>82.083912333308888</c:v>
                </c:pt>
                <c:pt idx="49" formatCode="##0.00">
                  <c:v>82.083912333308888</c:v>
                </c:pt>
                <c:pt idx="50" formatCode="##0.00">
                  <c:v>81.181891318656582</c:v>
                </c:pt>
                <c:pt idx="51" formatCode="##0.00">
                  <c:v>81.181891318656582</c:v>
                </c:pt>
                <c:pt idx="52" formatCode="##0.00">
                  <c:v>80.279870304005186</c:v>
                </c:pt>
                <c:pt idx="53" formatCode="##0.00">
                  <c:v>80.279870304005186</c:v>
                </c:pt>
                <c:pt idx="54" formatCode="##0.00">
                  <c:v>79.377849289353762</c:v>
                </c:pt>
                <c:pt idx="55" formatCode="##0.00">
                  <c:v>79.377849289353762</c:v>
                </c:pt>
                <c:pt idx="56" formatCode="##0.00">
                  <c:v>78.47582827470201</c:v>
                </c:pt>
                <c:pt idx="57" formatCode="##0.00">
                  <c:v>78.47582827470201</c:v>
                </c:pt>
                <c:pt idx="58" formatCode="##0.00">
                  <c:v>77.573807260050188</c:v>
                </c:pt>
                <c:pt idx="59" formatCode="##0.00">
                  <c:v>77.573807260050188</c:v>
                </c:pt>
                <c:pt idx="60" formatCode="##0.00">
                  <c:v>76.671786245398508</c:v>
                </c:pt>
                <c:pt idx="61" formatCode="##0.00">
                  <c:v>76.671786245398508</c:v>
                </c:pt>
                <c:pt idx="62" formatCode="##0.00">
                  <c:v>75.769765230746771</c:v>
                </c:pt>
                <c:pt idx="63" formatCode="##0.00">
                  <c:v>75.769765230746771</c:v>
                </c:pt>
                <c:pt idx="64" formatCode="##0.00">
                  <c:v>74.867744216094778</c:v>
                </c:pt>
                <c:pt idx="65" formatCode="##0.00">
                  <c:v>74.867744216094778</c:v>
                </c:pt>
                <c:pt idx="66" formatCode="##0.00">
                  <c:v>73.965723201443325</c:v>
                </c:pt>
                <c:pt idx="67" formatCode="##0.00">
                  <c:v>73.965723201443325</c:v>
                </c:pt>
                <c:pt idx="68" formatCode="##0.00">
                  <c:v>73.063702186790934</c:v>
                </c:pt>
                <c:pt idx="69" formatCode="##0.00">
                  <c:v>73.063702186790934</c:v>
                </c:pt>
                <c:pt idx="70" formatCode="##0.00">
                  <c:v>74.063702186790934</c:v>
                </c:pt>
                <c:pt idx="71" formatCode="##0.00">
                  <c:v>73.063702186790934</c:v>
                </c:pt>
                <c:pt idx="72" formatCode="##0.00">
                  <c:v>73.063702186790934</c:v>
                </c:pt>
                <c:pt idx="73" formatCode="##0.00">
                  <c:v>74.063702186790934</c:v>
                </c:pt>
                <c:pt idx="74" formatCode="##0.00">
                  <c:v>73.063702186790934</c:v>
                </c:pt>
                <c:pt idx="75" formatCode="##0.00">
                  <c:v>73.063702186790934</c:v>
                </c:pt>
                <c:pt idx="76" formatCode="##0.00">
                  <c:v>74.063702186790934</c:v>
                </c:pt>
                <c:pt idx="77" formatCode="##0.00">
                  <c:v>73.063702186790934</c:v>
                </c:pt>
                <c:pt idx="78" formatCode="##0.00">
                  <c:v>73.063702186790934</c:v>
                </c:pt>
                <c:pt idx="79" formatCode="##0.00">
                  <c:v>74.063702186790934</c:v>
                </c:pt>
                <c:pt idx="80" formatCode="##0.00">
                  <c:v>73.063702186790934</c:v>
                </c:pt>
                <c:pt idx="81" formatCode="##0.00">
                  <c:v>73.063702186790934</c:v>
                </c:pt>
                <c:pt idx="82" formatCode="##0.00">
                  <c:v>74.063702186790934</c:v>
                </c:pt>
                <c:pt idx="83" formatCode="##0.00">
                  <c:v>73.063702186790934</c:v>
                </c:pt>
                <c:pt idx="84" formatCode="##0.00">
                  <c:v>73.063702186790934</c:v>
                </c:pt>
                <c:pt idx="85" formatCode="##0.00">
                  <c:v>74.063702186790934</c:v>
                </c:pt>
                <c:pt idx="86" formatCode="##0.00">
                  <c:v>73.063702186790934</c:v>
                </c:pt>
                <c:pt idx="87" formatCode="##0.00">
                  <c:v>73.063702186790934</c:v>
                </c:pt>
                <c:pt idx="88" formatCode="##0.00">
                  <c:v>74.063702186790934</c:v>
                </c:pt>
                <c:pt idx="89" formatCode="##0.00">
                  <c:v>73.063702186790934</c:v>
                </c:pt>
                <c:pt idx="90" formatCode="##0.00">
                  <c:v>73.063702186790934</c:v>
                </c:pt>
                <c:pt idx="91" formatCode="##0.00">
                  <c:v>74.063702186790934</c:v>
                </c:pt>
                <c:pt idx="92" formatCode="##0.00">
                  <c:v>73.063702186790934</c:v>
                </c:pt>
                <c:pt idx="93" formatCode="##0.00">
                  <c:v>73.063702186790934</c:v>
                </c:pt>
                <c:pt idx="94" formatCode="##0.00">
                  <c:v>74.063702186790934</c:v>
                </c:pt>
                <c:pt idx="95" formatCode="##0.00">
                  <c:v>73.063702186790934</c:v>
                </c:pt>
                <c:pt idx="96" formatCode="##0.00">
                  <c:v>73.063702186790934</c:v>
                </c:pt>
                <c:pt idx="97" formatCode="##0.00">
                  <c:v>72.048928545308527</c:v>
                </c:pt>
                <c:pt idx="98" formatCode="##0.00">
                  <c:v>72.048928545308527</c:v>
                </c:pt>
                <c:pt idx="99" formatCode="##0.00">
                  <c:v>73.048928545308527</c:v>
                </c:pt>
                <c:pt idx="100" formatCode="##0.00">
                  <c:v>72.048928545308527</c:v>
                </c:pt>
                <c:pt idx="101" formatCode="##0.00">
                  <c:v>72.048928545308527</c:v>
                </c:pt>
                <c:pt idx="102" formatCode="##0.00">
                  <c:v>73.048928545308527</c:v>
                </c:pt>
                <c:pt idx="103" formatCode="##0.00">
                  <c:v>72.048928545308527</c:v>
                </c:pt>
                <c:pt idx="104" formatCode="##0.00">
                  <c:v>72.048928545308527</c:v>
                </c:pt>
                <c:pt idx="105" formatCode="##0.00">
                  <c:v>73.048928545308527</c:v>
                </c:pt>
                <c:pt idx="106" formatCode="##0.00">
                  <c:v>72.048928545308527</c:v>
                </c:pt>
                <c:pt idx="107" formatCode="##0.00">
                  <c:v>72.048928545308527</c:v>
                </c:pt>
                <c:pt idx="108" formatCode="##0.00">
                  <c:v>73.048928545308527</c:v>
                </c:pt>
                <c:pt idx="109" formatCode="##0.00">
                  <c:v>72.048928545308527</c:v>
                </c:pt>
                <c:pt idx="110" formatCode="##0.00">
                  <c:v>72.048928545308527</c:v>
                </c:pt>
                <c:pt idx="111" formatCode="##0.00">
                  <c:v>73.048928545308527</c:v>
                </c:pt>
                <c:pt idx="112" formatCode="##0.00">
                  <c:v>72.048928545308527</c:v>
                </c:pt>
                <c:pt idx="113" formatCode="##0.00">
                  <c:v>72.048928545308527</c:v>
                </c:pt>
                <c:pt idx="114" formatCode="##0.00">
                  <c:v>73.048928545308527</c:v>
                </c:pt>
                <c:pt idx="115" formatCode="##0.00">
                  <c:v>72.048928545308527</c:v>
                </c:pt>
                <c:pt idx="116" formatCode="##0.00">
                  <c:v>72.048928545308527</c:v>
                </c:pt>
                <c:pt idx="117" formatCode="##0.00">
                  <c:v>73.048928545308527</c:v>
                </c:pt>
                <c:pt idx="118" formatCode="##0.00">
                  <c:v>72.048928545308527</c:v>
                </c:pt>
                <c:pt idx="119" formatCode="##0.00">
                  <c:v>72.048928545308527</c:v>
                </c:pt>
                <c:pt idx="120" formatCode="##0.00">
                  <c:v>73.048928545308527</c:v>
                </c:pt>
                <c:pt idx="121" formatCode="##0.00">
                  <c:v>72.048928545308527</c:v>
                </c:pt>
                <c:pt idx="122" formatCode="##0.00">
                  <c:v>72.048928545308527</c:v>
                </c:pt>
                <c:pt idx="123" formatCode="##0.00">
                  <c:v>73.048928545308527</c:v>
                </c:pt>
                <c:pt idx="124" formatCode="##0.00">
                  <c:v>72.048928545308527</c:v>
                </c:pt>
                <c:pt idx="125" formatCode="##0.00">
                  <c:v>72.048928545308527</c:v>
                </c:pt>
                <c:pt idx="126" formatCode="##0.00">
                  <c:v>73.048928545308527</c:v>
                </c:pt>
                <c:pt idx="127" formatCode="##0.00">
                  <c:v>72.048928545308527</c:v>
                </c:pt>
                <c:pt idx="128" formatCode="##0.00">
                  <c:v>72.048928545308527</c:v>
                </c:pt>
                <c:pt idx="129" formatCode="##0.00">
                  <c:v>73.048928545308527</c:v>
                </c:pt>
                <c:pt idx="130" formatCode="##0.00">
                  <c:v>72.048928545308527</c:v>
                </c:pt>
                <c:pt idx="131" formatCode="##0.00">
                  <c:v>72.048928545308527</c:v>
                </c:pt>
                <c:pt idx="132" formatCode="##0.00">
                  <c:v>73.048928545308527</c:v>
                </c:pt>
                <c:pt idx="133" formatCode="##0.00">
                  <c:v>72.048928545308527</c:v>
                </c:pt>
                <c:pt idx="134" formatCode="##0.00">
                  <c:v>72.048928545308527</c:v>
                </c:pt>
                <c:pt idx="135" formatCode="##0.00">
                  <c:v>73.048928545308527</c:v>
                </c:pt>
                <c:pt idx="136" formatCode="##0.00">
                  <c:v>72.048928545308527</c:v>
                </c:pt>
                <c:pt idx="137" formatCode="##0.00">
                  <c:v>72.048928545308527</c:v>
                </c:pt>
                <c:pt idx="138" formatCode="##0.00">
                  <c:v>73.048928545308527</c:v>
                </c:pt>
                <c:pt idx="139" formatCode="##0.00">
                  <c:v>72.048928545308527</c:v>
                </c:pt>
                <c:pt idx="140" formatCode="##0.00">
                  <c:v>72.048928545308527</c:v>
                </c:pt>
                <c:pt idx="141" formatCode="##0.00">
                  <c:v>73.048928545308527</c:v>
                </c:pt>
                <c:pt idx="142" formatCode="##0.00">
                  <c:v>72.048928545308527</c:v>
                </c:pt>
                <c:pt idx="143" formatCode="##0.00">
                  <c:v>72.048928545308527</c:v>
                </c:pt>
                <c:pt idx="144" formatCode="##0.00">
                  <c:v>73.048928545308527</c:v>
                </c:pt>
                <c:pt idx="145" formatCode="##0.00">
                  <c:v>72.048928545308527</c:v>
                </c:pt>
                <c:pt idx="146" formatCode="##0.00">
                  <c:v>72.048928545308527</c:v>
                </c:pt>
                <c:pt idx="147" formatCode="##0.00">
                  <c:v>73.048928545308527</c:v>
                </c:pt>
                <c:pt idx="148" formatCode="##0.00">
                  <c:v>72.048928545308527</c:v>
                </c:pt>
                <c:pt idx="149" formatCode="##0.00">
                  <c:v>72.048928545308527</c:v>
                </c:pt>
                <c:pt idx="150" formatCode="##0.00">
                  <c:v>70.714689127802927</c:v>
                </c:pt>
                <c:pt idx="151" formatCode="##0.00">
                  <c:v>70.714689127802927</c:v>
                </c:pt>
                <c:pt idx="152" formatCode="##0.00">
                  <c:v>71.714689127802927</c:v>
                </c:pt>
                <c:pt idx="153" formatCode="##0.00">
                  <c:v>70.714689127802927</c:v>
                </c:pt>
                <c:pt idx="154" formatCode="##0.00">
                  <c:v>70.714689127802927</c:v>
                </c:pt>
                <c:pt idx="155" formatCode="##0.00">
                  <c:v>71.714689127802927</c:v>
                </c:pt>
                <c:pt idx="156" formatCode="##0.00">
                  <c:v>70.714689127802927</c:v>
                </c:pt>
                <c:pt idx="157" formatCode="##0.00">
                  <c:v>70.714689127802927</c:v>
                </c:pt>
                <c:pt idx="158" formatCode="##0.00">
                  <c:v>71.714689127802927</c:v>
                </c:pt>
                <c:pt idx="159" formatCode="##0.00">
                  <c:v>70.714689127802927</c:v>
                </c:pt>
                <c:pt idx="160" formatCode="##0.00">
                  <c:v>70.714689127802927</c:v>
                </c:pt>
                <c:pt idx="161" formatCode="##0.00">
                  <c:v>71.714689127802927</c:v>
                </c:pt>
                <c:pt idx="162" formatCode="##0.00">
                  <c:v>70.714689127802927</c:v>
                </c:pt>
                <c:pt idx="163" formatCode="##0.00">
                  <c:v>70.714689127802927</c:v>
                </c:pt>
                <c:pt idx="164" formatCode="##0.00">
                  <c:v>71.714689127802927</c:v>
                </c:pt>
                <c:pt idx="165" formatCode="##0.00">
                  <c:v>70.714689127802927</c:v>
                </c:pt>
                <c:pt idx="166" formatCode="##0.00">
                  <c:v>70.714689127802927</c:v>
                </c:pt>
                <c:pt idx="167" formatCode="##0.00">
                  <c:v>71.714689127802927</c:v>
                </c:pt>
                <c:pt idx="168" formatCode="##0.00">
                  <c:v>70.714689127802927</c:v>
                </c:pt>
                <c:pt idx="169" formatCode="##0.00">
                  <c:v>70.714689127802927</c:v>
                </c:pt>
                <c:pt idx="170" formatCode="##0.00">
                  <c:v>71.714689127802927</c:v>
                </c:pt>
                <c:pt idx="171" formatCode="##0.00">
                  <c:v>70.714689127802927</c:v>
                </c:pt>
                <c:pt idx="172" formatCode="##0.00">
                  <c:v>70.714689127802927</c:v>
                </c:pt>
                <c:pt idx="173" formatCode="##0.00">
                  <c:v>71.714689127802927</c:v>
                </c:pt>
                <c:pt idx="174" formatCode="##0.00">
                  <c:v>70.714689127802927</c:v>
                </c:pt>
                <c:pt idx="175" formatCode="##0.00">
                  <c:v>70.714689127802927</c:v>
                </c:pt>
                <c:pt idx="176" formatCode="##0.00">
                  <c:v>71.714689127802927</c:v>
                </c:pt>
                <c:pt idx="177" formatCode="##0.00">
                  <c:v>70.714689127802927</c:v>
                </c:pt>
                <c:pt idx="178" formatCode="##0.00">
                  <c:v>70.714689127802927</c:v>
                </c:pt>
                <c:pt idx="179" formatCode="##0.00">
                  <c:v>71.714689127802927</c:v>
                </c:pt>
                <c:pt idx="180" formatCode="##0.00">
                  <c:v>70.714689127802927</c:v>
                </c:pt>
                <c:pt idx="181" formatCode="##0.00">
                  <c:v>70.714689127802927</c:v>
                </c:pt>
                <c:pt idx="182" formatCode="##0.00">
                  <c:v>71.714689127802927</c:v>
                </c:pt>
                <c:pt idx="183" formatCode="##0.00">
                  <c:v>70.714689127802927</c:v>
                </c:pt>
                <c:pt idx="184" formatCode="##0.00">
                  <c:v>70.714689127802927</c:v>
                </c:pt>
                <c:pt idx="185" formatCode="##0.00">
                  <c:v>71.714689127802927</c:v>
                </c:pt>
                <c:pt idx="186" formatCode="##0.00">
                  <c:v>70.714689127802927</c:v>
                </c:pt>
                <c:pt idx="187" formatCode="##0.00">
                  <c:v>70.714689127802927</c:v>
                </c:pt>
                <c:pt idx="188" formatCode="##0.00">
                  <c:v>71.714689127802927</c:v>
                </c:pt>
                <c:pt idx="189" formatCode="##0.00">
                  <c:v>70.714689127802927</c:v>
                </c:pt>
                <c:pt idx="190" formatCode="##0.00">
                  <c:v>70.714689127802927</c:v>
                </c:pt>
                <c:pt idx="191" formatCode="##0.00">
                  <c:v>71.714689127802927</c:v>
                </c:pt>
                <c:pt idx="192" formatCode="##0.00">
                  <c:v>70.714689127802927</c:v>
                </c:pt>
                <c:pt idx="193" formatCode="##0.00">
                  <c:v>70.714689127802927</c:v>
                </c:pt>
                <c:pt idx="194" formatCode="##0.00">
                  <c:v>71.714689127802927</c:v>
                </c:pt>
                <c:pt idx="195" formatCode="##0.00">
                  <c:v>70.714689127802927</c:v>
                </c:pt>
                <c:pt idx="196" formatCode="##0.00">
                  <c:v>70.714689127802927</c:v>
                </c:pt>
                <c:pt idx="197" formatCode="##0.00">
                  <c:v>71.714689127802927</c:v>
                </c:pt>
                <c:pt idx="198" formatCode="##0.00">
                  <c:v>70.714689127802927</c:v>
                </c:pt>
                <c:pt idx="199" formatCode="##0.00">
                  <c:v>70.714689127802927</c:v>
                </c:pt>
                <c:pt idx="200" formatCode="##0.00">
                  <c:v>71.714689127802927</c:v>
                </c:pt>
                <c:pt idx="201" formatCode="##0.00">
                  <c:v>70.714689127802927</c:v>
                </c:pt>
                <c:pt idx="202" formatCode="##0.00">
                  <c:v>70.714689127802927</c:v>
                </c:pt>
                <c:pt idx="203" formatCode="##0.00">
                  <c:v>71.714689127802927</c:v>
                </c:pt>
                <c:pt idx="204" formatCode="##0.00">
                  <c:v>70.714689127802927</c:v>
                </c:pt>
                <c:pt idx="205" formatCode="##0.00">
                  <c:v>70.714689127802927</c:v>
                </c:pt>
                <c:pt idx="206" formatCode="##0.00">
                  <c:v>71.714689127802927</c:v>
                </c:pt>
                <c:pt idx="207" formatCode="##0.00">
                  <c:v>70.714689127802927</c:v>
                </c:pt>
                <c:pt idx="208" formatCode="##0.00">
                  <c:v>70.714689127802927</c:v>
                </c:pt>
                <c:pt idx="209" formatCode="##0.00">
                  <c:v>71.714689127802927</c:v>
                </c:pt>
                <c:pt idx="210" formatCode="##0.00">
                  <c:v>70.714689127802927</c:v>
                </c:pt>
                <c:pt idx="211" formatCode="##0.00">
                  <c:v>70.714689127802927</c:v>
                </c:pt>
                <c:pt idx="212" formatCode="##0.00">
                  <c:v>71.714689127802927</c:v>
                </c:pt>
                <c:pt idx="213" formatCode="##0.00">
                  <c:v>70.714689127802927</c:v>
                </c:pt>
                <c:pt idx="214" formatCode="##0.00">
                  <c:v>70.714689127802927</c:v>
                </c:pt>
                <c:pt idx="215" formatCode="##0.00">
                  <c:v>71.714689127802927</c:v>
                </c:pt>
                <c:pt idx="216" formatCode="##0.00">
                  <c:v>70.714689127802927</c:v>
                </c:pt>
                <c:pt idx="217" formatCode="##0.00">
                  <c:v>70.714689127802927</c:v>
                </c:pt>
                <c:pt idx="218" formatCode="##0.00">
                  <c:v>71.714689127802927</c:v>
                </c:pt>
                <c:pt idx="219" formatCode="##0.00">
                  <c:v>70.714689127802927</c:v>
                </c:pt>
                <c:pt idx="220" formatCode="##0.00">
                  <c:v>70.714689127802927</c:v>
                </c:pt>
                <c:pt idx="221" formatCode="##0.00">
                  <c:v>71.714689127802927</c:v>
                </c:pt>
                <c:pt idx="222" formatCode="##0.00">
                  <c:v>70.714689127802927</c:v>
                </c:pt>
                <c:pt idx="223" formatCode="##0.00">
                  <c:v>70.714689127802927</c:v>
                </c:pt>
                <c:pt idx="224" formatCode="##0.00">
                  <c:v>71.714689127802927</c:v>
                </c:pt>
                <c:pt idx="225" formatCode="##0.00">
                  <c:v>70.714689127802927</c:v>
                </c:pt>
                <c:pt idx="226" formatCode="##0.00">
                  <c:v>70.714689127802927</c:v>
                </c:pt>
                <c:pt idx="227" formatCode="##0.00">
                  <c:v>71.714689127802927</c:v>
                </c:pt>
                <c:pt idx="228" formatCode="##0.00">
                  <c:v>70.714689127802927</c:v>
                </c:pt>
                <c:pt idx="229" formatCode="##0.00">
                  <c:v>70.714689127802927</c:v>
                </c:pt>
                <c:pt idx="230" formatCode="##0.00">
                  <c:v>71.714689127802927</c:v>
                </c:pt>
                <c:pt idx="231" formatCode="##0.00">
                  <c:v>70.714689127802927</c:v>
                </c:pt>
                <c:pt idx="232" formatCode="##0.00">
                  <c:v>70.714689127802927</c:v>
                </c:pt>
                <c:pt idx="233" formatCode="##0.00">
                  <c:v>71.714689127802927</c:v>
                </c:pt>
                <c:pt idx="234" formatCode="##0.00">
                  <c:v>70.714689127802927</c:v>
                </c:pt>
                <c:pt idx="235" formatCode="##0.00">
                  <c:v>70.714689127802927</c:v>
                </c:pt>
                <c:pt idx="236" formatCode="##0.00">
                  <c:v>71.714689127802927</c:v>
                </c:pt>
                <c:pt idx="237" formatCode="##0.00">
                  <c:v>70.714689127802927</c:v>
                </c:pt>
                <c:pt idx="238" formatCode="##0.00">
                  <c:v>70.714689127802927</c:v>
                </c:pt>
                <c:pt idx="239" formatCode="##0.00">
                  <c:v>71.714689127802927</c:v>
                </c:pt>
                <c:pt idx="240" formatCode="##0.00">
                  <c:v>70.714689127802927</c:v>
                </c:pt>
                <c:pt idx="241" formatCode="##0.00">
                  <c:v>70.714689127802927</c:v>
                </c:pt>
                <c:pt idx="242" formatCode="##0.00">
                  <c:v>71.714689127802927</c:v>
                </c:pt>
                <c:pt idx="243" formatCode="##0.00">
                  <c:v>70.714689127802927</c:v>
                </c:pt>
                <c:pt idx="244" formatCode="##0.00">
                  <c:v>70.714689127802927</c:v>
                </c:pt>
                <c:pt idx="245" formatCode="##0.00">
                  <c:v>71.714689127802927</c:v>
                </c:pt>
                <c:pt idx="246" formatCode="##0.00">
                  <c:v>70.714689127802927</c:v>
                </c:pt>
                <c:pt idx="247" formatCode="##0.00">
                  <c:v>70.714689127802927</c:v>
                </c:pt>
                <c:pt idx="248" formatCode="##0.00">
                  <c:v>71.714689127802927</c:v>
                </c:pt>
                <c:pt idx="249" formatCode="##0.00">
                  <c:v>70.714689127802927</c:v>
                </c:pt>
                <c:pt idx="250" formatCode="##0.00">
                  <c:v>70.714689127802927</c:v>
                </c:pt>
                <c:pt idx="251" formatCode="##0.00">
                  <c:v>71.714689127802927</c:v>
                </c:pt>
                <c:pt idx="252" formatCode="##0.00">
                  <c:v>70.714689127802927</c:v>
                </c:pt>
                <c:pt idx="253" formatCode="##0.00">
                  <c:v>70.714689127802927</c:v>
                </c:pt>
                <c:pt idx="254" formatCode="##0.00">
                  <c:v>71.714689127802927</c:v>
                </c:pt>
                <c:pt idx="255" formatCode="##0.00">
                  <c:v>70.714689127802927</c:v>
                </c:pt>
                <c:pt idx="256" formatCode="##0.00">
                  <c:v>70.714689127802927</c:v>
                </c:pt>
                <c:pt idx="257" formatCode="##0.00">
                  <c:v>71.714689127802927</c:v>
                </c:pt>
                <c:pt idx="258" formatCode="##0.00">
                  <c:v>70.714689127802927</c:v>
                </c:pt>
                <c:pt idx="259" formatCode="##0.00">
                  <c:v>70.714689127802927</c:v>
                </c:pt>
                <c:pt idx="260" formatCode="##0.00">
                  <c:v>71.714689127802927</c:v>
                </c:pt>
                <c:pt idx="261" formatCode="##0.00">
                  <c:v>70.714689127802927</c:v>
                </c:pt>
                <c:pt idx="262" formatCode="##0.00">
                  <c:v>70.714689127802927</c:v>
                </c:pt>
                <c:pt idx="263" formatCode="##0.00">
                  <c:v>71.714689127802927</c:v>
                </c:pt>
                <c:pt idx="264" formatCode="##0.00">
                  <c:v>70.714689127802927</c:v>
                </c:pt>
                <c:pt idx="265" formatCode="##0.00">
                  <c:v>70.714689127802927</c:v>
                </c:pt>
                <c:pt idx="266" formatCode="##0.00">
                  <c:v>71.714689127802927</c:v>
                </c:pt>
                <c:pt idx="267" formatCode="##0.00">
                  <c:v>70.714689127802927</c:v>
                </c:pt>
                <c:pt idx="268" formatCode="##0.00">
                  <c:v>70.714689127802927</c:v>
                </c:pt>
                <c:pt idx="269" formatCode="##0.00">
                  <c:v>71.714689127802927</c:v>
                </c:pt>
                <c:pt idx="270" formatCode="##0.00">
                  <c:v>70.714689127802927</c:v>
                </c:pt>
                <c:pt idx="271" formatCode="##0.00">
                  <c:v>70.714689127802927</c:v>
                </c:pt>
                <c:pt idx="272" formatCode="##0.00">
                  <c:v>71.714689127802927</c:v>
                </c:pt>
                <c:pt idx="273" formatCode="##0.00">
                  <c:v>70.714689127802927</c:v>
                </c:pt>
                <c:pt idx="274" formatCode="##0.00">
                  <c:v>70.714689127802927</c:v>
                </c:pt>
                <c:pt idx="275" formatCode="##0.00">
                  <c:v>71.714689127802927</c:v>
                </c:pt>
                <c:pt idx="276" formatCode="##0.00">
                  <c:v>70.714689127802927</c:v>
                </c:pt>
                <c:pt idx="277" formatCode="##0.00">
                  <c:v>70.714689127802927</c:v>
                </c:pt>
                <c:pt idx="278" formatCode="##0.00">
                  <c:v>71.714689127802927</c:v>
                </c:pt>
                <c:pt idx="279" formatCode="##0.00">
                  <c:v>70.714689127802927</c:v>
                </c:pt>
                <c:pt idx="280" formatCode="##0.00">
                  <c:v>70.714689127802927</c:v>
                </c:pt>
                <c:pt idx="281" formatCode="##0.00">
                  <c:v>71.714689127802927</c:v>
                </c:pt>
                <c:pt idx="282" formatCode="##0.00">
                  <c:v>70.714689127802927</c:v>
                </c:pt>
                <c:pt idx="283" formatCode="##0.00">
                  <c:v>70.714689127802927</c:v>
                </c:pt>
                <c:pt idx="284" formatCode="##0.00">
                  <c:v>71.714689127802927</c:v>
                </c:pt>
                <c:pt idx="285" formatCode="##0.00">
                  <c:v>70.714689127802927</c:v>
                </c:pt>
                <c:pt idx="286" formatCode="##0.00">
                  <c:v>70.714689127802927</c:v>
                </c:pt>
                <c:pt idx="287" formatCode="##0.00">
                  <c:v>71.714689127802927</c:v>
                </c:pt>
                <c:pt idx="288" formatCode="##0.00">
                  <c:v>70.714689127802927</c:v>
                </c:pt>
                <c:pt idx="289" formatCode="##0.00">
                  <c:v>70.714689127802927</c:v>
                </c:pt>
                <c:pt idx="290" formatCode="##0.00">
                  <c:v>71.714689127802927</c:v>
                </c:pt>
                <c:pt idx="291" formatCode="##0.00">
                  <c:v>70.714689127802927</c:v>
                </c:pt>
                <c:pt idx="292" formatCode="##0.00">
                  <c:v>70.714689127802927</c:v>
                </c:pt>
                <c:pt idx="293" formatCode="##0.00">
                  <c:v>71.714689127802927</c:v>
                </c:pt>
                <c:pt idx="294" formatCode="##0.00">
                  <c:v>70.714689127802927</c:v>
                </c:pt>
                <c:pt idx="295" formatCode="##0.00">
                  <c:v>70.714689127802927</c:v>
                </c:pt>
                <c:pt idx="296" formatCode="##0.00">
                  <c:v>71.714689127802927</c:v>
                </c:pt>
                <c:pt idx="297" formatCode="##0.00">
                  <c:v>70.714689127802927</c:v>
                </c:pt>
                <c:pt idx="298" formatCode="##0.00">
                  <c:v>70.714689127802927</c:v>
                </c:pt>
                <c:pt idx="299" formatCode="##0.00">
                  <c:v>71.714689127802927</c:v>
                </c:pt>
                <c:pt idx="300" formatCode="##0.00">
                  <c:v>70.714689127802927</c:v>
                </c:pt>
                <c:pt idx="301" formatCode="##0.00">
                  <c:v>70.714689127802927</c:v>
                </c:pt>
                <c:pt idx="302" formatCode="##0.00">
                  <c:v>71.714689127802927</c:v>
                </c:pt>
                <c:pt idx="303" formatCode="##0.00">
                  <c:v>70.714689127802927</c:v>
                </c:pt>
                <c:pt idx="304" formatCode="##0.00">
                  <c:v>70.714689127802927</c:v>
                </c:pt>
                <c:pt idx="305" formatCode="##0.00">
                  <c:v>71.714689127802927</c:v>
                </c:pt>
                <c:pt idx="306" formatCode="##0.00">
                  <c:v>70.714689127802927</c:v>
                </c:pt>
                <c:pt idx="307" formatCode="##0.00">
                  <c:v>70.714689127802927</c:v>
                </c:pt>
                <c:pt idx="308" formatCode="##0.00">
                  <c:v>71.714689127802927</c:v>
                </c:pt>
                <c:pt idx="309" formatCode="##0.00">
                  <c:v>70.714689127802927</c:v>
                </c:pt>
              </c:numCache>
            </c:numRef>
          </c:yVal>
          <c:smooth val="0"/>
        </c:ser>
        <c:ser>
          <c:idx val="1"/>
          <c:order val="1"/>
          <c:tx>
            <c:strRef>
              <c:f>'PFS pCR Data'!$G$399</c:f>
              <c:strCache>
                <c:ptCount val="1"/>
                <c:pt idx="0">
                  <c:v>pCR</c:v>
                </c:pt>
              </c:strCache>
            </c:strRef>
          </c:tx>
          <c:spPr>
            <a:ln w="38100">
              <a:solidFill>
                <a:srgbClr val="B2C0D8"/>
              </a:solidFill>
              <a:prstDash val="solid"/>
            </a:ln>
          </c:spPr>
          <c:marker>
            <c:symbol val="none"/>
          </c:marker>
          <c:xVal>
            <c:numRef>
              <c:f>'PFS pCR Data'!$E$314:$E$393</c:f>
              <c:numCache>
                <c:formatCode>0</c:formatCode>
                <c:ptCount val="80"/>
                <c:pt idx="0">
                  <c:v>0</c:v>
                </c:pt>
                <c:pt idx="1">
                  <c:v>0.43489641118532962</c:v>
                </c:pt>
                <c:pt idx="2">
                  <c:v>0.43489641118532962</c:v>
                </c:pt>
                <c:pt idx="3">
                  <c:v>0.43489641118532962</c:v>
                </c:pt>
                <c:pt idx="4">
                  <c:v>1.3976859504132282</c:v>
                </c:pt>
                <c:pt idx="5">
                  <c:v>1.3976859504132282</c:v>
                </c:pt>
                <c:pt idx="6">
                  <c:v>2.6230544548850911</c:v>
                </c:pt>
                <c:pt idx="7">
                  <c:v>2.6230544548850911</c:v>
                </c:pt>
                <c:pt idx="8">
                  <c:v>3.197445941356277</c:v>
                </c:pt>
                <c:pt idx="9">
                  <c:v>3.197445941356277</c:v>
                </c:pt>
                <c:pt idx="10">
                  <c:v>3.197445941356277</c:v>
                </c:pt>
                <c:pt idx="11">
                  <c:v>3.914067700667955</c:v>
                </c:pt>
                <c:pt idx="12">
                  <c:v>3.914067700667955</c:v>
                </c:pt>
                <c:pt idx="13">
                  <c:v>3.914067700667955</c:v>
                </c:pt>
                <c:pt idx="14">
                  <c:v>4.4939295822483913</c:v>
                </c:pt>
                <c:pt idx="15">
                  <c:v>4.4939295822483913</c:v>
                </c:pt>
                <c:pt idx="16">
                  <c:v>4.4939295822483913</c:v>
                </c:pt>
                <c:pt idx="17">
                  <c:v>4.5158111626853765</c:v>
                </c:pt>
                <c:pt idx="18">
                  <c:v>4.5158111626853765</c:v>
                </c:pt>
                <c:pt idx="19">
                  <c:v>4.5158111626853765</c:v>
                </c:pt>
                <c:pt idx="20">
                  <c:v>4.5623095211140026</c:v>
                </c:pt>
                <c:pt idx="21">
                  <c:v>4.5623095211140026</c:v>
                </c:pt>
                <c:pt idx="22">
                  <c:v>4.5623095211140026</c:v>
                </c:pt>
                <c:pt idx="23">
                  <c:v>4.6197486697611234</c:v>
                </c:pt>
                <c:pt idx="24">
                  <c:v>4.6197486697611234</c:v>
                </c:pt>
                <c:pt idx="25">
                  <c:v>4.6197486697611234</c:v>
                </c:pt>
                <c:pt idx="26">
                  <c:v>4.6525710404165919</c:v>
                </c:pt>
                <c:pt idx="27">
                  <c:v>4.6525710404165919</c:v>
                </c:pt>
                <c:pt idx="28">
                  <c:v>4.6525710404165919</c:v>
                </c:pt>
                <c:pt idx="29">
                  <c:v>4.8659164496773162</c:v>
                </c:pt>
                <c:pt idx="30">
                  <c:v>4.8659164496773162</c:v>
                </c:pt>
                <c:pt idx="31">
                  <c:v>4.8659164496773162</c:v>
                </c:pt>
                <c:pt idx="32">
                  <c:v>4.91241480810592</c:v>
                </c:pt>
                <c:pt idx="33">
                  <c:v>4.91241480810592</c:v>
                </c:pt>
                <c:pt idx="34">
                  <c:v>4.91241480810592</c:v>
                </c:pt>
                <c:pt idx="35">
                  <c:v>5.1230250198120686</c:v>
                </c:pt>
                <c:pt idx="36">
                  <c:v>5.1230250198120686</c:v>
                </c:pt>
                <c:pt idx="37">
                  <c:v>5.1230250198120686</c:v>
                </c:pt>
                <c:pt idx="38">
                  <c:v>5.1421714026944416</c:v>
                </c:pt>
                <c:pt idx="39">
                  <c:v>5.1421714026944416</c:v>
                </c:pt>
                <c:pt idx="40">
                  <c:v>5.1421714026944416</c:v>
                </c:pt>
                <c:pt idx="41">
                  <c:v>5.1421714026944416</c:v>
                </c:pt>
                <c:pt idx="42">
                  <c:v>5.1421714026944416</c:v>
                </c:pt>
                <c:pt idx="43">
                  <c:v>5.1421714026944416</c:v>
                </c:pt>
                <c:pt idx="44">
                  <c:v>5.224227329333182</c:v>
                </c:pt>
                <c:pt idx="45">
                  <c:v>5.224227329333182</c:v>
                </c:pt>
                <c:pt idx="46">
                  <c:v>5.224227329333182</c:v>
                </c:pt>
                <c:pt idx="47">
                  <c:v>5.4403079361485354</c:v>
                </c:pt>
                <c:pt idx="48">
                  <c:v>5.4403079361485354</c:v>
                </c:pt>
                <c:pt idx="49">
                  <c:v>5.4403079361485354</c:v>
                </c:pt>
                <c:pt idx="50">
                  <c:v>5.7247684818295124</c:v>
                </c:pt>
                <c:pt idx="51">
                  <c:v>5.7247684818295124</c:v>
                </c:pt>
                <c:pt idx="52">
                  <c:v>5.7247684818295124</c:v>
                </c:pt>
                <c:pt idx="53">
                  <c:v>5.7439148647118756</c:v>
                </c:pt>
                <c:pt idx="54">
                  <c:v>5.7439148647118756</c:v>
                </c:pt>
                <c:pt idx="55">
                  <c:v>5.7439148647118756</c:v>
                </c:pt>
                <c:pt idx="56">
                  <c:v>5.7986188158043834</c:v>
                </c:pt>
                <c:pt idx="57">
                  <c:v>5.7986188158043834</c:v>
                </c:pt>
                <c:pt idx="58">
                  <c:v>5.7986188158043834</c:v>
                </c:pt>
                <c:pt idx="59">
                  <c:v>5.8587931620061129</c:v>
                </c:pt>
                <c:pt idx="60">
                  <c:v>5.8587931620061129</c:v>
                </c:pt>
                <c:pt idx="61">
                  <c:v>5.8587931620061129</c:v>
                </c:pt>
                <c:pt idx="62">
                  <c:v>5.864263557115339</c:v>
                </c:pt>
                <c:pt idx="63">
                  <c:v>5.864263557115339</c:v>
                </c:pt>
                <c:pt idx="64">
                  <c:v>5.864263557115339</c:v>
                </c:pt>
                <c:pt idx="65">
                  <c:v>5.8916155326616098</c:v>
                </c:pt>
                <c:pt idx="66">
                  <c:v>5.8916155326616098</c:v>
                </c:pt>
                <c:pt idx="67">
                  <c:v>5.8916155326616098</c:v>
                </c:pt>
                <c:pt idx="68">
                  <c:v>5.9134971130986322</c:v>
                </c:pt>
                <c:pt idx="69">
                  <c:v>5.9134971130986322</c:v>
                </c:pt>
                <c:pt idx="70">
                  <c:v>5.9134971130986322</c:v>
                </c:pt>
                <c:pt idx="71">
                  <c:v>5.9764066568549774</c:v>
                </c:pt>
                <c:pt idx="72">
                  <c:v>5.9764066568549774</c:v>
                </c:pt>
                <c:pt idx="73">
                  <c:v>5.9764066568549774</c:v>
                </c:pt>
                <c:pt idx="74">
                  <c:v>6.0748737688214653</c:v>
                </c:pt>
                <c:pt idx="75">
                  <c:v>6.0748737688214653</c:v>
                </c:pt>
                <c:pt idx="76">
                  <c:v>6.0748737688214653</c:v>
                </c:pt>
                <c:pt idx="77">
                  <c:v>6.0803441639307154</c:v>
                </c:pt>
                <c:pt idx="78">
                  <c:v>6.0803441639307154</c:v>
                </c:pt>
                <c:pt idx="79">
                  <c:v>6.0803441639307154</c:v>
                </c:pt>
              </c:numCache>
            </c:numRef>
          </c:xVal>
          <c:yVal>
            <c:numRef>
              <c:f>'PFS pCR Data'!$F$314:$F$393</c:f>
              <c:numCache>
                <c:formatCode>##0.00</c:formatCode>
                <c:ptCount val="80"/>
                <c:pt idx="0">
                  <c:v>100</c:v>
                </c:pt>
                <c:pt idx="1">
                  <c:v>100</c:v>
                </c:pt>
                <c:pt idx="2">
                  <c:v>101</c:v>
                </c:pt>
                <c:pt idx="3">
                  <c:v>100</c:v>
                </c:pt>
                <c:pt idx="4">
                  <c:v>100</c:v>
                </c:pt>
                <c:pt idx="5">
                  <c:v>96.153846153845578</c:v>
                </c:pt>
                <c:pt idx="6">
                  <c:v>96.153846153845578</c:v>
                </c:pt>
                <c:pt idx="7">
                  <c:v>92.307692307692278</c:v>
                </c:pt>
                <c:pt idx="8">
                  <c:v>92.307692307692278</c:v>
                </c:pt>
                <c:pt idx="9">
                  <c:v>93.307692307692278</c:v>
                </c:pt>
                <c:pt idx="10">
                  <c:v>92.307692307692278</c:v>
                </c:pt>
                <c:pt idx="11">
                  <c:v>92.307692307692278</c:v>
                </c:pt>
                <c:pt idx="12">
                  <c:v>93.307692307692278</c:v>
                </c:pt>
                <c:pt idx="13">
                  <c:v>92.307692307692278</c:v>
                </c:pt>
                <c:pt idx="14">
                  <c:v>92.307692307692278</c:v>
                </c:pt>
                <c:pt idx="15">
                  <c:v>93.307692307692278</c:v>
                </c:pt>
                <c:pt idx="16">
                  <c:v>92.307692307692278</c:v>
                </c:pt>
                <c:pt idx="17">
                  <c:v>92.307692307692278</c:v>
                </c:pt>
                <c:pt idx="18">
                  <c:v>93.307692307692278</c:v>
                </c:pt>
                <c:pt idx="19">
                  <c:v>92.307692307692278</c:v>
                </c:pt>
                <c:pt idx="20">
                  <c:v>92.307692307692278</c:v>
                </c:pt>
                <c:pt idx="21">
                  <c:v>93.307692307692278</c:v>
                </c:pt>
                <c:pt idx="22">
                  <c:v>92.307692307692278</c:v>
                </c:pt>
                <c:pt idx="23">
                  <c:v>92.307692307692278</c:v>
                </c:pt>
                <c:pt idx="24">
                  <c:v>93.307692307692278</c:v>
                </c:pt>
                <c:pt idx="25">
                  <c:v>92.307692307692278</c:v>
                </c:pt>
                <c:pt idx="26">
                  <c:v>92.307692307692278</c:v>
                </c:pt>
                <c:pt idx="27">
                  <c:v>93.307692307692278</c:v>
                </c:pt>
                <c:pt idx="28">
                  <c:v>92.307692307692278</c:v>
                </c:pt>
                <c:pt idx="29">
                  <c:v>92.307692307692278</c:v>
                </c:pt>
                <c:pt idx="30">
                  <c:v>93.307692307692278</c:v>
                </c:pt>
                <c:pt idx="31">
                  <c:v>92.307692307692278</c:v>
                </c:pt>
                <c:pt idx="32">
                  <c:v>92.307692307692278</c:v>
                </c:pt>
                <c:pt idx="33">
                  <c:v>93.307692307692278</c:v>
                </c:pt>
                <c:pt idx="34">
                  <c:v>92.307692307692278</c:v>
                </c:pt>
                <c:pt idx="35">
                  <c:v>92.307692307692278</c:v>
                </c:pt>
                <c:pt idx="36">
                  <c:v>93.307692307692278</c:v>
                </c:pt>
                <c:pt idx="37">
                  <c:v>92.307692307692278</c:v>
                </c:pt>
                <c:pt idx="38">
                  <c:v>92.307692307692278</c:v>
                </c:pt>
                <c:pt idx="39">
                  <c:v>93.307692307692278</c:v>
                </c:pt>
                <c:pt idx="40">
                  <c:v>92.307692307692278</c:v>
                </c:pt>
                <c:pt idx="41">
                  <c:v>92.307692307692278</c:v>
                </c:pt>
                <c:pt idx="42">
                  <c:v>93.307692307692278</c:v>
                </c:pt>
                <c:pt idx="43">
                  <c:v>92.307692307692278</c:v>
                </c:pt>
                <c:pt idx="44">
                  <c:v>92.307692307692278</c:v>
                </c:pt>
                <c:pt idx="45">
                  <c:v>93.307692307692278</c:v>
                </c:pt>
                <c:pt idx="46">
                  <c:v>92.307692307692278</c:v>
                </c:pt>
                <c:pt idx="47">
                  <c:v>92.307692307692278</c:v>
                </c:pt>
                <c:pt idx="48">
                  <c:v>93.307692307692278</c:v>
                </c:pt>
                <c:pt idx="49">
                  <c:v>92.307692307692278</c:v>
                </c:pt>
                <c:pt idx="50">
                  <c:v>92.307692307692278</c:v>
                </c:pt>
                <c:pt idx="51">
                  <c:v>93.307692307692278</c:v>
                </c:pt>
                <c:pt idx="52">
                  <c:v>92.307692307692278</c:v>
                </c:pt>
                <c:pt idx="53">
                  <c:v>92.307692307692278</c:v>
                </c:pt>
                <c:pt idx="54">
                  <c:v>93.307692307692278</c:v>
                </c:pt>
                <c:pt idx="55">
                  <c:v>92.307692307692278</c:v>
                </c:pt>
                <c:pt idx="56">
                  <c:v>92.307692307692278</c:v>
                </c:pt>
                <c:pt idx="57">
                  <c:v>93.307692307692278</c:v>
                </c:pt>
                <c:pt idx="58">
                  <c:v>92.307692307692278</c:v>
                </c:pt>
                <c:pt idx="59">
                  <c:v>92.307692307692278</c:v>
                </c:pt>
                <c:pt idx="60">
                  <c:v>93.307692307692278</c:v>
                </c:pt>
                <c:pt idx="61">
                  <c:v>92.307692307692278</c:v>
                </c:pt>
                <c:pt idx="62">
                  <c:v>92.307692307692278</c:v>
                </c:pt>
                <c:pt idx="63">
                  <c:v>93.307692307692278</c:v>
                </c:pt>
                <c:pt idx="64">
                  <c:v>92.307692307692278</c:v>
                </c:pt>
                <c:pt idx="65">
                  <c:v>92.307692307692278</c:v>
                </c:pt>
                <c:pt idx="66">
                  <c:v>93.307692307692278</c:v>
                </c:pt>
                <c:pt idx="67">
                  <c:v>92.307692307692278</c:v>
                </c:pt>
                <c:pt idx="68">
                  <c:v>92.307692307692278</c:v>
                </c:pt>
                <c:pt idx="69">
                  <c:v>93.307692307692278</c:v>
                </c:pt>
                <c:pt idx="70">
                  <c:v>92.307692307692278</c:v>
                </c:pt>
                <c:pt idx="71">
                  <c:v>92.307692307692278</c:v>
                </c:pt>
                <c:pt idx="72">
                  <c:v>93.307692307692278</c:v>
                </c:pt>
                <c:pt idx="73">
                  <c:v>92.307692307692278</c:v>
                </c:pt>
                <c:pt idx="74">
                  <c:v>92.307692307692278</c:v>
                </c:pt>
                <c:pt idx="75">
                  <c:v>93.307692307692278</c:v>
                </c:pt>
                <c:pt idx="76">
                  <c:v>92.307692307692278</c:v>
                </c:pt>
                <c:pt idx="77">
                  <c:v>92.307692307692278</c:v>
                </c:pt>
                <c:pt idx="78">
                  <c:v>93.307692307692278</c:v>
                </c:pt>
                <c:pt idx="79">
                  <c:v>92.307692307692278</c:v>
                </c:pt>
              </c:numCache>
            </c:numRef>
          </c:yVal>
          <c:smooth val="0"/>
        </c:ser>
        <c:dLbls>
          <c:showLegendKey val="0"/>
          <c:showVal val="0"/>
          <c:showCatName val="0"/>
          <c:showSerName val="0"/>
          <c:showPercent val="0"/>
          <c:showBubbleSize val="0"/>
        </c:dLbls>
        <c:axId val="113433984"/>
        <c:axId val="114410624"/>
      </c:scatterChart>
      <c:valAx>
        <c:axId val="113433984"/>
        <c:scaling>
          <c:orientation val="minMax"/>
          <c:min val="0"/>
        </c:scaling>
        <c:delete val="0"/>
        <c:axPos val="b"/>
        <c:numFmt formatCode="0" sourceLinked="1"/>
        <c:majorTickMark val="cross"/>
        <c:minorTickMark val="out"/>
        <c:tickLblPos val="nextTo"/>
        <c:spPr>
          <a:ln w="12700">
            <a:solidFill>
              <a:srgbClr val="000000"/>
            </a:solidFill>
            <a:prstDash val="solid"/>
          </a:ln>
        </c:spPr>
        <c:txPr>
          <a:bodyPr rot="0" vert="horz"/>
          <a:lstStyle/>
          <a:p>
            <a:pPr>
              <a:defRPr sz="1000"/>
            </a:pPr>
            <a:endParaRPr lang="en-US"/>
          </a:p>
        </c:txPr>
        <c:crossAx val="114410624"/>
        <c:crossesAt val="0"/>
        <c:crossBetween val="midCat"/>
        <c:majorUnit val="1"/>
        <c:minorUnit val="8.3333333300000006E-2"/>
      </c:valAx>
      <c:valAx>
        <c:axId val="114410624"/>
        <c:scaling>
          <c:orientation val="minMax"/>
          <c:max val="105"/>
          <c:min val="0"/>
        </c:scaling>
        <c:delete val="0"/>
        <c:axPos val="l"/>
        <c:numFmt formatCode="General" sourceLinked="1"/>
        <c:majorTickMark val="cross"/>
        <c:minorTickMark val="in"/>
        <c:tickLblPos val="nextTo"/>
        <c:spPr>
          <a:ln w="12700">
            <a:solidFill>
              <a:srgbClr val="000000"/>
            </a:solidFill>
            <a:prstDash val="solid"/>
          </a:ln>
        </c:spPr>
        <c:txPr>
          <a:bodyPr rot="0" vert="horz"/>
          <a:lstStyle/>
          <a:p>
            <a:pPr>
              <a:defRPr sz="1000"/>
            </a:pPr>
            <a:endParaRPr lang="en-US"/>
          </a:p>
        </c:txPr>
        <c:crossAx val="113433984"/>
        <c:crosses val="autoZero"/>
        <c:crossBetween val="midCat"/>
        <c:majorUnit val="20"/>
        <c:minorUnit val="10"/>
      </c:valAx>
      <c:spPr>
        <a:noFill/>
        <a:ln w="12700">
          <a:noFill/>
          <a:prstDash val="solid"/>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16988416988401"/>
          <c:y val="0.11881188118811914"/>
          <c:w val="0.80308880308880648"/>
          <c:h val="0.6874115983026875"/>
        </c:manualLayout>
      </c:layout>
      <c:scatterChart>
        <c:scatterStyle val="lineMarker"/>
        <c:varyColors val="0"/>
        <c:ser>
          <c:idx val="0"/>
          <c:order val="0"/>
          <c:tx>
            <c:strRef>
              <c:f>'OS pCR Data'!$G$404</c:f>
              <c:strCache>
                <c:ptCount val="1"/>
                <c:pt idx="0">
                  <c:v>No pCR</c:v>
                </c:pt>
              </c:strCache>
            </c:strRef>
          </c:tx>
          <c:spPr>
            <a:ln w="38100">
              <a:solidFill>
                <a:srgbClr val="B60D27"/>
              </a:solidFill>
              <a:prstDash val="solid"/>
            </a:ln>
          </c:spPr>
          <c:marker>
            <c:symbol val="none"/>
          </c:marker>
          <c:xVal>
            <c:numRef>
              <c:f>'OS pCR Data'!$E$2:$E$316</c:f>
              <c:numCache>
                <c:formatCode>0</c:formatCode>
                <c:ptCount val="315"/>
                <c:pt idx="0">
                  <c:v>0</c:v>
                </c:pt>
                <c:pt idx="1">
                  <c:v>0</c:v>
                </c:pt>
                <c:pt idx="2">
                  <c:v>0</c:v>
                </c:pt>
                <c:pt idx="3">
                  <c:v>0.62088984489981036</c:v>
                </c:pt>
                <c:pt idx="4">
                  <c:v>0.62088984489981036</c:v>
                </c:pt>
                <c:pt idx="5">
                  <c:v>0.62088984489981036</c:v>
                </c:pt>
                <c:pt idx="6">
                  <c:v>0.62636024000905699</c:v>
                </c:pt>
                <c:pt idx="7">
                  <c:v>0.62636024000905699</c:v>
                </c:pt>
                <c:pt idx="8">
                  <c:v>0.67559379599230096</c:v>
                </c:pt>
                <c:pt idx="9">
                  <c:v>0.67559379599230096</c:v>
                </c:pt>
                <c:pt idx="10">
                  <c:v>0.88893920525302905</c:v>
                </c:pt>
                <c:pt idx="11">
                  <c:v>0.88893920525302905</c:v>
                </c:pt>
                <c:pt idx="12">
                  <c:v>0.95184874900939764</c:v>
                </c:pt>
                <c:pt idx="13">
                  <c:v>0.95184874900939764</c:v>
                </c:pt>
                <c:pt idx="14">
                  <c:v>0.95184874900939764</c:v>
                </c:pt>
                <c:pt idx="15">
                  <c:v>1.0448454658666422</c:v>
                </c:pt>
                <c:pt idx="16">
                  <c:v>1.0448454658666422</c:v>
                </c:pt>
                <c:pt idx="17">
                  <c:v>1.33204120910223</c:v>
                </c:pt>
                <c:pt idx="18">
                  <c:v>1.33204120910223</c:v>
                </c:pt>
                <c:pt idx="19">
                  <c:v>1.3648635797577324</c:v>
                </c:pt>
                <c:pt idx="20">
                  <c:v>1.3648635797577324</c:v>
                </c:pt>
                <c:pt idx="21">
                  <c:v>1.616501754783199</c:v>
                </c:pt>
                <c:pt idx="22">
                  <c:v>1.616501754783199</c:v>
                </c:pt>
                <c:pt idx="23">
                  <c:v>1.7040280765311899</c:v>
                </c:pt>
                <c:pt idx="24">
                  <c:v>1.7040280765311899</c:v>
                </c:pt>
                <c:pt idx="25">
                  <c:v>1.8325823615985601</c:v>
                </c:pt>
                <c:pt idx="26">
                  <c:v>1.8325823615985601</c:v>
                </c:pt>
                <c:pt idx="27">
                  <c:v>2.2866251556662509</c:v>
                </c:pt>
                <c:pt idx="28">
                  <c:v>2.2866251556662509</c:v>
                </c:pt>
                <c:pt idx="29">
                  <c:v>2.4261202309521201</c:v>
                </c:pt>
                <c:pt idx="30">
                  <c:v>2.4261202309521201</c:v>
                </c:pt>
                <c:pt idx="31">
                  <c:v>2.4288554285067327</c:v>
                </c:pt>
                <c:pt idx="32">
                  <c:v>2.4288554285067327</c:v>
                </c:pt>
                <c:pt idx="33">
                  <c:v>2.579291294011095</c:v>
                </c:pt>
                <c:pt idx="34">
                  <c:v>2.579291294011095</c:v>
                </c:pt>
                <c:pt idx="35">
                  <c:v>2.7324623570700779</c:v>
                </c:pt>
                <c:pt idx="36">
                  <c:v>2.7324623570700779</c:v>
                </c:pt>
                <c:pt idx="37">
                  <c:v>3.1728291633646424</c:v>
                </c:pt>
                <c:pt idx="38">
                  <c:v>3.1728291633646424</c:v>
                </c:pt>
                <c:pt idx="39">
                  <c:v>3.2330035095664011</c:v>
                </c:pt>
                <c:pt idx="40">
                  <c:v>3.2330035095664011</c:v>
                </c:pt>
                <c:pt idx="41">
                  <c:v>3.323265028869014</c:v>
                </c:pt>
                <c:pt idx="42">
                  <c:v>3.323265028869014</c:v>
                </c:pt>
                <c:pt idx="43">
                  <c:v>3.4381433261632366</c:v>
                </c:pt>
                <c:pt idx="44">
                  <c:v>3.4381433261632366</c:v>
                </c:pt>
                <c:pt idx="45">
                  <c:v>3.4381433261632366</c:v>
                </c:pt>
                <c:pt idx="46">
                  <c:v>3.4600249066002489</c:v>
                </c:pt>
                <c:pt idx="47">
                  <c:v>3.4600249066002489</c:v>
                </c:pt>
                <c:pt idx="48">
                  <c:v>3.8456877618023473</c:v>
                </c:pt>
                <c:pt idx="49">
                  <c:v>3.8456877618023473</c:v>
                </c:pt>
                <c:pt idx="50">
                  <c:v>3.960566059096569</c:v>
                </c:pt>
                <c:pt idx="51">
                  <c:v>3.960566059096569</c:v>
                </c:pt>
                <c:pt idx="52">
                  <c:v>4.1192075172648028</c:v>
                </c:pt>
                <c:pt idx="53">
                  <c:v>4.1192075172648028</c:v>
                </c:pt>
                <c:pt idx="54">
                  <c:v>4.2422914072229174</c:v>
                </c:pt>
                <c:pt idx="55">
                  <c:v>4.2422914072229174</c:v>
                </c:pt>
                <c:pt idx="56">
                  <c:v>4.2641729876598955</c:v>
                </c:pt>
                <c:pt idx="57">
                  <c:v>4.2641729876598955</c:v>
                </c:pt>
                <c:pt idx="58">
                  <c:v>4.3653752971810258</c:v>
                </c:pt>
                <c:pt idx="59">
                  <c:v>4.3653752971810258</c:v>
                </c:pt>
                <c:pt idx="60">
                  <c:v>4.3653752971810258</c:v>
                </c:pt>
                <c:pt idx="61">
                  <c:v>4.4036680629457834</c:v>
                </c:pt>
                <c:pt idx="62">
                  <c:v>4.4036680629457834</c:v>
                </c:pt>
                <c:pt idx="63">
                  <c:v>4.5158111626853765</c:v>
                </c:pt>
                <c:pt idx="64">
                  <c:v>4.5158111626853765</c:v>
                </c:pt>
                <c:pt idx="65">
                  <c:v>4.5158111626853765</c:v>
                </c:pt>
                <c:pt idx="66">
                  <c:v>4.5486335333408814</c:v>
                </c:pt>
                <c:pt idx="67">
                  <c:v>4.5486335333408814</c:v>
                </c:pt>
                <c:pt idx="68">
                  <c:v>4.5486335333408814</c:v>
                </c:pt>
                <c:pt idx="69">
                  <c:v>4.5814559039963774</c:v>
                </c:pt>
                <c:pt idx="70">
                  <c:v>4.5814559039963774</c:v>
                </c:pt>
                <c:pt idx="71">
                  <c:v>4.5814559039963774</c:v>
                </c:pt>
                <c:pt idx="72">
                  <c:v>4.6498358428619699</c:v>
                </c:pt>
                <c:pt idx="73">
                  <c:v>4.6498358428619699</c:v>
                </c:pt>
                <c:pt idx="74">
                  <c:v>4.6498358428619699</c:v>
                </c:pt>
                <c:pt idx="75">
                  <c:v>4.6853934110721447</c:v>
                </c:pt>
                <c:pt idx="76">
                  <c:v>4.6853934110721447</c:v>
                </c:pt>
                <c:pt idx="77">
                  <c:v>4.6853934110721447</c:v>
                </c:pt>
                <c:pt idx="78">
                  <c:v>4.7428325597192265</c:v>
                </c:pt>
                <c:pt idx="79">
                  <c:v>4.7428325597192265</c:v>
                </c:pt>
                <c:pt idx="80">
                  <c:v>4.751038152383134</c:v>
                </c:pt>
                <c:pt idx="81">
                  <c:v>4.751038152383134</c:v>
                </c:pt>
                <c:pt idx="82">
                  <c:v>4.751038152383134</c:v>
                </c:pt>
                <c:pt idx="83">
                  <c:v>4.7948013132571017</c:v>
                </c:pt>
                <c:pt idx="84">
                  <c:v>4.7948013132571017</c:v>
                </c:pt>
                <c:pt idx="85">
                  <c:v>4.7948013132571017</c:v>
                </c:pt>
                <c:pt idx="86">
                  <c:v>4.8166828936941206</c:v>
                </c:pt>
                <c:pt idx="87">
                  <c:v>4.8166828936941206</c:v>
                </c:pt>
                <c:pt idx="88">
                  <c:v>4.8166828936941206</c:v>
                </c:pt>
                <c:pt idx="89">
                  <c:v>4.8166828936941206</c:v>
                </c:pt>
                <c:pt idx="90">
                  <c:v>4.8166828936941206</c:v>
                </c:pt>
                <c:pt idx="91">
                  <c:v>4.8166828936941206</c:v>
                </c:pt>
                <c:pt idx="92">
                  <c:v>4.8495052643495855</c:v>
                </c:pt>
                <c:pt idx="93">
                  <c:v>4.8495052643495855</c:v>
                </c:pt>
                <c:pt idx="94">
                  <c:v>4.8495052643495855</c:v>
                </c:pt>
                <c:pt idx="95">
                  <c:v>4.8795924374504702</c:v>
                </c:pt>
                <c:pt idx="96">
                  <c:v>4.8795924374504702</c:v>
                </c:pt>
                <c:pt idx="97">
                  <c:v>4.8795924374504702</c:v>
                </c:pt>
                <c:pt idx="98">
                  <c:v>4.8795924374504702</c:v>
                </c:pt>
                <c:pt idx="99">
                  <c:v>4.8795924374504702</c:v>
                </c:pt>
                <c:pt idx="100">
                  <c:v>4.8795924374504702</c:v>
                </c:pt>
                <c:pt idx="101">
                  <c:v>4.8850628325597176</c:v>
                </c:pt>
                <c:pt idx="102">
                  <c:v>4.8850628325597176</c:v>
                </c:pt>
                <c:pt idx="103">
                  <c:v>4.8850628325597176</c:v>
                </c:pt>
                <c:pt idx="104">
                  <c:v>4.9014740178874678</c:v>
                </c:pt>
                <c:pt idx="105">
                  <c:v>4.9014740178874678</c:v>
                </c:pt>
                <c:pt idx="106">
                  <c:v>4.9014740178874678</c:v>
                </c:pt>
                <c:pt idx="107">
                  <c:v>4.9206204007698524</c:v>
                </c:pt>
                <c:pt idx="108">
                  <c:v>4.9206204007698524</c:v>
                </c:pt>
                <c:pt idx="109">
                  <c:v>4.9206204007698524</c:v>
                </c:pt>
                <c:pt idx="110">
                  <c:v>4.926090795879114</c:v>
                </c:pt>
                <c:pt idx="111">
                  <c:v>4.926090795879114</c:v>
                </c:pt>
                <c:pt idx="112">
                  <c:v>4.926090795879114</c:v>
                </c:pt>
                <c:pt idx="113">
                  <c:v>4.931561190988381</c:v>
                </c:pt>
                <c:pt idx="114">
                  <c:v>4.931561190988381</c:v>
                </c:pt>
                <c:pt idx="115">
                  <c:v>4.931561190988381</c:v>
                </c:pt>
                <c:pt idx="116">
                  <c:v>4.9342963885429834</c:v>
                </c:pt>
                <c:pt idx="117">
                  <c:v>4.9342963885429834</c:v>
                </c:pt>
                <c:pt idx="118">
                  <c:v>4.9342963885429834</c:v>
                </c:pt>
                <c:pt idx="119">
                  <c:v>4.9534427714253404</c:v>
                </c:pt>
                <c:pt idx="120">
                  <c:v>4.9534427714253404</c:v>
                </c:pt>
                <c:pt idx="121">
                  <c:v>4.9534427714253404</c:v>
                </c:pt>
                <c:pt idx="122">
                  <c:v>4.9561779689799605</c:v>
                </c:pt>
                <c:pt idx="123">
                  <c:v>4.9561779689799605</c:v>
                </c:pt>
                <c:pt idx="124">
                  <c:v>4.9561779689799605</c:v>
                </c:pt>
                <c:pt idx="125">
                  <c:v>4.9643835616438352</c:v>
                </c:pt>
                <c:pt idx="126">
                  <c:v>4.9643835616438352</c:v>
                </c:pt>
                <c:pt idx="127">
                  <c:v>4.9643835616438352</c:v>
                </c:pt>
                <c:pt idx="128">
                  <c:v>4.9698539567530853</c:v>
                </c:pt>
                <c:pt idx="129">
                  <c:v>4.9698539567530853</c:v>
                </c:pt>
                <c:pt idx="130">
                  <c:v>4.9698539567530853</c:v>
                </c:pt>
                <c:pt idx="131">
                  <c:v>4.9917355371900776</c:v>
                </c:pt>
                <c:pt idx="132">
                  <c:v>4.9917355371900776</c:v>
                </c:pt>
                <c:pt idx="133">
                  <c:v>4.9917355371900776</c:v>
                </c:pt>
                <c:pt idx="134">
                  <c:v>5.0136171176270805</c:v>
                </c:pt>
                <c:pt idx="135">
                  <c:v>5.0136171176270805</c:v>
                </c:pt>
                <c:pt idx="136">
                  <c:v>5.0136171176270805</c:v>
                </c:pt>
                <c:pt idx="137">
                  <c:v>5.0163523151817104</c:v>
                </c:pt>
                <c:pt idx="138">
                  <c:v>5.0163523151817104</c:v>
                </c:pt>
                <c:pt idx="139">
                  <c:v>5.0163523151817104</c:v>
                </c:pt>
                <c:pt idx="140">
                  <c:v>5.0354986980640914</c:v>
                </c:pt>
                <c:pt idx="141">
                  <c:v>5.0354986980640914</c:v>
                </c:pt>
                <c:pt idx="142">
                  <c:v>5.0354986980640914</c:v>
                </c:pt>
                <c:pt idx="143">
                  <c:v>5.0573802785010455</c:v>
                </c:pt>
                <c:pt idx="144">
                  <c:v>5.0573802785010455</c:v>
                </c:pt>
                <c:pt idx="145">
                  <c:v>5.0573802785010455</c:v>
                </c:pt>
                <c:pt idx="146">
                  <c:v>5.1367010075851915</c:v>
                </c:pt>
                <c:pt idx="147">
                  <c:v>5.1367010075851915</c:v>
                </c:pt>
                <c:pt idx="148">
                  <c:v>5.1367010075851915</c:v>
                </c:pt>
                <c:pt idx="149">
                  <c:v>5.1394362051398161</c:v>
                </c:pt>
                <c:pt idx="150">
                  <c:v>5.1394362051398161</c:v>
                </c:pt>
                <c:pt idx="151">
                  <c:v>5.1394362051398161</c:v>
                </c:pt>
                <c:pt idx="152">
                  <c:v>5.1503769953583154</c:v>
                </c:pt>
                <c:pt idx="153">
                  <c:v>5.1503769953583154</c:v>
                </c:pt>
                <c:pt idx="154">
                  <c:v>5.1503769953583154</c:v>
                </c:pt>
                <c:pt idx="155">
                  <c:v>5.15311219291294</c:v>
                </c:pt>
                <c:pt idx="156">
                  <c:v>5.15311219291294</c:v>
                </c:pt>
                <c:pt idx="157">
                  <c:v>5.15311219291294</c:v>
                </c:pt>
                <c:pt idx="158">
                  <c:v>5.1613177855768164</c:v>
                </c:pt>
                <c:pt idx="159">
                  <c:v>5.1613177855768164</c:v>
                </c:pt>
                <c:pt idx="160">
                  <c:v>5.1804641684591868</c:v>
                </c:pt>
                <c:pt idx="161">
                  <c:v>5.1804641684591868</c:v>
                </c:pt>
                <c:pt idx="162">
                  <c:v>5.1804641684591868</c:v>
                </c:pt>
                <c:pt idx="163">
                  <c:v>5.1831993660138096</c:v>
                </c:pt>
                <c:pt idx="164">
                  <c:v>5.1831993660138096</c:v>
                </c:pt>
                <c:pt idx="165">
                  <c:v>5.1831993660138096</c:v>
                </c:pt>
                <c:pt idx="166">
                  <c:v>5.2269625268878066</c:v>
                </c:pt>
                <c:pt idx="167">
                  <c:v>5.2269625268878066</c:v>
                </c:pt>
                <c:pt idx="168">
                  <c:v>5.2269625268878066</c:v>
                </c:pt>
                <c:pt idx="169">
                  <c:v>5.2296977244424525</c:v>
                </c:pt>
                <c:pt idx="170">
                  <c:v>5.2296977244424525</c:v>
                </c:pt>
                <c:pt idx="171">
                  <c:v>5.2324329219970567</c:v>
                </c:pt>
                <c:pt idx="172">
                  <c:v>5.2324329219970567</c:v>
                </c:pt>
                <c:pt idx="173">
                  <c:v>5.2324329219970567</c:v>
                </c:pt>
                <c:pt idx="174">
                  <c:v>5.2461089097701814</c:v>
                </c:pt>
                <c:pt idx="175">
                  <c:v>5.2461089097701814</c:v>
                </c:pt>
                <c:pt idx="176">
                  <c:v>5.2461089097701814</c:v>
                </c:pt>
                <c:pt idx="177">
                  <c:v>5.2597848975433026</c:v>
                </c:pt>
                <c:pt idx="178">
                  <c:v>5.2597848975433026</c:v>
                </c:pt>
                <c:pt idx="179">
                  <c:v>5.2597848975433026</c:v>
                </c:pt>
                <c:pt idx="180">
                  <c:v>5.2625200950979281</c:v>
                </c:pt>
                <c:pt idx="181">
                  <c:v>5.2625200950979281</c:v>
                </c:pt>
                <c:pt idx="182">
                  <c:v>5.2625200950979281</c:v>
                </c:pt>
                <c:pt idx="183">
                  <c:v>5.2789312804256774</c:v>
                </c:pt>
                <c:pt idx="184">
                  <c:v>5.2789312804256774</c:v>
                </c:pt>
                <c:pt idx="185">
                  <c:v>5.2789312804256774</c:v>
                </c:pt>
                <c:pt idx="186">
                  <c:v>5.3664576021736714</c:v>
                </c:pt>
                <c:pt idx="187">
                  <c:v>5.3664576021736714</c:v>
                </c:pt>
                <c:pt idx="188">
                  <c:v>5.3664576021736714</c:v>
                </c:pt>
                <c:pt idx="189">
                  <c:v>5.3773983923921946</c:v>
                </c:pt>
                <c:pt idx="190">
                  <c:v>5.3773983923921946</c:v>
                </c:pt>
                <c:pt idx="191">
                  <c:v>5.3773983923921946</c:v>
                </c:pt>
                <c:pt idx="192">
                  <c:v>5.4156911581569096</c:v>
                </c:pt>
                <c:pt idx="193">
                  <c:v>5.4156911581569096</c:v>
                </c:pt>
                <c:pt idx="194">
                  <c:v>5.4156911581569096</c:v>
                </c:pt>
                <c:pt idx="195">
                  <c:v>5.4321023434846909</c:v>
                </c:pt>
                <c:pt idx="196">
                  <c:v>5.4321023434846909</c:v>
                </c:pt>
                <c:pt idx="197">
                  <c:v>5.4321023434846909</c:v>
                </c:pt>
                <c:pt idx="198">
                  <c:v>5.4375727385939099</c:v>
                </c:pt>
                <c:pt idx="199">
                  <c:v>5.4375727385939099</c:v>
                </c:pt>
                <c:pt idx="200">
                  <c:v>5.4375727385939099</c:v>
                </c:pt>
                <c:pt idx="201">
                  <c:v>5.4485135288124056</c:v>
                </c:pt>
                <c:pt idx="202">
                  <c:v>5.4485135288124056</c:v>
                </c:pt>
                <c:pt idx="203">
                  <c:v>5.4485135288124056</c:v>
                </c:pt>
                <c:pt idx="204">
                  <c:v>5.5004822823502773</c:v>
                </c:pt>
                <c:pt idx="205">
                  <c:v>5.5004822823502773</c:v>
                </c:pt>
                <c:pt idx="206">
                  <c:v>5.5004822823502773</c:v>
                </c:pt>
                <c:pt idx="207">
                  <c:v>5.5196286652326831</c:v>
                </c:pt>
                <c:pt idx="208">
                  <c:v>5.5196286652326831</c:v>
                </c:pt>
                <c:pt idx="209">
                  <c:v>5.5196286652326831</c:v>
                </c:pt>
                <c:pt idx="210">
                  <c:v>5.5743326163251385</c:v>
                </c:pt>
                <c:pt idx="211">
                  <c:v>5.5743326163251385</c:v>
                </c:pt>
                <c:pt idx="212">
                  <c:v>5.5743326163251385</c:v>
                </c:pt>
                <c:pt idx="213">
                  <c:v>5.5770678138797702</c:v>
                </c:pt>
                <c:pt idx="214">
                  <c:v>5.5770678138797702</c:v>
                </c:pt>
                <c:pt idx="215">
                  <c:v>5.5770678138797702</c:v>
                </c:pt>
                <c:pt idx="216">
                  <c:v>5.6481829502999839</c:v>
                </c:pt>
                <c:pt idx="217">
                  <c:v>5.6481829502999839</c:v>
                </c:pt>
                <c:pt idx="218">
                  <c:v>5.6481829502999839</c:v>
                </c:pt>
                <c:pt idx="219">
                  <c:v>5.6919461111740084</c:v>
                </c:pt>
                <c:pt idx="220">
                  <c:v>5.6919461111740084</c:v>
                </c:pt>
                <c:pt idx="221">
                  <c:v>5.6919461111740084</c:v>
                </c:pt>
                <c:pt idx="222">
                  <c:v>5.7028869013925059</c:v>
                </c:pt>
                <c:pt idx="223">
                  <c:v>5.7028869013925059</c:v>
                </c:pt>
                <c:pt idx="224">
                  <c:v>5.7028869013925059</c:v>
                </c:pt>
                <c:pt idx="225">
                  <c:v>5.7220332842748824</c:v>
                </c:pt>
                <c:pt idx="226">
                  <c:v>5.7220332842748824</c:v>
                </c:pt>
                <c:pt idx="227">
                  <c:v>5.7220332842748824</c:v>
                </c:pt>
                <c:pt idx="228">
                  <c:v>5.7220332842748824</c:v>
                </c:pt>
                <c:pt idx="229">
                  <c:v>5.7220332842748824</c:v>
                </c:pt>
                <c:pt idx="230">
                  <c:v>5.7220332842748824</c:v>
                </c:pt>
                <c:pt idx="231">
                  <c:v>5.7384444696026424</c:v>
                </c:pt>
                <c:pt idx="232">
                  <c:v>5.7384444696026424</c:v>
                </c:pt>
                <c:pt idx="233">
                  <c:v>5.7384444696026424</c:v>
                </c:pt>
                <c:pt idx="234">
                  <c:v>5.7575908524849782</c:v>
                </c:pt>
                <c:pt idx="235">
                  <c:v>5.7575908524849782</c:v>
                </c:pt>
                <c:pt idx="236">
                  <c:v>5.7575908524849782</c:v>
                </c:pt>
                <c:pt idx="237">
                  <c:v>5.7931484206951334</c:v>
                </c:pt>
                <c:pt idx="238">
                  <c:v>5.7931484206951334</c:v>
                </c:pt>
                <c:pt idx="239">
                  <c:v>5.7931484206951334</c:v>
                </c:pt>
                <c:pt idx="240">
                  <c:v>5.8396467791237434</c:v>
                </c:pt>
                <c:pt idx="241">
                  <c:v>5.8396467791237434</c:v>
                </c:pt>
                <c:pt idx="242">
                  <c:v>5.8396467791237434</c:v>
                </c:pt>
                <c:pt idx="243">
                  <c:v>5.8779395448884655</c:v>
                </c:pt>
                <c:pt idx="244">
                  <c:v>5.8779395448884655</c:v>
                </c:pt>
                <c:pt idx="245">
                  <c:v>5.8779395448884655</c:v>
                </c:pt>
                <c:pt idx="246">
                  <c:v>5.8861451375523623</c:v>
                </c:pt>
                <c:pt idx="247">
                  <c:v>5.8861451375523623</c:v>
                </c:pt>
                <c:pt idx="248">
                  <c:v>5.8861451375523623</c:v>
                </c:pt>
                <c:pt idx="249">
                  <c:v>5.8916155326616098</c:v>
                </c:pt>
                <c:pt idx="250">
                  <c:v>5.8916155326616098</c:v>
                </c:pt>
                <c:pt idx="251">
                  <c:v>5.8916155326616098</c:v>
                </c:pt>
                <c:pt idx="252">
                  <c:v>5.8916155326616098</c:v>
                </c:pt>
                <c:pt idx="253">
                  <c:v>5.8916155326616098</c:v>
                </c:pt>
                <c:pt idx="254">
                  <c:v>5.8916155326616098</c:v>
                </c:pt>
                <c:pt idx="255">
                  <c:v>5.8916155326616098</c:v>
                </c:pt>
                <c:pt idx="256">
                  <c:v>5.8916155326616098</c:v>
                </c:pt>
                <c:pt idx="257">
                  <c:v>5.8916155326616098</c:v>
                </c:pt>
                <c:pt idx="258">
                  <c:v>5.897085927770827</c:v>
                </c:pt>
                <c:pt idx="259">
                  <c:v>5.897085927770827</c:v>
                </c:pt>
                <c:pt idx="260">
                  <c:v>5.897085927770827</c:v>
                </c:pt>
                <c:pt idx="261">
                  <c:v>5.9134971130986322</c:v>
                </c:pt>
                <c:pt idx="262">
                  <c:v>5.9134971130986322</c:v>
                </c:pt>
                <c:pt idx="263">
                  <c:v>5.9134971130986322</c:v>
                </c:pt>
                <c:pt idx="264">
                  <c:v>5.9217027057625113</c:v>
                </c:pt>
                <c:pt idx="265">
                  <c:v>5.9217027057625113</c:v>
                </c:pt>
                <c:pt idx="266">
                  <c:v>5.9217027057625113</c:v>
                </c:pt>
                <c:pt idx="267">
                  <c:v>5.9599954715272272</c:v>
                </c:pt>
                <c:pt idx="268">
                  <c:v>5.9599954715272272</c:v>
                </c:pt>
                <c:pt idx="269">
                  <c:v>5.9599954715272272</c:v>
                </c:pt>
                <c:pt idx="270">
                  <c:v>5.9764066568549774</c:v>
                </c:pt>
                <c:pt idx="271">
                  <c:v>5.9764066568549774</c:v>
                </c:pt>
                <c:pt idx="272">
                  <c:v>5.9764066568549774</c:v>
                </c:pt>
                <c:pt idx="273">
                  <c:v>6.006493829955847</c:v>
                </c:pt>
                <c:pt idx="274">
                  <c:v>6.006493829955847</c:v>
                </c:pt>
                <c:pt idx="275">
                  <c:v>6.006493829955847</c:v>
                </c:pt>
                <c:pt idx="276">
                  <c:v>6.0338458055020974</c:v>
                </c:pt>
                <c:pt idx="277">
                  <c:v>6.0338458055020974</c:v>
                </c:pt>
                <c:pt idx="278">
                  <c:v>6.0338458055020974</c:v>
                </c:pt>
                <c:pt idx="279">
                  <c:v>6.0447865957205895</c:v>
                </c:pt>
                <c:pt idx="280">
                  <c:v>6.0447865957205895</c:v>
                </c:pt>
                <c:pt idx="281">
                  <c:v>6.0447865957205895</c:v>
                </c:pt>
                <c:pt idx="282">
                  <c:v>6.0447865957205895</c:v>
                </c:pt>
                <c:pt idx="283">
                  <c:v>6.0447865957205895</c:v>
                </c:pt>
                <c:pt idx="284">
                  <c:v>6.0447865957205895</c:v>
                </c:pt>
                <c:pt idx="285">
                  <c:v>6.0666681761575916</c:v>
                </c:pt>
                <c:pt idx="286">
                  <c:v>6.0666681761575916</c:v>
                </c:pt>
                <c:pt idx="287">
                  <c:v>6.0666681761575916</c:v>
                </c:pt>
                <c:pt idx="288">
                  <c:v>6.2143688441073284</c:v>
                </c:pt>
                <c:pt idx="289">
                  <c:v>6.2143688441073284</c:v>
                </c:pt>
                <c:pt idx="290">
                  <c:v>6.2143688441073284</c:v>
                </c:pt>
                <c:pt idx="291">
                  <c:v>6.2389856220989355</c:v>
                </c:pt>
                <c:pt idx="292">
                  <c:v>6.2389856220989355</c:v>
                </c:pt>
                <c:pt idx="293">
                  <c:v>6.2389856220989355</c:v>
                </c:pt>
                <c:pt idx="294">
                  <c:v>6.3101007585191846</c:v>
                </c:pt>
                <c:pt idx="295">
                  <c:v>6.3101007585191846</c:v>
                </c:pt>
                <c:pt idx="296">
                  <c:v>6.3101007585191846</c:v>
                </c:pt>
                <c:pt idx="297">
                  <c:v>6.3292471414015834</c:v>
                </c:pt>
                <c:pt idx="298">
                  <c:v>6.3292471414015834</c:v>
                </c:pt>
                <c:pt idx="299">
                  <c:v>6.3292471414015834</c:v>
                </c:pt>
                <c:pt idx="300">
                  <c:v>6.4249790558134272</c:v>
                </c:pt>
                <c:pt idx="301">
                  <c:v>6.4249790558134272</c:v>
                </c:pt>
                <c:pt idx="302">
                  <c:v>6.4249790558134272</c:v>
                </c:pt>
                <c:pt idx="303">
                  <c:v>6.4769478093512962</c:v>
                </c:pt>
                <c:pt idx="304">
                  <c:v>6.4769478093512962</c:v>
                </c:pt>
                <c:pt idx="305">
                  <c:v>6.4769478093512962</c:v>
                </c:pt>
                <c:pt idx="306">
                  <c:v>6.6055020944186564</c:v>
                </c:pt>
                <c:pt idx="307">
                  <c:v>6.6055020944186564</c:v>
                </c:pt>
                <c:pt idx="308">
                  <c:v>6.6055020944186564</c:v>
                </c:pt>
                <c:pt idx="309">
                  <c:v>6.7367915770406483</c:v>
                </c:pt>
                <c:pt idx="310">
                  <c:v>6.7367915770406483</c:v>
                </c:pt>
                <c:pt idx="311">
                  <c:v>6.7367915770406483</c:v>
                </c:pt>
                <c:pt idx="312">
                  <c:v>6.9747537642929922</c:v>
                </c:pt>
                <c:pt idx="313">
                  <c:v>6.9747537642929922</c:v>
                </c:pt>
                <c:pt idx="314">
                  <c:v>6.9747537642929922</c:v>
                </c:pt>
              </c:numCache>
            </c:numRef>
          </c:xVal>
          <c:yVal>
            <c:numRef>
              <c:f>'OS pCR Data'!$F$2:$F$316</c:f>
              <c:numCache>
                <c:formatCode>General</c:formatCode>
                <c:ptCount val="315"/>
                <c:pt idx="0">
                  <c:v>100</c:v>
                </c:pt>
                <c:pt idx="1">
                  <c:v>100</c:v>
                </c:pt>
                <c:pt idx="2">
                  <c:v>100</c:v>
                </c:pt>
                <c:pt idx="3" formatCode="##0.00">
                  <c:v>100</c:v>
                </c:pt>
                <c:pt idx="4" formatCode="##0.00">
                  <c:v>101</c:v>
                </c:pt>
                <c:pt idx="5" formatCode="##0.00">
                  <c:v>100</c:v>
                </c:pt>
                <c:pt idx="6" formatCode="##0.00">
                  <c:v>100</c:v>
                </c:pt>
                <c:pt idx="7" formatCode="##0.00">
                  <c:v>99.107142857142748</c:v>
                </c:pt>
                <c:pt idx="8" formatCode="##0.00">
                  <c:v>99.107142857142748</c:v>
                </c:pt>
                <c:pt idx="9" formatCode="##0.00">
                  <c:v>98.214285714285722</c:v>
                </c:pt>
                <c:pt idx="10" formatCode="##0.00">
                  <c:v>98.214285714285722</c:v>
                </c:pt>
                <c:pt idx="11" formatCode="##0.00">
                  <c:v>97.321428571428228</c:v>
                </c:pt>
                <c:pt idx="12" formatCode="##0.00">
                  <c:v>97.321428571428228</c:v>
                </c:pt>
                <c:pt idx="13" formatCode="##0.00">
                  <c:v>98.321428571428228</c:v>
                </c:pt>
                <c:pt idx="14" formatCode="##0.00">
                  <c:v>97.321428571428228</c:v>
                </c:pt>
                <c:pt idx="15" formatCode="##0.00">
                  <c:v>97.321428571428228</c:v>
                </c:pt>
                <c:pt idx="16" formatCode="##0.00">
                  <c:v>96.4203042328039</c:v>
                </c:pt>
                <c:pt idx="17" formatCode="##0.00">
                  <c:v>96.4203042328039</c:v>
                </c:pt>
                <c:pt idx="18" formatCode="##0.00">
                  <c:v>95.519179894179899</c:v>
                </c:pt>
                <c:pt idx="19" formatCode="##0.00">
                  <c:v>95.519179894179899</c:v>
                </c:pt>
                <c:pt idx="20" formatCode="##0.00">
                  <c:v>94.618055555555358</c:v>
                </c:pt>
                <c:pt idx="21" formatCode="##0.00">
                  <c:v>94.618055555555358</c:v>
                </c:pt>
                <c:pt idx="22" formatCode="##0.00">
                  <c:v>93.716931216931059</c:v>
                </c:pt>
                <c:pt idx="23" formatCode="##0.00">
                  <c:v>93.716931216931059</c:v>
                </c:pt>
                <c:pt idx="24" formatCode="##0.00">
                  <c:v>92.815806878306788</c:v>
                </c:pt>
                <c:pt idx="25" formatCode="##0.00">
                  <c:v>92.815806878306788</c:v>
                </c:pt>
                <c:pt idx="26" formatCode="##0.00">
                  <c:v>91.914682539682531</c:v>
                </c:pt>
                <c:pt idx="27" formatCode="##0.00">
                  <c:v>91.914682539682531</c:v>
                </c:pt>
                <c:pt idx="28" formatCode="##0.00">
                  <c:v>91.013558201058203</c:v>
                </c:pt>
                <c:pt idx="29" formatCode="##0.00">
                  <c:v>91.013558201058203</c:v>
                </c:pt>
                <c:pt idx="30" formatCode="##0.00">
                  <c:v>90.112433862433278</c:v>
                </c:pt>
                <c:pt idx="31" formatCode="##0.00">
                  <c:v>90.112433862433278</c:v>
                </c:pt>
                <c:pt idx="32" formatCode="##0.00">
                  <c:v>89.211309523809504</c:v>
                </c:pt>
                <c:pt idx="33" formatCode="##0.00">
                  <c:v>89.211309523809504</c:v>
                </c:pt>
                <c:pt idx="34" formatCode="##0.00">
                  <c:v>88.310185185185176</c:v>
                </c:pt>
                <c:pt idx="35" formatCode="##0.00">
                  <c:v>88.310185185185176</c:v>
                </c:pt>
                <c:pt idx="36" formatCode="##0.00">
                  <c:v>87.409060846560749</c:v>
                </c:pt>
                <c:pt idx="37" formatCode="##0.00">
                  <c:v>87.409060846560749</c:v>
                </c:pt>
                <c:pt idx="38" formatCode="##0.00">
                  <c:v>86.507936507936478</c:v>
                </c:pt>
                <c:pt idx="39" formatCode="##0.00">
                  <c:v>86.507936507936478</c:v>
                </c:pt>
                <c:pt idx="40" formatCode="##0.00">
                  <c:v>85.606812169312164</c:v>
                </c:pt>
                <c:pt idx="41" formatCode="##0.00">
                  <c:v>85.606812169312164</c:v>
                </c:pt>
                <c:pt idx="42" formatCode="##0.00">
                  <c:v>84.705687830687253</c:v>
                </c:pt>
                <c:pt idx="43" formatCode="##0.00">
                  <c:v>84.705687830687253</c:v>
                </c:pt>
                <c:pt idx="44" formatCode="##0.00">
                  <c:v>85.705687830687253</c:v>
                </c:pt>
                <c:pt idx="45" formatCode="##0.00">
                  <c:v>84.705687830687253</c:v>
                </c:pt>
                <c:pt idx="46" formatCode="##0.00">
                  <c:v>84.705687830687253</c:v>
                </c:pt>
                <c:pt idx="47" formatCode="##0.00">
                  <c:v>83.794873983046358</c:v>
                </c:pt>
                <c:pt idx="48" formatCode="##0.00">
                  <c:v>83.794873983046358</c:v>
                </c:pt>
                <c:pt idx="49" formatCode="##0.00">
                  <c:v>82.884060135403843</c:v>
                </c:pt>
                <c:pt idx="50" formatCode="##0.00">
                  <c:v>82.884060135403843</c:v>
                </c:pt>
                <c:pt idx="51" formatCode="##0.00">
                  <c:v>81.973246287762407</c:v>
                </c:pt>
                <c:pt idx="52" formatCode="##0.00">
                  <c:v>81.973246287762407</c:v>
                </c:pt>
                <c:pt idx="53" formatCode="##0.00">
                  <c:v>81.062432440120489</c:v>
                </c:pt>
                <c:pt idx="54" formatCode="##0.00">
                  <c:v>81.062432440120489</c:v>
                </c:pt>
                <c:pt idx="55" formatCode="##0.00">
                  <c:v>80.151618592478428</c:v>
                </c:pt>
                <c:pt idx="56" formatCode="##0.00">
                  <c:v>80.151618592478428</c:v>
                </c:pt>
                <c:pt idx="57" formatCode="##0.00">
                  <c:v>79.240804744837206</c:v>
                </c:pt>
                <c:pt idx="58" formatCode="##0.00">
                  <c:v>79.240804744837206</c:v>
                </c:pt>
                <c:pt idx="59" formatCode="##0.00">
                  <c:v>80.240804744837206</c:v>
                </c:pt>
                <c:pt idx="60" formatCode="##0.00">
                  <c:v>79.240804744837206</c:v>
                </c:pt>
                <c:pt idx="61" formatCode="##0.00">
                  <c:v>79.240804744837206</c:v>
                </c:pt>
                <c:pt idx="62" formatCode="##0.00">
                  <c:v>78.319400038501314</c:v>
                </c:pt>
                <c:pt idx="63" formatCode="##0.00">
                  <c:v>78.319400038501314</c:v>
                </c:pt>
                <c:pt idx="64" formatCode="##0.00">
                  <c:v>79.319400038501314</c:v>
                </c:pt>
                <c:pt idx="65" formatCode="##0.00">
                  <c:v>78.319400038501314</c:v>
                </c:pt>
                <c:pt idx="66" formatCode="##0.00">
                  <c:v>78.319400038501314</c:v>
                </c:pt>
                <c:pt idx="67" formatCode="##0.00">
                  <c:v>79.319400038501314</c:v>
                </c:pt>
                <c:pt idx="68" formatCode="##0.00">
                  <c:v>78.319400038501314</c:v>
                </c:pt>
                <c:pt idx="69" formatCode="##0.00">
                  <c:v>78.319400038501314</c:v>
                </c:pt>
                <c:pt idx="70" formatCode="##0.00">
                  <c:v>79.319400038501314</c:v>
                </c:pt>
                <c:pt idx="71" formatCode="##0.00">
                  <c:v>78.319400038501314</c:v>
                </c:pt>
                <c:pt idx="72" formatCode="##0.00">
                  <c:v>78.319400038501314</c:v>
                </c:pt>
                <c:pt idx="73" formatCode="##0.00">
                  <c:v>79.319400038501314</c:v>
                </c:pt>
                <c:pt idx="74" formatCode="##0.00">
                  <c:v>78.319400038501314</c:v>
                </c:pt>
                <c:pt idx="75" formatCode="##0.00">
                  <c:v>78.319400038501314</c:v>
                </c:pt>
                <c:pt idx="76" formatCode="##0.00">
                  <c:v>79.319400038501314</c:v>
                </c:pt>
                <c:pt idx="77" formatCode="##0.00">
                  <c:v>78.319400038501314</c:v>
                </c:pt>
                <c:pt idx="78" formatCode="##0.00">
                  <c:v>78.319400038501314</c:v>
                </c:pt>
                <c:pt idx="79" formatCode="##0.00">
                  <c:v>77.340407538020258</c:v>
                </c:pt>
                <c:pt idx="80" formatCode="##0.00">
                  <c:v>77.340407538020258</c:v>
                </c:pt>
                <c:pt idx="81" formatCode="##0.00">
                  <c:v>78.340407538020258</c:v>
                </c:pt>
                <c:pt idx="82" formatCode="##0.00">
                  <c:v>77.340407538020258</c:v>
                </c:pt>
                <c:pt idx="83" formatCode="##0.00">
                  <c:v>77.340407538020258</c:v>
                </c:pt>
                <c:pt idx="84" formatCode="##0.00">
                  <c:v>78.340407538020258</c:v>
                </c:pt>
                <c:pt idx="85" formatCode="##0.00">
                  <c:v>77.340407538020258</c:v>
                </c:pt>
                <c:pt idx="86" formatCode="##0.00">
                  <c:v>77.340407538020258</c:v>
                </c:pt>
                <c:pt idx="87" formatCode="##0.00">
                  <c:v>78.340407538020258</c:v>
                </c:pt>
                <c:pt idx="88" formatCode="##0.00">
                  <c:v>77.340407538020258</c:v>
                </c:pt>
                <c:pt idx="89" formatCode="##0.00">
                  <c:v>77.340407538020258</c:v>
                </c:pt>
                <c:pt idx="90" formatCode="##0.00">
                  <c:v>78.340407538020258</c:v>
                </c:pt>
                <c:pt idx="91" formatCode="##0.00">
                  <c:v>77.340407538020258</c:v>
                </c:pt>
                <c:pt idx="92" formatCode="##0.00">
                  <c:v>77.340407538020258</c:v>
                </c:pt>
                <c:pt idx="93" formatCode="##0.00">
                  <c:v>78.340407538020258</c:v>
                </c:pt>
                <c:pt idx="94" formatCode="##0.00">
                  <c:v>77.340407538020258</c:v>
                </c:pt>
                <c:pt idx="95" formatCode="##0.00">
                  <c:v>77.340407538020258</c:v>
                </c:pt>
                <c:pt idx="96" formatCode="##0.00">
                  <c:v>78.340407538020258</c:v>
                </c:pt>
                <c:pt idx="97" formatCode="##0.00">
                  <c:v>77.340407538020258</c:v>
                </c:pt>
                <c:pt idx="98" formatCode="##0.00">
                  <c:v>77.340407538020258</c:v>
                </c:pt>
                <c:pt idx="99" formatCode="##0.00">
                  <c:v>78.340407538020258</c:v>
                </c:pt>
                <c:pt idx="100" formatCode="##0.00">
                  <c:v>77.340407538020258</c:v>
                </c:pt>
                <c:pt idx="101" formatCode="##0.00">
                  <c:v>77.340407538020258</c:v>
                </c:pt>
                <c:pt idx="102" formatCode="##0.00">
                  <c:v>78.340407538020258</c:v>
                </c:pt>
                <c:pt idx="103" formatCode="##0.00">
                  <c:v>77.340407538020258</c:v>
                </c:pt>
                <c:pt idx="104" formatCode="##0.00">
                  <c:v>77.340407538020258</c:v>
                </c:pt>
                <c:pt idx="105" formatCode="##0.00">
                  <c:v>78.340407538020258</c:v>
                </c:pt>
                <c:pt idx="106" formatCode="##0.00">
                  <c:v>77.340407538020258</c:v>
                </c:pt>
                <c:pt idx="107" formatCode="##0.00">
                  <c:v>77.340407538020258</c:v>
                </c:pt>
                <c:pt idx="108" formatCode="##0.00">
                  <c:v>78.340407538020258</c:v>
                </c:pt>
                <c:pt idx="109" formatCode="##0.00">
                  <c:v>77.340407538020258</c:v>
                </c:pt>
                <c:pt idx="110" formatCode="##0.00">
                  <c:v>77.340407538020258</c:v>
                </c:pt>
                <c:pt idx="111" formatCode="##0.00">
                  <c:v>78.340407538020258</c:v>
                </c:pt>
                <c:pt idx="112" formatCode="##0.00">
                  <c:v>77.340407538020258</c:v>
                </c:pt>
                <c:pt idx="113" formatCode="##0.00">
                  <c:v>77.340407538020258</c:v>
                </c:pt>
                <c:pt idx="114" formatCode="##0.00">
                  <c:v>78.340407538020258</c:v>
                </c:pt>
                <c:pt idx="115" formatCode="##0.00">
                  <c:v>77.340407538020258</c:v>
                </c:pt>
                <c:pt idx="116" formatCode="##0.00">
                  <c:v>77.340407538020258</c:v>
                </c:pt>
                <c:pt idx="117" formatCode="##0.00">
                  <c:v>78.340407538020258</c:v>
                </c:pt>
                <c:pt idx="118" formatCode="##0.00">
                  <c:v>77.340407538020258</c:v>
                </c:pt>
                <c:pt idx="119" formatCode="##0.00">
                  <c:v>77.340407538020258</c:v>
                </c:pt>
                <c:pt idx="120" formatCode="##0.00">
                  <c:v>78.340407538020258</c:v>
                </c:pt>
                <c:pt idx="121" formatCode="##0.00">
                  <c:v>77.340407538020258</c:v>
                </c:pt>
                <c:pt idx="122" formatCode="##0.00">
                  <c:v>77.340407538020258</c:v>
                </c:pt>
                <c:pt idx="123" formatCode="##0.00">
                  <c:v>78.340407538020258</c:v>
                </c:pt>
                <c:pt idx="124" formatCode="##0.00">
                  <c:v>77.340407538020258</c:v>
                </c:pt>
                <c:pt idx="125" formatCode="##0.00">
                  <c:v>77.340407538020258</c:v>
                </c:pt>
                <c:pt idx="126" formatCode="##0.00">
                  <c:v>78.340407538020258</c:v>
                </c:pt>
                <c:pt idx="127" formatCode="##0.00">
                  <c:v>77.340407538020258</c:v>
                </c:pt>
                <c:pt idx="128" formatCode="##0.00">
                  <c:v>77.340407538020258</c:v>
                </c:pt>
                <c:pt idx="129" formatCode="##0.00">
                  <c:v>78.340407538020258</c:v>
                </c:pt>
                <c:pt idx="130" formatCode="##0.00">
                  <c:v>77.340407538020258</c:v>
                </c:pt>
                <c:pt idx="131" formatCode="##0.00">
                  <c:v>77.340407538020258</c:v>
                </c:pt>
                <c:pt idx="132" formatCode="##0.00">
                  <c:v>78.340407538020258</c:v>
                </c:pt>
                <c:pt idx="133" formatCode="##0.00">
                  <c:v>77.340407538020258</c:v>
                </c:pt>
                <c:pt idx="134" formatCode="##0.00">
                  <c:v>77.340407538020258</c:v>
                </c:pt>
                <c:pt idx="135" formatCode="##0.00">
                  <c:v>78.340407538020258</c:v>
                </c:pt>
                <c:pt idx="136" formatCode="##0.00">
                  <c:v>77.340407538020258</c:v>
                </c:pt>
                <c:pt idx="137" formatCode="##0.00">
                  <c:v>77.340407538020258</c:v>
                </c:pt>
                <c:pt idx="138" formatCode="##0.00">
                  <c:v>78.340407538020258</c:v>
                </c:pt>
                <c:pt idx="139" formatCode="##0.00">
                  <c:v>77.340407538020258</c:v>
                </c:pt>
                <c:pt idx="140" formatCode="##0.00">
                  <c:v>77.340407538020258</c:v>
                </c:pt>
                <c:pt idx="141" formatCode="##0.00">
                  <c:v>78.340407538020258</c:v>
                </c:pt>
                <c:pt idx="142" formatCode="##0.00">
                  <c:v>77.340407538020258</c:v>
                </c:pt>
                <c:pt idx="143" formatCode="##0.00">
                  <c:v>77.340407538020258</c:v>
                </c:pt>
                <c:pt idx="144" formatCode="##0.00">
                  <c:v>78.340407538020258</c:v>
                </c:pt>
                <c:pt idx="145" formatCode="##0.00">
                  <c:v>77.340407538020258</c:v>
                </c:pt>
                <c:pt idx="146" formatCode="##0.00">
                  <c:v>77.340407538020258</c:v>
                </c:pt>
                <c:pt idx="147" formatCode="##0.00">
                  <c:v>78.340407538020258</c:v>
                </c:pt>
                <c:pt idx="148" formatCode="##0.00">
                  <c:v>77.340407538020258</c:v>
                </c:pt>
                <c:pt idx="149" formatCode="##0.00">
                  <c:v>77.340407538020258</c:v>
                </c:pt>
                <c:pt idx="150" formatCode="##0.00">
                  <c:v>78.340407538020258</c:v>
                </c:pt>
                <c:pt idx="151" formatCode="##0.00">
                  <c:v>77.340407538020258</c:v>
                </c:pt>
                <c:pt idx="152" formatCode="##0.00">
                  <c:v>77.340407538020258</c:v>
                </c:pt>
                <c:pt idx="153" formatCode="##0.00">
                  <c:v>78.340407538020258</c:v>
                </c:pt>
                <c:pt idx="154" formatCode="##0.00">
                  <c:v>77.340407538020258</c:v>
                </c:pt>
                <c:pt idx="155" formatCode="##0.00">
                  <c:v>77.340407538020258</c:v>
                </c:pt>
                <c:pt idx="156" formatCode="##0.00">
                  <c:v>78.340407538020258</c:v>
                </c:pt>
                <c:pt idx="157" formatCode="##0.00">
                  <c:v>77.340407538020258</c:v>
                </c:pt>
                <c:pt idx="158" formatCode="##0.00">
                  <c:v>77.340407538020258</c:v>
                </c:pt>
                <c:pt idx="159" formatCode="##0.00">
                  <c:v>75.881154565604916</c:v>
                </c:pt>
                <c:pt idx="160" formatCode="##0.00">
                  <c:v>75.881154565604916</c:v>
                </c:pt>
                <c:pt idx="161" formatCode="##0.00">
                  <c:v>76.881154565604916</c:v>
                </c:pt>
                <c:pt idx="162" formatCode="##0.00">
                  <c:v>75.881154565604916</c:v>
                </c:pt>
                <c:pt idx="163" formatCode="##0.00">
                  <c:v>75.881154565604916</c:v>
                </c:pt>
                <c:pt idx="164" formatCode="##0.00">
                  <c:v>76.881154565604916</c:v>
                </c:pt>
                <c:pt idx="165" formatCode="##0.00">
                  <c:v>75.881154565604916</c:v>
                </c:pt>
                <c:pt idx="166" formatCode="##0.00">
                  <c:v>75.881154565604916</c:v>
                </c:pt>
                <c:pt idx="167" formatCode="##0.00">
                  <c:v>76.881154565604916</c:v>
                </c:pt>
                <c:pt idx="168" formatCode="##0.00">
                  <c:v>75.881154565604916</c:v>
                </c:pt>
                <c:pt idx="169" formatCode="##0.00">
                  <c:v>75.881154565604916</c:v>
                </c:pt>
                <c:pt idx="170" formatCode="##0.00">
                  <c:v>74.33255957447011</c:v>
                </c:pt>
                <c:pt idx="171" formatCode="##0.00">
                  <c:v>74.33255957447011</c:v>
                </c:pt>
                <c:pt idx="172" formatCode="##0.00">
                  <c:v>75.33255957447011</c:v>
                </c:pt>
                <c:pt idx="173" formatCode="##0.00">
                  <c:v>74.33255957447011</c:v>
                </c:pt>
                <c:pt idx="174" formatCode="##0.00">
                  <c:v>74.33255957447011</c:v>
                </c:pt>
                <c:pt idx="175" formatCode="##0.00">
                  <c:v>75.33255957447011</c:v>
                </c:pt>
                <c:pt idx="176" formatCode="##0.00">
                  <c:v>74.33255957447011</c:v>
                </c:pt>
                <c:pt idx="177" formatCode="##0.00">
                  <c:v>74.33255957447011</c:v>
                </c:pt>
                <c:pt idx="178" formatCode="##0.00">
                  <c:v>75.33255957447011</c:v>
                </c:pt>
                <c:pt idx="179" formatCode="##0.00">
                  <c:v>74.33255957447011</c:v>
                </c:pt>
                <c:pt idx="180" formatCode="##0.00">
                  <c:v>74.33255957447011</c:v>
                </c:pt>
                <c:pt idx="181" formatCode="##0.00">
                  <c:v>75.33255957447011</c:v>
                </c:pt>
                <c:pt idx="182" formatCode="##0.00">
                  <c:v>74.33255957447011</c:v>
                </c:pt>
                <c:pt idx="183" formatCode="##0.00">
                  <c:v>74.33255957447011</c:v>
                </c:pt>
                <c:pt idx="184" formatCode="##0.00">
                  <c:v>75.33255957447011</c:v>
                </c:pt>
                <c:pt idx="185" formatCode="##0.00">
                  <c:v>74.33255957447011</c:v>
                </c:pt>
                <c:pt idx="186" formatCode="##0.00">
                  <c:v>74.33255957447011</c:v>
                </c:pt>
                <c:pt idx="187" formatCode="##0.00">
                  <c:v>75.33255957447011</c:v>
                </c:pt>
                <c:pt idx="188" formatCode="##0.00">
                  <c:v>74.33255957447011</c:v>
                </c:pt>
                <c:pt idx="189" formatCode="##0.00">
                  <c:v>74.33255957447011</c:v>
                </c:pt>
                <c:pt idx="190" formatCode="##0.00">
                  <c:v>75.33255957447011</c:v>
                </c:pt>
                <c:pt idx="191" formatCode="##0.00">
                  <c:v>74.33255957447011</c:v>
                </c:pt>
                <c:pt idx="192" formatCode="##0.00">
                  <c:v>74.33255957447011</c:v>
                </c:pt>
                <c:pt idx="193" formatCode="##0.00">
                  <c:v>75.33255957447011</c:v>
                </c:pt>
                <c:pt idx="194" formatCode="##0.00">
                  <c:v>74.33255957447011</c:v>
                </c:pt>
                <c:pt idx="195" formatCode="##0.00">
                  <c:v>74.33255957447011</c:v>
                </c:pt>
                <c:pt idx="196" formatCode="##0.00">
                  <c:v>75.33255957447011</c:v>
                </c:pt>
                <c:pt idx="197" formatCode="##0.00">
                  <c:v>74.33255957447011</c:v>
                </c:pt>
                <c:pt idx="198" formatCode="##0.00">
                  <c:v>74.33255957447011</c:v>
                </c:pt>
                <c:pt idx="199" formatCode="##0.00">
                  <c:v>75.33255957447011</c:v>
                </c:pt>
                <c:pt idx="200" formatCode="##0.00">
                  <c:v>74.33255957447011</c:v>
                </c:pt>
                <c:pt idx="201" formatCode="##0.00">
                  <c:v>74.33255957447011</c:v>
                </c:pt>
                <c:pt idx="202" formatCode="##0.00">
                  <c:v>75.33255957447011</c:v>
                </c:pt>
                <c:pt idx="203" formatCode="##0.00">
                  <c:v>74.33255957447011</c:v>
                </c:pt>
                <c:pt idx="204" formatCode="##0.00">
                  <c:v>74.33255957447011</c:v>
                </c:pt>
                <c:pt idx="205" formatCode="##0.00">
                  <c:v>75.33255957447011</c:v>
                </c:pt>
                <c:pt idx="206" formatCode="##0.00">
                  <c:v>74.33255957447011</c:v>
                </c:pt>
                <c:pt idx="207" formatCode="##0.00">
                  <c:v>74.33255957447011</c:v>
                </c:pt>
                <c:pt idx="208" formatCode="##0.00">
                  <c:v>75.33255957447011</c:v>
                </c:pt>
                <c:pt idx="209" formatCode="##0.00">
                  <c:v>74.33255957447011</c:v>
                </c:pt>
                <c:pt idx="210" formatCode="##0.00">
                  <c:v>74.33255957447011</c:v>
                </c:pt>
                <c:pt idx="211" formatCode="##0.00">
                  <c:v>75.33255957447011</c:v>
                </c:pt>
                <c:pt idx="212" formatCode="##0.00">
                  <c:v>74.33255957447011</c:v>
                </c:pt>
                <c:pt idx="213" formatCode="##0.00">
                  <c:v>74.33255957447011</c:v>
                </c:pt>
                <c:pt idx="214" formatCode="##0.00">
                  <c:v>75.33255957447011</c:v>
                </c:pt>
                <c:pt idx="215" formatCode="##0.00">
                  <c:v>74.33255957447011</c:v>
                </c:pt>
                <c:pt idx="216" formatCode="##0.00">
                  <c:v>74.33255957447011</c:v>
                </c:pt>
                <c:pt idx="217" formatCode="##0.00">
                  <c:v>75.33255957447011</c:v>
                </c:pt>
                <c:pt idx="218" formatCode="##0.00">
                  <c:v>74.33255957447011</c:v>
                </c:pt>
                <c:pt idx="219" formatCode="##0.00">
                  <c:v>74.33255957447011</c:v>
                </c:pt>
                <c:pt idx="220" formatCode="##0.00">
                  <c:v>75.33255957447011</c:v>
                </c:pt>
                <c:pt idx="221" formatCode="##0.00">
                  <c:v>74.33255957447011</c:v>
                </c:pt>
                <c:pt idx="222" formatCode="##0.00">
                  <c:v>74.33255957447011</c:v>
                </c:pt>
                <c:pt idx="223" formatCode="##0.00">
                  <c:v>75.33255957447011</c:v>
                </c:pt>
                <c:pt idx="224" formatCode="##0.00">
                  <c:v>74.33255957447011</c:v>
                </c:pt>
                <c:pt idx="225" formatCode="##0.00">
                  <c:v>74.33255957447011</c:v>
                </c:pt>
                <c:pt idx="226" formatCode="##0.00">
                  <c:v>75.33255957447011</c:v>
                </c:pt>
                <c:pt idx="227" formatCode="##0.00">
                  <c:v>74.33255957447011</c:v>
                </c:pt>
                <c:pt idx="228" formatCode="##0.00">
                  <c:v>74.33255957447011</c:v>
                </c:pt>
                <c:pt idx="229" formatCode="##0.00">
                  <c:v>75.33255957447011</c:v>
                </c:pt>
                <c:pt idx="230" formatCode="##0.00">
                  <c:v>74.33255957447011</c:v>
                </c:pt>
                <c:pt idx="231" formatCode="##0.00">
                  <c:v>74.33255957447011</c:v>
                </c:pt>
                <c:pt idx="232" formatCode="##0.00">
                  <c:v>75.33255957447011</c:v>
                </c:pt>
                <c:pt idx="233" formatCode="##0.00">
                  <c:v>74.33255957447011</c:v>
                </c:pt>
                <c:pt idx="234" formatCode="##0.00">
                  <c:v>74.33255957447011</c:v>
                </c:pt>
                <c:pt idx="235" formatCode="##0.00">
                  <c:v>75.33255957447011</c:v>
                </c:pt>
                <c:pt idx="236" formatCode="##0.00">
                  <c:v>74.33255957447011</c:v>
                </c:pt>
                <c:pt idx="237" formatCode="##0.00">
                  <c:v>74.33255957447011</c:v>
                </c:pt>
                <c:pt idx="238" formatCode="##0.00">
                  <c:v>75.33255957447011</c:v>
                </c:pt>
                <c:pt idx="239" formatCode="##0.00">
                  <c:v>74.33255957447011</c:v>
                </c:pt>
                <c:pt idx="240" formatCode="##0.00">
                  <c:v>74.33255957447011</c:v>
                </c:pt>
                <c:pt idx="241" formatCode="##0.00">
                  <c:v>75.33255957447011</c:v>
                </c:pt>
                <c:pt idx="242" formatCode="##0.00">
                  <c:v>74.33255957447011</c:v>
                </c:pt>
                <c:pt idx="243" formatCode="##0.00">
                  <c:v>74.33255957447011</c:v>
                </c:pt>
                <c:pt idx="244" formatCode="##0.00">
                  <c:v>75.33255957447011</c:v>
                </c:pt>
                <c:pt idx="245" formatCode="##0.00">
                  <c:v>74.33255957447011</c:v>
                </c:pt>
                <c:pt idx="246" formatCode="##0.00">
                  <c:v>74.33255957447011</c:v>
                </c:pt>
                <c:pt idx="247" formatCode="##0.00">
                  <c:v>75.33255957447011</c:v>
                </c:pt>
                <c:pt idx="248" formatCode="##0.00">
                  <c:v>74.33255957447011</c:v>
                </c:pt>
                <c:pt idx="249" formatCode="##0.00">
                  <c:v>74.33255957447011</c:v>
                </c:pt>
                <c:pt idx="250" formatCode="##0.00">
                  <c:v>75.33255957447011</c:v>
                </c:pt>
                <c:pt idx="251" formatCode="##0.00">
                  <c:v>74.33255957447011</c:v>
                </c:pt>
                <c:pt idx="252" formatCode="##0.00">
                  <c:v>74.33255957447011</c:v>
                </c:pt>
                <c:pt idx="253" formatCode="##0.00">
                  <c:v>75.33255957447011</c:v>
                </c:pt>
                <c:pt idx="254" formatCode="##0.00">
                  <c:v>74.33255957447011</c:v>
                </c:pt>
                <c:pt idx="255" formatCode="##0.00">
                  <c:v>74.33255957447011</c:v>
                </c:pt>
                <c:pt idx="256" formatCode="##0.00">
                  <c:v>75.33255957447011</c:v>
                </c:pt>
                <c:pt idx="257" formatCode="##0.00">
                  <c:v>74.33255957447011</c:v>
                </c:pt>
                <c:pt idx="258" formatCode="##0.00">
                  <c:v>74.33255957447011</c:v>
                </c:pt>
                <c:pt idx="259" formatCode="##0.00">
                  <c:v>75.33255957447011</c:v>
                </c:pt>
                <c:pt idx="260" formatCode="##0.00">
                  <c:v>74.33255957447011</c:v>
                </c:pt>
                <c:pt idx="261" formatCode="##0.00">
                  <c:v>74.33255957447011</c:v>
                </c:pt>
                <c:pt idx="262" formatCode="##0.00">
                  <c:v>75.33255957447011</c:v>
                </c:pt>
                <c:pt idx="263" formatCode="##0.00">
                  <c:v>74.33255957447011</c:v>
                </c:pt>
                <c:pt idx="264" formatCode="##0.00">
                  <c:v>74.33255957447011</c:v>
                </c:pt>
                <c:pt idx="265" formatCode="##0.00">
                  <c:v>75.33255957447011</c:v>
                </c:pt>
                <c:pt idx="266" formatCode="##0.00">
                  <c:v>74.33255957447011</c:v>
                </c:pt>
                <c:pt idx="267" formatCode="##0.00">
                  <c:v>74.33255957447011</c:v>
                </c:pt>
                <c:pt idx="268" formatCode="##0.00">
                  <c:v>75.33255957447011</c:v>
                </c:pt>
                <c:pt idx="269" formatCode="##0.00">
                  <c:v>74.33255957447011</c:v>
                </c:pt>
                <c:pt idx="270" formatCode="##0.00">
                  <c:v>74.33255957447011</c:v>
                </c:pt>
                <c:pt idx="271" formatCode="##0.00">
                  <c:v>75.33255957447011</c:v>
                </c:pt>
                <c:pt idx="272" formatCode="##0.00">
                  <c:v>74.33255957447011</c:v>
                </c:pt>
                <c:pt idx="273" formatCode="##0.00">
                  <c:v>74.33255957447011</c:v>
                </c:pt>
                <c:pt idx="274" formatCode="##0.00">
                  <c:v>75.33255957447011</c:v>
                </c:pt>
                <c:pt idx="275" formatCode="##0.00">
                  <c:v>74.33255957447011</c:v>
                </c:pt>
                <c:pt idx="276" formatCode="##0.00">
                  <c:v>74.33255957447011</c:v>
                </c:pt>
                <c:pt idx="277" formatCode="##0.00">
                  <c:v>75.33255957447011</c:v>
                </c:pt>
                <c:pt idx="278" formatCode="##0.00">
                  <c:v>74.33255957447011</c:v>
                </c:pt>
                <c:pt idx="279" formatCode="##0.00">
                  <c:v>74.33255957447011</c:v>
                </c:pt>
                <c:pt idx="280" formatCode="##0.00">
                  <c:v>75.33255957447011</c:v>
                </c:pt>
                <c:pt idx="281" formatCode="##0.00">
                  <c:v>74.33255957447011</c:v>
                </c:pt>
                <c:pt idx="282" formatCode="##0.00">
                  <c:v>74.33255957447011</c:v>
                </c:pt>
                <c:pt idx="283" formatCode="##0.00">
                  <c:v>75.33255957447011</c:v>
                </c:pt>
                <c:pt idx="284" formatCode="##0.00">
                  <c:v>74.33255957447011</c:v>
                </c:pt>
                <c:pt idx="285" formatCode="##0.00">
                  <c:v>74.33255957447011</c:v>
                </c:pt>
                <c:pt idx="286" formatCode="##0.00">
                  <c:v>75.33255957447011</c:v>
                </c:pt>
                <c:pt idx="287" formatCode="##0.00">
                  <c:v>74.33255957447011</c:v>
                </c:pt>
                <c:pt idx="288" formatCode="##0.00">
                  <c:v>74.33255957447011</c:v>
                </c:pt>
                <c:pt idx="289" formatCode="##0.00">
                  <c:v>75.33255957447011</c:v>
                </c:pt>
                <c:pt idx="290" formatCode="##0.00">
                  <c:v>74.33255957447011</c:v>
                </c:pt>
                <c:pt idx="291" formatCode="##0.00">
                  <c:v>74.33255957447011</c:v>
                </c:pt>
                <c:pt idx="292" formatCode="##0.00">
                  <c:v>75.33255957447011</c:v>
                </c:pt>
                <c:pt idx="293" formatCode="##0.00">
                  <c:v>74.33255957447011</c:v>
                </c:pt>
                <c:pt idx="294" formatCode="##0.00">
                  <c:v>74.33255957447011</c:v>
                </c:pt>
                <c:pt idx="295" formatCode="##0.00">
                  <c:v>75.33255957447011</c:v>
                </c:pt>
                <c:pt idx="296" formatCode="##0.00">
                  <c:v>74.33255957447011</c:v>
                </c:pt>
                <c:pt idx="297" formatCode="##0.00">
                  <c:v>74.33255957447011</c:v>
                </c:pt>
                <c:pt idx="298" formatCode="##0.00">
                  <c:v>75.33255957447011</c:v>
                </c:pt>
                <c:pt idx="299" formatCode="##0.00">
                  <c:v>74.33255957447011</c:v>
                </c:pt>
                <c:pt idx="300" formatCode="##0.00">
                  <c:v>74.33255957447011</c:v>
                </c:pt>
                <c:pt idx="301" formatCode="##0.00">
                  <c:v>75.33255957447011</c:v>
                </c:pt>
                <c:pt idx="302" formatCode="##0.00">
                  <c:v>74.33255957447011</c:v>
                </c:pt>
                <c:pt idx="303" formatCode="##0.00">
                  <c:v>74.33255957447011</c:v>
                </c:pt>
                <c:pt idx="304" formatCode="##0.00">
                  <c:v>75.33255957447011</c:v>
                </c:pt>
                <c:pt idx="305" formatCode="##0.00">
                  <c:v>74.33255957447011</c:v>
                </c:pt>
                <c:pt idx="306" formatCode="##0.00">
                  <c:v>74.33255957447011</c:v>
                </c:pt>
                <c:pt idx="307" formatCode="##0.00">
                  <c:v>75.33255957447011</c:v>
                </c:pt>
                <c:pt idx="308" formatCode="##0.00">
                  <c:v>74.33255957447011</c:v>
                </c:pt>
                <c:pt idx="309" formatCode="##0.00">
                  <c:v>74.33255957447011</c:v>
                </c:pt>
                <c:pt idx="310" formatCode="##0.00">
                  <c:v>75.33255957447011</c:v>
                </c:pt>
                <c:pt idx="311" formatCode="##0.00">
                  <c:v>74.33255957447011</c:v>
                </c:pt>
                <c:pt idx="312" formatCode="##0.00">
                  <c:v>74.33255957447011</c:v>
                </c:pt>
                <c:pt idx="313" formatCode="##0.00">
                  <c:v>75.33255957447011</c:v>
                </c:pt>
                <c:pt idx="314" formatCode="##0.00">
                  <c:v>74.33255957447011</c:v>
                </c:pt>
              </c:numCache>
            </c:numRef>
          </c:yVal>
          <c:smooth val="0"/>
        </c:ser>
        <c:ser>
          <c:idx val="1"/>
          <c:order val="1"/>
          <c:tx>
            <c:strRef>
              <c:f>'OS pCR Data'!$G$405</c:f>
              <c:strCache>
                <c:ptCount val="1"/>
                <c:pt idx="0">
                  <c:v>pCR</c:v>
                </c:pt>
              </c:strCache>
            </c:strRef>
          </c:tx>
          <c:spPr>
            <a:ln w="38100">
              <a:solidFill>
                <a:srgbClr val="B2C0D8"/>
              </a:solidFill>
              <a:prstDash val="solid"/>
            </a:ln>
          </c:spPr>
          <c:marker>
            <c:symbol val="none"/>
          </c:marker>
          <c:xVal>
            <c:numRef>
              <c:f>'OS pCR Data'!$E$319:$E$399</c:f>
              <c:numCache>
                <c:formatCode>0</c:formatCode>
                <c:ptCount val="81"/>
                <c:pt idx="0">
                  <c:v>0</c:v>
                </c:pt>
                <c:pt idx="1">
                  <c:v>3.3670281897429999</c:v>
                </c:pt>
                <c:pt idx="2">
                  <c:v>3.3670281897429999</c:v>
                </c:pt>
                <c:pt idx="3">
                  <c:v>3.914067700667955</c:v>
                </c:pt>
                <c:pt idx="4">
                  <c:v>3.914067700667955</c:v>
                </c:pt>
                <c:pt idx="5">
                  <c:v>3.914067700667955</c:v>
                </c:pt>
                <c:pt idx="6">
                  <c:v>4.4939295822483913</c:v>
                </c:pt>
                <c:pt idx="7">
                  <c:v>4.4939295822483913</c:v>
                </c:pt>
                <c:pt idx="8">
                  <c:v>4.4939295822483913</c:v>
                </c:pt>
                <c:pt idx="9">
                  <c:v>4.5158111626853765</c:v>
                </c:pt>
                <c:pt idx="10">
                  <c:v>4.5158111626853765</c:v>
                </c:pt>
                <c:pt idx="11">
                  <c:v>4.5158111626853765</c:v>
                </c:pt>
                <c:pt idx="12">
                  <c:v>4.5623095211140026</c:v>
                </c:pt>
                <c:pt idx="13">
                  <c:v>4.5623095211140026</c:v>
                </c:pt>
                <c:pt idx="14">
                  <c:v>4.5623095211140026</c:v>
                </c:pt>
                <c:pt idx="15">
                  <c:v>4.6197486697611234</c:v>
                </c:pt>
                <c:pt idx="16">
                  <c:v>4.6197486697611234</c:v>
                </c:pt>
                <c:pt idx="17">
                  <c:v>4.6197486697611234</c:v>
                </c:pt>
                <c:pt idx="18">
                  <c:v>4.6525710404165919</c:v>
                </c:pt>
                <c:pt idx="19">
                  <c:v>4.6525710404165919</c:v>
                </c:pt>
                <c:pt idx="20">
                  <c:v>4.6525710404165919</c:v>
                </c:pt>
                <c:pt idx="21">
                  <c:v>4.8659164496773162</c:v>
                </c:pt>
                <c:pt idx="22">
                  <c:v>4.8659164496773162</c:v>
                </c:pt>
                <c:pt idx="23">
                  <c:v>4.8659164496773162</c:v>
                </c:pt>
                <c:pt idx="24">
                  <c:v>4.91241480810592</c:v>
                </c:pt>
                <c:pt idx="25">
                  <c:v>4.91241480810592</c:v>
                </c:pt>
                <c:pt idx="26">
                  <c:v>4.91241480810592</c:v>
                </c:pt>
                <c:pt idx="27">
                  <c:v>5.1230250198120686</c:v>
                </c:pt>
                <c:pt idx="28">
                  <c:v>5.1230250198120686</c:v>
                </c:pt>
                <c:pt idx="29">
                  <c:v>5.1230250198120686</c:v>
                </c:pt>
                <c:pt idx="30">
                  <c:v>5.1421714026944416</c:v>
                </c:pt>
                <c:pt idx="31">
                  <c:v>5.1421714026944416</c:v>
                </c:pt>
                <c:pt idx="32">
                  <c:v>5.1421714026944416</c:v>
                </c:pt>
                <c:pt idx="33">
                  <c:v>5.1421714026944416</c:v>
                </c:pt>
                <c:pt idx="34">
                  <c:v>5.1421714026944416</c:v>
                </c:pt>
                <c:pt idx="35">
                  <c:v>5.1421714026944416</c:v>
                </c:pt>
                <c:pt idx="36">
                  <c:v>5.1886697611230863</c:v>
                </c:pt>
                <c:pt idx="37">
                  <c:v>5.1886697611230863</c:v>
                </c:pt>
                <c:pt idx="38">
                  <c:v>5.1886697611230863</c:v>
                </c:pt>
                <c:pt idx="39">
                  <c:v>5.224227329333182</c:v>
                </c:pt>
                <c:pt idx="40">
                  <c:v>5.224227329333182</c:v>
                </c:pt>
                <c:pt idx="41">
                  <c:v>5.224227329333182</c:v>
                </c:pt>
                <c:pt idx="42">
                  <c:v>5.3773983923921946</c:v>
                </c:pt>
                <c:pt idx="43">
                  <c:v>5.3773983923921946</c:v>
                </c:pt>
                <c:pt idx="44">
                  <c:v>5.3773983923921946</c:v>
                </c:pt>
                <c:pt idx="45">
                  <c:v>5.4403079361485354</c:v>
                </c:pt>
                <c:pt idx="46">
                  <c:v>5.4403079361485354</c:v>
                </c:pt>
                <c:pt idx="47">
                  <c:v>5.4403079361485354</c:v>
                </c:pt>
                <c:pt idx="48">
                  <c:v>5.4922766896864026</c:v>
                </c:pt>
                <c:pt idx="49">
                  <c:v>5.4922766896864026</c:v>
                </c:pt>
                <c:pt idx="50">
                  <c:v>5.4922766896864026</c:v>
                </c:pt>
                <c:pt idx="51">
                  <c:v>5.7247684818295124</c:v>
                </c:pt>
                <c:pt idx="52">
                  <c:v>5.7247684818295124</c:v>
                </c:pt>
                <c:pt idx="53">
                  <c:v>5.7247684818295124</c:v>
                </c:pt>
                <c:pt idx="54">
                  <c:v>5.7439148647118756</c:v>
                </c:pt>
                <c:pt idx="55">
                  <c:v>5.7439148647118756</c:v>
                </c:pt>
                <c:pt idx="56">
                  <c:v>5.7439148647118756</c:v>
                </c:pt>
                <c:pt idx="57">
                  <c:v>5.7986188158043834</c:v>
                </c:pt>
                <c:pt idx="58">
                  <c:v>5.7986188158043834</c:v>
                </c:pt>
                <c:pt idx="59">
                  <c:v>5.7986188158043834</c:v>
                </c:pt>
                <c:pt idx="60">
                  <c:v>5.8587931620061129</c:v>
                </c:pt>
                <c:pt idx="61">
                  <c:v>5.8587931620061129</c:v>
                </c:pt>
                <c:pt idx="62">
                  <c:v>5.8587931620061129</c:v>
                </c:pt>
                <c:pt idx="63">
                  <c:v>5.864263557115339</c:v>
                </c:pt>
                <c:pt idx="64">
                  <c:v>5.864263557115339</c:v>
                </c:pt>
                <c:pt idx="65">
                  <c:v>5.864263557115339</c:v>
                </c:pt>
                <c:pt idx="66">
                  <c:v>5.8916155326616098</c:v>
                </c:pt>
                <c:pt idx="67">
                  <c:v>5.8916155326616098</c:v>
                </c:pt>
                <c:pt idx="68">
                  <c:v>5.8916155326616098</c:v>
                </c:pt>
                <c:pt idx="69">
                  <c:v>5.9134971130986322</c:v>
                </c:pt>
                <c:pt idx="70">
                  <c:v>5.9134971130986322</c:v>
                </c:pt>
                <c:pt idx="71">
                  <c:v>5.9134971130986322</c:v>
                </c:pt>
                <c:pt idx="72">
                  <c:v>5.9764066568549774</c:v>
                </c:pt>
                <c:pt idx="73">
                  <c:v>5.9764066568549774</c:v>
                </c:pt>
                <c:pt idx="74">
                  <c:v>5.9764066568549774</c:v>
                </c:pt>
                <c:pt idx="75">
                  <c:v>6.0748737688214653</c:v>
                </c:pt>
                <c:pt idx="76">
                  <c:v>6.0748737688214653</c:v>
                </c:pt>
                <c:pt idx="77">
                  <c:v>6.0748737688214653</c:v>
                </c:pt>
                <c:pt idx="78">
                  <c:v>6.0803441639307154</c:v>
                </c:pt>
                <c:pt idx="79">
                  <c:v>6.0803441639307154</c:v>
                </c:pt>
                <c:pt idx="80">
                  <c:v>6.0803441639307154</c:v>
                </c:pt>
              </c:numCache>
            </c:numRef>
          </c:xVal>
          <c:yVal>
            <c:numRef>
              <c:f>'OS pCR Data'!$F$319:$F$399</c:f>
              <c:numCache>
                <c:formatCode>##0.00</c:formatCode>
                <c:ptCount val="81"/>
                <c:pt idx="0">
                  <c:v>100</c:v>
                </c:pt>
                <c:pt idx="1">
                  <c:v>100</c:v>
                </c:pt>
                <c:pt idx="2">
                  <c:v>96.296296296296305</c:v>
                </c:pt>
                <c:pt idx="3">
                  <c:v>96.296296296296305</c:v>
                </c:pt>
                <c:pt idx="4">
                  <c:v>97.296296296296305</c:v>
                </c:pt>
                <c:pt idx="5">
                  <c:v>96.296296296296305</c:v>
                </c:pt>
                <c:pt idx="6">
                  <c:v>96.296296296296305</c:v>
                </c:pt>
                <c:pt idx="7">
                  <c:v>97.296296296296305</c:v>
                </c:pt>
                <c:pt idx="8">
                  <c:v>96.296296296296305</c:v>
                </c:pt>
                <c:pt idx="9">
                  <c:v>96.296296296296305</c:v>
                </c:pt>
                <c:pt idx="10">
                  <c:v>97.296296296296305</c:v>
                </c:pt>
                <c:pt idx="11">
                  <c:v>96.296296296296305</c:v>
                </c:pt>
                <c:pt idx="12">
                  <c:v>96.296296296296305</c:v>
                </c:pt>
                <c:pt idx="13">
                  <c:v>97.296296296296305</c:v>
                </c:pt>
                <c:pt idx="14">
                  <c:v>96.296296296296305</c:v>
                </c:pt>
                <c:pt idx="15">
                  <c:v>96.296296296296305</c:v>
                </c:pt>
                <c:pt idx="16">
                  <c:v>97.296296296296305</c:v>
                </c:pt>
                <c:pt idx="17">
                  <c:v>96.296296296296305</c:v>
                </c:pt>
                <c:pt idx="18">
                  <c:v>96.296296296296305</c:v>
                </c:pt>
                <c:pt idx="19">
                  <c:v>97.296296296296305</c:v>
                </c:pt>
                <c:pt idx="20">
                  <c:v>96.296296296296305</c:v>
                </c:pt>
                <c:pt idx="21">
                  <c:v>96.296296296296305</c:v>
                </c:pt>
                <c:pt idx="22">
                  <c:v>97.296296296296305</c:v>
                </c:pt>
                <c:pt idx="23">
                  <c:v>96.296296296296305</c:v>
                </c:pt>
                <c:pt idx="24">
                  <c:v>96.296296296296305</c:v>
                </c:pt>
                <c:pt idx="25">
                  <c:v>97.296296296296305</c:v>
                </c:pt>
                <c:pt idx="26">
                  <c:v>96.296296296296305</c:v>
                </c:pt>
                <c:pt idx="27">
                  <c:v>96.296296296296305</c:v>
                </c:pt>
                <c:pt idx="28">
                  <c:v>97.296296296296305</c:v>
                </c:pt>
                <c:pt idx="29">
                  <c:v>96.296296296296305</c:v>
                </c:pt>
                <c:pt idx="30">
                  <c:v>96.296296296296305</c:v>
                </c:pt>
                <c:pt idx="31">
                  <c:v>97.296296296296305</c:v>
                </c:pt>
                <c:pt idx="32">
                  <c:v>96.296296296296305</c:v>
                </c:pt>
                <c:pt idx="33">
                  <c:v>96.296296296296305</c:v>
                </c:pt>
                <c:pt idx="34">
                  <c:v>97.296296296296305</c:v>
                </c:pt>
                <c:pt idx="35">
                  <c:v>96.296296296296305</c:v>
                </c:pt>
                <c:pt idx="36">
                  <c:v>96.296296296296305</c:v>
                </c:pt>
                <c:pt idx="37">
                  <c:v>97.296296296296305</c:v>
                </c:pt>
                <c:pt idx="38">
                  <c:v>96.296296296296305</c:v>
                </c:pt>
                <c:pt idx="39">
                  <c:v>96.296296296296305</c:v>
                </c:pt>
                <c:pt idx="40">
                  <c:v>97.296296296296305</c:v>
                </c:pt>
                <c:pt idx="41">
                  <c:v>96.296296296296305</c:v>
                </c:pt>
                <c:pt idx="42">
                  <c:v>96.296296296296305</c:v>
                </c:pt>
                <c:pt idx="43">
                  <c:v>97.296296296296305</c:v>
                </c:pt>
                <c:pt idx="44">
                  <c:v>96.296296296296305</c:v>
                </c:pt>
                <c:pt idx="45">
                  <c:v>96.296296296296305</c:v>
                </c:pt>
                <c:pt idx="46">
                  <c:v>97.296296296296305</c:v>
                </c:pt>
                <c:pt idx="47">
                  <c:v>96.296296296296305</c:v>
                </c:pt>
                <c:pt idx="48">
                  <c:v>96.296296296296305</c:v>
                </c:pt>
                <c:pt idx="49">
                  <c:v>97.296296296296305</c:v>
                </c:pt>
                <c:pt idx="50">
                  <c:v>96.296296296296305</c:v>
                </c:pt>
                <c:pt idx="51">
                  <c:v>96.296296296296305</c:v>
                </c:pt>
                <c:pt idx="52">
                  <c:v>97.296296296296305</c:v>
                </c:pt>
                <c:pt idx="53">
                  <c:v>96.296296296296305</c:v>
                </c:pt>
                <c:pt idx="54">
                  <c:v>96.296296296296305</c:v>
                </c:pt>
                <c:pt idx="55">
                  <c:v>97.296296296296305</c:v>
                </c:pt>
                <c:pt idx="56">
                  <c:v>96.296296296296305</c:v>
                </c:pt>
                <c:pt idx="57">
                  <c:v>96.296296296296305</c:v>
                </c:pt>
                <c:pt idx="58">
                  <c:v>97.296296296296305</c:v>
                </c:pt>
                <c:pt idx="59">
                  <c:v>96.296296296296305</c:v>
                </c:pt>
                <c:pt idx="60">
                  <c:v>96.296296296296305</c:v>
                </c:pt>
                <c:pt idx="61">
                  <c:v>97.296296296296305</c:v>
                </c:pt>
                <c:pt idx="62">
                  <c:v>96.296296296296305</c:v>
                </c:pt>
                <c:pt idx="63">
                  <c:v>96.296296296296305</c:v>
                </c:pt>
                <c:pt idx="64">
                  <c:v>97.296296296296305</c:v>
                </c:pt>
                <c:pt idx="65">
                  <c:v>96.296296296296305</c:v>
                </c:pt>
                <c:pt idx="66">
                  <c:v>96.296296296296305</c:v>
                </c:pt>
                <c:pt idx="67">
                  <c:v>97.296296296296305</c:v>
                </c:pt>
                <c:pt idx="68">
                  <c:v>96.296296296296305</c:v>
                </c:pt>
                <c:pt idx="69">
                  <c:v>96.296296296296305</c:v>
                </c:pt>
                <c:pt idx="70">
                  <c:v>97.296296296296305</c:v>
                </c:pt>
                <c:pt idx="71">
                  <c:v>96.296296296296305</c:v>
                </c:pt>
                <c:pt idx="72">
                  <c:v>96.296296296296305</c:v>
                </c:pt>
                <c:pt idx="73">
                  <c:v>97.296296296296305</c:v>
                </c:pt>
                <c:pt idx="74">
                  <c:v>96.296296296296305</c:v>
                </c:pt>
                <c:pt idx="75">
                  <c:v>96.296296296296305</c:v>
                </c:pt>
                <c:pt idx="76">
                  <c:v>97.296296296296305</c:v>
                </c:pt>
                <c:pt idx="77">
                  <c:v>96.296296296296305</c:v>
                </c:pt>
                <c:pt idx="78">
                  <c:v>96.296296296296305</c:v>
                </c:pt>
                <c:pt idx="79">
                  <c:v>97.296296296296305</c:v>
                </c:pt>
                <c:pt idx="80">
                  <c:v>96.296296296296305</c:v>
                </c:pt>
              </c:numCache>
            </c:numRef>
          </c:yVal>
          <c:smooth val="0"/>
        </c:ser>
        <c:dLbls>
          <c:showLegendKey val="0"/>
          <c:showVal val="0"/>
          <c:showCatName val="0"/>
          <c:showSerName val="0"/>
          <c:showPercent val="0"/>
          <c:showBubbleSize val="0"/>
        </c:dLbls>
        <c:axId val="143734656"/>
        <c:axId val="143736192"/>
      </c:scatterChart>
      <c:valAx>
        <c:axId val="143734656"/>
        <c:scaling>
          <c:orientation val="minMax"/>
          <c:min val="0"/>
        </c:scaling>
        <c:delete val="0"/>
        <c:axPos val="b"/>
        <c:numFmt formatCode="0" sourceLinked="1"/>
        <c:majorTickMark val="cross"/>
        <c:minorTickMark val="out"/>
        <c:tickLblPos val="nextTo"/>
        <c:spPr>
          <a:ln w="12700">
            <a:solidFill>
              <a:srgbClr val="000000"/>
            </a:solidFill>
            <a:prstDash val="solid"/>
          </a:ln>
        </c:spPr>
        <c:txPr>
          <a:bodyPr rot="0" vert="horz"/>
          <a:lstStyle/>
          <a:p>
            <a:pPr>
              <a:defRPr sz="1000"/>
            </a:pPr>
            <a:endParaRPr lang="en-US"/>
          </a:p>
        </c:txPr>
        <c:crossAx val="143736192"/>
        <c:crossesAt val="0"/>
        <c:crossBetween val="midCat"/>
        <c:majorUnit val="1"/>
        <c:minorUnit val="8.3333333300000006E-2"/>
      </c:valAx>
      <c:valAx>
        <c:axId val="143736192"/>
        <c:scaling>
          <c:orientation val="minMax"/>
          <c:max val="105"/>
          <c:min val="0"/>
        </c:scaling>
        <c:delete val="0"/>
        <c:axPos val="l"/>
        <c:numFmt formatCode="General" sourceLinked="1"/>
        <c:majorTickMark val="cross"/>
        <c:minorTickMark val="in"/>
        <c:tickLblPos val="nextTo"/>
        <c:spPr>
          <a:ln w="12700">
            <a:solidFill>
              <a:srgbClr val="000000"/>
            </a:solidFill>
            <a:prstDash val="solid"/>
          </a:ln>
        </c:spPr>
        <c:txPr>
          <a:bodyPr rot="0" vert="horz"/>
          <a:lstStyle/>
          <a:p>
            <a:pPr>
              <a:defRPr sz="1000"/>
            </a:pPr>
            <a:endParaRPr lang="en-US"/>
          </a:p>
        </c:txPr>
        <c:crossAx val="143734656"/>
        <c:crosses val="autoZero"/>
        <c:crossBetween val="midCat"/>
        <c:majorUnit val="20"/>
        <c:minorUnit val="10"/>
      </c:valAx>
      <c:spPr>
        <a:noFill/>
        <a:ln w="12700">
          <a:noFill/>
          <a:prstDash val="solid"/>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561549738715"/>
          <c:y val="7.9580965422800423E-2"/>
          <c:w val="0.86389819938048285"/>
          <c:h val="0.66828859979459088"/>
        </c:manualLayout>
      </c:layout>
      <c:barChart>
        <c:barDir val="col"/>
        <c:grouping val="clustered"/>
        <c:varyColors val="0"/>
        <c:ser>
          <c:idx val="0"/>
          <c:order val="0"/>
          <c:tx>
            <c:strRef>
              <c:f>Sheet1!$B$1</c:f>
              <c:strCache>
                <c:ptCount val="1"/>
                <c:pt idx="0">
                  <c:v>Nab-P + gemcitabine</c:v>
                </c:pt>
              </c:strCache>
            </c:strRef>
          </c:tx>
          <c:invertIfNegative val="0"/>
          <c:cat>
            <c:numRef>
              <c:f>Sheet1!$A$2:$A$6</c:f>
              <c:numCache>
                <c:formatCode>General</c:formatCode>
                <c:ptCount val="5"/>
                <c:pt idx="0">
                  <c:v>6</c:v>
                </c:pt>
                <c:pt idx="1">
                  <c:v>9</c:v>
                </c:pt>
                <c:pt idx="2">
                  <c:v>12</c:v>
                </c:pt>
                <c:pt idx="3">
                  <c:v>18</c:v>
                </c:pt>
                <c:pt idx="4">
                  <c:v>24</c:v>
                </c:pt>
              </c:numCache>
            </c:numRef>
          </c:cat>
          <c:val>
            <c:numRef>
              <c:f>Sheet1!$B$2:$B$6</c:f>
              <c:numCache>
                <c:formatCode>General</c:formatCode>
                <c:ptCount val="5"/>
                <c:pt idx="0">
                  <c:v>67</c:v>
                </c:pt>
                <c:pt idx="1">
                  <c:v>48</c:v>
                </c:pt>
                <c:pt idx="2">
                  <c:v>35</c:v>
                </c:pt>
                <c:pt idx="3">
                  <c:v>16</c:v>
                </c:pt>
                <c:pt idx="4">
                  <c:v>9</c:v>
                </c:pt>
              </c:numCache>
            </c:numRef>
          </c:val>
        </c:ser>
        <c:ser>
          <c:idx val="1"/>
          <c:order val="1"/>
          <c:tx>
            <c:strRef>
              <c:f>Sheet1!$C$1</c:f>
              <c:strCache>
                <c:ptCount val="1"/>
                <c:pt idx="0">
                  <c:v>Gemcitabine</c:v>
                </c:pt>
              </c:strCache>
            </c:strRef>
          </c:tx>
          <c:invertIfNegative val="0"/>
          <c:cat>
            <c:numRef>
              <c:f>Sheet1!$A$2:$A$6</c:f>
              <c:numCache>
                <c:formatCode>General</c:formatCode>
                <c:ptCount val="5"/>
                <c:pt idx="0">
                  <c:v>6</c:v>
                </c:pt>
                <c:pt idx="1">
                  <c:v>9</c:v>
                </c:pt>
                <c:pt idx="2">
                  <c:v>12</c:v>
                </c:pt>
                <c:pt idx="3">
                  <c:v>18</c:v>
                </c:pt>
                <c:pt idx="4">
                  <c:v>24</c:v>
                </c:pt>
              </c:numCache>
            </c:numRef>
          </c:cat>
          <c:val>
            <c:numRef>
              <c:f>Sheet1!$C$2:$C$6</c:f>
              <c:numCache>
                <c:formatCode>General</c:formatCode>
                <c:ptCount val="5"/>
                <c:pt idx="0">
                  <c:v>55</c:v>
                </c:pt>
                <c:pt idx="1">
                  <c:v>36</c:v>
                </c:pt>
                <c:pt idx="2">
                  <c:v>22</c:v>
                </c:pt>
                <c:pt idx="3">
                  <c:v>9</c:v>
                </c:pt>
                <c:pt idx="4">
                  <c:v>4</c:v>
                </c:pt>
              </c:numCache>
            </c:numRef>
          </c:val>
        </c:ser>
        <c:dLbls>
          <c:showLegendKey val="0"/>
          <c:showVal val="0"/>
          <c:showCatName val="0"/>
          <c:showSerName val="0"/>
          <c:showPercent val="0"/>
          <c:showBubbleSize val="0"/>
        </c:dLbls>
        <c:gapWidth val="150"/>
        <c:axId val="114131328"/>
        <c:axId val="114133248"/>
      </c:barChart>
      <c:catAx>
        <c:axId val="114131328"/>
        <c:scaling>
          <c:orientation val="minMax"/>
        </c:scaling>
        <c:delete val="0"/>
        <c:axPos val="b"/>
        <c:title>
          <c:tx>
            <c:rich>
              <a:bodyPr/>
              <a:lstStyle/>
              <a:p>
                <a:pPr>
                  <a:defRPr sz="1400"/>
                </a:pPr>
                <a:r>
                  <a:rPr lang="en-GB" sz="1400" dirty="0" smtClean="0"/>
                  <a:t>Months</a:t>
                </a:r>
                <a:endParaRPr lang="en-GB" sz="1400" dirty="0"/>
              </a:p>
            </c:rich>
          </c:tx>
          <c:overlay val="0"/>
        </c:title>
        <c:numFmt formatCode="General" sourceLinked="1"/>
        <c:majorTickMark val="out"/>
        <c:minorTickMark val="none"/>
        <c:tickLblPos val="nextTo"/>
        <c:txPr>
          <a:bodyPr/>
          <a:lstStyle/>
          <a:p>
            <a:pPr>
              <a:defRPr sz="1200"/>
            </a:pPr>
            <a:endParaRPr lang="en-US"/>
          </a:p>
        </c:txPr>
        <c:crossAx val="114133248"/>
        <c:crosses val="autoZero"/>
        <c:auto val="1"/>
        <c:lblAlgn val="ctr"/>
        <c:lblOffset val="100"/>
        <c:noMultiLvlLbl val="0"/>
      </c:catAx>
      <c:valAx>
        <c:axId val="114133248"/>
        <c:scaling>
          <c:orientation val="minMax"/>
        </c:scaling>
        <c:delete val="0"/>
        <c:axPos val="l"/>
        <c:title>
          <c:tx>
            <c:rich>
              <a:bodyPr rot="-5400000" vert="horz"/>
              <a:lstStyle/>
              <a:p>
                <a:pPr>
                  <a:defRPr sz="1400"/>
                </a:pPr>
                <a:r>
                  <a:rPr lang="en-GB" sz="1400" dirty="0" smtClean="0"/>
                  <a:t>Overall survival</a:t>
                </a:r>
                <a:r>
                  <a:rPr lang="en-GB" sz="1400" baseline="0" dirty="0" smtClean="0"/>
                  <a:t> rate (%)</a:t>
                </a:r>
                <a:endParaRPr lang="en-GB" sz="1400" dirty="0"/>
              </a:p>
            </c:rich>
          </c:tx>
          <c:layout>
            <c:manualLayout>
              <c:xMode val="edge"/>
              <c:yMode val="edge"/>
              <c:x val="2.2370701258496533E-2"/>
              <c:y val="8.2695118110236221E-2"/>
            </c:manualLayout>
          </c:layout>
          <c:overlay val="0"/>
        </c:title>
        <c:numFmt formatCode="General" sourceLinked="1"/>
        <c:majorTickMark val="out"/>
        <c:minorTickMark val="none"/>
        <c:tickLblPos val="nextTo"/>
        <c:txPr>
          <a:bodyPr/>
          <a:lstStyle/>
          <a:p>
            <a:pPr>
              <a:defRPr sz="1200"/>
            </a:pPr>
            <a:endParaRPr lang="en-US"/>
          </a:p>
        </c:txPr>
        <c:crossAx val="114131328"/>
        <c:crosses val="autoZero"/>
        <c:crossBetween val="between"/>
        <c:majorUnit val="20"/>
      </c:valAx>
    </c:plotArea>
    <c:legend>
      <c:legendPos val="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04/07/2014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49</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49</a:t>
            </a:fld>
            <a:endParaRPr lang="en-GB" altLang="zh-CN" sz="1100">
              <a:solidFill>
                <a:prstClr val="black"/>
              </a:solidFill>
            </a:endParaRPr>
          </a:p>
        </p:txBody>
      </p:sp>
      <p:sp>
        <p:nvSpPr>
          <p:cNvPr id="60420" name="Rectangle 7"/>
          <p:cNvSpPr txBox="1">
            <a:spLocks noGrp="1" noChangeArrowheads="1"/>
          </p:cNvSpPr>
          <p:nvPr/>
        </p:nvSpPr>
        <p:spPr bwMode="auto">
          <a:xfrm>
            <a:off x="3887965"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49</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98</a:t>
            </a:fld>
            <a:endParaRPr lang="en-GB" smtClean="0">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98</a:t>
            </a:fld>
            <a:endParaRPr lang="en-GB" altLang="zh-CN" sz="1100"/>
          </a:p>
        </p:txBody>
      </p:sp>
      <p:sp>
        <p:nvSpPr>
          <p:cNvPr id="60420" name="Rectangle 7"/>
          <p:cNvSpPr txBox="1">
            <a:spLocks noGrp="1" noChangeArrowheads="1"/>
          </p:cNvSpPr>
          <p:nvPr/>
        </p:nvSpPr>
        <p:spPr bwMode="auto">
          <a:xfrm>
            <a:off x="3887965"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98</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106</a:t>
            </a:fld>
            <a:endParaRPr lang="en-GB" smtClean="0">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106</a:t>
            </a:fld>
            <a:endParaRPr lang="en-GB" altLang="zh-CN" sz="1100"/>
          </a:p>
        </p:txBody>
      </p:sp>
      <p:sp>
        <p:nvSpPr>
          <p:cNvPr id="60420" name="Rectangle 7"/>
          <p:cNvSpPr txBox="1">
            <a:spLocks noGrp="1" noChangeArrowheads="1"/>
          </p:cNvSpPr>
          <p:nvPr/>
        </p:nvSpPr>
        <p:spPr bwMode="auto">
          <a:xfrm>
            <a:off x="3887965"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106</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107</a:t>
            </a:fld>
            <a:endParaRPr lang="en-GB" smtClean="0">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107</a:t>
            </a:fld>
            <a:endParaRPr lang="en-GB" altLang="zh-CN" sz="1100"/>
          </a:p>
        </p:txBody>
      </p:sp>
      <p:sp>
        <p:nvSpPr>
          <p:cNvPr id="60420" name="Rectangle 7"/>
          <p:cNvSpPr txBox="1">
            <a:spLocks noGrp="1" noChangeArrowheads="1"/>
          </p:cNvSpPr>
          <p:nvPr/>
        </p:nvSpPr>
        <p:spPr bwMode="auto">
          <a:xfrm>
            <a:off x="3887965"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107</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latin typeface="Arial" charset="0"/>
                <a:cs typeface="Arial" charset="0"/>
              </a:rPr>
              <a:pPr/>
              <a:t>108</a:t>
            </a:fld>
            <a:endParaRPr lang="en-GB" smtClean="0">
              <a:latin typeface="Arial" charset="0"/>
              <a:cs typeface="Arial" charset="0"/>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pPr defTabSz="874420"/>
              <a:t>108</a:t>
            </a:fld>
            <a:endParaRPr lang="en-GB" altLang="zh-CN" sz="1100"/>
          </a:p>
        </p:txBody>
      </p:sp>
      <p:sp>
        <p:nvSpPr>
          <p:cNvPr id="60420" name="Rectangle 7"/>
          <p:cNvSpPr txBox="1">
            <a:spLocks noGrp="1" noChangeArrowheads="1"/>
          </p:cNvSpPr>
          <p:nvPr/>
        </p:nvSpPr>
        <p:spPr bwMode="auto">
          <a:xfrm>
            <a:off x="3887965"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pPr defTabSz="877543"/>
              <a:t>108</a:t>
            </a:fld>
            <a:endParaRPr lang="en-GB" altLang="zh-CN" sz="11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t>132</a:t>
            </a:fld>
            <a:endParaRPr lang="en-US"/>
          </a:p>
        </p:txBody>
      </p:sp>
    </p:spTree>
    <p:extLst>
      <p:ext uri="{BB962C8B-B14F-4D97-AF65-F5344CB8AC3E}">
        <p14:creationId xmlns:p14="http://schemas.microsoft.com/office/powerpoint/2010/main" val="413441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dirty="0" smtClean="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267819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267819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267819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267819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410040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91559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915599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915599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915599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91559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923277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915599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4169184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109086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1090860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2954053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3881341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133810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133810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3815076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381507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08430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381507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228600" y="2573862"/>
            <a:ext cx="8686800" cy="1798633"/>
          </a:xfrm>
        </p:spPr>
        <p:txBody>
          <a:bodyPr bIns="45720"/>
          <a:lstStyle>
            <a:lvl1pPr>
              <a:defRPr sz="3600"/>
            </a:lvl1pPr>
          </a:lstStyle>
          <a:p>
            <a:pPr lvl="0"/>
            <a:r>
              <a:rPr lang="en-GB"/>
              <a:t>Click to edit Master title style</a:t>
            </a:r>
          </a:p>
        </p:txBody>
      </p:sp>
      <p:sp>
        <p:nvSpPr>
          <p:cNvPr id="3" name="Rectangle 3"/>
          <p:cNvSpPr txBox="1">
            <a:spLocks noGrp="1"/>
          </p:cNvSpPr>
          <p:nvPr>
            <p:ph type="subTitle" idx="1"/>
          </p:nvPr>
        </p:nvSpPr>
        <p:spPr>
          <a:xfrm>
            <a:off x="228600" y="4486805"/>
            <a:ext cx="8686800" cy="1416048"/>
          </a:xfrm>
        </p:spPr>
        <p:txBody>
          <a:bodyPr/>
          <a:lstStyle>
            <a:lvl1pPr marL="0" indent="0">
              <a:buNone/>
              <a:defRPr/>
            </a:lvl1pPr>
          </a:lstStyle>
          <a:p>
            <a:pPr lvl="0"/>
            <a:r>
              <a:rPr lang="en-GB"/>
              <a:t>Click to edit Master subtitle style</a:t>
            </a:r>
          </a:p>
        </p:txBody>
      </p:sp>
      <p:cxnSp>
        <p:nvCxnSpPr>
          <p:cNvPr id="4" name="Straight Connector 3"/>
          <p:cNvCxnSpPr/>
          <p:nvPr/>
        </p:nvCxnSpPr>
        <p:spPr>
          <a:xfrm>
            <a:off x="228600" y="4411129"/>
            <a:ext cx="8686800" cy="0"/>
          </a:xfrm>
          <a:prstGeom prst="straightConnector1">
            <a:avLst/>
          </a:prstGeom>
          <a:noFill/>
          <a:ln w="28575">
            <a:solidFill>
              <a:srgbClr val="043882"/>
            </a:solidFill>
            <a:prstDash val="solid"/>
          </a:ln>
        </p:spPr>
      </p:cxnSp>
    </p:spTree>
    <p:extLst>
      <p:ext uri="{BB962C8B-B14F-4D97-AF65-F5344CB8AC3E}">
        <p14:creationId xmlns:p14="http://schemas.microsoft.com/office/powerpoint/2010/main" val="14610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spcBef>
                <a:spcPts val="0"/>
              </a:spcBef>
              <a:spcAft>
                <a:spcPts val="600"/>
              </a:spcAft>
              <a:defRPr lang="en-US"/>
            </a:lvl1pPr>
            <a:lvl2pPr>
              <a:spcBef>
                <a:spcPts val="0"/>
              </a:spcBef>
              <a:spcAft>
                <a:spcPts val="600"/>
              </a:spcAft>
              <a:defRPr lang="en-US"/>
            </a:lvl2pPr>
            <a:lvl3pPr>
              <a:spcBef>
                <a:spcPts val="0"/>
              </a:spcBef>
              <a:spcAft>
                <a:spcPts val="600"/>
              </a:spcAft>
              <a:defRPr lang="en-US"/>
            </a:lvl3pPr>
            <a:lvl4pPr>
              <a:spcBef>
                <a:spcPts val="0"/>
              </a:spcBef>
              <a:spcAft>
                <a:spcPts val="600"/>
              </a:spcAft>
              <a:defRPr lang="en-US"/>
            </a:lvl4pPr>
            <a:lvl5pPr>
              <a:spcBef>
                <a:spcPts val="0"/>
              </a:spcBef>
              <a:spcAft>
                <a:spcPts val="600"/>
              </a:spcAft>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766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lstStyle>
            <a:lvl1pPr>
              <a:defRPr lang="en-US" sz="4000"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buNone/>
              <a:defRPr lang="en-US"/>
            </a:lvl1pPr>
          </a:lstStyle>
          <a:p>
            <a:pPr lvl="0"/>
            <a:r>
              <a:rPr lang="en-US"/>
              <a:t>Click to edit Master text styles</a:t>
            </a:r>
          </a:p>
        </p:txBody>
      </p:sp>
    </p:spTree>
    <p:extLst>
      <p:ext uri="{BB962C8B-B14F-4D97-AF65-F5344CB8AC3E}">
        <p14:creationId xmlns:p14="http://schemas.microsoft.com/office/powerpoint/2010/main" val="335741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p:cNvSpPr txBox="1">
            <a:spLocks noGrp="1"/>
          </p:cNvSpPr>
          <p:nvPr>
            <p:ph idx="1"/>
          </p:nvPr>
        </p:nvSpPr>
        <p:spPr>
          <a:xfrm>
            <a:off x="228600" y="1447796"/>
            <a:ext cx="4267203" cy="5181603"/>
          </a:xfrm>
        </p:spPr>
        <p:txBody>
          <a:bodyPr/>
          <a:lstStyle>
            <a:lvl1pPr>
              <a:spcBef>
                <a:spcPts val="400"/>
              </a:spcBef>
              <a:defRPr lang="en-US" sz="1800"/>
            </a:lvl1pPr>
            <a:lvl2pPr>
              <a:spcBef>
                <a:spcPts val="400"/>
              </a:spcBef>
              <a:defRPr lang="en-US" sz="1800"/>
            </a:lvl2pPr>
            <a:lvl3pPr>
              <a:spcBef>
                <a:spcPts val="400"/>
              </a:spcBef>
              <a:defRPr lang="en-US" sz="1800"/>
            </a:lvl3pPr>
            <a:lvl4pPr>
              <a:spcBef>
                <a:spcPts val="400"/>
              </a:spcBef>
              <a:defRPr lang="en-US" sz="1800"/>
            </a:lvl4pPr>
            <a:lvl5pPr>
              <a:spcBef>
                <a:spcPts val="400"/>
              </a:spcBef>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447796"/>
            <a:ext cx="4267203" cy="5181603"/>
          </a:xfrm>
        </p:spPr>
        <p:txBody>
          <a:bodyPr/>
          <a:lstStyle>
            <a:lvl1pPr>
              <a:spcBef>
                <a:spcPts val="400"/>
              </a:spcBef>
              <a:defRPr lang="en-US" sz="1800"/>
            </a:lvl1pPr>
            <a:lvl2pPr>
              <a:spcBef>
                <a:spcPts val="400"/>
              </a:spcBef>
              <a:defRPr lang="en-US" sz="1800"/>
            </a:lvl2pPr>
            <a:lvl3pPr>
              <a:spcBef>
                <a:spcPts val="400"/>
              </a:spcBef>
              <a:defRPr lang="en-US" sz="1800"/>
            </a:lvl3pPr>
            <a:lvl4pPr>
              <a:spcBef>
                <a:spcPts val="400"/>
              </a:spcBef>
              <a:defRPr lang="en-US" sz="1800"/>
            </a:lvl4pPr>
            <a:lvl5pPr>
              <a:spcBef>
                <a:spcPts val="400"/>
              </a:spcBef>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2190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228600" y="1413927"/>
            <a:ext cx="4268784" cy="639759"/>
          </a:xfrm>
        </p:spPr>
        <p:txBody>
          <a:bodyPr anchor="b"/>
          <a:lstStyle>
            <a:lvl1pPr marL="0" indent="0">
              <a:buNone/>
              <a:defRPr lang="en-US" b="1"/>
            </a:lvl1pPr>
          </a:lstStyle>
          <a:p>
            <a:pPr lvl="0"/>
            <a:r>
              <a:rPr lang="en-US"/>
              <a:t>Click to edit Master text styles</a:t>
            </a:r>
          </a:p>
        </p:txBody>
      </p:sp>
      <p:sp>
        <p:nvSpPr>
          <p:cNvPr id="3" name="Content Placeholder 3"/>
          <p:cNvSpPr txBox="1">
            <a:spLocks noGrp="1"/>
          </p:cNvSpPr>
          <p:nvPr>
            <p:ph idx="4294967295"/>
          </p:nvPr>
        </p:nvSpPr>
        <p:spPr>
          <a:xfrm>
            <a:off x="228600" y="2174872"/>
            <a:ext cx="4268784" cy="4454527"/>
          </a:xfrm>
        </p:spPr>
        <p:txBody>
          <a:bodyPr/>
          <a:lstStyle>
            <a:lvl1pPr>
              <a:spcBef>
                <a:spcPts val="400"/>
              </a:spcBef>
              <a:defRPr lang="en-US" sz="1800"/>
            </a:lvl1pPr>
            <a:lvl2pPr>
              <a:spcBef>
                <a:spcPts val="400"/>
              </a:spcBef>
              <a:defRPr lang="en-US" sz="1800"/>
            </a:lvl2pPr>
            <a:lvl3pPr>
              <a:spcBef>
                <a:spcPts val="400"/>
              </a:spcBef>
              <a:defRPr lang="en-US" sz="1800"/>
            </a:lvl3pPr>
            <a:lvl4pPr>
              <a:spcBef>
                <a:spcPts val="400"/>
              </a:spcBef>
              <a:defRPr lang="en-US" sz="1800"/>
            </a:lvl4pPr>
            <a:lvl5pPr>
              <a:spcBef>
                <a:spcPts val="400"/>
              </a:spcBef>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4"/>
          <p:cNvSpPr txBox="1">
            <a:spLocks noGrp="1"/>
          </p:cNvSpPr>
          <p:nvPr>
            <p:ph type="body" idx="4294967295"/>
          </p:nvPr>
        </p:nvSpPr>
        <p:spPr>
          <a:xfrm>
            <a:off x="4645023" y="1413927"/>
            <a:ext cx="4270376" cy="639759"/>
          </a:xfrm>
        </p:spPr>
        <p:txBody>
          <a:bodyPr anchor="b"/>
          <a:lstStyle>
            <a:lvl1pPr marL="0" indent="0">
              <a:buNone/>
              <a:defRPr lang="en-US" b="1"/>
            </a:lvl1pPr>
          </a:lstStyle>
          <a:p>
            <a:pPr lvl="0"/>
            <a:r>
              <a:rPr lang="en-US"/>
              <a:t>Click to edit Master text styles</a:t>
            </a:r>
          </a:p>
        </p:txBody>
      </p:sp>
      <p:sp>
        <p:nvSpPr>
          <p:cNvPr id="5" name="Content Placeholder 5"/>
          <p:cNvSpPr txBox="1">
            <a:spLocks noGrp="1"/>
          </p:cNvSpPr>
          <p:nvPr>
            <p:ph idx="4294967295"/>
          </p:nvPr>
        </p:nvSpPr>
        <p:spPr>
          <a:xfrm>
            <a:off x="4645023" y="2174872"/>
            <a:ext cx="4270376" cy="4454527"/>
          </a:xfrm>
        </p:spPr>
        <p:txBody>
          <a:bodyPr/>
          <a:lstStyle>
            <a:lvl1pPr>
              <a:spcBef>
                <a:spcPts val="400"/>
              </a:spcBef>
              <a:defRPr lang="en-US" sz="1800"/>
            </a:lvl1pPr>
            <a:lvl2pPr>
              <a:spcBef>
                <a:spcPts val="400"/>
              </a:spcBef>
              <a:defRPr lang="en-US" sz="1800"/>
            </a:lvl2pPr>
            <a:lvl3pPr>
              <a:spcBef>
                <a:spcPts val="400"/>
              </a:spcBef>
              <a:defRPr lang="en-US" sz="1800"/>
            </a:lvl3pPr>
            <a:lvl4pPr>
              <a:spcBef>
                <a:spcPts val="400"/>
              </a:spcBef>
              <a:defRPr lang="en-US" sz="1800"/>
            </a:lvl4pPr>
            <a:lvl5pPr>
              <a:spcBef>
                <a:spcPts val="400"/>
              </a:spcBef>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txBox="1">
            <a:spLocks noGrp="1"/>
          </p:cNvSpPr>
          <p:nvPr>
            <p:ph type="title"/>
          </p:nvPr>
        </p:nvSpPr>
        <p:spPr/>
        <p:txBody>
          <a:bodyPr/>
          <a:lstStyle>
            <a:lvl1pPr>
              <a:defRPr lang="en-US"/>
            </a:lvl1pPr>
          </a:lstStyle>
          <a:p>
            <a:pPr lvl="0"/>
            <a:r>
              <a:rPr lang="en-US"/>
              <a:t>Click to edit Master title style</a:t>
            </a:r>
            <a:endParaRPr lang="en-GB"/>
          </a:p>
        </p:txBody>
      </p:sp>
    </p:spTree>
    <p:extLst>
      <p:ext uri="{BB962C8B-B14F-4D97-AF65-F5344CB8AC3E}">
        <p14:creationId xmlns:p14="http://schemas.microsoft.com/office/powerpoint/2010/main" val="205478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cxnSp>
        <p:nvCxnSpPr>
          <p:cNvPr id="3" name="Straight Connector 4"/>
          <p:cNvCxnSpPr/>
          <p:nvPr/>
        </p:nvCxnSpPr>
        <p:spPr>
          <a:xfrm>
            <a:off x="228600" y="1219196"/>
            <a:ext cx="8686800" cy="0"/>
          </a:xfrm>
          <a:prstGeom prst="straightConnector1">
            <a:avLst/>
          </a:prstGeom>
          <a:noFill/>
          <a:ln w="28575">
            <a:solidFill>
              <a:srgbClr val="043882"/>
            </a:solidFill>
            <a:prstDash val="solid"/>
          </a:ln>
        </p:spPr>
      </p:cxnSp>
    </p:spTree>
    <p:extLst>
      <p:ext uri="{BB962C8B-B14F-4D97-AF65-F5344CB8AC3E}">
        <p14:creationId xmlns:p14="http://schemas.microsoft.com/office/powerpoint/2010/main" val="14609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1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40403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09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581948" y="6387784"/>
            <a:ext cx="4336143" cy="307975"/>
          </a:xfrm>
        </p:spPr>
        <p:txBody>
          <a:bodyPr rIns="0" anchor="b" anchorCtr="0"/>
          <a:lstStyle>
            <a:lvl1pPr marL="0" indent="0" algn="r">
              <a:buFontTx/>
              <a:buNone/>
              <a:defRPr sz="1200"/>
            </a:lvl1pPr>
          </a:lstStyle>
          <a:p>
            <a:pPr lvl="0"/>
            <a:r>
              <a:rPr lang="en-US" dirty="0" smtClean="0"/>
              <a:t>Click to edit Master text styles</a:t>
            </a:r>
          </a:p>
        </p:txBody>
      </p:sp>
    </p:spTree>
    <p:extLst>
      <p:ext uri="{BB962C8B-B14F-4D97-AF65-F5344CB8AC3E}">
        <p14:creationId xmlns:p14="http://schemas.microsoft.com/office/powerpoint/2010/main" val="253449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Ins="0" anchor="b" anchorCtr="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266988" y="5910264"/>
            <a:ext cx="4336143" cy="307975"/>
          </a:xfrm>
        </p:spPr>
        <p:txBody>
          <a:bodyPr rIns="0" anchor="b" anchorCtr="0"/>
          <a:lstStyle>
            <a:lvl1pPr marL="0" indent="0" algn="r">
              <a:buFontTx/>
              <a:buNone/>
              <a:defRPr sz="1200"/>
            </a:lvl1pPr>
          </a:lstStyle>
          <a:p>
            <a:pPr lvl="0"/>
            <a:r>
              <a:rPr lang="en-US" dirty="0" smtClean="0"/>
              <a:t>Click to edit Master text styles</a:t>
            </a:r>
          </a:p>
        </p:txBody>
      </p:sp>
      <p:sp>
        <p:nvSpPr>
          <p:cNvPr id="6" name="Rectangle 6"/>
          <p:cNvSpPr>
            <a:spLocks noGrp="1" noChangeArrowheads="1"/>
          </p:cNvSpPr>
          <p:nvPr>
            <p:ph type="ftr" sz="quarter" idx="3"/>
          </p:nvPr>
        </p:nvSpPr>
        <p:spPr bwMode="auto">
          <a:xfrm>
            <a:off x="5707833" y="6435313"/>
            <a:ext cx="2895297" cy="3175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eaLnBrk="0" hangingPunct="0">
              <a:defRPr sz="700" b="0">
                <a:latin typeface="Arial" pitchFamily="34" charset="0"/>
              </a:defRPr>
            </a:lvl1pPr>
          </a:lstStyle>
          <a:p>
            <a:pPr>
              <a:defRPr/>
            </a:pPr>
            <a:r>
              <a:rPr lang="en-US" dirty="0"/>
              <a:t>Company Confidential </a:t>
            </a:r>
          </a:p>
          <a:p>
            <a:pPr>
              <a:defRPr/>
            </a:pPr>
            <a:r>
              <a:rPr lang="en-US" dirty="0"/>
              <a:t>Copyright© 2006 Eli Lilly and Company </a:t>
            </a:r>
            <a:endParaRPr lang="en-US" sz="1000" dirty="0"/>
          </a:p>
        </p:txBody>
      </p:sp>
    </p:spTree>
    <p:extLst>
      <p:ext uri="{BB962C8B-B14F-4D97-AF65-F5344CB8AC3E}">
        <p14:creationId xmlns:p14="http://schemas.microsoft.com/office/powerpoint/2010/main" val="253449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28600" y="228600"/>
            <a:ext cx="8686800" cy="939802"/>
          </a:xfrm>
          <a:prstGeom prst="rect">
            <a:avLst/>
          </a:prstGeom>
          <a:noFill/>
          <a:ln>
            <a:noFill/>
          </a:ln>
        </p:spPr>
        <p:txBody>
          <a:bodyPr vert="horz" wrap="square" lIns="0" tIns="45720" rIns="0" bIns="0" anchor="b" anchorCtr="0" compatLnSpc="1"/>
          <a:lstStyle/>
          <a:p>
            <a:pPr lvl="0"/>
            <a:r>
              <a:rPr lang="en-GB"/>
              <a:t>Click to edit Master title style</a:t>
            </a:r>
          </a:p>
        </p:txBody>
      </p:sp>
      <p:sp>
        <p:nvSpPr>
          <p:cNvPr id="3" name="Rectangle 3"/>
          <p:cNvSpPr txBox="1">
            <a:spLocks noGrp="1"/>
          </p:cNvSpPr>
          <p:nvPr>
            <p:ph type="body" idx="1"/>
          </p:nvPr>
        </p:nvSpPr>
        <p:spPr>
          <a:xfrm>
            <a:off x="228600" y="1320795"/>
            <a:ext cx="8686800" cy="5308604"/>
          </a:xfrm>
          <a:prstGeom prst="rect">
            <a:avLst/>
          </a:prstGeom>
          <a:noFill/>
          <a:ln>
            <a:noFill/>
          </a:ln>
        </p:spPr>
        <p:txBody>
          <a:bodyPr vert="horz" wrap="square" lIns="0" tIns="45720" rIns="0" bIns="45720"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traight Connector 3"/>
          <p:cNvCxnSpPr/>
          <p:nvPr/>
        </p:nvCxnSpPr>
        <p:spPr>
          <a:xfrm>
            <a:off x="228600" y="1219196"/>
            <a:ext cx="8686800" cy="0"/>
          </a:xfrm>
          <a:prstGeom prst="straightConnector1">
            <a:avLst/>
          </a:prstGeom>
          <a:noFill/>
          <a:ln w="28575">
            <a:solidFill>
              <a:srgbClr val="043882"/>
            </a:solidFill>
            <a:prstDash val="solid"/>
          </a:ln>
        </p:spPr>
      </p:cxnSp>
    </p:spTree>
    <p:extLst>
      <p:ext uri="{BB962C8B-B14F-4D97-AF65-F5344CB8AC3E}">
        <p14:creationId xmlns:p14="http://schemas.microsoft.com/office/powerpoint/2010/main" val="298117823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en-GB" sz="2800" b="1" i="0" u="none" strike="noStrike" kern="0" cap="none" spc="0" baseline="0">
          <a:solidFill>
            <a:srgbClr val="043882"/>
          </a:solidFill>
          <a:uFillTx/>
          <a:latin typeface="Arial"/>
          <a:cs typeface="Arial"/>
        </a:defRPr>
      </a:lvl1pPr>
    </p:titleStyle>
    <p:bodyStyle>
      <a:lvl1pPr marL="250829" marR="0" lvl="0" indent="-250829" algn="l" defTabSz="914400" rtl="0" fontAlgn="auto" hangingPunct="1">
        <a:lnSpc>
          <a:spcPct val="100000"/>
        </a:lnSpc>
        <a:spcBef>
          <a:spcPts val="500"/>
        </a:spcBef>
        <a:spcAft>
          <a:spcPts val="0"/>
        </a:spcAft>
        <a:buClr>
          <a:srgbClr val="043882"/>
        </a:buClr>
        <a:buSzPct val="110000"/>
        <a:buChar char="•"/>
        <a:tabLst/>
        <a:defRPr lang="en-GB" sz="2000" b="0" i="0" u="none" strike="noStrike" kern="0" cap="none" spc="0" baseline="0">
          <a:solidFill>
            <a:srgbClr val="363636"/>
          </a:solidFill>
          <a:uFillTx/>
          <a:latin typeface="Arial"/>
          <a:cs typeface="Arial"/>
        </a:defRPr>
      </a:lvl1pPr>
      <a:lvl2pPr marL="561971" marR="0" lvl="1" indent="-309560" algn="l" defTabSz="914400" rtl="0" fontAlgn="auto" hangingPunct="1">
        <a:lnSpc>
          <a:spcPct val="100000"/>
        </a:lnSpc>
        <a:spcBef>
          <a:spcPts val="500"/>
        </a:spcBef>
        <a:spcAft>
          <a:spcPts val="0"/>
        </a:spcAft>
        <a:buClr>
          <a:srgbClr val="043882"/>
        </a:buClr>
        <a:buSzPct val="100000"/>
        <a:buChar char="–"/>
        <a:tabLst/>
        <a:defRPr lang="en-GB" sz="2000" b="0" i="0" u="none" strike="noStrike" kern="0" cap="none" spc="0" baseline="0">
          <a:solidFill>
            <a:srgbClr val="363636"/>
          </a:solidFill>
          <a:uFillTx/>
          <a:latin typeface="Arial"/>
          <a:cs typeface="Arial"/>
        </a:defRPr>
      </a:lvl2pPr>
      <a:lvl3pPr marL="812801" marR="0" lvl="2" indent="-249238" algn="l" defTabSz="914400" rtl="0" fontAlgn="auto" hangingPunct="1">
        <a:lnSpc>
          <a:spcPct val="100000"/>
        </a:lnSpc>
        <a:spcBef>
          <a:spcPts val="500"/>
        </a:spcBef>
        <a:spcAft>
          <a:spcPts val="0"/>
        </a:spcAft>
        <a:buClr>
          <a:srgbClr val="043882"/>
        </a:buClr>
        <a:buSzPct val="100000"/>
        <a:buChar char="•"/>
        <a:tabLst/>
        <a:defRPr lang="en-GB" sz="2000" b="0" i="0" u="none" strike="noStrike" kern="0" cap="none" spc="0" baseline="0">
          <a:solidFill>
            <a:srgbClr val="363636"/>
          </a:solidFill>
          <a:uFillTx/>
          <a:latin typeface="Arial"/>
          <a:cs typeface="Arial"/>
        </a:defRPr>
      </a:lvl3pPr>
      <a:lvl4pPr marL="1101723" marR="0" lvl="3" indent="-287341" algn="l" defTabSz="914400" rtl="0" fontAlgn="auto" hangingPunct="1">
        <a:lnSpc>
          <a:spcPct val="100000"/>
        </a:lnSpc>
        <a:spcBef>
          <a:spcPts val="500"/>
        </a:spcBef>
        <a:spcAft>
          <a:spcPts val="0"/>
        </a:spcAft>
        <a:buClr>
          <a:srgbClr val="043882"/>
        </a:buClr>
        <a:buSzPct val="100000"/>
        <a:buChar char="–"/>
        <a:tabLst/>
        <a:defRPr lang="en-GB" sz="2000" b="0" i="0" u="none" strike="noStrike" kern="0" cap="none" spc="0" baseline="0">
          <a:solidFill>
            <a:srgbClr val="363636"/>
          </a:solidFill>
          <a:uFillTx/>
          <a:latin typeface="Arial"/>
          <a:cs typeface="Arial"/>
        </a:defRPr>
      </a:lvl4pPr>
      <a:lvl5pPr marL="1390646" marR="0" lvl="4" indent="-287341" algn="l" defTabSz="914400" rtl="0" fontAlgn="auto" hangingPunct="1">
        <a:lnSpc>
          <a:spcPct val="100000"/>
        </a:lnSpc>
        <a:spcBef>
          <a:spcPts val="500"/>
        </a:spcBef>
        <a:spcAft>
          <a:spcPts val="0"/>
        </a:spcAft>
        <a:buClr>
          <a:srgbClr val="043882"/>
        </a:buClr>
        <a:buSzPct val="100000"/>
        <a:buChar char="»"/>
        <a:tabLst/>
        <a:defRPr lang="en-GB" sz="2000" b="0" i="0" u="none" strike="noStrike" kern="0" cap="none" spc="0" baseline="0">
          <a:solidFill>
            <a:srgbClr val="363636"/>
          </a:solidFill>
          <a:uFillTx/>
          <a:latin typeface="Arial"/>
          <a:cs typeface="Arial"/>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75.xml"/><Relationship Id="rId13" Type="http://schemas.openxmlformats.org/officeDocument/2006/relationships/slide" Target="slide95.xml"/><Relationship Id="rId3" Type="http://schemas.openxmlformats.org/officeDocument/2006/relationships/slide" Target="slide6.xml"/><Relationship Id="rId7" Type="http://schemas.openxmlformats.org/officeDocument/2006/relationships/slide" Target="slide74.xml"/><Relationship Id="rId12" Type="http://schemas.openxmlformats.org/officeDocument/2006/relationships/slide" Target="slide94.xml"/><Relationship Id="rId17" Type="http://schemas.openxmlformats.org/officeDocument/2006/relationships/slide" Target="slide113.xml"/><Relationship Id="rId2" Type="http://schemas.openxmlformats.org/officeDocument/2006/relationships/slide" Target="slide5.xml"/><Relationship Id="rId16" Type="http://schemas.openxmlformats.org/officeDocument/2006/relationships/slide" Target="slide112.xml"/><Relationship Id="rId1" Type="http://schemas.openxmlformats.org/officeDocument/2006/relationships/slideLayout" Target="../slideLayouts/slideLayout2.xml"/><Relationship Id="rId6" Type="http://schemas.openxmlformats.org/officeDocument/2006/relationships/slide" Target="slide71.xml"/><Relationship Id="rId11" Type="http://schemas.openxmlformats.org/officeDocument/2006/relationships/slide" Target="slide91.xml"/><Relationship Id="rId5" Type="http://schemas.openxmlformats.org/officeDocument/2006/relationships/slide" Target="slide66.xml"/><Relationship Id="rId15" Type="http://schemas.openxmlformats.org/officeDocument/2006/relationships/slide" Target="slide105.xml"/><Relationship Id="rId10" Type="http://schemas.openxmlformats.org/officeDocument/2006/relationships/slide" Target="slide88.xml"/><Relationship Id="rId4" Type="http://schemas.openxmlformats.org/officeDocument/2006/relationships/slide" Target="slide31.xml"/><Relationship Id="rId9" Type="http://schemas.openxmlformats.org/officeDocument/2006/relationships/slide" Target="slide85.xml"/><Relationship Id="rId14" Type="http://schemas.openxmlformats.org/officeDocument/2006/relationships/slide" Target="slide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3" descr="C:\Users\Anthony Paisley\Downloads\shutterstock_131698556 (1).jpg"/>
          <p:cNvPicPr>
            <a:picLocks noChangeAspect="1"/>
          </p:cNvPicPr>
          <p:nvPr/>
        </p:nvPicPr>
        <p:blipFill rotWithShape="1">
          <a:blip r:embed="rId2"/>
          <a:srcRect t="8737" r="18383" b="23435"/>
          <a:stretch/>
        </p:blipFill>
        <p:spPr>
          <a:xfrm>
            <a:off x="4561119" y="3069777"/>
            <a:ext cx="4582882" cy="2917365"/>
          </a:xfrm>
          <a:prstGeom prst="rect">
            <a:avLst/>
          </a:prstGeom>
          <a:noFill/>
          <a:ln>
            <a:noFill/>
          </a:ln>
        </p:spPr>
      </p:pic>
      <p:sp>
        <p:nvSpPr>
          <p:cNvPr id="3" name="Round Same Side Corner Rectangle 18"/>
          <p:cNvSpPr/>
          <p:nvPr/>
        </p:nvSpPr>
        <p:spPr>
          <a:xfrm rot="5400013">
            <a:off x="6525672" y="3492024"/>
            <a:ext cx="720071" cy="4147129"/>
          </a:xfrm>
          <a:custGeom>
            <a:avLst/>
            <a:gdLst>
              <a:gd name="f0" fmla="val 10800000"/>
              <a:gd name="f1" fmla="val 5400000"/>
              <a:gd name="f2" fmla="val 16200000"/>
              <a:gd name="f3" fmla="val w"/>
              <a:gd name="f4" fmla="val h"/>
              <a:gd name="f5" fmla="val ss"/>
              <a:gd name="f6" fmla="val 0"/>
              <a:gd name="f7" fmla="val 7081"/>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1 0 f31"/>
              <a:gd name="f34" fmla="+- f22 0 f32"/>
              <a:gd name="f35" fmla="+- f31 0 f32"/>
              <a:gd name="f36" fmla="*/ f31 29289 1"/>
              <a:gd name="f37" fmla="*/ f32 29289 1"/>
              <a:gd name="f38" fmla="*/ f31 f18 1"/>
              <a:gd name="f39" fmla="*/ f32 f18 1"/>
              <a:gd name="f40" fmla="*/ f36 1 100000"/>
              <a:gd name="f41" fmla="*/ f37 1 100000"/>
              <a:gd name="f42" fmla="*/ f33 f18 1"/>
              <a:gd name="f43" fmla="*/ f34 f18 1"/>
              <a:gd name="f44" fmla="?: f35 f40 f41"/>
              <a:gd name="f45" fmla="+- f22 0 f41"/>
              <a:gd name="f46" fmla="*/ f40 f18 1"/>
              <a:gd name="f47" fmla="+- f21 0 f44"/>
              <a:gd name="f48" fmla="*/ f44 f18 1"/>
              <a:gd name="f49" fmla="*/ f45 f18 1"/>
              <a:gd name="f50" fmla="*/ f47 f18 1"/>
            </a:gdLst>
            <a:ahLst/>
            <a:cxnLst>
              <a:cxn ang="3cd4">
                <a:pos x="hc" y="t"/>
              </a:cxn>
              <a:cxn ang="0">
                <a:pos x="r" y="vc"/>
              </a:cxn>
              <a:cxn ang="cd4">
                <a:pos x="hc" y="b"/>
              </a:cxn>
              <a:cxn ang="cd2">
                <a:pos x="l" y="vc"/>
              </a:cxn>
            </a:cxnLst>
            <a:rect l="f48" t="f46" r="f50" b="f49"/>
            <a:pathLst>
              <a:path>
                <a:moveTo>
                  <a:pt x="f38" y="f23"/>
                </a:moveTo>
                <a:lnTo>
                  <a:pt x="f42" y="f23"/>
                </a:lnTo>
                <a:arcTo wR="f38" hR="f38" stAng="f2" swAng="f1"/>
                <a:lnTo>
                  <a:pt x="f26" y="f43"/>
                </a:lnTo>
                <a:arcTo wR="f39" hR="f39" stAng="f6" swAng="f1"/>
                <a:lnTo>
                  <a:pt x="f39" y="f27"/>
                </a:lnTo>
                <a:arcTo wR="f39" hR="f39" stAng="f1" swAng="f1"/>
                <a:lnTo>
                  <a:pt x="f23" y="f38"/>
                </a:lnTo>
                <a:arcTo wR="f38" hR="f38" stAng="f0" swAng="f1"/>
                <a:close/>
              </a:path>
            </a:pathLst>
          </a:custGeom>
          <a:solidFill>
            <a:srgbClr val="FFFFFF">
              <a:alpha val="80000"/>
            </a:srgbClr>
          </a:solidFill>
          <a:ln>
            <a:no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en-GB" smtClean="0">
              <a:solidFill>
                <a:srgbClr val="363636"/>
              </a:solidFill>
              <a:latin typeface="Arial"/>
              <a:cs typeface="Arial"/>
            </a:endParaRPr>
          </a:p>
        </p:txBody>
      </p:sp>
      <p:sp>
        <p:nvSpPr>
          <p:cNvPr id="4" name="Rectangle 20"/>
          <p:cNvSpPr/>
          <p:nvPr/>
        </p:nvSpPr>
        <p:spPr>
          <a:xfrm>
            <a:off x="4947854" y="5197861"/>
            <a:ext cx="3921623" cy="800218"/>
          </a:xfrm>
          <a:prstGeom prst="rect">
            <a:avLst/>
          </a:prstGeom>
          <a:noFill/>
          <a:ln>
            <a:noFill/>
            <a:prstDash val="solid"/>
          </a:ln>
        </p:spPr>
        <p:txBody>
          <a:bodyPr vert="horz" wrap="square" lIns="91440" tIns="45720" rIns="91440" bIns="45720" anchor="t" anchorCtr="1" compatLnSpc="1">
            <a:spAutoFit/>
          </a:bodyPr>
          <a:lstStyle/>
          <a:p>
            <a:pPr algn="ctr" fontAlgn="auto">
              <a:spcBef>
                <a:spcPts val="0"/>
              </a:spcBef>
              <a:spcAft>
                <a:spcPts val="0"/>
              </a:spcAft>
              <a:defRPr sz="1800" b="0" i="0" u="none" strike="noStrike" kern="0" cap="none" spc="0" baseline="0">
                <a:solidFill>
                  <a:srgbClr val="000000"/>
                </a:solidFill>
                <a:uFillTx/>
              </a:defRPr>
            </a:pPr>
            <a:r>
              <a:rPr lang="en-GB" sz="1400" smtClean="0">
                <a:solidFill>
                  <a:srgbClr val="043882"/>
                </a:solidFill>
                <a:latin typeface="Arial"/>
                <a:cs typeface="Arial"/>
              </a:rPr>
              <a:t>27 Sep – 1 Oct 2013 | Amsterdam, Netherlands</a:t>
            </a:r>
          </a:p>
          <a:p>
            <a:pPr algn="ctr" fontAlgn="auto">
              <a:spcBef>
                <a:spcPts val="0"/>
              </a:spcBef>
              <a:spcAft>
                <a:spcPts val="0"/>
              </a:spcAft>
              <a:defRPr sz="1800" b="0" i="0" u="none" strike="noStrike" kern="0" cap="none" spc="0" baseline="0">
                <a:solidFill>
                  <a:srgbClr val="000000"/>
                </a:solidFill>
                <a:uFillTx/>
              </a:defRPr>
            </a:pPr>
            <a:r>
              <a:rPr lang="en-GB" sz="3200" b="1" smtClean="0">
                <a:solidFill>
                  <a:srgbClr val="043882"/>
                </a:solidFill>
                <a:latin typeface="Arial"/>
                <a:cs typeface="Arial"/>
              </a:rPr>
              <a:t>ESMO-ECCO</a:t>
            </a:r>
          </a:p>
        </p:txBody>
      </p:sp>
      <p:pic>
        <p:nvPicPr>
          <p:cNvPr id="5" name="Picture 5" descr="LILLY_LOGO.jpg"/>
          <p:cNvPicPr>
            <a:picLocks noChangeAspect="1"/>
          </p:cNvPicPr>
          <p:nvPr/>
        </p:nvPicPr>
        <p:blipFill>
          <a:blip r:embed="rId3"/>
          <a:stretch>
            <a:fillRect/>
          </a:stretch>
        </p:blipFill>
        <p:spPr>
          <a:xfrm>
            <a:off x="8107838" y="6330308"/>
            <a:ext cx="633980" cy="345149"/>
          </a:xfrm>
          <a:prstGeom prst="rect">
            <a:avLst/>
          </a:prstGeom>
          <a:noFill/>
          <a:ln>
            <a:noFill/>
          </a:ln>
        </p:spPr>
      </p:pic>
      <p:sp>
        <p:nvSpPr>
          <p:cNvPr id="6" name="Subtitle 2"/>
          <p:cNvSpPr txBox="1"/>
          <p:nvPr/>
        </p:nvSpPr>
        <p:spPr>
          <a:xfrm>
            <a:off x="838203" y="6143103"/>
            <a:ext cx="7088620" cy="532363"/>
          </a:xfrm>
          <a:prstGeom prst="rect">
            <a:avLst/>
          </a:prstGeom>
          <a:noFill/>
          <a:ln>
            <a:noFill/>
          </a:ln>
        </p:spPr>
        <p:txBody>
          <a:bodyPr vert="horz" wrap="square" lIns="91440" tIns="45720" rIns="91440" bIns="45720" anchor="b" anchorCtr="0" compatLnSpc="1"/>
          <a:lstStyle/>
          <a:p>
            <a:pPr algn="r" fontAlgn="auto">
              <a:spcBef>
                <a:spcPts val="200"/>
              </a:spcBef>
              <a:spcAft>
                <a:spcPts val="0"/>
              </a:spcAft>
              <a:defRPr sz="1800" b="0" i="0" u="none" strike="noStrike" kern="0" cap="none" spc="0" baseline="0">
                <a:solidFill>
                  <a:srgbClr val="000000"/>
                </a:solidFill>
                <a:uFillTx/>
              </a:defRPr>
            </a:pPr>
            <a:r>
              <a:rPr lang="en-US" sz="1000" b="1" smtClean="0">
                <a:solidFill>
                  <a:srgbClr val="363636"/>
                </a:solidFill>
                <a:latin typeface="Arial" pitchFamily="34"/>
                <a:cs typeface="Arial" pitchFamily="34"/>
              </a:rPr>
              <a:t>Supported by Eli </a:t>
            </a:r>
            <a:r>
              <a:rPr lang="en-US" sz="1000" b="1" dirty="0" smtClean="0">
                <a:solidFill>
                  <a:srgbClr val="363636"/>
                </a:solidFill>
                <a:latin typeface="Arial" pitchFamily="34"/>
                <a:cs typeface="Arial" pitchFamily="34"/>
              </a:rPr>
              <a:t>Lilly and Company.</a:t>
            </a:r>
          </a:p>
          <a:p>
            <a:pPr algn="r" fontAlgn="auto">
              <a:spcBef>
                <a:spcPts val="200"/>
              </a:spcBef>
              <a:spcAft>
                <a:spcPts val="0"/>
              </a:spcAft>
              <a:defRPr sz="1800" b="0" i="0" u="none" strike="noStrike" kern="0" cap="none" spc="0" baseline="0">
                <a:solidFill>
                  <a:srgbClr val="000000"/>
                </a:solidFill>
                <a:uFillTx/>
              </a:defRPr>
            </a:pPr>
            <a:r>
              <a:rPr lang="en-US" sz="1000" dirty="0" smtClean="0">
                <a:solidFill>
                  <a:srgbClr val="363636"/>
                </a:solidFill>
                <a:latin typeface="Arial"/>
                <a:cs typeface="Arial"/>
              </a:rPr>
              <a:t> Eli Lilly and Company has not influenced the content of this publication</a:t>
            </a:r>
          </a:p>
        </p:txBody>
      </p:sp>
      <p:cxnSp>
        <p:nvCxnSpPr>
          <p:cNvPr id="7" name="Straight Connector 7"/>
          <p:cNvCxnSpPr/>
          <p:nvPr/>
        </p:nvCxnSpPr>
        <p:spPr>
          <a:xfrm>
            <a:off x="0" y="6019796"/>
            <a:ext cx="9144000" cy="0"/>
          </a:xfrm>
          <a:prstGeom prst="straightConnector1">
            <a:avLst/>
          </a:prstGeom>
          <a:noFill/>
          <a:ln w="38103">
            <a:solidFill>
              <a:srgbClr val="B60D27"/>
            </a:solidFill>
            <a:prstDash val="solid"/>
          </a:ln>
        </p:spPr>
      </p:cxnSp>
      <p:pic>
        <p:nvPicPr>
          <p:cNvPr id="8" name="Picture 10"/>
          <p:cNvPicPr>
            <a:picLocks noChangeAspect="1"/>
          </p:cNvPicPr>
          <p:nvPr/>
        </p:nvPicPr>
        <p:blipFill>
          <a:blip r:embed="rId4"/>
          <a:srcRect b="24601"/>
          <a:stretch>
            <a:fillRect/>
          </a:stretch>
        </p:blipFill>
        <p:spPr>
          <a:xfrm>
            <a:off x="6528" y="6070683"/>
            <a:ext cx="1066803" cy="752487"/>
          </a:xfrm>
          <a:prstGeom prst="rect">
            <a:avLst/>
          </a:prstGeom>
          <a:noFill/>
          <a:ln>
            <a:noFill/>
          </a:ln>
        </p:spPr>
      </p:pic>
      <p:pic>
        <p:nvPicPr>
          <p:cNvPr id="9" name="Picture 11"/>
          <p:cNvPicPr>
            <a:picLocks noChangeAspect="1"/>
          </p:cNvPicPr>
          <p:nvPr/>
        </p:nvPicPr>
        <p:blipFill>
          <a:blip r:embed="rId5"/>
          <a:srcRect t="84401"/>
          <a:stretch>
            <a:fillRect/>
          </a:stretch>
        </p:blipFill>
        <p:spPr>
          <a:xfrm>
            <a:off x="873425" y="6200500"/>
            <a:ext cx="1500054" cy="218907"/>
          </a:xfrm>
          <a:prstGeom prst="rect">
            <a:avLst/>
          </a:prstGeom>
          <a:noFill/>
          <a:ln>
            <a:noFill/>
          </a:ln>
        </p:spPr>
      </p:pic>
      <p:grpSp>
        <p:nvGrpSpPr>
          <p:cNvPr id="10" name="Group 8"/>
          <p:cNvGrpSpPr/>
          <p:nvPr/>
        </p:nvGrpSpPr>
        <p:grpSpPr>
          <a:xfrm>
            <a:off x="4563267" y="0"/>
            <a:ext cx="4580732" cy="3080659"/>
            <a:chOff x="4563267" y="0"/>
            <a:chExt cx="4580732" cy="3080659"/>
          </a:xfrm>
        </p:grpSpPr>
        <p:pic>
          <p:nvPicPr>
            <p:cNvPr id="11" name="Picture 2" descr="C:\Users\Anthony Paisley\Documents\Work\2013\Springer\04 April\ASCO template for Philly\Files\chicago.jpg"/>
            <p:cNvPicPr>
              <a:picLocks noChangeAspect="1"/>
            </p:cNvPicPr>
            <p:nvPr/>
          </p:nvPicPr>
          <p:blipFill>
            <a:blip r:embed="rId6"/>
            <a:srcRect l="15482" t="-13" r="6715" b="26006"/>
            <a:stretch>
              <a:fillRect/>
            </a:stretch>
          </p:blipFill>
          <p:spPr>
            <a:xfrm>
              <a:off x="4563267" y="0"/>
              <a:ext cx="4580732" cy="3080659"/>
            </a:xfrm>
            <a:prstGeom prst="rect">
              <a:avLst/>
            </a:prstGeom>
            <a:noFill/>
            <a:ln>
              <a:noFill/>
            </a:ln>
          </p:spPr>
        </p:pic>
        <p:sp>
          <p:nvSpPr>
            <p:cNvPr id="12" name="Round Same Side Corner Rectangle 22"/>
            <p:cNvSpPr/>
            <p:nvPr/>
          </p:nvSpPr>
          <p:spPr>
            <a:xfrm rot="5400013">
              <a:off x="6471144" y="-1841209"/>
              <a:ext cx="764941" cy="4493626"/>
            </a:xfrm>
            <a:custGeom>
              <a:avLst/>
              <a:gdLst>
                <a:gd name="f0" fmla="val 10800000"/>
                <a:gd name="f1" fmla="val 5400000"/>
                <a:gd name="f2" fmla="val 16200000"/>
                <a:gd name="f3" fmla="val w"/>
                <a:gd name="f4" fmla="val h"/>
                <a:gd name="f5" fmla="val ss"/>
                <a:gd name="f6" fmla="val 0"/>
                <a:gd name="f7" fmla="val 7081"/>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1 0 f31"/>
                <a:gd name="f34" fmla="+- f22 0 f32"/>
                <a:gd name="f35" fmla="+- f31 0 f32"/>
                <a:gd name="f36" fmla="*/ f31 29289 1"/>
                <a:gd name="f37" fmla="*/ f32 29289 1"/>
                <a:gd name="f38" fmla="*/ f31 f18 1"/>
                <a:gd name="f39" fmla="*/ f32 f18 1"/>
                <a:gd name="f40" fmla="*/ f36 1 100000"/>
                <a:gd name="f41" fmla="*/ f37 1 100000"/>
                <a:gd name="f42" fmla="*/ f33 f18 1"/>
                <a:gd name="f43" fmla="*/ f34 f18 1"/>
                <a:gd name="f44" fmla="?: f35 f40 f41"/>
                <a:gd name="f45" fmla="+- f22 0 f41"/>
                <a:gd name="f46" fmla="*/ f40 f18 1"/>
                <a:gd name="f47" fmla="+- f21 0 f44"/>
                <a:gd name="f48" fmla="*/ f44 f18 1"/>
                <a:gd name="f49" fmla="*/ f45 f18 1"/>
                <a:gd name="f50" fmla="*/ f47 f18 1"/>
              </a:gdLst>
              <a:ahLst/>
              <a:cxnLst>
                <a:cxn ang="3cd4">
                  <a:pos x="hc" y="t"/>
                </a:cxn>
                <a:cxn ang="0">
                  <a:pos x="r" y="vc"/>
                </a:cxn>
                <a:cxn ang="cd4">
                  <a:pos x="hc" y="b"/>
                </a:cxn>
                <a:cxn ang="cd2">
                  <a:pos x="l" y="vc"/>
                </a:cxn>
              </a:cxnLst>
              <a:rect l="f48" t="f46" r="f50" b="f49"/>
              <a:pathLst>
                <a:path>
                  <a:moveTo>
                    <a:pt x="f38" y="f23"/>
                  </a:moveTo>
                  <a:lnTo>
                    <a:pt x="f42" y="f23"/>
                  </a:lnTo>
                  <a:arcTo wR="f38" hR="f38" stAng="f2" swAng="f1"/>
                  <a:lnTo>
                    <a:pt x="f26" y="f43"/>
                  </a:lnTo>
                  <a:arcTo wR="f39" hR="f39" stAng="f6" swAng="f1"/>
                  <a:lnTo>
                    <a:pt x="f39" y="f27"/>
                  </a:lnTo>
                  <a:arcTo wR="f39" hR="f39" stAng="f1" swAng="f1"/>
                  <a:lnTo>
                    <a:pt x="f23" y="f38"/>
                  </a:lnTo>
                  <a:arcTo wR="f38" hR="f38" stAng="f0" swAng="f1"/>
                  <a:close/>
                </a:path>
              </a:pathLst>
            </a:custGeom>
            <a:solidFill>
              <a:srgbClr val="FFFFFF">
                <a:alpha val="60000"/>
              </a:srgbClr>
            </a:solidFill>
            <a:ln>
              <a:no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en-GB" smtClean="0">
                <a:solidFill>
                  <a:srgbClr val="043882"/>
                </a:solidFill>
                <a:latin typeface="Arial"/>
                <a:cs typeface="Arial"/>
              </a:endParaRPr>
            </a:p>
          </p:txBody>
        </p:sp>
        <p:sp>
          <p:nvSpPr>
            <p:cNvPr id="13" name="Rectangle 13"/>
            <p:cNvSpPr/>
            <p:nvPr/>
          </p:nvSpPr>
          <p:spPr>
            <a:xfrm>
              <a:off x="4605339" y="12527"/>
              <a:ext cx="4518352" cy="800218"/>
            </a:xfrm>
            <a:prstGeom prst="rect">
              <a:avLst/>
            </a:prstGeom>
            <a:noFill/>
            <a:ln>
              <a:noFill/>
              <a:prstDash val="solid"/>
            </a:ln>
          </p:spPr>
          <p:txBody>
            <a:bodyPr vert="horz" wrap="none" lIns="91440" tIns="45720" rIns="91440" bIns="45720" anchor="t" anchorCtr="1" compatLnSpc="1">
              <a:spAutoFit/>
            </a:bodyPr>
            <a:lstStyle/>
            <a:p>
              <a:pPr algn="ctr" fontAlgn="auto">
                <a:spcBef>
                  <a:spcPts val="0"/>
                </a:spcBef>
                <a:spcAft>
                  <a:spcPts val="0"/>
                </a:spcAft>
                <a:defRPr sz="1800" b="0" i="0" u="none" strike="noStrike" kern="0" cap="none" spc="0" baseline="0">
                  <a:solidFill>
                    <a:srgbClr val="000000"/>
                  </a:solidFill>
                  <a:uFillTx/>
                </a:defRPr>
              </a:pPr>
              <a:r>
                <a:rPr lang="en-US" sz="1400" smtClean="0">
                  <a:solidFill>
                    <a:srgbClr val="043882"/>
                  </a:solidFill>
                  <a:latin typeface="Arial"/>
                  <a:cs typeface="Arial"/>
                </a:rPr>
                <a:t>31 May – 4 Jun 2013 | Chicago, USA</a:t>
              </a:r>
            </a:p>
            <a:p>
              <a:pPr algn="ctr" fontAlgn="auto">
                <a:spcBef>
                  <a:spcPts val="0"/>
                </a:spcBef>
                <a:spcAft>
                  <a:spcPts val="0"/>
                </a:spcAft>
                <a:defRPr sz="1800" b="0" i="0" u="none" strike="noStrike" kern="0" cap="none" spc="0" baseline="0">
                  <a:solidFill>
                    <a:srgbClr val="000000"/>
                  </a:solidFill>
                  <a:uFillTx/>
                </a:defRPr>
              </a:pPr>
              <a:r>
                <a:rPr lang="en-US" sz="3200" b="1" smtClean="0">
                  <a:solidFill>
                    <a:srgbClr val="043882"/>
                  </a:solidFill>
                  <a:latin typeface="Arial"/>
                  <a:cs typeface="Arial"/>
                </a:rPr>
                <a:t>ASCO Annual Meeting</a:t>
              </a:r>
              <a:endParaRPr lang="en-GB" sz="3200" b="1" smtClean="0">
                <a:solidFill>
                  <a:srgbClr val="043882"/>
                </a:solidFill>
                <a:latin typeface="Arial"/>
                <a:cs typeface="Arial"/>
              </a:endParaRPr>
            </a:p>
          </p:txBody>
        </p:sp>
      </p:grpSp>
      <p:sp>
        <p:nvSpPr>
          <p:cNvPr id="14" name="Rectangle 1"/>
          <p:cNvSpPr/>
          <p:nvPr/>
        </p:nvSpPr>
        <p:spPr>
          <a:xfrm>
            <a:off x="0" y="0"/>
            <a:ext cx="4572000" cy="3080659"/>
          </a:xfrm>
          <a:prstGeom prst="rect">
            <a:avLst/>
          </a:prstGeom>
          <a:solidFill>
            <a:srgbClr val="043882"/>
          </a:solidFill>
          <a:ln w="25402">
            <a:solidFill>
              <a:srgbClr val="043882"/>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en-GB" smtClean="0">
              <a:solidFill>
                <a:srgbClr val="363636"/>
              </a:solidFill>
              <a:latin typeface="Arial"/>
              <a:cs typeface="Arial"/>
            </a:endParaRPr>
          </a:p>
        </p:txBody>
      </p:sp>
      <p:sp>
        <p:nvSpPr>
          <p:cNvPr id="15" name="Title 1"/>
          <p:cNvSpPr txBox="1">
            <a:spLocks noGrp="1"/>
          </p:cNvSpPr>
          <p:nvPr>
            <p:ph type="ctrTitle"/>
          </p:nvPr>
        </p:nvSpPr>
        <p:spPr>
          <a:xfrm>
            <a:off x="228600" y="304796"/>
            <a:ext cx="4201357" cy="1177180"/>
          </a:xfrm>
        </p:spPr>
        <p:txBody>
          <a:bodyPr tIns="0" bIns="0" anchor="t" anchorCtr="1"/>
          <a:lstStyle/>
          <a:p>
            <a:pPr lvl="0" algn="ctr"/>
            <a:r>
              <a:rPr lang="en-US" sz="4300">
                <a:solidFill>
                  <a:srgbClr val="FFFFFF"/>
                </a:solidFill>
              </a:rPr>
              <a:t>GI SLIDE DECK </a:t>
            </a:r>
            <a:br>
              <a:rPr lang="en-US" sz="4300">
                <a:solidFill>
                  <a:srgbClr val="FFFFFF"/>
                </a:solidFill>
              </a:rPr>
            </a:br>
            <a:r>
              <a:rPr lang="en-US" sz="4300">
                <a:solidFill>
                  <a:srgbClr val="FFFFFF"/>
                </a:solidFill>
              </a:rPr>
              <a:t>2013</a:t>
            </a:r>
            <a:endParaRPr lang="en-US" sz="1800" b="0" i="1">
              <a:solidFill>
                <a:srgbClr val="FFFFFF"/>
              </a:solidFill>
            </a:endParaRPr>
          </a:p>
        </p:txBody>
      </p:sp>
      <p:sp>
        <p:nvSpPr>
          <p:cNvPr id="16" name="Rectangle 3"/>
          <p:cNvSpPr/>
          <p:nvPr/>
        </p:nvSpPr>
        <p:spPr>
          <a:xfrm>
            <a:off x="142180" y="1998256"/>
            <a:ext cx="4382929" cy="523219"/>
          </a:xfrm>
          <a:prstGeom prst="rect">
            <a:avLst/>
          </a:prstGeom>
          <a:noFill/>
          <a:ln>
            <a:noFill/>
            <a:prstDash val="solid"/>
          </a:ln>
        </p:spPr>
        <p:txBody>
          <a:bodyPr vert="horz" wrap="none" lIns="91440" tIns="45720" rIns="91440" bIns="45720" anchor="t" anchorCtr="1" compatLnSpc="1">
            <a:spAutoFit/>
          </a:bodyPr>
          <a:lstStyle/>
          <a:p>
            <a:pPr algn="ctr" fontAlgn="auto">
              <a:spcBef>
                <a:spcPts val="0"/>
              </a:spcBef>
              <a:spcAft>
                <a:spcPts val="0"/>
              </a:spcAft>
              <a:defRPr sz="1800" b="0" i="0" u="none" strike="noStrike" kern="0" cap="none" spc="0" baseline="0">
                <a:solidFill>
                  <a:srgbClr val="000000"/>
                </a:solidFill>
                <a:uFillTx/>
              </a:defRPr>
            </a:pPr>
            <a:r>
              <a:rPr lang="en-US" sz="2800" b="1" smtClean="0">
                <a:solidFill>
                  <a:srgbClr val="FFFFFF"/>
                </a:solidFill>
                <a:latin typeface="Arial"/>
                <a:cs typeface="Arial"/>
              </a:rPr>
              <a:t>Selected abstracts from:</a:t>
            </a:r>
            <a:endParaRPr lang="en-GB" sz="2800" b="1" smtClean="0">
              <a:solidFill>
                <a:srgbClr val="FFFFFF"/>
              </a:solidFill>
              <a:latin typeface="Arial"/>
              <a:cs typeface="Arial"/>
            </a:endParaRPr>
          </a:p>
        </p:txBody>
      </p:sp>
      <p:grpSp>
        <p:nvGrpSpPr>
          <p:cNvPr id="17" name="Group 12"/>
          <p:cNvGrpSpPr/>
          <p:nvPr/>
        </p:nvGrpSpPr>
        <p:grpSpPr>
          <a:xfrm>
            <a:off x="0" y="3089380"/>
            <a:ext cx="4572000" cy="2922672"/>
            <a:chOff x="0" y="3306619"/>
            <a:chExt cx="4572000" cy="2922672"/>
          </a:xfrm>
        </p:grpSpPr>
        <p:pic>
          <p:nvPicPr>
            <p:cNvPr id="18" name="Picture 4"/>
            <p:cNvPicPr>
              <a:picLocks noChangeAspect="1"/>
            </p:cNvPicPr>
            <p:nvPr/>
          </p:nvPicPr>
          <p:blipFill rotWithShape="1">
            <a:blip r:embed="rId7" cstate="print">
              <a:extLst>
                <a:ext uri="{28A0092B-C50C-407E-A947-70E740481C1C}">
                  <a14:useLocalDpi xmlns:a14="http://schemas.microsoft.com/office/drawing/2010/main" val="0"/>
                </a:ext>
              </a:extLst>
            </a:blip>
            <a:srcRect t="6232" b="35686"/>
            <a:stretch/>
          </p:blipFill>
          <p:spPr>
            <a:xfrm>
              <a:off x="0" y="3306619"/>
              <a:ext cx="4572000" cy="2886548"/>
            </a:xfrm>
            <a:prstGeom prst="rect">
              <a:avLst/>
            </a:prstGeom>
            <a:noFill/>
            <a:ln>
              <a:noFill/>
            </a:ln>
          </p:spPr>
        </p:pic>
        <p:sp>
          <p:nvSpPr>
            <p:cNvPr id="19" name="Round Same Side Corner Rectangle 21"/>
            <p:cNvSpPr/>
            <p:nvPr/>
          </p:nvSpPr>
          <p:spPr>
            <a:xfrm rot="5400013">
              <a:off x="1937030" y="4089960"/>
              <a:ext cx="711200" cy="3384377"/>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f6 1"/>
                <a:gd name="f29" fmla="*/ f28 1 100000"/>
                <a:gd name="f30" fmla="+- f20 0 f29"/>
                <a:gd name="f31" fmla="+- f21 0 f29"/>
                <a:gd name="f32" fmla="+- f29 0 f29"/>
                <a:gd name="f33" fmla="*/ f29 29289 1"/>
                <a:gd name="f34" fmla="*/ f29 f17 1"/>
                <a:gd name="f35" fmla="*/ f33 1 100000"/>
                <a:gd name="f36" fmla="*/ f30 f17 1"/>
                <a:gd name="f37" fmla="*/ f31 f17 1"/>
                <a:gd name="f38" fmla="?: f32 f35 f35"/>
                <a:gd name="f39" fmla="+- f21 0 f35"/>
                <a:gd name="f40" fmla="*/ f35 f17 1"/>
                <a:gd name="f41" fmla="+- f20 0 f38"/>
                <a:gd name="f42" fmla="*/ f38 f17 1"/>
                <a:gd name="f43" fmla="*/ f39 f17 1"/>
                <a:gd name="f44" fmla="*/ f41 f17 1"/>
              </a:gdLst>
              <a:ahLst/>
              <a:cxnLst>
                <a:cxn ang="3cd4">
                  <a:pos x="hc" y="t"/>
                </a:cxn>
                <a:cxn ang="0">
                  <a:pos x="r" y="vc"/>
                </a:cxn>
                <a:cxn ang="cd4">
                  <a:pos x="hc" y="b"/>
                </a:cxn>
                <a:cxn ang="cd2">
                  <a:pos x="l" y="vc"/>
                </a:cxn>
              </a:cxnLst>
              <a:rect l="f42" t="f40" r="f44" b="f43"/>
              <a:pathLst>
                <a:path>
                  <a:moveTo>
                    <a:pt x="f34" y="f22"/>
                  </a:moveTo>
                  <a:lnTo>
                    <a:pt x="f36" y="f22"/>
                  </a:lnTo>
                  <a:arcTo wR="f34" hR="f34" stAng="f2" swAng="f1"/>
                  <a:lnTo>
                    <a:pt x="f25" y="f37"/>
                  </a:lnTo>
                  <a:arcTo wR="f34" hR="f34" stAng="f6" swAng="f1"/>
                  <a:lnTo>
                    <a:pt x="f34" y="f26"/>
                  </a:lnTo>
                  <a:arcTo wR="f34" hR="f34" stAng="f1" swAng="f1"/>
                  <a:lnTo>
                    <a:pt x="f22" y="f34"/>
                  </a:lnTo>
                  <a:arcTo wR="f34" hR="f34" stAng="f0" swAng="f1"/>
                  <a:close/>
                </a:path>
              </a:pathLst>
            </a:custGeom>
            <a:solidFill>
              <a:srgbClr val="B2C0D8">
                <a:alpha val="80000"/>
              </a:srgbClr>
            </a:solidFill>
            <a:ln>
              <a:no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en-GB" smtClean="0">
                <a:solidFill>
                  <a:srgbClr val="363636"/>
                </a:solidFill>
                <a:latin typeface="Arial"/>
                <a:cs typeface="Arial"/>
              </a:endParaRPr>
            </a:p>
          </p:txBody>
        </p:sp>
        <p:sp>
          <p:nvSpPr>
            <p:cNvPr id="20" name="Rectangle 16"/>
            <p:cNvSpPr/>
            <p:nvPr/>
          </p:nvSpPr>
          <p:spPr>
            <a:xfrm>
              <a:off x="743971" y="5429073"/>
              <a:ext cx="3097319" cy="800218"/>
            </a:xfrm>
            <a:prstGeom prst="rect">
              <a:avLst/>
            </a:prstGeom>
            <a:noFill/>
            <a:ln>
              <a:noFill/>
              <a:prstDash val="solid"/>
            </a:ln>
          </p:spPr>
          <p:txBody>
            <a:bodyPr vert="horz" wrap="none" lIns="91440" tIns="45720" rIns="91440" bIns="45720" anchor="t" anchorCtr="1" compatLnSpc="1">
              <a:spAutoFit/>
            </a:bodyPr>
            <a:lstStyle/>
            <a:p>
              <a:pPr algn="ctr" fontAlgn="auto">
                <a:spcBef>
                  <a:spcPts val="0"/>
                </a:spcBef>
                <a:spcAft>
                  <a:spcPts val="0"/>
                </a:spcAft>
                <a:defRPr sz="1800" b="0" i="0" u="none" strike="noStrike" kern="0" cap="none" spc="0" baseline="0">
                  <a:solidFill>
                    <a:srgbClr val="000000"/>
                  </a:solidFill>
                  <a:uFillTx/>
                </a:defRPr>
              </a:pPr>
              <a:r>
                <a:rPr lang="en-GB" sz="1400" dirty="0" smtClean="0">
                  <a:solidFill>
                    <a:srgbClr val="043882"/>
                  </a:solidFill>
                  <a:latin typeface="Arial"/>
                  <a:cs typeface="Arial"/>
                </a:rPr>
                <a:t>3 Jul – 6 Jul 2013 | Barcelona, Spain</a:t>
              </a:r>
            </a:p>
            <a:p>
              <a:pPr algn="ctr" fontAlgn="auto">
                <a:spcBef>
                  <a:spcPts val="0"/>
                </a:spcBef>
                <a:spcAft>
                  <a:spcPts val="0"/>
                </a:spcAft>
                <a:defRPr sz="1800" b="0" i="0" u="none" strike="noStrike" kern="0" cap="none" spc="0" baseline="0">
                  <a:solidFill>
                    <a:srgbClr val="000000"/>
                  </a:solidFill>
                  <a:uFillTx/>
                </a:defRPr>
              </a:pPr>
              <a:r>
                <a:rPr lang="en-US" sz="3200" b="1" dirty="0" smtClean="0">
                  <a:solidFill>
                    <a:srgbClr val="043882"/>
                  </a:solidFill>
                  <a:latin typeface="Arial"/>
                  <a:cs typeface="Arial"/>
                </a:rPr>
                <a:t>WCGIC</a:t>
              </a:r>
              <a:endParaRPr lang="en-US" sz="800" b="1" i="1" dirty="0" smtClean="0">
                <a:solidFill>
                  <a:srgbClr val="043882"/>
                </a:solidFill>
                <a:latin typeface="Arial"/>
                <a:cs typeface="Arial"/>
              </a:endParaRPr>
            </a:p>
          </p:txBody>
        </p:sp>
      </p:grpSp>
      <p:cxnSp>
        <p:nvCxnSpPr>
          <p:cNvPr id="21" name="Straight Connector 21"/>
          <p:cNvCxnSpPr/>
          <p:nvPr/>
        </p:nvCxnSpPr>
        <p:spPr>
          <a:xfrm>
            <a:off x="-26261" y="3078291"/>
            <a:ext cx="9179497" cy="0"/>
          </a:xfrm>
          <a:prstGeom prst="straightConnector1">
            <a:avLst/>
          </a:prstGeom>
          <a:noFill/>
          <a:ln w="38103">
            <a:solidFill>
              <a:srgbClr val="FFFFFF"/>
            </a:solidFill>
            <a:prstDash val="solid"/>
          </a:ln>
        </p:spPr>
      </p:cxnSp>
      <p:cxnSp>
        <p:nvCxnSpPr>
          <p:cNvPr id="22" name="Straight Connector 23"/>
          <p:cNvCxnSpPr/>
          <p:nvPr/>
        </p:nvCxnSpPr>
        <p:spPr>
          <a:xfrm>
            <a:off x="4571141" y="0"/>
            <a:ext cx="0" cy="5990252"/>
          </a:xfrm>
          <a:prstGeom prst="straightConnector1">
            <a:avLst/>
          </a:prstGeom>
          <a:noFill/>
          <a:ln w="38103">
            <a:solidFill>
              <a:srgbClr val="FFFFFF"/>
            </a:solidFill>
            <a:prstDash val="solid"/>
          </a:ln>
        </p:spPr>
      </p:cxnSp>
    </p:spTree>
    <p:extLst>
      <p:ext uri="{BB962C8B-B14F-4D97-AF65-F5344CB8AC3E}">
        <p14:creationId xmlns:p14="http://schemas.microsoft.com/office/powerpoint/2010/main" val="402601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043882"/>
                </a:solidFill>
              </a:rPr>
              <a:t>LBA3506: Randomized comparison of FOLFIRI plus </a:t>
            </a:r>
            <a:r>
              <a:rPr lang="en-US" sz="1800" dirty="0" err="1">
                <a:solidFill>
                  <a:srgbClr val="043882"/>
                </a:solidFill>
              </a:rPr>
              <a:t>cetuximab</a:t>
            </a:r>
            <a:r>
              <a:rPr lang="en-US" sz="1800" dirty="0">
                <a:solidFill>
                  <a:srgbClr val="043882"/>
                </a:solidFill>
              </a:rPr>
              <a:t> versus FOLFIRI plus </a:t>
            </a:r>
            <a:r>
              <a:rPr lang="en-US" sz="1800" dirty="0" err="1">
                <a:solidFill>
                  <a:srgbClr val="043882"/>
                </a:solidFill>
              </a:rPr>
              <a:t>bevacizumab</a:t>
            </a:r>
            <a:r>
              <a:rPr lang="en-US" sz="1800" dirty="0">
                <a:solidFill>
                  <a:srgbClr val="043882"/>
                </a:solidFill>
              </a:rPr>
              <a:t> </a:t>
            </a:r>
            <a:r>
              <a:rPr lang="en-GB" sz="1800" dirty="0">
                <a:solidFill>
                  <a:srgbClr val="043882"/>
                </a:solidFill>
              </a:rPr>
              <a:t>as first-line treatment of KRAS-</a:t>
            </a:r>
            <a:r>
              <a:rPr lang="en-GB" sz="1800" dirty="0" err="1">
                <a:solidFill>
                  <a:srgbClr val="043882"/>
                </a:solidFill>
              </a:rPr>
              <a:t>wildtype</a:t>
            </a:r>
            <a:r>
              <a:rPr lang="en-GB" sz="1800" dirty="0">
                <a:solidFill>
                  <a:srgbClr val="043882"/>
                </a:solidFill>
              </a:rPr>
              <a:t> metastatic colorectal cancer: German AIO study KRK-0306 (FIRE-3) </a:t>
            </a:r>
            <a:r>
              <a:rPr lang="en-US" sz="1800" dirty="0">
                <a:solidFill>
                  <a:srgbClr val="043882"/>
                </a:solidFill>
              </a:rPr>
              <a:t>– </a:t>
            </a:r>
            <a:r>
              <a:rPr lang="en-US" sz="1800" i="1" dirty="0" err="1">
                <a:solidFill>
                  <a:srgbClr val="043882"/>
                </a:solidFill>
              </a:rPr>
              <a:t>Stintzing</a:t>
            </a:r>
            <a:r>
              <a:rPr lang="en-US" sz="1800" i="1" dirty="0">
                <a:solidFill>
                  <a:srgbClr val="043882"/>
                </a:solidFill>
              </a:rPr>
              <a:t> S et al</a:t>
            </a:r>
            <a:endParaRPr lang="en-US" sz="1600" b="1" i="1" dirty="0"/>
          </a:p>
        </p:txBody>
      </p:sp>
      <p:sp>
        <p:nvSpPr>
          <p:cNvPr id="9" name="Content Placeholder 8"/>
          <p:cNvSpPr>
            <a:spLocks noGrp="1"/>
          </p:cNvSpPr>
          <p:nvPr>
            <p:ph idx="1"/>
          </p:nvPr>
        </p:nvSpPr>
        <p:spPr>
          <a:xfrm>
            <a:off x="228599" y="1320800"/>
            <a:ext cx="8810897" cy="5308600"/>
          </a:xfrm>
        </p:spPr>
        <p:txBody>
          <a:bodyPr/>
          <a:lstStyle/>
          <a:p>
            <a:r>
              <a:rPr lang="en-US" sz="1600" dirty="0" smtClean="0"/>
              <a:t>Key results </a:t>
            </a:r>
            <a:r>
              <a:rPr lang="en-US" sz="1600" dirty="0"/>
              <a:t>(continued)</a:t>
            </a:r>
          </a:p>
          <a:p>
            <a:pPr lvl="1"/>
            <a:r>
              <a:rPr lang="en-GB" sz="1600" dirty="0" smtClean="0"/>
              <a:t>There was no </a:t>
            </a:r>
            <a:r>
              <a:rPr lang="en-GB" sz="1600" dirty="0"/>
              <a:t>difference in PFS between treatment arms</a:t>
            </a:r>
          </a:p>
          <a:p>
            <a:pPr lvl="1"/>
            <a:r>
              <a:rPr lang="en-GB" sz="1600" dirty="0"/>
              <a:t>OS was significantly longer with </a:t>
            </a:r>
            <a:r>
              <a:rPr lang="en-GB" sz="1600" dirty="0" err="1" smtClean="0"/>
              <a:t>FOLFIRI+cetuximab</a:t>
            </a:r>
            <a:r>
              <a:rPr lang="en-GB" sz="1600" dirty="0" smtClean="0"/>
              <a:t> vs. FOLFIRI+BEV (figure)</a:t>
            </a:r>
            <a:endParaRPr lang="en-GB" sz="1600" dirty="0"/>
          </a:p>
          <a:p>
            <a:endParaRPr lang="en-GB" sz="1600" dirty="0"/>
          </a:p>
        </p:txBody>
      </p:sp>
      <p:sp>
        <p:nvSpPr>
          <p:cNvPr id="4" name="Text Placeholder 3"/>
          <p:cNvSpPr>
            <a:spLocks noGrp="1"/>
          </p:cNvSpPr>
          <p:nvPr>
            <p:ph type="body" sz="quarter" idx="11"/>
          </p:nvPr>
        </p:nvSpPr>
        <p:spPr/>
        <p:txBody>
          <a:bodyPr/>
          <a:lstStyle/>
          <a:p>
            <a:r>
              <a:rPr lang="en-US" sz="1100" dirty="0" err="1"/>
              <a:t>Stintzing</a:t>
            </a:r>
            <a:r>
              <a:rPr lang="en-US" sz="1100" dirty="0"/>
              <a:t> et </a:t>
            </a:r>
            <a:r>
              <a:rPr lang="en-US" sz="1100" dirty="0" smtClean="0"/>
              <a:t>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LBA3506) </a:t>
            </a:r>
            <a:endParaRPr lang="en-US" sz="1100" dirty="0">
              <a:solidFill>
                <a:srgbClr val="FF0000"/>
              </a:solidFill>
            </a:endParaRPr>
          </a:p>
        </p:txBody>
      </p:sp>
      <p:sp>
        <p:nvSpPr>
          <p:cNvPr id="3" name="Freeform 2"/>
          <p:cNvSpPr>
            <a:spLocks/>
          </p:cNvSpPr>
          <p:nvPr/>
        </p:nvSpPr>
        <p:spPr bwMode="auto">
          <a:xfrm>
            <a:off x="2244597" y="2816731"/>
            <a:ext cx="4389518" cy="3072409"/>
          </a:xfrm>
          <a:custGeom>
            <a:avLst/>
            <a:gdLst>
              <a:gd name="T0" fmla="*/ 0 w 596"/>
              <a:gd name="T1" fmla="*/ 0 h 402"/>
              <a:gd name="T2" fmla="*/ 0 w 596"/>
              <a:gd name="T3" fmla="*/ 402 h 402"/>
              <a:gd name="T4" fmla="*/ 596 w 596"/>
              <a:gd name="T5" fmla="*/ 402 h 402"/>
            </a:gdLst>
            <a:ahLst/>
            <a:cxnLst>
              <a:cxn ang="0">
                <a:pos x="T0" y="T1"/>
              </a:cxn>
              <a:cxn ang="0">
                <a:pos x="T2" y="T3"/>
              </a:cxn>
              <a:cxn ang="0">
                <a:pos x="T4" y="T5"/>
              </a:cxn>
            </a:cxnLst>
            <a:rect l="0" t="0" r="r" b="b"/>
            <a:pathLst>
              <a:path w="596" h="402">
                <a:moveTo>
                  <a:pt x="0" y="0"/>
                </a:moveTo>
                <a:lnTo>
                  <a:pt x="0" y="402"/>
                </a:lnTo>
                <a:lnTo>
                  <a:pt x="596" y="402"/>
                </a:lnTo>
              </a:path>
            </a:pathLst>
          </a:custGeom>
          <a:noFill/>
          <a:ln w="28575">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Line 3"/>
          <p:cNvSpPr>
            <a:spLocks noChangeShapeType="1"/>
          </p:cNvSpPr>
          <p:nvPr/>
        </p:nvSpPr>
        <p:spPr bwMode="auto">
          <a:xfrm>
            <a:off x="2134123" y="2809088"/>
            <a:ext cx="95745"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6" name="Line 4"/>
          <p:cNvSpPr>
            <a:spLocks noChangeShapeType="1"/>
          </p:cNvSpPr>
          <p:nvPr/>
        </p:nvSpPr>
        <p:spPr bwMode="auto">
          <a:xfrm>
            <a:off x="2134123" y="3532163"/>
            <a:ext cx="95745"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7" name="Line 5"/>
          <p:cNvSpPr>
            <a:spLocks noChangeShapeType="1"/>
          </p:cNvSpPr>
          <p:nvPr/>
        </p:nvSpPr>
        <p:spPr bwMode="auto">
          <a:xfrm>
            <a:off x="2134123" y="4345348"/>
            <a:ext cx="95745"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8" name="Line 6"/>
          <p:cNvSpPr>
            <a:spLocks noChangeShapeType="1"/>
          </p:cNvSpPr>
          <p:nvPr/>
        </p:nvSpPr>
        <p:spPr bwMode="auto">
          <a:xfrm>
            <a:off x="2134123" y="5170716"/>
            <a:ext cx="95745"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1" name="Line 7"/>
          <p:cNvSpPr>
            <a:spLocks noChangeShapeType="1"/>
          </p:cNvSpPr>
          <p:nvPr/>
        </p:nvSpPr>
        <p:spPr bwMode="auto">
          <a:xfrm>
            <a:off x="2134123" y="5896782"/>
            <a:ext cx="95745"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2" name="Line 8"/>
          <p:cNvSpPr>
            <a:spLocks noChangeShapeType="1"/>
          </p:cNvSpPr>
          <p:nvPr/>
        </p:nvSpPr>
        <p:spPr bwMode="auto">
          <a:xfrm flipV="1">
            <a:off x="2259328" y="5896783"/>
            <a:ext cx="0" cy="9935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3" name="Line 9"/>
          <p:cNvSpPr>
            <a:spLocks noChangeShapeType="1"/>
          </p:cNvSpPr>
          <p:nvPr/>
        </p:nvSpPr>
        <p:spPr bwMode="auto">
          <a:xfrm flipV="1">
            <a:off x="2995824" y="5896783"/>
            <a:ext cx="0" cy="9935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0"/>
          <p:cNvSpPr>
            <a:spLocks noChangeShapeType="1"/>
          </p:cNvSpPr>
          <p:nvPr/>
        </p:nvSpPr>
        <p:spPr bwMode="auto">
          <a:xfrm>
            <a:off x="3688130" y="5896783"/>
            <a:ext cx="0" cy="9935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1"/>
          <p:cNvSpPr>
            <a:spLocks noChangeShapeType="1"/>
          </p:cNvSpPr>
          <p:nvPr/>
        </p:nvSpPr>
        <p:spPr bwMode="auto">
          <a:xfrm>
            <a:off x="4395167" y="5896783"/>
            <a:ext cx="0" cy="9935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2"/>
          <p:cNvSpPr>
            <a:spLocks noChangeShapeType="1"/>
          </p:cNvSpPr>
          <p:nvPr/>
        </p:nvSpPr>
        <p:spPr bwMode="auto">
          <a:xfrm flipV="1">
            <a:off x="5124298" y="5896783"/>
            <a:ext cx="0" cy="9935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3"/>
          <p:cNvSpPr>
            <a:spLocks noChangeShapeType="1"/>
          </p:cNvSpPr>
          <p:nvPr/>
        </p:nvSpPr>
        <p:spPr bwMode="auto">
          <a:xfrm>
            <a:off x="5860794" y="5896783"/>
            <a:ext cx="0" cy="9935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4"/>
          <p:cNvSpPr>
            <a:spLocks noChangeShapeType="1"/>
          </p:cNvSpPr>
          <p:nvPr/>
        </p:nvSpPr>
        <p:spPr bwMode="auto">
          <a:xfrm>
            <a:off x="6619386" y="5896783"/>
            <a:ext cx="0" cy="9935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p:nvSpPr>
        <p:spPr bwMode="auto">
          <a:xfrm>
            <a:off x="2251962" y="2809089"/>
            <a:ext cx="4205394" cy="2995981"/>
          </a:xfrm>
          <a:custGeom>
            <a:avLst/>
            <a:gdLst>
              <a:gd name="T0" fmla="*/ 526 w 571"/>
              <a:gd name="T1" fmla="*/ 392 h 392"/>
              <a:gd name="T2" fmla="*/ 481 w 571"/>
              <a:gd name="T3" fmla="*/ 378 h 392"/>
              <a:gd name="T4" fmla="*/ 455 w 571"/>
              <a:gd name="T5" fmla="*/ 367 h 392"/>
              <a:gd name="T6" fmla="*/ 418 w 571"/>
              <a:gd name="T7" fmla="*/ 361 h 392"/>
              <a:gd name="T8" fmla="*/ 411 w 571"/>
              <a:gd name="T9" fmla="*/ 344 h 392"/>
              <a:gd name="T10" fmla="*/ 404 w 571"/>
              <a:gd name="T11" fmla="*/ 339 h 392"/>
              <a:gd name="T12" fmla="*/ 383 w 571"/>
              <a:gd name="T13" fmla="*/ 334 h 392"/>
              <a:gd name="T14" fmla="*/ 376 w 571"/>
              <a:gd name="T15" fmla="*/ 328 h 392"/>
              <a:gd name="T16" fmla="*/ 371 w 571"/>
              <a:gd name="T17" fmla="*/ 321 h 392"/>
              <a:gd name="T18" fmla="*/ 360 w 571"/>
              <a:gd name="T19" fmla="*/ 317 h 392"/>
              <a:gd name="T20" fmla="*/ 351 w 571"/>
              <a:gd name="T21" fmla="*/ 310 h 392"/>
              <a:gd name="T22" fmla="*/ 326 w 571"/>
              <a:gd name="T23" fmla="*/ 301 h 392"/>
              <a:gd name="T24" fmla="*/ 320 w 571"/>
              <a:gd name="T25" fmla="*/ 295 h 392"/>
              <a:gd name="T26" fmla="*/ 297 w 571"/>
              <a:gd name="T27" fmla="*/ 288 h 392"/>
              <a:gd name="T28" fmla="*/ 287 w 571"/>
              <a:gd name="T29" fmla="*/ 281 h 392"/>
              <a:gd name="T30" fmla="*/ 272 w 571"/>
              <a:gd name="T31" fmla="*/ 276 h 392"/>
              <a:gd name="T32" fmla="*/ 264 w 571"/>
              <a:gd name="T33" fmla="*/ 270 h 392"/>
              <a:gd name="T34" fmla="*/ 256 w 571"/>
              <a:gd name="T35" fmla="*/ 262 h 392"/>
              <a:gd name="T36" fmla="*/ 249 w 571"/>
              <a:gd name="T37" fmla="*/ 257 h 392"/>
              <a:gd name="T38" fmla="*/ 244 w 571"/>
              <a:gd name="T39" fmla="*/ 250 h 392"/>
              <a:gd name="T40" fmla="*/ 236 w 571"/>
              <a:gd name="T41" fmla="*/ 243 h 392"/>
              <a:gd name="T42" fmla="*/ 231 w 571"/>
              <a:gd name="T43" fmla="*/ 237 h 392"/>
              <a:gd name="T44" fmla="*/ 223 w 571"/>
              <a:gd name="T45" fmla="*/ 231 h 392"/>
              <a:gd name="T46" fmla="*/ 215 w 571"/>
              <a:gd name="T47" fmla="*/ 223 h 392"/>
              <a:gd name="T48" fmla="*/ 208 w 571"/>
              <a:gd name="T49" fmla="*/ 216 h 392"/>
              <a:gd name="T50" fmla="*/ 199 w 571"/>
              <a:gd name="T51" fmla="*/ 205 h 392"/>
              <a:gd name="T52" fmla="*/ 199 w 571"/>
              <a:gd name="T53" fmla="*/ 190 h 392"/>
              <a:gd name="T54" fmla="*/ 191 w 571"/>
              <a:gd name="T55" fmla="*/ 185 h 392"/>
              <a:gd name="T56" fmla="*/ 187 w 571"/>
              <a:gd name="T57" fmla="*/ 178 h 392"/>
              <a:gd name="T58" fmla="*/ 176 w 571"/>
              <a:gd name="T59" fmla="*/ 170 h 392"/>
              <a:gd name="T60" fmla="*/ 171 w 571"/>
              <a:gd name="T61" fmla="*/ 163 h 392"/>
              <a:gd name="T62" fmla="*/ 167 w 571"/>
              <a:gd name="T63" fmla="*/ 152 h 392"/>
              <a:gd name="T64" fmla="*/ 155 w 571"/>
              <a:gd name="T65" fmla="*/ 144 h 392"/>
              <a:gd name="T66" fmla="*/ 151 w 571"/>
              <a:gd name="T67" fmla="*/ 131 h 392"/>
              <a:gd name="T68" fmla="*/ 137 w 571"/>
              <a:gd name="T69" fmla="*/ 117 h 392"/>
              <a:gd name="T70" fmla="*/ 128 w 571"/>
              <a:gd name="T71" fmla="*/ 109 h 392"/>
              <a:gd name="T72" fmla="*/ 121 w 571"/>
              <a:gd name="T73" fmla="*/ 100 h 392"/>
              <a:gd name="T74" fmla="*/ 116 w 571"/>
              <a:gd name="T75" fmla="*/ 92 h 392"/>
              <a:gd name="T76" fmla="*/ 111 w 571"/>
              <a:gd name="T77" fmla="*/ 81 h 392"/>
              <a:gd name="T78" fmla="*/ 101 w 571"/>
              <a:gd name="T79" fmla="*/ 72 h 392"/>
              <a:gd name="T80" fmla="*/ 94 w 571"/>
              <a:gd name="T81" fmla="*/ 63 h 392"/>
              <a:gd name="T82" fmla="*/ 85 w 571"/>
              <a:gd name="T83" fmla="*/ 52 h 392"/>
              <a:gd name="T84" fmla="*/ 75 w 571"/>
              <a:gd name="T85" fmla="*/ 45 h 392"/>
              <a:gd name="T86" fmla="*/ 60 w 571"/>
              <a:gd name="T87" fmla="*/ 35 h 392"/>
              <a:gd name="T88" fmla="*/ 54 w 571"/>
              <a:gd name="T89" fmla="*/ 30 h 392"/>
              <a:gd name="T90" fmla="*/ 46 w 571"/>
              <a:gd name="T91" fmla="*/ 21 h 392"/>
              <a:gd name="T92" fmla="*/ 38 w 571"/>
              <a:gd name="T93" fmla="*/ 14 h 392"/>
              <a:gd name="T94" fmla="*/ 28 w 571"/>
              <a:gd name="T95" fmla="*/ 9 h 392"/>
              <a:gd name="T96" fmla="*/ 17 w 571"/>
              <a:gd name="T9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1" h="392">
                <a:moveTo>
                  <a:pt x="571" y="392"/>
                </a:moveTo>
                <a:lnTo>
                  <a:pt x="526" y="392"/>
                </a:lnTo>
                <a:lnTo>
                  <a:pt x="526" y="378"/>
                </a:lnTo>
                <a:lnTo>
                  <a:pt x="481" y="378"/>
                </a:lnTo>
                <a:lnTo>
                  <a:pt x="481" y="367"/>
                </a:lnTo>
                <a:lnTo>
                  <a:pt x="455" y="367"/>
                </a:lnTo>
                <a:lnTo>
                  <a:pt x="455" y="361"/>
                </a:lnTo>
                <a:lnTo>
                  <a:pt x="418" y="361"/>
                </a:lnTo>
                <a:lnTo>
                  <a:pt x="418" y="344"/>
                </a:lnTo>
                <a:lnTo>
                  <a:pt x="411" y="344"/>
                </a:lnTo>
                <a:lnTo>
                  <a:pt x="411" y="339"/>
                </a:lnTo>
                <a:lnTo>
                  <a:pt x="404" y="339"/>
                </a:lnTo>
                <a:lnTo>
                  <a:pt x="404" y="334"/>
                </a:lnTo>
                <a:lnTo>
                  <a:pt x="383" y="334"/>
                </a:lnTo>
                <a:lnTo>
                  <a:pt x="383" y="328"/>
                </a:lnTo>
                <a:lnTo>
                  <a:pt x="376" y="328"/>
                </a:lnTo>
                <a:lnTo>
                  <a:pt x="376" y="321"/>
                </a:lnTo>
                <a:lnTo>
                  <a:pt x="371" y="321"/>
                </a:lnTo>
                <a:lnTo>
                  <a:pt x="371" y="317"/>
                </a:lnTo>
                <a:lnTo>
                  <a:pt x="360" y="317"/>
                </a:lnTo>
                <a:lnTo>
                  <a:pt x="360" y="310"/>
                </a:lnTo>
                <a:lnTo>
                  <a:pt x="351" y="310"/>
                </a:lnTo>
                <a:lnTo>
                  <a:pt x="351" y="301"/>
                </a:lnTo>
                <a:lnTo>
                  <a:pt x="326" y="301"/>
                </a:lnTo>
                <a:lnTo>
                  <a:pt x="326" y="295"/>
                </a:lnTo>
                <a:lnTo>
                  <a:pt x="320" y="295"/>
                </a:lnTo>
                <a:lnTo>
                  <a:pt x="320" y="288"/>
                </a:lnTo>
                <a:lnTo>
                  <a:pt x="297" y="288"/>
                </a:lnTo>
                <a:lnTo>
                  <a:pt x="297" y="281"/>
                </a:lnTo>
                <a:lnTo>
                  <a:pt x="287" y="281"/>
                </a:lnTo>
                <a:lnTo>
                  <a:pt x="287" y="276"/>
                </a:lnTo>
                <a:lnTo>
                  <a:pt x="272" y="276"/>
                </a:lnTo>
                <a:lnTo>
                  <a:pt x="272" y="270"/>
                </a:lnTo>
                <a:lnTo>
                  <a:pt x="264" y="270"/>
                </a:lnTo>
                <a:lnTo>
                  <a:pt x="264" y="262"/>
                </a:lnTo>
                <a:lnTo>
                  <a:pt x="256" y="262"/>
                </a:lnTo>
                <a:lnTo>
                  <a:pt x="256" y="257"/>
                </a:lnTo>
                <a:lnTo>
                  <a:pt x="249" y="257"/>
                </a:lnTo>
                <a:lnTo>
                  <a:pt x="249" y="250"/>
                </a:lnTo>
                <a:lnTo>
                  <a:pt x="244" y="250"/>
                </a:lnTo>
                <a:lnTo>
                  <a:pt x="244" y="243"/>
                </a:lnTo>
                <a:lnTo>
                  <a:pt x="236" y="243"/>
                </a:lnTo>
                <a:lnTo>
                  <a:pt x="236" y="237"/>
                </a:lnTo>
                <a:lnTo>
                  <a:pt x="231" y="237"/>
                </a:lnTo>
                <a:lnTo>
                  <a:pt x="231" y="231"/>
                </a:lnTo>
                <a:lnTo>
                  <a:pt x="223" y="231"/>
                </a:lnTo>
                <a:lnTo>
                  <a:pt x="223" y="223"/>
                </a:lnTo>
                <a:lnTo>
                  <a:pt x="215" y="223"/>
                </a:lnTo>
                <a:lnTo>
                  <a:pt x="215" y="216"/>
                </a:lnTo>
                <a:lnTo>
                  <a:pt x="208" y="216"/>
                </a:lnTo>
                <a:lnTo>
                  <a:pt x="208" y="205"/>
                </a:lnTo>
                <a:lnTo>
                  <a:pt x="199" y="205"/>
                </a:lnTo>
                <a:lnTo>
                  <a:pt x="199" y="199"/>
                </a:lnTo>
                <a:lnTo>
                  <a:pt x="199" y="190"/>
                </a:lnTo>
                <a:lnTo>
                  <a:pt x="191" y="190"/>
                </a:lnTo>
                <a:lnTo>
                  <a:pt x="191" y="185"/>
                </a:lnTo>
                <a:lnTo>
                  <a:pt x="187" y="185"/>
                </a:lnTo>
                <a:lnTo>
                  <a:pt x="187" y="178"/>
                </a:lnTo>
                <a:lnTo>
                  <a:pt x="176" y="178"/>
                </a:lnTo>
                <a:lnTo>
                  <a:pt x="176" y="170"/>
                </a:lnTo>
                <a:lnTo>
                  <a:pt x="171" y="170"/>
                </a:lnTo>
                <a:lnTo>
                  <a:pt x="171" y="163"/>
                </a:lnTo>
                <a:lnTo>
                  <a:pt x="167" y="163"/>
                </a:lnTo>
                <a:lnTo>
                  <a:pt x="167" y="152"/>
                </a:lnTo>
                <a:lnTo>
                  <a:pt x="155" y="152"/>
                </a:lnTo>
                <a:lnTo>
                  <a:pt x="155" y="144"/>
                </a:lnTo>
                <a:lnTo>
                  <a:pt x="151" y="144"/>
                </a:lnTo>
                <a:lnTo>
                  <a:pt x="151" y="131"/>
                </a:lnTo>
                <a:lnTo>
                  <a:pt x="137" y="131"/>
                </a:lnTo>
                <a:lnTo>
                  <a:pt x="137" y="117"/>
                </a:lnTo>
                <a:lnTo>
                  <a:pt x="128" y="117"/>
                </a:lnTo>
                <a:lnTo>
                  <a:pt x="128" y="109"/>
                </a:lnTo>
                <a:lnTo>
                  <a:pt x="121" y="109"/>
                </a:lnTo>
                <a:lnTo>
                  <a:pt x="121" y="100"/>
                </a:lnTo>
                <a:lnTo>
                  <a:pt x="116" y="100"/>
                </a:lnTo>
                <a:lnTo>
                  <a:pt x="116" y="92"/>
                </a:lnTo>
                <a:lnTo>
                  <a:pt x="111" y="92"/>
                </a:lnTo>
                <a:lnTo>
                  <a:pt x="111" y="81"/>
                </a:lnTo>
                <a:lnTo>
                  <a:pt x="101" y="81"/>
                </a:lnTo>
                <a:lnTo>
                  <a:pt x="101" y="72"/>
                </a:lnTo>
                <a:lnTo>
                  <a:pt x="94" y="72"/>
                </a:lnTo>
                <a:lnTo>
                  <a:pt x="94" y="63"/>
                </a:lnTo>
                <a:lnTo>
                  <a:pt x="85" y="63"/>
                </a:lnTo>
                <a:lnTo>
                  <a:pt x="85" y="52"/>
                </a:lnTo>
                <a:lnTo>
                  <a:pt x="75" y="52"/>
                </a:lnTo>
                <a:lnTo>
                  <a:pt x="75" y="45"/>
                </a:lnTo>
                <a:lnTo>
                  <a:pt x="60" y="45"/>
                </a:lnTo>
                <a:lnTo>
                  <a:pt x="60" y="35"/>
                </a:lnTo>
                <a:lnTo>
                  <a:pt x="54" y="35"/>
                </a:lnTo>
                <a:lnTo>
                  <a:pt x="54" y="30"/>
                </a:lnTo>
                <a:lnTo>
                  <a:pt x="46" y="30"/>
                </a:lnTo>
                <a:lnTo>
                  <a:pt x="46" y="21"/>
                </a:lnTo>
                <a:lnTo>
                  <a:pt x="38" y="21"/>
                </a:lnTo>
                <a:lnTo>
                  <a:pt x="38" y="14"/>
                </a:lnTo>
                <a:lnTo>
                  <a:pt x="28" y="14"/>
                </a:lnTo>
                <a:lnTo>
                  <a:pt x="28" y="9"/>
                </a:lnTo>
                <a:lnTo>
                  <a:pt x="17" y="9"/>
                </a:lnTo>
                <a:lnTo>
                  <a:pt x="17" y="0"/>
                </a:lnTo>
                <a:lnTo>
                  <a:pt x="0" y="0"/>
                </a:lnTo>
              </a:path>
            </a:pathLst>
          </a:cu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p:nvSpPr>
        <p:spPr bwMode="auto">
          <a:xfrm>
            <a:off x="2251962" y="2801446"/>
            <a:ext cx="4293773" cy="2789625"/>
          </a:xfrm>
          <a:custGeom>
            <a:avLst/>
            <a:gdLst>
              <a:gd name="T0" fmla="*/ 551 w 583"/>
              <a:gd name="T1" fmla="*/ 365 h 365"/>
              <a:gd name="T2" fmla="*/ 498 w 583"/>
              <a:gd name="T3" fmla="*/ 347 h 365"/>
              <a:gd name="T4" fmla="*/ 486 w 583"/>
              <a:gd name="T5" fmla="*/ 337 h 365"/>
              <a:gd name="T6" fmla="*/ 478 w 583"/>
              <a:gd name="T7" fmla="*/ 329 h 365"/>
              <a:gd name="T8" fmla="*/ 470 w 583"/>
              <a:gd name="T9" fmla="*/ 323 h 365"/>
              <a:gd name="T10" fmla="*/ 461 w 583"/>
              <a:gd name="T11" fmla="*/ 316 h 365"/>
              <a:gd name="T12" fmla="*/ 454 w 583"/>
              <a:gd name="T13" fmla="*/ 311 h 365"/>
              <a:gd name="T14" fmla="*/ 429 w 583"/>
              <a:gd name="T15" fmla="*/ 304 h 365"/>
              <a:gd name="T16" fmla="*/ 417 w 583"/>
              <a:gd name="T17" fmla="*/ 299 h 365"/>
              <a:gd name="T18" fmla="*/ 404 w 583"/>
              <a:gd name="T19" fmla="*/ 294 h 365"/>
              <a:gd name="T20" fmla="*/ 377 w 583"/>
              <a:gd name="T21" fmla="*/ 288 h 365"/>
              <a:gd name="T22" fmla="*/ 369 w 583"/>
              <a:gd name="T23" fmla="*/ 282 h 365"/>
              <a:gd name="T24" fmla="*/ 358 w 583"/>
              <a:gd name="T25" fmla="*/ 276 h 365"/>
              <a:gd name="T26" fmla="*/ 345 w 583"/>
              <a:gd name="T27" fmla="*/ 269 h 365"/>
              <a:gd name="T28" fmla="*/ 337 w 583"/>
              <a:gd name="T29" fmla="*/ 264 h 365"/>
              <a:gd name="T30" fmla="*/ 325 w 583"/>
              <a:gd name="T31" fmla="*/ 258 h 365"/>
              <a:gd name="T32" fmla="*/ 315 w 583"/>
              <a:gd name="T33" fmla="*/ 252 h 365"/>
              <a:gd name="T34" fmla="*/ 306 w 583"/>
              <a:gd name="T35" fmla="*/ 242 h 365"/>
              <a:gd name="T36" fmla="*/ 298 w 583"/>
              <a:gd name="T37" fmla="*/ 232 h 365"/>
              <a:gd name="T38" fmla="*/ 275 w 583"/>
              <a:gd name="T39" fmla="*/ 227 h 365"/>
              <a:gd name="T40" fmla="*/ 267 w 583"/>
              <a:gd name="T41" fmla="*/ 221 h 365"/>
              <a:gd name="T42" fmla="*/ 249 w 583"/>
              <a:gd name="T43" fmla="*/ 214 h 365"/>
              <a:gd name="T44" fmla="*/ 231 w 583"/>
              <a:gd name="T45" fmla="*/ 205 h 365"/>
              <a:gd name="T46" fmla="*/ 222 w 583"/>
              <a:gd name="T47" fmla="*/ 194 h 365"/>
              <a:gd name="T48" fmla="*/ 208 w 583"/>
              <a:gd name="T49" fmla="*/ 187 h 365"/>
              <a:gd name="T50" fmla="*/ 201 w 583"/>
              <a:gd name="T51" fmla="*/ 183 h 365"/>
              <a:gd name="T52" fmla="*/ 194 w 583"/>
              <a:gd name="T53" fmla="*/ 175 h 365"/>
              <a:gd name="T54" fmla="*/ 185 w 583"/>
              <a:gd name="T55" fmla="*/ 168 h 365"/>
              <a:gd name="T56" fmla="*/ 177 w 583"/>
              <a:gd name="T57" fmla="*/ 160 h 365"/>
              <a:gd name="T58" fmla="*/ 170 w 583"/>
              <a:gd name="T59" fmla="*/ 153 h 365"/>
              <a:gd name="T60" fmla="*/ 160 w 583"/>
              <a:gd name="T61" fmla="*/ 139 h 365"/>
              <a:gd name="T62" fmla="*/ 153 w 583"/>
              <a:gd name="T63" fmla="*/ 132 h 365"/>
              <a:gd name="T64" fmla="*/ 148 w 583"/>
              <a:gd name="T65" fmla="*/ 122 h 365"/>
              <a:gd name="T66" fmla="*/ 138 w 583"/>
              <a:gd name="T67" fmla="*/ 115 h 365"/>
              <a:gd name="T68" fmla="*/ 129 w 583"/>
              <a:gd name="T69" fmla="*/ 107 h 365"/>
              <a:gd name="T70" fmla="*/ 120 w 583"/>
              <a:gd name="T71" fmla="*/ 99 h 365"/>
              <a:gd name="T72" fmla="*/ 114 w 583"/>
              <a:gd name="T73" fmla="*/ 91 h 365"/>
              <a:gd name="T74" fmla="*/ 103 w 583"/>
              <a:gd name="T75" fmla="*/ 81 h 365"/>
              <a:gd name="T76" fmla="*/ 95 w 583"/>
              <a:gd name="T77" fmla="*/ 72 h 365"/>
              <a:gd name="T78" fmla="*/ 87 w 583"/>
              <a:gd name="T79" fmla="*/ 64 h 365"/>
              <a:gd name="T80" fmla="*/ 82 w 583"/>
              <a:gd name="T81" fmla="*/ 55 h 365"/>
              <a:gd name="T82" fmla="*/ 76 w 583"/>
              <a:gd name="T83" fmla="*/ 51 h 365"/>
              <a:gd name="T84" fmla="*/ 59 w 583"/>
              <a:gd name="T85" fmla="*/ 46 h 365"/>
              <a:gd name="T86" fmla="*/ 53 w 583"/>
              <a:gd name="T87" fmla="*/ 39 h 365"/>
              <a:gd name="T88" fmla="*/ 47 w 583"/>
              <a:gd name="T89" fmla="*/ 31 h 365"/>
              <a:gd name="T90" fmla="*/ 39 w 583"/>
              <a:gd name="T91" fmla="*/ 24 h 365"/>
              <a:gd name="T92" fmla="*/ 31 w 583"/>
              <a:gd name="T93" fmla="*/ 16 h 365"/>
              <a:gd name="T94" fmla="*/ 16 w 583"/>
              <a:gd name="T95" fmla="*/ 9 h 365"/>
              <a:gd name="T96" fmla="*/ 0 w 583"/>
              <a:gd name="T9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 h="365">
                <a:moveTo>
                  <a:pt x="583" y="365"/>
                </a:moveTo>
                <a:lnTo>
                  <a:pt x="551" y="365"/>
                </a:lnTo>
                <a:lnTo>
                  <a:pt x="551" y="347"/>
                </a:lnTo>
                <a:lnTo>
                  <a:pt x="498" y="347"/>
                </a:lnTo>
                <a:lnTo>
                  <a:pt x="498" y="337"/>
                </a:lnTo>
                <a:lnTo>
                  <a:pt x="486" y="337"/>
                </a:lnTo>
                <a:lnTo>
                  <a:pt x="486" y="329"/>
                </a:lnTo>
                <a:lnTo>
                  <a:pt x="478" y="329"/>
                </a:lnTo>
                <a:lnTo>
                  <a:pt x="478" y="323"/>
                </a:lnTo>
                <a:lnTo>
                  <a:pt x="470" y="323"/>
                </a:lnTo>
                <a:lnTo>
                  <a:pt x="470" y="316"/>
                </a:lnTo>
                <a:lnTo>
                  <a:pt x="461" y="316"/>
                </a:lnTo>
                <a:lnTo>
                  <a:pt x="461" y="311"/>
                </a:lnTo>
                <a:lnTo>
                  <a:pt x="454" y="311"/>
                </a:lnTo>
                <a:lnTo>
                  <a:pt x="454" y="304"/>
                </a:lnTo>
                <a:lnTo>
                  <a:pt x="429" y="304"/>
                </a:lnTo>
                <a:lnTo>
                  <a:pt x="429" y="299"/>
                </a:lnTo>
                <a:lnTo>
                  <a:pt x="417" y="299"/>
                </a:lnTo>
                <a:lnTo>
                  <a:pt x="417" y="294"/>
                </a:lnTo>
                <a:lnTo>
                  <a:pt x="404" y="294"/>
                </a:lnTo>
                <a:lnTo>
                  <a:pt x="404" y="288"/>
                </a:lnTo>
                <a:lnTo>
                  <a:pt x="377" y="288"/>
                </a:lnTo>
                <a:lnTo>
                  <a:pt x="377" y="282"/>
                </a:lnTo>
                <a:lnTo>
                  <a:pt x="369" y="282"/>
                </a:lnTo>
                <a:lnTo>
                  <a:pt x="369" y="276"/>
                </a:lnTo>
                <a:lnTo>
                  <a:pt x="358" y="276"/>
                </a:lnTo>
                <a:lnTo>
                  <a:pt x="358" y="269"/>
                </a:lnTo>
                <a:lnTo>
                  <a:pt x="345" y="269"/>
                </a:lnTo>
                <a:lnTo>
                  <a:pt x="345" y="264"/>
                </a:lnTo>
                <a:lnTo>
                  <a:pt x="337" y="264"/>
                </a:lnTo>
                <a:lnTo>
                  <a:pt x="337" y="258"/>
                </a:lnTo>
                <a:lnTo>
                  <a:pt x="325" y="258"/>
                </a:lnTo>
                <a:lnTo>
                  <a:pt x="325" y="252"/>
                </a:lnTo>
                <a:lnTo>
                  <a:pt x="315" y="252"/>
                </a:lnTo>
                <a:lnTo>
                  <a:pt x="315" y="242"/>
                </a:lnTo>
                <a:lnTo>
                  <a:pt x="306" y="242"/>
                </a:lnTo>
                <a:lnTo>
                  <a:pt x="306" y="232"/>
                </a:lnTo>
                <a:lnTo>
                  <a:pt x="298" y="232"/>
                </a:lnTo>
                <a:lnTo>
                  <a:pt x="298" y="227"/>
                </a:lnTo>
                <a:lnTo>
                  <a:pt x="275" y="227"/>
                </a:lnTo>
                <a:lnTo>
                  <a:pt x="275" y="221"/>
                </a:lnTo>
                <a:lnTo>
                  <a:pt x="267" y="221"/>
                </a:lnTo>
                <a:lnTo>
                  <a:pt x="267" y="214"/>
                </a:lnTo>
                <a:lnTo>
                  <a:pt x="249" y="214"/>
                </a:lnTo>
                <a:lnTo>
                  <a:pt x="249" y="205"/>
                </a:lnTo>
                <a:lnTo>
                  <a:pt x="231" y="205"/>
                </a:lnTo>
                <a:lnTo>
                  <a:pt x="231" y="194"/>
                </a:lnTo>
                <a:lnTo>
                  <a:pt x="222" y="194"/>
                </a:lnTo>
                <a:lnTo>
                  <a:pt x="222" y="187"/>
                </a:lnTo>
                <a:lnTo>
                  <a:pt x="208" y="187"/>
                </a:lnTo>
                <a:lnTo>
                  <a:pt x="208" y="183"/>
                </a:lnTo>
                <a:lnTo>
                  <a:pt x="201" y="183"/>
                </a:lnTo>
                <a:lnTo>
                  <a:pt x="201" y="175"/>
                </a:lnTo>
                <a:lnTo>
                  <a:pt x="194" y="175"/>
                </a:lnTo>
                <a:lnTo>
                  <a:pt x="194" y="168"/>
                </a:lnTo>
                <a:lnTo>
                  <a:pt x="185" y="168"/>
                </a:lnTo>
                <a:lnTo>
                  <a:pt x="185" y="160"/>
                </a:lnTo>
                <a:lnTo>
                  <a:pt x="177" y="160"/>
                </a:lnTo>
                <a:lnTo>
                  <a:pt x="177" y="153"/>
                </a:lnTo>
                <a:lnTo>
                  <a:pt x="170" y="153"/>
                </a:lnTo>
                <a:lnTo>
                  <a:pt x="170" y="139"/>
                </a:lnTo>
                <a:lnTo>
                  <a:pt x="160" y="139"/>
                </a:lnTo>
                <a:lnTo>
                  <a:pt x="160" y="132"/>
                </a:lnTo>
                <a:lnTo>
                  <a:pt x="153" y="132"/>
                </a:lnTo>
                <a:lnTo>
                  <a:pt x="153" y="122"/>
                </a:lnTo>
                <a:lnTo>
                  <a:pt x="148" y="122"/>
                </a:lnTo>
                <a:lnTo>
                  <a:pt x="148" y="115"/>
                </a:lnTo>
                <a:lnTo>
                  <a:pt x="138" y="115"/>
                </a:lnTo>
                <a:lnTo>
                  <a:pt x="138" y="107"/>
                </a:lnTo>
                <a:lnTo>
                  <a:pt x="129" y="107"/>
                </a:lnTo>
                <a:lnTo>
                  <a:pt x="129" y="99"/>
                </a:lnTo>
                <a:lnTo>
                  <a:pt x="120" y="99"/>
                </a:lnTo>
                <a:lnTo>
                  <a:pt x="120" y="91"/>
                </a:lnTo>
                <a:lnTo>
                  <a:pt x="114" y="91"/>
                </a:lnTo>
                <a:lnTo>
                  <a:pt x="114" y="81"/>
                </a:lnTo>
                <a:lnTo>
                  <a:pt x="103" y="81"/>
                </a:lnTo>
                <a:lnTo>
                  <a:pt x="103" y="72"/>
                </a:lnTo>
                <a:lnTo>
                  <a:pt x="95" y="72"/>
                </a:lnTo>
                <a:lnTo>
                  <a:pt x="95" y="64"/>
                </a:lnTo>
                <a:lnTo>
                  <a:pt x="87" y="64"/>
                </a:lnTo>
                <a:lnTo>
                  <a:pt x="87" y="55"/>
                </a:lnTo>
                <a:lnTo>
                  <a:pt x="82" y="55"/>
                </a:lnTo>
                <a:lnTo>
                  <a:pt x="82" y="51"/>
                </a:lnTo>
                <a:lnTo>
                  <a:pt x="76" y="51"/>
                </a:lnTo>
                <a:lnTo>
                  <a:pt x="76" y="46"/>
                </a:lnTo>
                <a:lnTo>
                  <a:pt x="59" y="46"/>
                </a:lnTo>
                <a:lnTo>
                  <a:pt x="59" y="39"/>
                </a:lnTo>
                <a:lnTo>
                  <a:pt x="53" y="39"/>
                </a:lnTo>
                <a:lnTo>
                  <a:pt x="53" y="31"/>
                </a:lnTo>
                <a:lnTo>
                  <a:pt x="47" y="31"/>
                </a:lnTo>
                <a:lnTo>
                  <a:pt x="47" y="24"/>
                </a:lnTo>
                <a:lnTo>
                  <a:pt x="39" y="24"/>
                </a:lnTo>
                <a:lnTo>
                  <a:pt x="39" y="16"/>
                </a:lnTo>
                <a:lnTo>
                  <a:pt x="31" y="16"/>
                </a:lnTo>
                <a:lnTo>
                  <a:pt x="31" y="9"/>
                </a:lnTo>
                <a:lnTo>
                  <a:pt x="16" y="9"/>
                </a:lnTo>
                <a:lnTo>
                  <a:pt x="16"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7"/>
          <p:cNvSpPr>
            <a:spLocks noChangeShapeType="1"/>
          </p:cNvSpPr>
          <p:nvPr/>
        </p:nvSpPr>
        <p:spPr bwMode="auto">
          <a:xfrm>
            <a:off x="2244597" y="4345348"/>
            <a:ext cx="4227489" cy="0"/>
          </a:xfrm>
          <a:prstGeom prst="line">
            <a:avLst/>
          </a:prstGeom>
          <a:noFill/>
          <a:ln w="28575">
            <a:solidFill>
              <a:srgbClr val="24211D"/>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TextBox 23"/>
          <p:cNvSpPr txBox="1"/>
          <p:nvPr/>
        </p:nvSpPr>
        <p:spPr>
          <a:xfrm rot="16200000">
            <a:off x="620930" y="4193056"/>
            <a:ext cx="1877437" cy="307777"/>
          </a:xfrm>
          <a:prstGeom prst="rect">
            <a:avLst/>
          </a:prstGeom>
          <a:noFill/>
        </p:spPr>
        <p:txBody>
          <a:bodyPr wrap="none" rtlCol="0">
            <a:spAutoFit/>
          </a:bodyPr>
          <a:lstStyle/>
          <a:p>
            <a:pPr algn="ctr"/>
            <a:r>
              <a:rPr lang="en-GB" sz="1400" dirty="0" smtClean="0">
                <a:solidFill>
                  <a:srgbClr val="000000"/>
                </a:solidFill>
              </a:rPr>
              <a:t>Probability of survival</a:t>
            </a:r>
          </a:p>
        </p:txBody>
      </p:sp>
      <p:sp>
        <p:nvSpPr>
          <p:cNvPr id="25" name="TextBox 24"/>
          <p:cNvSpPr txBox="1"/>
          <p:nvPr/>
        </p:nvSpPr>
        <p:spPr>
          <a:xfrm>
            <a:off x="1804423" y="2674741"/>
            <a:ext cx="433132" cy="307777"/>
          </a:xfrm>
          <a:prstGeom prst="rect">
            <a:avLst/>
          </a:prstGeom>
          <a:noFill/>
        </p:spPr>
        <p:txBody>
          <a:bodyPr wrap="none" rtlCol="0">
            <a:spAutoFit/>
          </a:bodyPr>
          <a:lstStyle/>
          <a:p>
            <a:r>
              <a:rPr lang="en-GB" sz="1400" dirty="0" smtClean="0"/>
              <a:t>1.0</a:t>
            </a:r>
          </a:p>
        </p:txBody>
      </p:sp>
      <p:sp>
        <p:nvSpPr>
          <p:cNvPr id="26" name="TextBox 25"/>
          <p:cNvSpPr txBox="1"/>
          <p:nvPr/>
        </p:nvSpPr>
        <p:spPr>
          <a:xfrm>
            <a:off x="1709770" y="3341980"/>
            <a:ext cx="532518" cy="307777"/>
          </a:xfrm>
          <a:prstGeom prst="rect">
            <a:avLst/>
          </a:prstGeom>
          <a:noFill/>
        </p:spPr>
        <p:txBody>
          <a:bodyPr wrap="none" rtlCol="0">
            <a:spAutoFit/>
          </a:bodyPr>
          <a:lstStyle/>
          <a:p>
            <a:r>
              <a:rPr lang="en-GB" sz="1400" dirty="0" smtClean="0"/>
              <a:t>0.75</a:t>
            </a:r>
          </a:p>
        </p:txBody>
      </p:sp>
      <p:sp>
        <p:nvSpPr>
          <p:cNvPr id="27" name="TextBox 26"/>
          <p:cNvSpPr txBox="1"/>
          <p:nvPr/>
        </p:nvSpPr>
        <p:spPr>
          <a:xfrm>
            <a:off x="1709770" y="4191461"/>
            <a:ext cx="532518" cy="307777"/>
          </a:xfrm>
          <a:prstGeom prst="rect">
            <a:avLst/>
          </a:prstGeom>
          <a:noFill/>
        </p:spPr>
        <p:txBody>
          <a:bodyPr wrap="none" rtlCol="0">
            <a:spAutoFit/>
          </a:bodyPr>
          <a:lstStyle/>
          <a:p>
            <a:r>
              <a:rPr lang="en-GB" sz="1400" dirty="0" smtClean="0"/>
              <a:t>0.50</a:t>
            </a:r>
          </a:p>
        </p:txBody>
      </p:sp>
      <p:sp>
        <p:nvSpPr>
          <p:cNvPr id="28" name="TextBox 27"/>
          <p:cNvSpPr txBox="1"/>
          <p:nvPr/>
        </p:nvSpPr>
        <p:spPr>
          <a:xfrm>
            <a:off x="1709770" y="5000734"/>
            <a:ext cx="532518" cy="307777"/>
          </a:xfrm>
          <a:prstGeom prst="rect">
            <a:avLst/>
          </a:prstGeom>
          <a:noFill/>
        </p:spPr>
        <p:txBody>
          <a:bodyPr wrap="none" rtlCol="0">
            <a:spAutoFit/>
          </a:bodyPr>
          <a:lstStyle/>
          <a:p>
            <a:r>
              <a:rPr lang="en-GB" sz="1400" dirty="0" smtClean="0"/>
              <a:t>0.25</a:t>
            </a:r>
          </a:p>
        </p:txBody>
      </p:sp>
      <p:sp>
        <p:nvSpPr>
          <p:cNvPr id="30" name="TextBox 29"/>
          <p:cNvSpPr txBox="1"/>
          <p:nvPr/>
        </p:nvSpPr>
        <p:spPr>
          <a:xfrm>
            <a:off x="1709770" y="5718705"/>
            <a:ext cx="532518" cy="307777"/>
          </a:xfrm>
          <a:prstGeom prst="rect">
            <a:avLst/>
          </a:prstGeom>
          <a:noFill/>
        </p:spPr>
        <p:txBody>
          <a:bodyPr wrap="none" rtlCol="0">
            <a:spAutoFit/>
          </a:bodyPr>
          <a:lstStyle/>
          <a:p>
            <a:r>
              <a:rPr lang="en-GB" sz="1400" dirty="0" smtClean="0"/>
              <a:t>0.00</a:t>
            </a:r>
          </a:p>
        </p:txBody>
      </p:sp>
      <p:sp>
        <p:nvSpPr>
          <p:cNvPr id="31" name="TextBox 30"/>
          <p:cNvSpPr txBox="1"/>
          <p:nvPr/>
        </p:nvSpPr>
        <p:spPr>
          <a:xfrm>
            <a:off x="2107666" y="5939616"/>
            <a:ext cx="284053" cy="307777"/>
          </a:xfrm>
          <a:prstGeom prst="rect">
            <a:avLst/>
          </a:prstGeom>
          <a:noFill/>
        </p:spPr>
        <p:txBody>
          <a:bodyPr wrap="none" rtlCol="0">
            <a:spAutoFit/>
          </a:bodyPr>
          <a:lstStyle/>
          <a:p>
            <a:pPr algn="ctr"/>
            <a:r>
              <a:rPr lang="en-GB" sz="1400" dirty="0" smtClean="0"/>
              <a:t>0</a:t>
            </a:r>
          </a:p>
        </p:txBody>
      </p:sp>
      <p:sp>
        <p:nvSpPr>
          <p:cNvPr id="33" name="TextBox 32"/>
          <p:cNvSpPr txBox="1"/>
          <p:nvPr/>
        </p:nvSpPr>
        <p:spPr>
          <a:xfrm>
            <a:off x="2804008" y="5939616"/>
            <a:ext cx="383439" cy="307777"/>
          </a:xfrm>
          <a:prstGeom prst="rect">
            <a:avLst/>
          </a:prstGeom>
          <a:noFill/>
        </p:spPr>
        <p:txBody>
          <a:bodyPr wrap="none" rtlCol="0">
            <a:spAutoFit/>
          </a:bodyPr>
          <a:lstStyle/>
          <a:p>
            <a:pPr algn="ctr"/>
            <a:r>
              <a:rPr lang="en-GB" sz="1400" dirty="0" smtClean="0"/>
              <a:t>12</a:t>
            </a:r>
          </a:p>
        </p:txBody>
      </p:sp>
      <p:sp>
        <p:nvSpPr>
          <p:cNvPr id="35" name="TextBox 34"/>
          <p:cNvSpPr txBox="1"/>
          <p:nvPr/>
        </p:nvSpPr>
        <p:spPr>
          <a:xfrm>
            <a:off x="3505921" y="5939616"/>
            <a:ext cx="383439" cy="307777"/>
          </a:xfrm>
          <a:prstGeom prst="rect">
            <a:avLst/>
          </a:prstGeom>
          <a:noFill/>
        </p:spPr>
        <p:txBody>
          <a:bodyPr wrap="none" rtlCol="0">
            <a:spAutoFit/>
          </a:bodyPr>
          <a:lstStyle/>
          <a:p>
            <a:pPr algn="ctr"/>
            <a:r>
              <a:rPr lang="en-GB" sz="1400" dirty="0" smtClean="0"/>
              <a:t>24</a:t>
            </a:r>
          </a:p>
        </p:txBody>
      </p:sp>
      <p:sp>
        <p:nvSpPr>
          <p:cNvPr id="37" name="TextBox 36"/>
          <p:cNvSpPr txBox="1"/>
          <p:nvPr/>
        </p:nvSpPr>
        <p:spPr>
          <a:xfrm>
            <a:off x="4192170" y="5939616"/>
            <a:ext cx="383439" cy="307777"/>
          </a:xfrm>
          <a:prstGeom prst="rect">
            <a:avLst/>
          </a:prstGeom>
          <a:noFill/>
        </p:spPr>
        <p:txBody>
          <a:bodyPr wrap="none" rtlCol="0">
            <a:spAutoFit/>
          </a:bodyPr>
          <a:lstStyle/>
          <a:p>
            <a:pPr algn="ctr"/>
            <a:r>
              <a:rPr lang="en-GB" sz="1400" dirty="0" smtClean="0"/>
              <a:t>36</a:t>
            </a:r>
          </a:p>
        </p:txBody>
      </p:sp>
      <p:sp>
        <p:nvSpPr>
          <p:cNvPr id="39" name="TextBox 38"/>
          <p:cNvSpPr txBox="1"/>
          <p:nvPr/>
        </p:nvSpPr>
        <p:spPr>
          <a:xfrm>
            <a:off x="4924183" y="5939616"/>
            <a:ext cx="383439" cy="307777"/>
          </a:xfrm>
          <a:prstGeom prst="rect">
            <a:avLst/>
          </a:prstGeom>
          <a:noFill/>
        </p:spPr>
        <p:txBody>
          <a:bodyPr wrap="none" rtlCol="0">
            <a:spAutoFit/>
          </a:bodyPr>
          <a:lstStyle/>
          <a:p>
            <a:pPr algn="ctr"/>
            <a:r>
              <a:rPr lang="en-GB" sz="1400" dirty="0" smtClean="0"/>
              <a:t>48</a:t>
            </a:r>
          </a:p>
        </p:txBody>
      </p:sp>
      <p:sp>
        <p:nvSpPr>
          <p:cNvPr id="40" name="TextBox 39"/>
          <p:cNvSpPr txBox="1"/>
          <p:nvPr/>
        </p:nvSpPr>
        <p:spPr>
          <a:xfrm>
            <a:off x="5674505" y="5925756"/>
            <a:ext cx="383439" cy="307777"/>
          </a:xfrm>
          <a:prstGeom prst="rect">
            <a:avLst/>
          </a:prstGeom>
          <a:noFill/>
        </p:spPr>
        <p:txBody>
          <a:bodyPr wrap="none" rtlCol="0">
            <a:spAutoFit/>
          </a:bodyPr>
          <a:lstStyle/>
          <a:p>
            <a:pPr algn="ctr"/>
            <a:r>
              <a:rPr lang="en-GB" sz="1400" dirty="0" smtClean="0"/>
              <a:t>60</a:t>
            </a:r>
          </a:p>
        </p:txBody>
      </p:sp>
      <p:sp>
        <p:nvSpPr>
          <p:cNvPr id="41" name="TextBox 40"/>
          <p:cNvSpPr txBox="1"/>
          <p:nvPr/>
        </p:nvSpPr>
        <p:spPr>
          <a:xfrm>
            <a:off x="3230162" y="6125433"/>
            <a:ext cx="2640466" cy="307777"/>
          </a:xfrm>
          <a:prstGeom prst="rect">
            <a:avLst/>
          </a:prstGeom>
          <a:noFill/>
        </p:spPr>
        <p:txBody>
          <a:bodyPr wrap="none" rtlCol="0">
            <a:spAutoFit/>
          </a:bodyPr>
          <a:lstStyle/>
          <a:p>
            <a:pPr algn="ctr"/>
            <a:r>
              <a:rPr lang="en-GB" sz="1400" dirty="0" smtClean="0"/>
              <a:t>Months since start of treatment</a:t>
            </a:r>
          </a:p>
        </p:txBody>
      </p:sp>
      <p:sp>
        <p:nvSpPr>
          <p:cNvPr id="42" name="TextBox 41"/>
          <p:cNvSpPr txBox="1"/>
          <p:nvPr/>
        </p:nvSpPr>
        <p:spPr>
          <a:xfrm>
            <a:off x="6439824" y="5925756"/>
            <a:ext cx="383439" cy="307777"/>
          </a:xfrm>
          <a:prstGeom prst="rect">
            <a:avLst/>
          </a:prstGeom>
          <a:noFill/>
        </p:spPr>
        <p:txBody>
          <a:bodyPr wrap="none" rtlCol="0">
            <a:spAutoFit/>
          </a:bodyPr>
          <a:lstStyle/>
          <a:p>
            <a:pPr algn="ctr"/>
            <a:r>
              <a:rPr lang="en-GB" sz="1400" dirty="0" smtClean="0"/>
              <a:t>72</a:t>
            </a:r>
          </a:p>
        </p:txBody>
      </p:sp>
      <p:graphicFrame>
        <p:nvGraphicFramePr>
          <p:cNvPr id="43" name="Table 42"/>
          <p:cNvGraphicFramePr>
            <a:graphicFrameLocks noGrp="1"/>
          </p:cNvGraphicFramePr>
          <p:nvPr>
            <p:extLst>
              <p:ext uri="{D42A27DB-BD31-4B8C-83A1-F6EECF244321}">
                <p14:modId xmlns:p14="http://schemas.microsoft.com/office/powerpoint/2010/main" val="1189444577"/>
              </p:ext>
            </p:extLst>
          </p:nvPr>
        </p:nvGraphicFramePr>
        <p:xfrm>
          <a:off x="3621741" y="2412438"/>
          <a:ext cx="5234875" cy="1112520"/>
        </p:xfrm>
        <a:graphic>
          <a:graphicData uri="http://schemas.openxmlformats.org/drawingml/2006/table">
            <a:tbl>
              <a:tblPr firstRow="1" bandRow="1">
                <a:tableStyleId>{69012ECD-51FC-41F1-AA8D-1B2483CD663E}</a:tableStyleId>
              </a:tblPr>
              <a:tblGrid>
                <a:gridCol w="1809624"/>
                <a:gridCol w="1459910"/>
                <a:gridCol w="1104222"/>
                <a:gridCol w="861119"/>
              </a:tblGrid>
              <a:tr h="370840">
                <a:tc>
                  <a:txBody>
                    <a:bodyPr/>
                    <a:lstStyle/>
                    <a:p>
                      <a:endParaRPr lang="en-GB" dirty="0"/>
                    </a:p>
                  </a:txBody>
                  <a:tcPr marL="87086" marR="87086"/>
                </a:tc>
                <a:tc>
                  <a:txBody>
                    <a:bodyPr/>
                    <a:lstStyle/>
                    <a:p>
                      <a:pPr algn="ctr"/>
                      <a:r>
                        <a:rPr lang="en-GB" sz="1200" dirty="0" smtClean="0">
                          <a:solidFill>
                            <a:schemeClr val="tx2"/>
                          </a:solidFill>
                        </a:rPr>
                        <a:t>Events n / N (%)</a:t>
                      </a:r>
                      <a:endParaRPr lang="en-GB" sz="1200" dirty="0">
                        <a:solidFill>
                          <a:schemeClr val="tx2"/>
                        </a:solidFill>
                      </a:endParaRPr>
                    </a:p>
                  </a:txBody>
                  <a:tcPr marL="87086" marR="87086" anchor="b"/>
                </a:tc>
                <a:tc>
                  <a:txBody>
                    <a:bodyPr/>
                    <a:lstStyle/>
                    <a:p>
                      <a:pPr algn="ctr"/>
                      <a:r>
                        <a:rPr lang="en-GB" sz="1200" dirty="0" smtClean="0">
                          <a:solidFill>
                            <a:schemeClr val="tx2"/>
                          </a:solidFill>
                        </a:rPr>
                        <a:t>Median (</a:t>
                      </a:r>
                      <a:r>
                        <a:rPr lang="en-GB" sz="1200" dirty="0" err="1" smtClean="0">
                          <a:solidFill>
                            <a:schemeClr val="tx2"/>
                          </a:solidFill>
                        </a:rPr>
                        <a:t>mos</a:t>
                      </a:r>
                      <a:r>
                        <a:rPr lang="en-GB" sz="1200" dirty="0" smtClean="0">
                          <a:solidFill>
                            <a:schemeClr val="tx2"/>
                          </a:solidFill>
                        </a:rPr>
                        <a:t>)</a:t>
                      </a:r>
                      <a:endParaRPr lang="en-GB" sz="1200" dirty="0">
                        <a:solidFill>
                          <a:schemeClr val="tx2"/>
                        </a:solidFill>
                      </a:endParaRPr>
                    </a:p>
                  </a:txBody>
                  <a:tcPr marL="36000" marR="36000" anchor="b"/>
                </a:tc>
                <a:tc>
                  <a:txBody>
                    <a:bodyPr/>
                    <a:lstStyle/>
                    <a:p>
                      <a:pPr algn="ctr"/>
                      <a:r>
                        <a:rPr lang="en-GB" sz="1200" dirty="0" smtClean="0">
                          <a:solidFill>
                            <a:schemeClr val="tx2"/>
                          </a:solidFill>
                        </a:rPr>
                        <a:t>95% CI</a:t>
                      </a:r>
                      <a:endParaRPr lang="en-GB" sz="1200" dirty="0">
                        <a:solidFill>
                          <a:schemeClr val="tx2"/>
                        </a:solidFill>
                      </a:endParaRPr>
                    </a:p>
                  </a:txBody>
                  <a:tcPr marL="36000" marR="36000" anchor="b"/>
                </a:tc>
              </a:tr>
              <a:tr h="370840">
                <a:tc>
                  <a:txBody>
                    <a:bodyPr/>
                    <a:lstStyle/>
                    <a:p>
                      <a:r>
                        <a:rPr lang="en-GB" sz="1400" b="1" dirty="0" smtClean="0">
                          <a:solidFill>
                            <a:schemeClr val="accent2"/>
                          </a:solidFill>
                        </a:rPr>
                        <a:t>—</a:t>
                      </a:r>
                      <a:r>
                        <a:rPr lang="en-GB" sz="1200" dirty="0" smtClean="0">
                          <a:solidFill>
                            <a:schemeClr val="accent2"/>
                          </a:solidFill>
                        </a:rPr>
                        <a:t> </a:t>
                      </a:r>
                      <a:r>
                        <a:rPr lang="en-GB" sz="1200" dirty="0" err="1" smtClean="0"/>
                        <a:t>FOLFIRI</a:t>
                      </a:r>
                      <a:r>
                        <a:rPr lang="en-GB" sz="1200" baseline="0" dirty="0" err="1" smtClean="0"/>
                        <a:t>+cetuximab</a:t>
                      </a:r>
                      <a:endParaRPr lang="en-GB" sz="1200" dirty="0"/>
                    </a:p>
                  </a:txBody>
                  <a:tcPr marL="87086" marR="87086"/>
                </a:tc>
                <a:tc>
                  <a:txBody>
                    <a:bodyPr/>
                    <a:lstStyle/>
                    <a:p>
                      <a:pPr algn="ctr"/>
                      <a:r>
                        <a:rPr lang="en-GB" sz="1200" dirty="0" smtClean="0"/>
                        <a:t>158 / 297 (53.2%)</a:t>
                      </a:r>
                      <a:endParaRPr lang="en-GB" sz="1200" dirty="0"/>
                    </a:p>
                  </a:txBody>
                  <a:tcPr marL="87086" marR="87086"/>
                </a:tc>
                <a:tc>
                  <a:txBody>
                    <a:bodyPr/>
                    <a:lstStyle/>
                    <a:p>
                      <a:pPr algn="ctr"/>
                      <a:r>
                        <a:rPr lang="en-GB" sz="1200" dirty="0" smtClean="0"/>
                        <a:t>28.7</a:t>
                      </a:r>
                      <a:endParaRPr lang="en-GB" sz="1200" dirty="0"/>
                    </a:p>
                  </a:txBody>
                  <a:tcPr marL="87086" marR="87086"/>
                </a:tc>
                <a:tc>
                  <a:txBody>
                    <a:bodyPr/>
                    <a:lstStyle/>
                    <a:p>
                      <a:pPr algn="ctr"/>
                      <a:r>
                        <a:rPr lang="en-GB" sz="1200" dirty="0" smtClean="0"/>
                        <a:t>24.0, 36.6</a:t>
                      </a:r>
                      <a:endParaRPr lang="en-GB" sz="1200" dirty="0"/>
                    </a:p>
                  </a:txBody>
                  <a:tcPr marL="87086" marR="87086"/>
                </a:tc>
              </a:tr>
              <a:tr h="370840">
                <a:tc>
                  <a:txBody>
                    <a:bodyPr/>
                    <a:lstStyle/>
                    <a:p>
                      <a:r>
                        <a:rPr lang="en-GB" sz="1400" b="1" dirty="0" smtClean="0">
                          <a:solidFill>
                            <a:schemeClr val="accent1"/>
                          </a:solidFill>
                        </a:rPr>
                        <a:t>—</a:t>
                      </a:r>
                      <a:r>
                        <a:rPr lang="en-GB" sz="1200" dirty="0" smtClean="0"/>
                        <a:t> FOLFIRI</a:t>
                      </a:r>
                      <a:r>
                        <a:rPr lang="en-GB" sz="1200" baseline="0" dirty="0" smtClean="0"/>
                        <a:t>+BEV</a:t>
                      </a:r>
                      <a:endParaRPr lang="en-GB" sz="1200" dirty="0"/>
                    </a:p>
                  </a:txBody>
                  <a:tcPr marL="87086" marR="87086"/>
                </a:tc>
                <a:tc>
                  <a:txBody>
                    <a:bodyPr/>
                    <a:lstStyle/>
                    <a:p>
                      <a:pPr algn="ctr"/>
                      <a:r>
                        <a:rPr lang="en-GB" sz="1200" dirty="0" smtClean="0"/>
                        <a:t>185 / 295 (62.7%)</a:t>
                      </a:r>
                      <a:endParaRPr lang="en-GB" sz="1200" dirty="0"/>
                    </a:p>
                  </a:txBody>
                  <a:tcPr marL="87086" marR="87086"/>
                </a:tc>
                <a:tc>
                  <a:txBody>
                    <a:bodyPr/>
                    <a:lstStyle/>
                    <a:p>
                      <a:pPr algn="ctr"/>
                      <a:r>
                        <a:rPr lang="en-GB" sz="1200" dirty="0" smtClean="0"/>
                        <a:t>25.0</a:t>
                      </a:r>
                      <a:endParaRPr lang="en-GB" sz="1200" dirty="0"/>
                    </a:p>
                  </a:txBody>
                  <a:tcPr marL="87086" marR="870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22.7,</a:t>
                      </a:r>
                      <a:r>
                        <a:rPr lang="en-GB" sz="1200" baseline="0" dirty="0" smtClean="0"/>
                        <a:t> </a:t>
                      </a:r>
                      <a:r>
                        <a:rPr lang="en-GB" sz="1200" dirty="0" smtClean="0"/>
                        <a:t>27.6</a:t>
                      </a:r>
                    </a:p>
                  </a:txBody>
                  <a:tcPr marL="87086" marR="87086"/>
                </a:tc>
              </a:tr>
            </a:tbl>
          </a:graphicData>
        </a:graphic>
      </p:graphicFrame>
      <p:sp>
        <p:nvSpPr>
          <p:cNvPr id="44" name="TextBox 43"/>
          <p:cNvSpPr txBox="1"/>
          <p:nvPr/>
        </p:nvSpPr>
        <p:spPr>
          <a:xfrm>
            <a:off x="6261588" y="3803902"/>
            <a:ext cx="2492990" cy="523220"/>
          </a:xfrm>
          <a:prstGeom prst="rect">
            <a:avLst/>
          </a:prstGeom>
          <a:noFill/>
        </p:spPr>
        <p:txBody>
          <a:bodyPr wrap="none" rtlCol="0">
            <a:spAutoFit/>
          </a:bodyPr>
          <a:lstStyle/>
          <a:p>
            <a:r>
              <a:rPr lang="en-GB" sz="1400" b="0" dirty="0" smtClean="0"/>
              <a:t>HR 0.77 (95% CI: 0.62, 0.96)</a:t>
            </a:r>
          </a:p>
          <a:p>
            <a:r>
              <a:rPr lang="en-GB" sz="1400" b="0" dirty="0" smtClean="0"/>
              <a:t>Log rank p=0.017</a:t>
            </a:r>
          </a:p>
        </p:txBody>
      </p:sp>
    </p:spTree>
    <p:extLst>
      <p:ext uri="{BB962C8B-B14F-4D97-AF65-F5344CB8AC3E}">
        <p14:creationId xmlns:p14="http://schemas.microsoft.com/office/powerpoint/2010/main" val="3661675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solidFill>
                  <a:srgbClr val="043882"/>
                </a:solidFill>
              </a:rPr>
              <a:t>O-0007: </a:t>
            </a:r>
            <a:r>
              <a:rPr lang="en-NZ" sz="1800" dirty="0">
                <a:solidFill>
                  <a:srgbClr val="043882"/>
                </a:solidFill>
              </a:rPr>
              <a:t>Adjuvant capecitabine and oxaliplatin (XELOX) for gastric cancer after D2 </a:t>
            </a:r>
            <a:r>
              <a:rPr lang="en-NZ" sz="1800" dirty="0" err="1">
                <a:solidFill>
                  <a:srgbClr val="043882"/>
                </a:solidFill>
              </a:rPr>
              <a:t>gastrectomy</a:t>
            </a:r>
            <a:r>
              <a:rPr lang="en-NZ" sz="1800" dirty="0">
                <a:solidFill>
                  <a:srgbClr val="043882"/>
                </a:solidFill>
              </a:rPr>
              <a:t>: final results from the CLASSIC trial </a:t>
            </a:r>
            <a:r>
              <a:rPr lang="en-NZ" sz="1800" dirty="0" smtClean="0">
                <a:solidFill>
                  <a:srgbClr val="043882"/>
                </a:solidFill>
              </a:rPr>
              <a:t>– </a:t>
            </a:r>
            <a:r>
              <a:rPr lang="en-NZ" sz="1800" i="1" dirty="0">
                <a:solidFill>
                  <a:srgbClr val="043882"/>
                </a:solidFill>
              </a:rPr>
              <a:t>Noh SH et al</a:t>
            </a:r>
            <a:endParaRPr lang="en-GB" sz="2000" dirty="0"/>
          </a:p>
        </p:txBody>
      </p:sp>
      <p:sp>
        <p:nvSpPr>
          <p:cNvPr id="5123" name="Rectangle 3"/>
          <p:cNvSpPr>
            <a:spLocks noGrp="1" noChangeArrowheads="1"/>
          </p:cNvSpPr>
          <p:nvPr>
            <p:ph type="body" idx="1"/>
          </p:nvPr>
        </p:nvSpPr>
        <p:spPr/>
        <p:txBody>
          <a:bodyPr/>
          <a:lstStyle/>
          <a:p>
            <a:r>
              <a:rPr lang="en-NZ" sz="1800" dirty="0" smtClean="0"/>
              <a:t>Key results (continued)</a:t>
            </a:r>
            <a:endParaRPr lang="en-GB" sz="1800" dirty="0" smtClean="0"/>
          </a:p>
          <a:p>
            <a:pPr lvl="1"/>
            <a:r>
              <a:rPr lang="en-GB" sz="1800" dirty="0" smtClean="0"/>
              <a:t>The </a:t>
            </a:r>
            <a:r>
              <a:rPr lang="en-GB" sz="1800" dirty="0"/>
              <a:t>5-year relapse rate was significantly higher with XELOX </a:t>
            </a:r>
            <a:r>
              <a:rPr lang="en-GB" sz="1800" dirty="0" smtClean="0"/>
              <a:t>vs. </a:t>
            </a:r>
            <a:r>
              <a:rPr lang="en-GB" sz="1800" dirty="0"/>
              <a:t>surgery alone </a:t>
            </a:r>
            <a:r>
              <a:rPr lang="en-GB" sz="1800" dirty="0" smtClean="0"/>
              <a:t>(68 vs. 53</a:t>
            </a:r>
            <a:r>
              <a:rPr lang="en-GB" sz="1800" dirty="0"/>
              <a:t>%; p&lt;0.0001)</a:t>
            </a:r>
          </a:p>
          <a:p>
            <a:pPr lvl="2"/>
            <a:r>
              <a:rPr lang="en-GB" sz="1800" dirty="0"/>
              <a:t>There was a 42% reduction in risk of relapse with XELOX </a:t>
            </a:r>
            <a:r>
              <a:rPr lang="en-GB" sz="1800" dirty="0" smtClean="0"/>
              <a:t>vs. </a:t>
            </a:r>
            <a:r>
              <a:rPr lang="en-GB" sz="1800" dirty="0"/>
              <a:t>surgery alone </a:t>
            </a:r>
            <a:r>
              <a:rPr lang="en-GB" sz="1800" dirty="0" smtClean="0"/>
              <a:t>(stratified HR 0.58</a:t>
            </a:r>
            <a:r>
              <a:rPr lang="en-GB" sz="1800" dirty="0"/>
              <a:t>, 95% </a:t>
            </a:r>
            <a:r>
              <a:rPr lang="en-GB" sz="1800" dirty="0" smtClean="0"/>
              <a:t>CI: 0.47, 0.72</a:t>
            </a:r>
            <a:r>
              <a:rPr lang="en-GB" sz="1800" dirty="0"/>
              <a:t>; </a:t>
            </a:r>
            <a:r>
              <a:rPr lang="en-GB" sz="1800" dirty="0" smtClean="0"/>
              <a:t>p&lt;0.0001)</a:t>
            </a:r>
            <a:endParaRPr lang="en-GB" sz="1800" dirty="0"/>
          </a:p>
          <a:p>
            <a:r>
              <a:rPr lang="en-GB" sz="1800" b="1" dirty="0" smtClean="0"/>
              <a:t>Conclusions</a:t>
            </a:r>
          </a:p>
          <a:p>
            <a:pPr lvl="1"/>
            <a:r>
              <a:rPr lang="en-GB" sz="1800" b="1" dirty="0" smtClean="0"/>
              <a:t>Adjuvant XELOX provided a </a:t>
            </a:r>
            <a:r>
              <a:rPr lang="en-GB" sz="1800" b="1" dirty="0"/>
              <a:t>DFS benefit </a:t>
            </a:r>
            <a:r>
              <a:rPr lang="en-GB" sz="1800" b="1" dirty="0" smtClean="0"/>
              <a:t>that translated to an OS benefit </a:t>
            </a:r>
          </a:p>
          <a:p>
            <a:pPr lvl="2"/>
            <a:r>
              <a:rPr lang="en-GB" sz="1800" b="1" dirty="0" smtClean="0"/>
              <a:t>The 34% (HR 0.66) reduction in risk of death at 5 years was greater than that previously reported at 3 years (28%, HR 0.72)</a:t>
            </a:r>
            <a:endParaRPr lang="en-GB" sz="1800" b="1" baseline="30000" dirty="0" smtClean="0"/>
          </a:p>
          <a:p>
            <a:pPr lvl="1"/>
            <a:r>
              <a:rPr lang="en-GB" sz="1800" b="1" dirty="0" smtClean="0"/>
              <a:t>Postoperative </a:t>
            </a:r>
            <a:r>
              <a:rPr lang="en-GB" sz="1800" b="1" dirty="0"/>
              <a:t>adjuvant therapy with XELOX </a:t>
            </a:r>
            <a:r>
              <a:rPr lang="en-GB" sz="1800" b="1" dirty="0" smtClean="0"/>
              <a:t>was </a:t>
            </a:r>
            <a:r>
              <a:rPr lang="en-GB" sz="1800" b="1" dirty="0"/>
              <a:t>an </a:t>
            </a:r>
            <a:r>
              <a:rPr lang="en-GB" sz="1800" b="1" dirty="0" smtClean="0"/>
              <a:t>effective and </a:t>
            </a:r>
            <a:br>
              <a:rPr lang="en-GB" sz="1800" b="1" dirty="0" smtClean="0"/>
            </a:br>
            <a:r>
              <a:rPr lang="en-GB" sz="1800" b="1" dirty="0" smtClean="0"/>
              <a:t>well-tolerated </a:t>
            </a:r>
            <a:r>
              <a:rPr lang="en-GB" sz="1800" b="1" dirty="0"/>
              <a:t>option for patients with operable </a:t>
            </a:r>
            <a:r>
              <a:rPr lang="en-GB" sz="1800" b="1" dirty="0" smtClean="0"/>
              <a:t>stage II / III </a:t>
            </a:r>
            <a:r>
              <a:rPr lang="en-GB" sz="1800" b="1" dirty="0"/>
              <a:t>gastric cancer following D2 </a:t>
            </a:r>
            <a:r>
              <a:rPr lang="en-GB" sz="1800" b="1" dirty="0" err="1" smtClean="0"/>
              <a:t>gastrectomy</a:t>
            </a:r>
            <a:endParaRPr lang="en-GB" sz="1800" b="1" dirty="0" smtClean="0"/>
          </a:p>
          <a:p>
            <a:pPr lvl="1"/>
            <a:r>
              <a:rPr lang="en-GB" sz="1800" b="1" dirty="0" smtClean="0"/>
              <a:t>Adjuvant </a:t>
            </a:r>
            <a:r>
              <a:rPr lang="en-GB" sz="1800" b="1" dirty="0"/>
              <a:t>XELOX </a:t>
            </a:r>
            <a:r>
              <a:rPr lang="en-GB" sz="1800" b="1" dirty="0" smtClean="0"/>
              <a:t>should be </a:t>
            </a:r>
            <a:r>
              <a:rPr lang="en-GB" sz="1800" b="1" dirty="0"/>
              <a:t>considered as a standard treatment for patients with operable gastric cancer</a:t>
            </a:r>
          </a:p>
          <a:p>
            <a:endParaRPr lang="en-GB" sz="1800" dirty="0" smtClean="0"/>
          </a:p>
        </p:txBody>
      </p:sp>
      <p:sp>
        <p:nvSpPr>
          <p:cNvPr id="6" name="Text Box 8"/>
          <p:cNvSpPr txBox="1">
            <a:spLocks noChangeArrowheads="1"/>
          </p:cNvSpPr>
          <p:nvPr/>
        </p:nvSpPr>
        <p:spPr bwMode="auto">
          <a:xfrm>
            <a:off x="5643594" y="6490286"/>
            <a:ext cx="327974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Noh et al. Ann </a:t>
            </a:r>
            <a:r>
              <a:rPr lang="en-GB" sz="1100" dirty="0" err="1" smtClean="0"/>
              <a:t>Oncol</a:t>
            </a:r>
            <a:r>
              <a:rPr lang="en-GB" sz="1100" dirty="0" smtClean="0"/>
              <a:t> 2013; 24(4): iv11–iv24, O-0007</a:t>
            </a:r>
          </a:p>
        </p:txBody>
      </p:sp>
    </p:spTree>
    <p:custDataLst>
      <p:tags r:id="rId1"/>
    </p:custDataLst>
    <p:extLst>
      <p:ext uri="{BB962C8B-B14F-4D97-AF65-F5344CB8AC3E}">
        <p14:creationId xmlns:p14="http://schemas.microsoft.com/office/powerpoint/2010/main" val="21906497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neoAdjuvant</a:t>
            </a:r>
            <a:r>
              <a:rPr lang="en-GB" dirty="0" smtClean="0"/>
              <a:t> therapy </a:t>
            </a:r>
            <a:endParaRPr lang="en-GB" dirty="0"/>
          </a:p>
        </p:txBody>
      </p:sp>
      <p:sp>
        <p:nvSpPr>
          <p:cNvPr id="3" name="Text Placeholder 2"/>
          <p:cNvSpPr>
            <a:spLocks noGrp="1"/>
          </p:cNvSpPr>
          <p:nvPr>
            <p:ph type="body" idx="1"/>
          </p:nvPr>
        </p:nvSpPr>
        <p:spPr/>
        <p:txBody>
          <a:bodyPr/>
          <a:lstStyle/>
          <a:p>
            <a:r>
              <a:rPr lang="en-GB" b="1" dirty="0" smtClean="0"/>
              <a:t>GASTRIC CANCER</a:t>
            </a:r>
            <a:endParaRPr lang="en-GB" b="1" dirty="0"/>
          </a:p>
        </p:txBody>
      </p:sp>
    </p:spTree>
    <p:extLst>
      <p:ext uri="{BB962C8B-B14F-4D97-AF65-F5344CB8AC3E}">
        <p14:creationId xmlns:p14="http://schemas.microsoft.com/office/powerpoint/2010/main" val="24775975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1800" dirty="0" smtClean="0">
                <a:solidFill>
                  <a:srgbClr val="043882"/>
                </a:solidFill>
              </a:rPr>
              <a:t>O-0008: REGARD Phase 3</a:t>
            </a:r>
            <a:r>
              <a:rPr lang="en-NZ" sz="1800" dirty="0">
                <a:solidFill>
                  <a:srgbClr val="043882"/>
                </a:solidFill>
              </a:rPr>
              <a:t>, </a:t>
            </a:r>
            <a:r>
              <a:rPr lang="en-NZ" sz="1800" dirty="0" smtClean="0">
                <a:solidFill>
                  <a:srgbClr val="043882"/>
                </a:solidFill>
              </a:rPr>
              <a:t>randomized trial of </a:t>
            </a:r>
            <a:r>
              <a:rPr lang="en-NZ" sz="1800" dirty="0" err="1" smtClean="0">
                <a:solidFill>
                  <a:srgbClr val="043882"/>
                </a:solidFill>
              </a:rPr>
              <a:t>ramucirumab</a:t>
            </a:r>
            <a:r>
              <a:rPr lang="en-NZ" sz="1800" dirty="0" smtClean="0">
                <a:solidFill>
                  <a:srgbClr val="043882"/>
                </a:solidFill>
              </a:rPr>
              <a:t> in patients with metastatic gastric or GEJ adenocarcinoma following progression on first-line chemotherapy </a:t>
            </a:r>
            <a:r>
              <a:rPr lang="en-US" sz="1800" dirty="0" smtClean="0">
                <a:solidFill>
                  <a:srgbClr val="043882"/>
                </a:solidFill>
              </a:rPr>
              <a:t>– </a:t>
            </a:r>
            <a:r>
              <a:rPr lang="en-US" sz="1800" i="1" dirty="0" err="1" smtClean="0">
                <a:solidFill>
                  <a:srgbClr val="043882"/>
                </a:solidFill>
              </a:rPr>
              <a:t>Tabernero</a:t>
            </a:r>
            <a:r>
              <a:rPr lang="en-US" sz="1800" i="1" dirty="0" smtClean="0">
                <a:solidFill>
                  <a:srgbClr val="043882"/>
                </a:solidFill>
              </a:rPr>
              <a:t> J et al</a:t>
            </a:r>
            <a:endParaRPr lang="en-GB" sz="1800" dirty="0"/>
          </a:p>
        </p:txBody>
      </p:sp>
      <p:sp>
        <p:nvSpPr>
          <p:cNvPr id="3" name="Content Placeholder 2"/>
          <p:cNvSpPr>
            <a:spLocks noGrp="1"/>
          </p:cNvSpPr>
          <p:nvPr>
            <p:ph idx="1"/>
          </p:nvPr>
        </p:nvSpPr>
        <p:spPr/>
        <p:txBody>
          <a:bodyPr/>
          <a:lstStyle/>
          <a:p>
            <a:r>
              <a:rPr lang="en-US" sz="1800" dirty="0"/>
              <a:t>Study </a:t>
            </a:r>
            <a:r>
              <a:rPr lang="en-US" sz="1800" dirty="0" smtClean="0"/>
              <a:t>objective</a:t>
            </a:r>
            <a:endParaRPr lang="en-NZ" sz="1800" dirty="0" smtClean="0"/>
          </a:p>
          <a:p>
            <a:pPr lvl="1"/>
            <a:r>
              <a:rPr lang="en-NZ" sz="1800" dirty="0" smtClean="0"/>
              <a:t>To </a:t>
            </a:r>
            <a:r>
              <a:rPr lang="en-NZ" sz="1800" dirty="0"/>
              <a:t>evaluate </a:t>
            </a:r>
            <a:r>
              <a:rPr lang="en-NZ" sz="1800" dirty="0" smtClean="0"/>
              <a:t>ramucirumab in patients </a:t>
            </a:r>
            <a:r>
              <a:rPr lang="en-NZ" sz="1800" dirty="0"/>
              <a:t>with metastatic gastric or </a:t>
            </a:r>
            <a:r>
              <a:rPr lang="en-NZ" sz="1800" dirty="0" smtClean="0"/>
              <a:t/>
            </a:r>
            <a:br>
              <a:rPr lang="en-NZ" sz="1800" dirty="0" smtClean="0"/>
            </a:br>
            <a:r>
              <a:rPr lang="en-NZ" sz="1800" dirty="0" smtClean="0"/>
              <a:t>gastro-oesophageal junction (GEJ) adenocarcinoma following progression </a:t>
            </a:r>
            <a:r>
              <a:rPr lang="en-NZ" sz="1800" dirty="0"/>
              <a:t>on 1st-line platinum- and/or </a:t>
            </a:r>
            <a:r>
              <a:rPr lang="en-NZ" sz="1800" dirty="0" smtClean="0"/>
              <a:t>fluoropyrimidine-containing combination therapy</a:t>
            </a:r>
            <a:endParaRPr lang="en-GB" sz="1800" dirty="0"/>
          </a:p>
        </p:txBody>
      </p:sp>
      <p:sp>
        <p:nvSpPr>
          <p:cNvPr id="4" name="Text Placeholder 3"/>
          <p:cNvSpPr>
            <a:spLocks noGrp="1"/>
          </p:cNvSpPr>
          <p:nvPr>
            <p:ph type="body" sz="quarter" idx="11"/>
          </p:nvPr>
        </p:nvSpPr>
        <p:spPr/>
        <p:txBody>
          <a:bodyPr/>
          <a:lstStyle/>
          <a:p>
            <a:r>
              <a:rPr lang="en-GB" sz="1100" dirty="0" err="1" smtClean="0"/>
              <a:t>Tabernero</a:t>
            </a:r>
            <a:r>
              <a:rPr lang="en-GB" sz="1100" dirty="0" smtClean="0"/>
              <a:t> </a:t>
            </a:r>
            <a:r>
              <a:rPr lang="en-GB" sz="1100" dirty="0"/>
              <a:t>et al. Ann </a:t>
            </a:r>
            <a:r>
              <a:rPr lang="en-GB" sz="1100" dirty="0" err="1"/>
              <a:t>Oncol</a:t>
            </a:r>
            <a:r>
              <a:rPr lang="en-GB" sz="1100" dirty="0"/>
              <a:t> 2013; 24 (</a:t>
            </a:r>
            <a:r>
              <a:rPr lang="en-GB" sz="1100" dirty="0" err="1"/>
              <a:t>suppl</a:t>
            </a:r>
            <a:r>
              <a:rPr lang="en-GB" sz="1100" dirty="0"/>
              <a:t>; </a:t>
            </a:r>
            <a:r>
              <a:rPr lang="en-GB" sz="1100" dirty="0" err="1"/>
              <a:t>abstr</a:t>
            </a:r>
            <a:r>
              <a:rPr lang="en-GB" sz="1100" dirty="0"/>
              <a:t> </a:t>
            </a:r>
            <a:r>
              <a:rPr lang="en-GB" sz="1100" dirty="0" smtClean="0"/>
              <a:t>O-0008)</a:t>
            </a:r>
            <a:endParaRPr lang="en-GB" sz="1100" dirty="0"/>
          </a:p>
        </p:txBody>
      </p:sp>
      <p:cxnSp>
        <p:nvCxnSpPr>
          <p:cNvPr id="10" name="Straight Arrow Connector 9"/>
          <p:cNvCxnSpPr>
            <a:stCxn id="22" idx="3"/>
            <a:endCxn id="23" idx="2"/>
          </p:cNvCxnSpPr>
          <p:nvPr/>
        </p:nvCxnSpPr>
        <p:spPr bwMode="auto">
          <a:xfrm>
            <a:off x="2724843" y="4120725"/>
            <a:ext cx="213446" cy="2831"/>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Rounded Rectangle 10"/>
          <p:cNvSpPr/>
          <p:nvPr/>
        </p:nvSpPr>
        <p:spPr>
          <a:xfrm>
            <a:off x="7834355" y="2966365"/>
            <a:ext cx="1085553" cy="226358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2"/>
                </a:solidFill>
              </a:rPr>
              <a:t>Tumour assessment, survival and safety follow-up</a:t>
            </a:r>
            <a:endParaRPr lang="en-GB" sz="1100" dirty="0">
              <a:solidFill>
                <a:schemeClr val="tx2"/>
              </a:solidFill>
            </a:endParaRPr>
          </a:p>
        </p:txBody>
      </p:sp>
      <p:sp>
        <p:nvSpPr>
          <p:cNvPr id="12" name="Rounded Rectangle 11"/>
          <p:cNvSpPr/>
          <p:nvPr/>
        </p:nvSpPr>
        <p:spPr>
          <a:xfrm>
            <a:off x="3645628" y="4573426"/>
            <a:ext cx="2169291" cy="6501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dirty="0" smtClean="0">
                <a:solidFill>
                  <a:schemeClr val="tx2"/>
                </a:solidFill>
              </a:rPr>
              <a:t>Placebo q2w </a:t>
            </a:r>
            <a:r>
              <a:rPr lang="en-NZ" sz="1400" b="1" dirty="0">
                <a:solidFill>
                  <a:schemeClr val="tx2"/>
                </a:solidFill>
              </a:rPr>
              <a:t>+ BSC (</a:t>
            </a:r>
            <a:r>
              <a:rPr lang="en-NZ" sz="1400" b="1" dirty="0" smtClean="0">
                <a:solidFill>
                  <a:schemeClr val="tx2"/>
                </a:solidFill>
              </a:rPr>
              <a:t>n=117)</a:t>
            </a:r>
            <a:endParaRPr lang="en-NZ" sz="1400" b="1" dirty="0">
              <a:solidFill>
                <a:schemeClr val="tx2"/>
              </a:solidFill>
            </a:endParaRPr>
          </a:p>
        </p:txBody>
      </p:sp>
      <p:sp>
        <p:nvSpPr>
          <p:cNvPr id="13" name="Rounded Rectangle 12"/>
          <p:cNvSpPr/>
          <p:nvPr/>
        </p:nvSpPr>
        <p:spPr>
          <a:xfrm>
            <a:off x="3645628" y="2955538"/>
            <a:ext cx="2169292" cy="7463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rial" pitchFamily="34" charset="0"/>
              </a:rPr>
              <a:t>Ramucirumab 8 mg/kg q2w + BSC (n=238)</a:t>
            </a:r>
            <a:endParaRPr lang="en-GB" sz="1400" b="1" dirty="0">
              <a:solidFill>
                <a:schemeClr val="tx1"/>
              </a:solidFill>
              <a:latin typeface="Arial" pitchFamily="34" charset="0"/>
            </a:endParaRPr>
          </a:p>
        </p:txBody>
      </p:sp>
      <p:cxnSp>
        <p:nvCxnSpPr>
          <p:cNvPr id="16" name="AutoShape 15"/>
          <p:cNvCxnSpPr>
            <a:cxnSpLocks noChangeShapeType="1"/>
            <a:stCxn id="23" idx="0"/>
            <a:endCxn id="13" idx="1"/>
          </p:cNvCxnSpPr>
          <p:nvPr/>
        </p:nvCxnSpPr>
        <p:spPr bwMode="auto">
          <a:xfrm rot="5400000" flipH="1" flipV="1">
            <a:off x="3140625" y="3372327"/>
            <a:ext cx="548639" cy="461367"/>
          </a:xfrm>
          <a:prstGeom prst="bentConnector2">
            <a:avLst/>
          </a:prstGeom>
          <a:noFill/>
          <a:ln w="38100">
            <a:solidFill>
              <a:schemeClr val="bg1"/>
            </a:solidFill>
            <a:miter lim="800000"/>
            <a:headEnd/>
            <a:tailEnd type="triangle" w="med" len="med"/>
          </a:ln>
        </p:spPr>
      </p:cxnSp>
      <p:cxnSp>
        <p:nvCxnSpPr>
          <p:cNvPr id="17" name="AutoShape 16"/>
          <p:cNvCxnSpPr>
            <a:cxnSpLocks noChangeShapeType="1"/>
            <a:stCxn id="23" idx="4"/>
            <a:endCxn id="12" idx="1"/>
          </p:cNvCxnSpPr>
          <p:nvPr/>
        </p:nvCxnSpPr>
        <p:spPr bwMode="auto">
          <a:xfrm rot="16200000" flipH="1">
            <a:off x="3150575" y="4403467"/>
            <a:ext cx="528738" cy="461367"/>
          </a:xfrm>
          <a:prstGeom prst="bentConnector2">
            <a:avLst/>
          </a:prstGeom>
          <a:noFill/>
          <a:ln w="38100">
            <a:solidFill>
              <a:schemeClr val="bg1"/>
            </a:solidFill>
            <a:miter lim="800000"/>
            <a:headEnd/>
            <a:tailEnd type="triangle" w="med" len="med"/>
          </a:ln>
        </p:spPr>
      </p:cxnSp>
      <p:cxnSp>
        <p:nvCxnSpPr>
          <p:cNvPr id="18" name="AutoShape 21"/>
          <p:cNvCxnSpPr>
            <a:cxnSpLocks noChangeShapeType="1"/>
            <a:stCxn id="13" idx="3"/>
          </p:cNvCxnSpPr>
          <p:nvPr/>
        </p:nvCxnSpPr>
        <p:spPr bwMode="auto">
          <a:xfrm>
            <a:off x="5814920" y="3328690"/>
            <a:ext cx="615408" cy="1"/>
          </a:xfrm>
          <a:prstGeom prst="straightConnector1">
            <a:avLst/>
          </a:prstGeom>
          <a:noFill/>
          <a:ln w="38100">
            <a:solidFill>
              <a:schemeClr val="bg1"/>
            </a:solidFill>
            <a:round/>
            <a:headEnd/>
            <a:tailEnd type="triangle" w="med" len="med"/>
          </a:ln>
        </p:spPr>
      </p:cxnSp>
      <p:cxnSp>
        <p:nvCxnSpPr>
          <p:cNvPr id="19" name="AutoShape 21"/>
          <p:cNvCxnSpPr>
            <a:cxnSpLocks noChangeShapeType="1"/>
            <a:stCxn id="12" idx="3"/>
          </p:cNvCxnSpPr>
          <p:nvPr/>
        </p:nvCxnSpPr>
        <p:spPr bwMode="auto">
          <a:xfrm>
            <a:off x="5814919" y="4898520"/>
            <a:ext cx="615409" cy="0"/>
          </a:xfrm>
          <a:prstGeom prst="straightConnector1">
            <a:avLst/>
          </a:prstGeom>
          <a:noFill/>
          <a:ln w="38100">
            <a:solidFill>
              <a:schemeClr val="bg1"/>
            </a:solidFill>
            <a:round/>
            <a:headEnd/>
            <a:tailEnd type="triangle" w="med" len="med"/>
          </a:ln>
        </p:spPr>
      </p:cxnSp>
      <p:cxnSp>
        <p:nvCxnSpPr>
          <p:cNvPr id="20" name="AutoShape 21"/>
          <p:cNvCxnSpPr>
            <a:cxnSpLocks noChangeShapeType="1"/>
            <a:stCxn id="29" idx="3"/>
            <a:endCxn id="11" idx="1"/>
          </p:cNvCxnSpPr>
          <p:nvPr/>
        </p:nvCxnSpPr>
        <p:spPr bwMode="auto">
          <a:xfrm>
            <a:off x="7362134" y="4098159"/>
            <a:ext cx="472221" cy="1"/>
          </a:xfrm>
          <a:prstGeom prst="straightConnector1">
            <a:avLst/>
          </a:prstGeom>
          <a:noFill/>
          <a:ln w="38100">
            <a:solidFill>
              <a:schemeClr val="bg1"/>
            </a:solidFill>
            <a:round/>
            <a:headEnd/>
            <a:tailEnd type="triangle" w="med" len="med"/>
          </a:ln>
        </p:spPr>
      </p:cxnSp>
      <p:sp>
        <p:nvSpPr>
          <p:cNvPr id="22" name="AutoShape 9"/>
          <p:cNvSpPr>
            <a:spLocks noChangeArrowheads="1"/>
          </p:cNvSpPr>
          <p:nvPr/>
        </p:nvSpPr>
        <p:spPr bwMode="auto">
          <a:xfrm>
            <a:off x="228600" y="3057293"/>
            <a:ext cx="2496243" cy="2126863"/>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r>
              <a:rPr lang="en-GB" sz="1400" b="1" dirty="0" smtClean="0">
                <a:solidFill>
                  <a:schemeClr val="tx2"/>
                </a:solidFill>
              </a:rPr>
              <a:t>Patients with metastatic gastric or GEJ adenocarcinoma</a:t>
            </a:r>
          </a:p>
          <a:p>
            <a:pPr marL="180975" indent="-180975">
              <a:buFont typeface="Arial" pitchFamily="34" charset="0"/>
              <a:buChar char="•"/>
            </a:pPr>
            <a:r>
              <a:rPr lang="en-GB" sz="1400" b="1" dirty="0" smtClean="0">
                <a:solidFill>
                  <a:schemeClr val="tx2"/>
                </a:solidFill>
              </a:rPr>
              <a:t>Progression after first-line platinum- and/or fluoropyrimidine containing combination therapy</a:t>
            </a:r>
          </a:p>
          <a:p>
            <a:pPr>
              <a:buClr>
                <a:schemeClr val="tx2"/>
              </a:buClr>
            </a:pPr>
            <a:r>
              <a:rPr lang="en-NZ" sz="1400" b="1" dirty="0" smtClean="0">
                <a:solidFill>
                  <a:schemeClr val="tx2"/>
                </a:solidFill>
              </a:rPr>
              <a:t>(n=355</a:t>
            </a:r>
            <a:r>
              <a:rPr lang="en-GB" sz="1400" b="1" dirty="0" smtClean="0">
                <a:solidFill>
                  <a:schemeClr val="tx2"/>
                </a:solidFill>
              </a:rPr>
              <a:t>) </a:t>
            </a:r>
            <a:endParaRPr lang="en-GB" sz="1400" b="1" dirty="0">
              <a:solidFill>
                <a:schemeClr val="tx2"/>
              </a:solidFill>
            </a:endParaRPr>
          </a:p>
        </p:txBody>
      </p:sp>
      <p:sp>
        <p:nvSpPr>
          <p:cNvPr id="23" name="Oval 14"/>
          <p:cNvSpPr>
            <a:spLocks noChangeArrowheads="1"/>
          </p:cNvSpPr>
          <p:nvPr/>
        </p:nvSpPr>
        <p:spPr bwMode="auto">
          <a:xfrm>
            <a:off x="2938289" y="3877329"/>
            <a:ext cx="491944" cy="492453"/>
          </a:xfrm>
          <a:prstGeom prst="ellipse">
            <a:avLst/>
          </a:prstGeom>
          <a:noFill/>
          <a:ln w="28575">
            <a:solidFill>
              <a:schemeClr val="bg1"/>
            </a:solidFill>
            <a:round/>
            <a:headEnd/>
            <a:tailEn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sz="1200" b="1" dirty="0" smtClean="0">
                <a:solidFill>
                  <a:schemeClr val="bg1"/>
                </a:solidFill>
                <a:ea typeface="SimSun" pitchFamily="2" charset="-122"/>
              </a:rPr>
              <a:t>1:1</a:t>
            </a:r>
            <a:endParaRPr lang="en-GB" altLang="zh-CN" b="1" dirty="0">
              <a:solidFill>
                <a:schemeClr val="bg1"/>
              </a:solidFill>
              <a:ea typeface="SimSun" pitchFamily="2" charset="-122"/>
            </a:endParaRPr>
          </a:p>
        </p:txBody>
      </p:sp>
      <p:sp>
        <p:nvSpPr>
          <p:cNvPr id="28" name="TextBox 27"/>
          <p:cNvSpPr txBox="1"/>
          <p:nvPr/>
        </p:nvSpPr>
        <p:spPr>
          <a:xfrm>
            <a:off x="3666514" y="3741230"/>
            <a:ext cx="2458999" cy="769441"/>
          </a:xfrm>
          <a:prstGeom prst="rect">
            <a:avLst/>
          </a:prstGeom>
          <a:noFill/>
        </p:spPr>
        <p:txBody>
          <a:bodyPr wrap="square" rtlCol="0">
            <a:spAutoFit/>
          </a:bodyPr>
          <a:lstStyle/>
          <a:p>
            <a:pPr algn="l"/>
            <a:r>
              <a:rPr lang="en-GB" sz="1100" dirty="0" smtClean="0"/>
              <a:t>Stratified by:</a:t>
            </a:r>
          </a:p>
          <a:p>
            <a:pPr marL="285750" indent="-285750">
              <a:buFont typeface="Arial" panose="020B0604020202020204" pitchFamily="34" charset="0"/>
              <a:buChar char="•"/>
            </a:pPr>
            <a:r>
              <a:rPr lang="en-NZ" sz="1100" dirty="0" smtClean="0"/>
              <a:t>Region</a:t>
            </a:r>
            <a:r>
              <a:rPr lang="en-NZ" sz="1100" dirty="0"/>
              <a:t>, </a:t>
            </a:r>
            <a:endParaRPr lang="en-NZ" sz="1100" dirty="0" smtClean="0"/>
          </a:p>
          <a:p>
            <a:pPr marL="285750" indent="-285750">
              <a:buFont typeface="Arial" panose="020B0604020202020204" pitchFamily="34" charset="0"/>
              <a:buChar char="•"/>
            </a:pPr>
            <a:r>
              <a:rPr lang="en-NZ" sz="1100" dirty="0" smtClean="0"/>
              <a:t>Weight </a:t>
            </a:r>
            <a:r>
              <a:rPr lang="en-NZ" sz="1100" dirty="0"/>
              <a:t>loss </a:t>
            </a:r>
            <a:endParaRPr lang="en-NZ" sz="1100" dirty="0" smtClean="0"/>
          </a:p>
          <a:p>
            <a:pPr marL="285750" indent="-285750">
              <a:buFont typeface="Arial" panose="020B0604020202020204" pitchFamily="34" charset="0"/>
              <a:buChar char="•"/>
            </a:pPr>
            <a:r>
              <a:rPr lang="en-NZ" sz="1100" dirty="0" smtClean="0"/>
              <a:t>Primary tumour </a:t>
            </a:r>
            <a:r>
              <a:rPr lang="en-NZ" sz="1100" dirty="0"/>
              <a:t>(gastric </a:t>
            </a:r>
            <a:r>
              <a:rPr lang="en-NZ" sz="1100" dirty="0" smtClean="0"/>
              <a:t>or GEJ</a:t>
            </a:r>
            <a:r>
              <a:rPr lang="en-NZ" sz="1100" dirty="0"/>
              <a:t>)</a:t>
            </a:r>
            <a:endParaRPr lang="en-GB" sz="1100" dirty="0" smtClean="0"/>
          </a:p>
        </p:txBody>
      </p:sp>
      <p:sp>
        <p:nvSpPr>
          <p:cNvPr id="29" name="Rounded Rectangle 28"/>
          <p:cNvSpPr/>
          <p:nvPr/>
        </p:nvSpPr>
        <p:spPr>
          <a:xfrm>
            <a:off x="6430328" y="2966364"/>
            <a:ext cx="931806" cy="226358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2"/>
                </a:solidFill>
              </a:rPr>
              <a:t>PD or intolerable toxicity or death</a:t>
            </a:r>
            <a:endParaRPr lang="en-GB" sz="1100" dirty="0">
              <a:solidFill>
                <a:schemeClr val="tx2"/>
              </a:solidFill>
            </a:endParaRPr>
          </a:p>
        </p:txBody>
      </p:sp>
      <p:sp>
        <p:nvSpPr>
          <p:cNvPr id="46" name="Rectangle 9"/>
          <p:cNvSpPr txBox="1">
            <a:spLocks noChangeArrowheads="1"/>
          </p:cNvSpPr>
          <p:nvPr/>
        </p:nvSpPr>
        <p:spPr bwMode="auto">
          <a:xfrm>
            <a:off x="228600" y="5580464"/>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Primary endpoint</a:t>
            </a:r>
          </a:p>
          <a:p>
            <a:r>
              <a:rPr lang="en-GB" sz="1400" kern="0" dirty="0" smtClean="0"/>
              <a:t>OS</a:t>
            </a:r>
          </a:p>
          <a:p>
            <a:endParaRPr lang="en-GB" sz="1400" kern="0" dirty="0" smtClean="0"/>
          </a:p>
        </p:txBody>
      </p:sp>
      <p:sp>
        <p:nvSpPr>
          <p:cNvPr id="47" name="Content Placeholder 26"/>
          <p:cNvSpPr txBox="1">
            <a:spLocks/>
          </p:cNvSpPr>
          <p:nvPr/>
        </p:nvSpPr>
        <p:spPr>
          <a:xfrm>
            <a:off x="4648200" y="5580464"/>
            <a:ext cx="4267200" cy="59161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Secondary endpoints</a:t>
            </a:r>
          </a:p>
          <a:p>
            <a:r>
              <a:rPr lang="en-GB" sz="1400" kern="0" dirty="0" smtClean="0"/>
              <a:t>PFS, ORR, duration of response, </a:t>
            </a:r>
            <a:r>
              <a:rPr lang="en-GB" sz="1400" kern="0" dirty="0" err="1" smtClean="0"/>
              <a:t>QoL</a:t>
            </a:r>
            <a:r>
              <a:rPr lang="en-GB" sz="1400" kern="0" dirty="0" smtClean="0"/>
              <a:t>, safety</a:t>
            </a:r>
          </a:p>
        </p:txBody>
      </p:sp>
    </p:spTree>
    <p:extLst>
      <p:ext uri="{BB962C8B-B14F-4D97-AF65-F5344CB8AC3E}">
        <p14:creationId xmlns:p14="http://schemas.microsoft.com/office/powerpoint/2010/main" val="20716091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1800" dirty="0" smtClean="0">
                <a:solidFill>
                  <a:srgbClr val="043882"/>
                </a:solidFill>
              </a:rPr>
              <a:t>O-0008: REGARD Phase 3</a:t>
            </a:r>
            <a:r>
              <a:rPr lang="en-NZ" sz="1800" dirty="0">
                <a:solidFill>
                  <a:srgbClr val="043882"/>
                </a:solidFill>
              </a:rPr>
              <a:t>, </a:t>
            </a:r>
            <a:r>
              <a:rPr lang="en-NZ" sz="1800" dirty="0" smtClean="0">
                <a:solidFill>
                  <a:srgbClr val="043882"/>
                </a:solidFill>
              </a:rPr>
              <a:t>randomized trial of </a:t>
            </a:r>
            <a:r>
              <a:rPr lang="en-NZ" sz="1800" dirty="0" err="1" smtClean="0">
                <a:solidFill>
                  <a:srgbClr val="043882"/>
                </a:solidFill>
              </a:rPr>
              <a:t>ramucirumab</a:t>
            </a:r>
            <a:r>
              <a:rPr lang="en-NZ" sz="1800" dirty="0" smtClean="0">
                <a:solidFill>
                  <a:srgbClr val="043882"/>
                </a:solidFill>
              </a:rPr>
              <a:t> in patients with metastatic gastric or GEJ adenocarcinoma following progression on first-line chemotherapy </a:t>
            </a:r>
            <a:r>
              <a:rPr lang="en-US" sz="1800" dirty="0" smtClean="0">
                <a:solidFill>
                  <a:srgbClr val="043882"/>
                </a:solidFill>
              </a:rPr>
              <a:t>– </a:t>
            </a:r>
            <a:r>
              <a:rPr lang="en-US" sz="1800" i="1" dirty="0" err="1" smtClean="0">
                <a:solidFill>
                  <a:srgbClr val="043882"/>
                </a:solidFill>
              </a:rPr>
              <a:t>Tabernero</a:t>
            </a:r>
            <a:r>
              <a:rPr lang="en-US" sz="1800" i="1" dirty="0" smtClean="0">
                <a:solidFill>
                  <a:srgbClr val="043882"/>
                </a:solidFill>
              </a:rPr>
              <a:t> J et al</a:t>
            </a:r>
            <a:endParaRPr lang="en-GB" sz="1800" dirty="0"/>
          </a:p>
        </p:txBody>
      </p:sp>
      <p:sp>
        <p:nvSpPr>
          <p:cNvPr id="3" name="Content Placeholder 2"/>
          <p:cNvSpPr>
            <a:spLocks noGrp="1"/>
          </p:cNvSpPr>
          <p:nvPr>
            <p:ph idx="1"/>
          </p:nvPr>
        </p:nvSpPr>
        <p:spPr>
          <a:xfrm>
            <a:off x="228600" y="1320800"/>
            <a:ext cx="8686800" cy="803835"/>
          </a:xfrm>
        </p:spPr>
        <p:txBody>
          <a:bodyPr/>
          <a:lstStyle/>
          <a:p>
            <a:r>
              <a:rPr lang="en-NZ" sz="1800" dirty="0" smtClean="0"/>
              <a:t>Key results</a:t>
            </a:r>
          </a:p>
          <a:p>
            <a:pPr lvl="1"/>
            <a:r>
              <a:rPr lang="en-NZ" sz="1800" dirty="0" smtClean="0"/>
              <a:t>Compared with placebo, ramucirumab reduced all-cause mortality by 22% </a:t>
            </a:r>
          </a:p>
          <a:p>
            <a:pPr lvl="1"/>
            <a:endParaRPr lang="en-GB" sz="1800" dirty="0"/>
          </a:p>
        </p:txBody>
      </p:sp>
      <p:graphicFrame>
        <p:nvGraphicFramePr>
          <p:cNvPr id="21" name="Table 20"/>
          <p:cNvGraphicFramePr>
            <a:graphicFrameLocks noGrp="1"/>
          </p:cNvGraphicFramePr>
          <p:nvPr>
            <p:extLst>
              <p:ext uri="{D42A27DB-BD31-4B8C-83A1-F6EECF244321}">
                <p14:modId xmlns:p14="http://schemas.microsoft.com/office/powerpoint/2010/main" val="4239638828"/>
              </p:ext>
            </p:extLst>
          </p:nvPr>
        </p:nvGraphicFramePr>
        <p:xfrm>
          <a:off x="367552" y="2066962"/>
          <a:ext cx="8567441" cy="3523488"/>
        </p:xfrm>
        <a:graphic>
          <a:graphicData uri="http://schemas.openxmlformats.org/drawingml/2006/table">
            <a:tbl>
              <a:tblPr firstRow="1" bandRow="1">
                <a:tableStyleId>{69012ECD-51FC-41F1-AA8D-1B2483CD663E}</a:tableStyleId>
              </a:tblPr>
              <a:tblGrid>
                <a:gridCol w="3432588"/>
                <a:gridCol w="1416294"/>
                <a:gridCol w="1236617"/>
                <a:gridCol w="1637212"/>
                <a:gridCol w="844730"/>
              </a:tblGrid>
              <a:tr h="276895">
                <a:tc>
                  <a:txBody>
                    <a:bodyPr/>
                    <a:lstStyle/>
                    <a:p>
                      <a:endParaRPr lang="en-GB" sz="1400" dirty="0">
                        <a:latin typeface="+mn-lt"/>
                      </a:endParaRPr>
                    </a:p>
                  </a:txBody>
                  <a:tcPr marL="87086" marR="87086">
                    <a:solidFill>
                      <a:schemeClr val="accent1"/>
                    </a:solidFill>
                  </a:tcPr>
                </a:tc>
                <a:tc>
                  <a:txBody>
                    <a:bodyPr/>
                    <a:lstStyle/>
                    <a:p>
                      <a:pPr algn="ctr"/>
                      <a:r>
                        <a:rPr lang="en-NZ" sz="1400" b="1" dirty="0" smtClean="0">
                          <a:solidFill>
                            <a:schemeClr val="tx2"/>
                          </a:solidFill>
                          <a:latin typeface="+mn-lt"/>
                        </a:rPr>
                        <a:t>Ramucirumab</a:t>
                      </a:r>
                      <a:br>
                        <a:rPr lang="en-NZ" sz="1400" b="1" dirty="0" smtClean="0">
                          <a:solidFill>
                            <a:schemeClr val="tx2"/>
                          </a:solidFill>
                          <a:latin typeface="+mn-lt"/>
                        </a:rPr>
                      </a:br>
                      <a:r>
                        <a:rPr lang="en-NZ" sz="1400" b="1" dirty="0" smtClean="0">
                          <a:solidFill>
                            <a:schemeClr val="tx2"/>
                          </a:solidFill>
                          <a:latin typeface="+mn-lt"/>
                        </a:rPr>
                        <a:t>(n=238)</a:t>
                      </a:r>
                      <a:endParaRPr lang="en-GB" sz="1400" b="1" dirty="0">
                        <a:solidFill>
                          <a:schemeClr val="tx2"/>
                        </a:solidFill>
                        <a:latin typeface="+mn-lt"/>
                      </a:endParaRPr>
                    </a:p>
                  </a:txBody>
                  <a:tcPr marL="87086" marR="87086" anchor="ctr">
                    <a:solidFill>
                      <a:schemeClr val="accent1"/>
                    </a:solidFill>
                  </a:tcPr>
                </a:tc>
                <a:tc>
                  <a:txBody>
                    <a:bodyPr/>
                    <a:lstStyle/>
                    <a:p>
                      <a:pPr marL="0" marR="0" indent="0" algn="ctr" defTabSz="914400" rtl="0" eaLnBrk="1" fontAlgn="base" latinLnBrk="0" hangingPunct="1">
                        <a:spcBef>
                          <a:spcPts val="0"/>
                        </a:spcBef>
                        <a:spcAft>
                          <a:spcPts val="0"/>
                        </a:spcAft>
                      </a:pPr>
                      <a:r>
                        <a:rPr lang="en-NZ" sz="1400" b="1" kern="1200" dirty="0" smtClean="0">
                          <a:solidFill>
                            <a:schemeClr val="tx2"/>
                          </a:solidFill>
                          <a:latin typeface="+mn-lt"/>
                          <a:ea typeface="+mn-ea"/>
                          <a:cs typeface="+mn-cs"/>
                        </a:rPr>
                        <a:t>Placebo </a:t>
                      </a:r>
                      <a:br>
                        <a:rPr lang="en-NZ" sz="1400" b="1" kern="1200" dirty="0" smtClean="0">
                          <a:solidFill>
                            <a:schemeClr val="tx2"/>
                          </a:solidFill>
                          <a:latin typeface="+mn-lt"/>
                          <a:ea typeface="+mn-ea"/>
                          <a:cs typeface="+mn-cs"/>
                        </a:rPr>
                      </a:br>
                      <a:r>
                        <a:rPr lang="en-NZ" sz="1400" b="1" kern="1200" dirty="0" smtClean="0">
                          <a:solidFill>
                            <a:schemeClr val="tx2"/>
                          </a:solidFill>
                          <a:latin typeface="+mn-lt"/>
                          <a:ea typeface="+mn-ea"/>
                          <a:cs typeface="+mn-cs"/>
                        </a:rPr>
                        <a:t>(n=117)</a:t>
                      </a:r>
                      <a:endParaRPr lang="en-GB" sz="1400" b="1" kern="1200" dirty="0">
                        <a:solidFill>
                          <a:schemeClr val="tx2"/>
                        </a:solidFill>
                        <a:latin typeface="+mn-lt"/>
                        <a:ea typeface="+mn-ea"/>
                        <a:cs typeface="+mn-cs"/>
                      </a:endParaRPr>
                    </a:p>
                  </a:txBody>
                  <a:tcPr anchor="ctr">
                    <a:solidFill>
                      <a:schemeClr val="accent1"/>
                    </a:solidFill>
                  </a:tcPr>
                </a:tc>
                <a:tc>
                  <a:txBody>
                    <a:bodyPr/>
                    <a:lstStyle/>
                    <a:p>
                      <a:pPr marL="0" marR="0" indent="0" algn="ctr" defTabSz="914400" rtl="0" eaLnBrk="1" fontAlgn="base" latinLnBrk="0" hangingPunct="1">
                        <a:spcBef>
                          <a:spcPts val="0"/>
                        </a:spcBef>
                        <a:spcAft>
                          <a:spcPts val="0"/>
                        </a:spcAft>
                      </a:pPr>
                      <a:r>
                        <a:rPr lang="en-NZ" sz="1400" b="1" kern="1200" dirty="0" smtClean="0">
                          <a:solidFill>
                            <a:schemeClr val="tx2"/>
                          </a:solidFill>
                          <a:latin typeface="+mn-lt"/>
                          <a:ea typeface="+mn-ea"/>
                          <a:cs typeface="+mn-cs"/>
                        </a:rPr>
                        <a:t>HR </a:t>
                      </a:r>
                      <a:br>
                        <a:rPr lang="en-NZ" sz="1400" b="1" kern="1200" dirty="0" smtClean="0">
                          <a:solidFill>
                            <a:schemeClr val="tx2"/>
                          </a:solidFill>
                          <a:latin typeface="+mn-lt"/>
                          <a:ea typeface="+mn-ea"/>
                          <a:cs typeface="+mn-cs"/>
                        </a:rPr>
                      </a:br>
                      <a:r>
                        <a:rPr lang="en-NZ" sz="1400" b="1" kern="1200" dirty="0" smtClean="0">
                          <a:solidFill>
                            <a:schemeClr val="tx2"/>
                          </a:solidFill>
                          <a:latin typeface="+mn-lt"/>
                          <a:ea typeface="+mn-ea"/>
                          <a:cs typeface="+mn-cs"/>
                        </a:rPr>
                        <a:t>(95% CI)</a:t>
                      </a:r>
                      <a:endParaRPr lang="en-GB" sz="1400" b="1" kern="1200" dirty="0">
                        <a:solidFill>
                          <a:schemeClr val="tx2"/>
                        </a:solidFill>
                        <a:latin typeface="+mn-lt"/>
                        <a:ea typeface="+mn-ea"/>
                        <a:cs typeface="+mn-cs"/>
                      </a:endParaRPr>
                    </a:p>
                  </a:txBody>
                  <a:tcPr anchor="ctr">
                    <a:solidFill>
                      <a:schemeClr val="accent1"/>
                    </a:solidFill>
                  </a:tcPr>
                </a:tc>
                <a:tc>
                  <a:txBody>
                    <a:bodyPr/>
                    <a:lstStyle/>
                    <a:p>
                      <a:pPr marL="0" marR="0" indent="0" algn="ctr" defTabSz="914400" rtl="0" eaLnBrk="1" fontAlgn="base" latinLnBrk="0" hangingPunct="1">
                        <a:spcBef>
                          <a:spcPts val="0"/>
                        </a:spcBef>
                        <a:spcAft>
                          <a:spcPts val="0"/>
                        </a:spcAft>
                      </a:pPr>
                      <a:r>
                        <a:rPr lang="en-NZ" sz="1400" b="1" kern="1200" dirty="0" smtClean="0">
                          <a:solidFill>
                            <a:schemeClr val="tx2"/>
                          </a:solidFill>
                          <a:latin typeface="+mn-lt"/>
                          <a:ea typeface="+mn-ea"/>
                          <a:cs typeface="+mn-cs"/>
                        </a:rPr>
                        <a:t>p-value</a:t>
                      </a:r>
                      <a:endParaRPr lang="en-GB" sz="1400" b="1" kern="1200" dirty="0">
                        <a:solidFill>
                          <a:schemeClr val="tx2"/>
                        </a:solidFill>
                        <a:latin typeface="+mn-lt"/>
                        <a:ea typeface="+mn-ea"/>
                        <a:cs typeface="+mn-cs"/>
                      </a:endParaRPr>
                    </a:p>
                  </a:txBody>
                  <a:tcPr anchor="b">
                    <a:solidFill>
                      <a:schemeClr val="accent1"/>
                    </a:solidFill>
                  </a:tcPr>
                </a:tc>
              </a:tr>
              <a:tr h="118669">
                <a:tc>
                  <a:txBody>
                    <a:bodyPr/>
                    <a:lstStyle/>
                    <a:p>
                      <a:r>
                        <a:rPr lang="en-NZ" sz="1400" b="1" dirty="0" smtClean="0">
                          <a:solidFill>
                            <a:schemeClr val="tx1"/>
                          </a:solidFill>
                          <a:latin typeface="+mn-lt"/>
                        </a:rPr>
                        <a:t>OS</a:t>
                      </a:r>
                      <a:endParaRPr lang="en-GB" sz="1400" b="1" dirty="0">
                        <a:solidFill>
                          <a:schemeClr val="tx1"/>
                        </a:solidFill>
                        <a:latin typeface="+mn-lt"/>
                      </a:endParaRPr>
                    </a:p>
                  </a:txBody>
                  <a:tcPr marL="72000" marR="72000"/>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0.776 (0.603, 0.998)</a:t>
                      </a: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0.0473</a:t>
                      </a:r>
                      <a:endParaRPr lang="en-US" sz="1400" b="0" dirty="0">
                        <a:solidFill>
                          <a:schemeClr val="tx1"/>
                        </a:solidFill>
                        <a:latin typeface="+mn-lt"/>
                        <a:ea typeface="Times New Roman"/>
                        <a:cs typeface="Arial" pitchFamily="34" charset="0"/>
                      </a:endParaRPr>
                    </a:p>
                  </a:txBody>
                  <a:tcPr marL="8890" marR="8890" marT="0" marB="0" anchor="ctr" anchorCtr="1"/>
                </a:tc>
              </a:tr>
              <a:tr h="0">
                <a:tc>
                  <a:txBody>
                    <a:bodyPr/>
                    <a:lstStyle/>
                    <a:p>
                      <a:r>
                        <a:rPr lang="en-NZ" sz="1400" b="0" dirty="0" smtClean="0">
                          <a:solidFill>
                            <a:schemeClr val="tx1"/>
                          </a:solidFill>
                          <a:latin typeface="+mn-lt"/>
                        </a:rPr>
                        <a:t>   Median (95% CI), </a:t>
                      </a:r>
                      <a:r>
                        <a:rPr lang="en-NZ" sz="1400" b="0" dirty="0" err="1" smtClean="0">
                          <a:solidFill>
                            <a:schemeClr val="tx1"/>
                          </a:solidFill>
                          <a:latin typeface="+mn-lt"/>
                        </a:rPr>
                        <a:t>mos</a:t>
                      </a:r>
                      <a:endParaRPr lang="en-GB" sz="1400" dirty="0">
                        <a:latin typeface="+mn-lt"/>
                      </a:endParaRPr>
                    </a:p>
                  </a:txBody>
                  <a:tcPr marL="72000" marR="72000"/>
                </a:tc>
                <a:tc>
                  <a:txBody>
                    <a:bodyPr/>
                    <a:lstStyle/>
                    <a:p>
                      <a:pPr algn="ctr"/>
                      <a:r>
                        <a:rPr lang="en-US" sz="1400" b="0" dirty="0" smtClean="0">
                          <a:solidFill>
                            <a:schemeClr val="tx1"/>
                          </a:solidFill>
                          <a:latin typeface="+mn-lt"/>
                          <a:cs typeface="Arial" pitchFamily="34" charset="0"/>
                        </a:rPr>
                        <a:t>5.2 (4.4,</a:t>
                      </a:r>
                      <a:r>
                        <a:rPr lang="en-US" sz="1400" b="0" baseline="0" dirty="0" smtClean="0">
                          <a:solidFill>
                            <a:schemeClr val="tx1"/>
                          </a:solidFill>
                          <a:latin typeface="+mn-lt"/>
                          <a:cs typeface="Arial" pitchFamily="34" charset="0"/>
                        </a:rPr>
                        <a:t> </a:t>
                      </a:r>
                      <a:r>
                        <a:rPr lang="en-US" sz="1400" b="0" dirty="0" smtClean="0">
                          <a:solidFill>
                            <a:schemeClr val="tx1"/>
                          </a:solidFill>
                          <a:latin typeface="+mn-lt"/>
                          <a:cs typeface="Arial" pitchFamily="34" charset="0"/>
                        </a:rPr>
                        <a:t>5.7)</a:t>
                      </a:r>
                      <a:endParaRPr lang="es-PA" sz="1400" b="0" dirty="0">
                        <a:solidFill>
                          <a:schemeClr val="tx1"/>
                        </a:solidFill>
                        <a:latin typeface="+mn-lt"/>
                        <a:cs typeface="Arial" pitchFamily="34" charset="0"/>
                      </a:endParaRPr>
                    </a:p>
                  </a:txBody>
                  <a:tcPr marL="36000" marR="36000" marT="18000" marB="18000"/>
                </a:tc>
                <a:tc>
                  <a:txBody>
                    <a:bodyPr/>
                    <a:lstStyle/>
                    <a:p>
                      <a:pPr algn="ctr"/>
                      <a:r>
                        <a:rPr lang="en-US" sz="1400" b="0" dirty="0" smtClean="0">
                          <a:solidFill>
                            <a:schemeClr val="tx1"/>
                          </a:solidFill>
                          <a:latin typeface="+mn-lt"/>
                          <a:cs typeface="Arial" pitchFamily="34" charset="0"/>
                        </a:rPr>
                        <a:t>3.8 (2.8,</a:t>
                      </a:r>
                      <a:r>
                        <a:rPr lang="en-US" sz="1400" b="0" baseline="0" dirty="0" smtClean="0">
                          <a:solidFill>
                            <a:schemeClr val="tx1"/>
                          </a:solidFill>
                          <a:latin typeface="+mn-lt"/>
                          <a:cs typeface="Arial" pitchFamily="34" charset="0"/>
                        </a:rPr>
                        <a:t> </a:t>
                      </a:r>
                      <a:r>
                        <a:rPr lang="en-US" sz="1400" b="0" dirty="0" smtClean="0">
                          <a:solidFill>
                            <a:schemeClr val="tx1"/>
                          </a:solidFill>
                          <a:latin typeface="+mn-lt"/>
                          <a:cs typeface="Arial" pitchFamily="34" charset="0"/>
                        </a:rPr>
                        <a:t>4.7)</a:t>
                      </a:r>
                      <a:endParaRPr lang="es-PA" sz="1400" b="0" dirty="0">
                        <a:solidFill>
                          <a:schemeClr val="tx1"/>
                        </a:solidFill>
                        <a:latin typeface="+mn-lt"/>
                        <a:cs typeface="Arial" pitchFamily="34" charset="0"/>
                      </a:endParaRPr>
                    </a:p>
                  </a:txBody>
                  <a:tcPr marL="36000" marR="36000" marT="18000" marB="18000"/>
                </a:tc>
                <a:tc>
                  <a:txBody>
                    <a:bodyPr/>
                    <a:lstStyle/>
                    <a:p>
                      <a:endParaRPr lang="en-GB" sz="1400" dirty="0"/>
                    </a:p>
                  </a:txBody>
                  <a:tcPr marL="8890" marR="8890" marT="0" marB="0" anchor="ctr" anchorCtr="1"/>
                </a:tc>
                <a:tc>
                  <a:txBody>
                    <a:bodyPr/>
                    <a:lstStyle/>
                    <a:p>
                      <a:endParaRPr lang="en-GB" sz="1400" dirty="0"/>
                    </a:p>
                  </a:txBody>
                  <a:tcPr marL="8890" marR="8890" marT="0" marB="0" anchor="ctr" anchorCtr="1"/>
                </a:tc>
              </a:tr>
              <a:tr h="0">
                <a:tc>
                  <a:txBody>
                    <a:bodyPr/>
                    <a:lstStyle/>
                    <a:p>
                      <a:pPr marL="0" marR="0" lvl="0" indent="0" algn="l" defTabSz="914400" rtl="0" eaLnBrk="1" fontAlgn="base" latinLnBrk="0" hangingPunct="1">
                        <a:lnSpc>
                          <a:spcPct val="90000"/>
                        </a:lnSpc>
                        <a:spcBef>
                          <a:spcPct val="0"/>
                        </a:spcBef>
                        <a:spcAft>
                          <a:spcPct val="0"/>
                        </a:spcAft>
                        <a:buClr>
                          <a:srgbClr val="FFFF00"/>
                        </a:buClr>
                        <a:buSzTx/>
                        <a:buFontTx/>
                        <a:buNone/>
                        <a:tabLst/>
                        <a:defRPr/>
                      </a:pPr>
                      <a:r>
                        <a:rPr lang="en-NZ" sz="1400" b="0" kern="1200" dirty="0" smtClean="0">
                          <a:solidFill>
                            <a:schemeClr val="tx1"/>
                          </a:solidFill>
                          <a:latin typeface="+mn-lt"/>
                          <a:ea typeface="+mn-ea"/>
                          <a:cs typeface="+mn-cs"/>
                        </a:rPr>
                        <a:t>   6-mos, %</a:t>
                      </a:r>
                      <a:endParaRPr lang="en-GB" sz="1400" b="0" kern="1200" dirty="0" smtClean="0">
                        <a:solidFill>
                          <a:schemeClr val="tx1"/>
                        </a:solidFill>
                        <a:latin typeface="+mn-lt"/>
                        <a:ea typeface="+mn-ea"/>
                        <a:cs typeface="+mn-cs"/>
                      </a:endParaRPr>
                    </a:p>
                  </a:txBody>
                  <a:tcPr marL="72000" marR="72000"/>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42</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32</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endParaRPr lang="en-GB" sz="1400" dirty="0">
                        <a:latin typeface="+mn-lt"/>
                      </a:endParaRPr>
                    </a:p>
                  </a:txBody>
                  <a:tcPr marL="8890" marR="8890" marT="0" marB="0" anchor="ctr" anchorCtr="1"/>
                </a:tc>
                <a:tc>
                  <a:txBody>
                    <a:bodyPr/>
                    <a:lstStyle/>
                    <a:p>
                      <a:endParaRPr lang="en-GB" sz="1400" dirty="0">
                        <a:latin typeface="+mn-lt"/>
                      </a:endParaRPr>
                    </a:p>
                  </a:txBody>
                  <a:tcPr marL="8890" marR="8890" marT="0" marB="0" anchor="ctr" anchorCtr="1"/>
                </a:tc>
              </a:tr>
              <a:tr h="0">
                <a:tc>
                  <a:txBody>
                    <a:bodyPr/>
                    <a:lstStyle/>
                    <a:p>
                      <a:pPr marL="0" marR="0" lvl="0" indent="0" algn="l" defTabSz="914400" rtl="0" eaLnBrk="1" fontAlgn="base" latinLnBrk="0" hangingPunct="1">
                        <a:lnSpc>
                          <a:spcPct val="90000"/>
                        </a:lnSpc>
                        <a:spcBef>
                          <a:spcPct val="0"/>
                        </a:spcBef>
                        <a:spcAft>
                          <a:spcPct val="0"/>
                        </a:spcAft>
                        <a:buClr>
                          <a:srgbClr val="FFFF00"/>
                        </a:buClr>
                        <a:buSzTx/>
                        <a:buFontTx/>
                        <a:buNone/>
                        <a:tabLst/>
                        <a:defRPr/>
                      </a:pPr>
                      <a:r>
                        <a:rPr lang="en-NZ" sz="1400" b="0" kern="1200" dirty="0" smtClean="0">
                          <a:solidFill>
                            <a:schemeClr val="tx1"/>
                          </a:solidFill>
                          <a:latin typeface="+mn-lt"/>
                          <a:ea typeface="+mn-ea"/>
                          <a:cs typeface="+mn-cs"/>
                        </a:rPr>
                        <a:t>   12-mos, %</a:t>
                      </a:r>
                      <a:endParaRPr lang="en-GB" sz="1400" b="0" kern="1200" dirty="0" smtClean="0">
                        <a:solidFill>
                          <a:schemeClr val="tx1"/>
                        </a:solidFill>
                        <a:latin typeface="+mn-lt"/>
                        <a:ea typeface="+mn-ea"/>
                        <a:cs typeface="+mn-cs"/>
                      </a:endParaRPr>
                    </a:p>
                  </a:txBody>
                  <a:tcPr marL="72000" marR="72000"/>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18</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12</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r>
              <a:tr h="118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smtClean="0">
                          <a:solidFill>
                            <a:schemeClr val="tx1"/>
                          </a:solidFill>
                          <a:latin typeface="+mn-lt"/>
                          <a:ea typeface="+mn-ea"/>
                          <a:cs typeface="+mn-cs"/>
                        </a:rPr>
                        <a:t>PFS</a:t>
                      </a:r>
                      <a:endParaRPr lang="en-GB" sz="1400" b="1" kern="1200" dirty="0" smtClean="0">
                        <a:solidFill>
                          <a:schemeClr val="tx1"/>
                        </a:solidFill>
                        <a:latin typeface="+mn-lt"/>
                        <a:ea typeface="+mn-ea"/>
                        <a:cs typeface="+mn-cs"/>
                      </a:endParaRPr>
                    </a:p>
                  </a:txBody>
                  <a:tcPr marL="72000" marR="72000"/>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0.483 (0.376, 0.620)</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&lt;0.0001</a:t>
                      </a:r>
                      <a:endParaRPr lang="en-US" sz="1400" b="0" dirty="0">
                        <a:solidFill>
                          <a:schemeClr val="tx1"/>
                        </a:solidFill>
                        <a:latin typeface="+mn-lt"/>
                        <a:ea typeface="Times New Roman"/>
                        <a:cs typeface="Arial" pitchFamily="34" charset="0"/>
                      </a:endParaRPr>
                    </a:p>
                  </a:txBody>
                  <a:tcPr marL="8890" marR="8890" marT="0" marB="0" anchor="ctr" anchorCtr="1"/>
                </a:tc>
              </a:tr>
              <a:tr h="118669">
                <a:tc>
                  <a:txBody>
                    <a:bodyPr/>
                    <a:lstStyle/>
                    <a:p>
                      <a:r>
                        <a:rPr lang="en-NZ" sz="1400" b="0" dirty="0" smtClean="0">
                          <a:solidFill>
                            <a:schemeClr val="tx1"/>
                          </a:solidFill>
                          <a:latin typeface="+mn-lt"/>
                        </a:rPr>
                        <a:t>  Median (95% CI), </a:t>
                      </a:r>
                      <a:r>
                        <a:rPr lang="en-NZ" sz="1400" b="0" dirty="0" err="1" smtClean="0">
                          <a:solidFill>
                            <a:schemeClr val="tx1"/>
                          </a:solidFill>
                          <a:latin typeface="+mn-lt"/>
                        </a:rPr>
                        <a:t>mos</a:t>
                      </a:r>
                      <a:endParaRPr lang="en-GB" sz="1400" b="0" dirty="0" smtClean="0">
                        <a:solidFill>
                          <a:schemeClr val="tx1"/>
                        </a:solidFill>
                        <a:latin typeface="+mn-lt"/>
                      </a:endParaRPr>
                    </a:p>
                  </a:txBody>
                  <a:tcPr marL="72000" marR="72000"/>
                </a:tc>
                <a:tc>
                  <a:txBody>
                    <a:bodyPr/>
                    <a:lstStyle/>
                    <a:p>
                      <a:pPr algn="ctr"/>
                      <a:r>
                        <a:rPr lang="en-US" sz="1400" b="0" dirty="0" smtClean="0">
                          <a:solidFill>
                            <a:schemeClr val="tx1"/>
                          </a:solidFill>
                          <a:latin typeface="+mn-lt"/>
                          <a:cs typeface="Arial" pitchFamily="34" charset="0"/>
                        </a:rPr>
                        <a:t>2.1 (1.5,</a:t>
                      </a:r>
                      <a:r>
                        <a:rPr lang="en-US" sz="1400" b="0" baseline="0" dirty="0" smtClean="0">
                          <a:solidFill>
                            <a:schemeClr val="tx1"/>
                          </a:solidFill>
                          <a:latin typeface="+mn-lt"/>
                          <a:cs typeface="Arial" pitchFamily="34" charset="0"/>
                        </a:rPr>
                        <a:t> </a:t>
                      </a:r>
                      <a:r>
                        <a:rPr lang="en-US" sz="1400" b="0" dirty="0" smtClean="0">
                          <a:solidFill>
                            <a:schemeClr val="tx1"/>
                          </a:solidFill>
                          <a:latin typeface="+mn-lt"/>
                          <a:cs typeface="Arial" pitchFamily="34" charset="0"/>
                        </a:rPr>
                        <a:t>2.7)</a:t>
                      </a:r>
                      <a:endParaRPr lang="es-PA" sz="1400" b="0" dirty="0">
                        <a:solidFill>
                          <a:schemeClr val="tx1"/>
                        </a:solidFill>
                        <a:latin typeface="+mn-lt"/>
                        <a:cs typeface="Arial" pitchFamily="34" charset="0"/>
                      </a:endParaRPr>
                    </a:p>
                  </a:txBody>
                  <a:tcPr marL="36000" marR="36000" marT="18000" marB="18000" anchor="ctr"/>
                </a:tc>
                <a:tc>
                  <a:txBody>
                    <a:bodyPr/>
                    <a:lstStyle/>
                    <a:p>
                      <a:pPr algn="ctr"/>
                      <a:r>
                        <a:rPr lang="en-US" sz="1400" b="0" dirty="0" smtClean="0">
                          <a:solidFill>
                            <a:schemeClr val="tx1"/>
                          </a:solidFill>
                          <a:latin typeface="+mn-lt"/>
                          <a:cs typeface="Arial" pitchFamily="34" charset="0"/>
                        </a:rPr>
                        <a:t>1.3 (1.3,</a:t>
                      </a:r>
                      <a:r>
                        <a:rPr lang="en-US" sz="1400" b="0" baseline="0" dirty="0" smtClean="0">
                          <a:solidFill>
                            <a:schemeClr val="tx1"/>
                          </a:solidFill>
                          <a:latin typeface="+mn-lt"/>
                          <a:cs typeface="Arial" pitchFamily="34" charset="0"/>
                        </a:rPr>
                        <a:t> </a:t>
                      </a:r>
                      <a:r>
                        <a:rPr lang="en-US" sz="1400" b="0" dirty="0" smtClean="0">
                          <a:solidFill>
                            <a:schemeClr val="tx1"/>
                          </a:solidFill>
                          <a:latin typeface="+mn-lt"/>
                          <a:cs typeface="Arial" pitchFamily="34" charset="0"/>
                        </a:rPr>
                        <a:t>1.4)</a:t>
                      </a:r>
                      <a:endParaRPr lang="es-PA" sz="1400" b="0" dirty="0">
                        <a:solidFill>
                          <a:schemeClr val="tx1"/>
                        </a:solidFill>
                        <a:latin typeface="+mn-lt"/>
                        <a:cs typeface="Arial" pitchFamily="34" charset="0"/>
                      </a:endParaRPr>
                    </a:p>
                  </a:txBody>
                  <a:tcPr marL="36000" marR="36000" marT="18000" marB="18000" anchor="ctr"/>
                </a:tc>
                <a:tc>
                  <a:txBody>
                    <a:bodyPr/>
                    <a:lstStyle/>
                    <a:p>
                      <a:endParaRPr lang="en-GB" sz="1400"/>
                    </a:p>
                  </a:txBody>
                  <a:tcPr marL="8890" marR="8890" marT="0" marB="0" anchor="ctr" anchorCtr="1"/>
                </a:tc>
                <a:tc>
                  <a:txBody>
                    <a:bodyPr/>
                    <a:lstStyle/>
                    <a:p>
                      <a:endParaRPr lang="en-GB" sz="1400" dirty="0"/>
                    </a:p>
                  </a:txBody>
                  <a:tcPr marL="8890" marR="8890" marT="0" marB="0" anchor="ctr" anchorCtr="1"/>
                </a:tc>
              </a:tr>
              <a:tr h="276895">
                <a:tc>
                  <a:txBody>
                    <a:bodyPr/>
                    <a:lstStyle/>
                    <a:p>
                      <a:r>
                        <a:rPr lang="en-NZ" sz="1400" b="0" dirty="0" smtClean="0">
                          <a:solidFill>
                            <a:schemeClr val="tx1"/>
                          </a:solidFill>
                          <a:latin typeface="+mn-lt"/>
                        </a:rPr>
                        <a:t>  At 12 weeks, %</a:t>
                      </a:r>
                      <a:endParaRPr lang="en-GB" sz="1400" b="0" dirty="0">
                        <a:solidFill>
                          <a:schemeClr val="tx1"/>
                        </a:solidFill>
                        <a:latin typeface="+mn-lt"/>
                      </a:endParaRPr>
                    </a:p>
                  </a:txBody>
                  <a:tcPr marL="72000" marR="72000"/>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40</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16</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r>
              <a:tr h="276895">
                <a:tc>
                  <a:txBody>
                    <a:bodyPr/>
                    <a:lstStyle/>
                    <a:p>
                      <a:r>
                        <a:rPr lang="en-NZ" sz="1400" b="1" dirty="0" smtClean="0">
                          <a:solidFill>
                            <a:schemeClr val="tx1"/>
                          </a:solidFill>
                          <a:latin typeface="+mn-lt"/>
                        </a:rPr>
                        <a:t>Tumour response</a:t>
                      </a:r>
                      <a:endParaRPr lang="en-GB" sz="1400" b="1" dirty="0">
                        <a:solidFill>
                          <a:schemeClr val="tx1"/>
                        </a:solidFill>
                        <a:latin typeface="+mn-lt"/>
                      </a:endParaRPr>
                    </a:p>
                  </a:txBody>
                  <a:tcPr marL="72000" marR="72000"/>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r>
              <a:tr h="276895">
                <a:tc>
                  <a:txBody>
                    <a:bodyPr/>
                    <a:lstStyle/>
                    <a:p>
                      <a:r>
                        <a:rPr lang="en-NZ" sz="1400" b="0" dirty="0" smtClean="0">
                          <a:solidFill>
                            <a:schemeClr val="tx1"/>
                          </a:solidFill>
                          <a:latin typeface="+mn-lt"/>
                        </a:rPr>
                        <a:t>   Response rate, CR+PR, %</a:t>
                      </a:r>
                      <a:endParaRPr lang="en-GB" sz="1400" b="0" dirty="0">
                        <a:solidFill>
                          <a:schemeClr val="tx1"/>
                        </a:solidFill>
                        <a:latin typeface="+mn-lt"/>
                      </a:endParaRPr>
                    </a:p>
                  </a:txBody>
                  <a:tcPr marL="72000" marR="72000"/>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3.4</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2.6</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0.756</a:t>
                      </a:r>
                      <a:endParaRPr lang="en-US" sz="1400" b="0" dirty="0">
                        <a:solidFill>
                          <a:schemeClr val="tx1"/>
                        </a:solidFill>
                        <a:latin typeface="+mn-lt"/>
                        <a:ea typeface="Times New Roman"/>
                        <a:cs typeface="Arial" pitchFamily="34" charset="0"/>
                      </a:endParaRPr>
                    </a:p>
                  </a:txBody>
                  <a:tcPr marL="8890" marR="8890" marT="0" marB="0" anchor="ctr" anchorCtr="1"/>
                </a:tc>
              </a:tr>
              <a:tr h="276895">
                <a:tc>
                  <a:txBody>
                    <a:bodyPr/>
                    <a:lstStyle/>
                    <a:p>
                      <a:r>
                        <a:rPr lang="en-NZ" sz="1400" b="0" baseline="0" dirty="0" smtClean="0">
                          <a:solidFill>
                            <a:schemeClr val="tx1"/>
                          </a:solidFill>
                          <a:latin typeface="+mn-lt"/>
                        </a:rPr>
                        <a:t>   Disease control rate, CR+PR+SD, %</a:t>
                      </a:r>
                      <a:endParaRPr lang="en-GB" sz="1400" b="0" dirty="0">
                        <a:solidFill>
                          <a:schemeClr val="tx1"/>
                        </a:solidFill>
                        <a:latin typeface="+mn-lt"/>
                      </a:endParaRPr>
                    </a:p>
                  </a:txBody>
                  <a:tcPr marL="72000" marR="72000"/>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48.7</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23.1</a:t>
                      </a: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endParaRPr lang="en-US" sz="1400" b="0" dirty="0">
                        <a:solidFill>
                          <a:schemeClr val="tx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400" b="0" dirty="0" smtClean="0">
                          <a:solidFill>
                            <a:schemeClr val="tx1"/>
                          </a:solidFill>
                          <a:latin typeface="+mn-lt"/>
                          <a:ea typeface="Times New Roman"/>
                          <a:cs typeface="Arial" pitchFamily="34" charset="0"/>
                        </a:rPr>
                        <a:t>&lt;0.0001</a:t>
                      </a:r>
                      <a:endParaRPr lang="en-US" sz="1400" b="0" dirty="0">
                        <a:solidFill>
                          <a:schemeClr val="tx1"/>
                        </a:solidFill>
                        <a:latin typeface="+mn-lt"/>
                        <a:ea typeface="Times New Roman"/>
                        <a:cs typeface="Arial" pitchFamily="34" charset="0"/>
                      </a:endParaRPr>
                    </a:p>
                  </a:txBody>
                  <a:tcPr marL="8890" marR="8890" marT="0" marB="0" anchor="ctr" anchorCtr="1"/>
                </a:tc>
              </a:tr>
            </a:tbl>
          </a:graphicData>
        </a:graphic>
      </p:graphicFrame>
      <p:sp>
        <p:nvSpPr>
          <p:cNvPr id="9" name="Text Placeholder 3"/>
          <p:cNvSpPr>
            <a:spLocks noGrp="1"/>
          </p:cNvSpPr>
          <p:nvPr>
            <p:ph type="body" sz="quarter" idx="11"/>
          </p:nvPr>
        </p:nvSpPr>
        <p:spPr>
          <a:xfrm>
            <a:off x="4581948" y="6387784"/>
            <a:ext cx="4336143" cy="307975"/>
          </a:xfrm>
        </p:spPr>
        <p:txBody>
          <a:bodyPr/>
          <a:lstStyle/>
          <a:p>
            <a:r>
              <a:rPr lang="en-GB" sz="1100" dirty="0" err="1" smtClean="0"/>
              <a:t>Tabernero</a:t>
            </a:r>
            <a:r>
              <a:rPr lang="en-GB" sz="1100" dirty="0" smtClean="0"/>
              <a:t> </a:t>
            </a:r>
            <a:r>
              <a:rPr lang="en-GB" sz="1100" dirty="0"/>
              <a:t>et al. Ann </a:t>
            </a:r>
            <a:r>
              <a:rPr lang="en-GB" sz="1100" dirty="0" err="1"/>
              <a:t>Oncol</a:t>
            </a:r>
            <a:r>
              <a:rPr lang="en-GB" sz="1100" dirty="0"/>
              <a:t> 2013; 24 (</a:t>
            </a:r>
            <a:r>
              <a:rPr lang="en-GB" sz="1100" dirty="0" err="1"/>
              <a:t>suppl</a:t>
            </a:r>
            <a:r>
              <a:rPr lang="en-GB" sz="1100" dirty="0"/>
              <a:t>; </a:t>
            </a:r>
            <a:r>
              <a:rPr lang="en-GB" sz="1100" dirty="0" err="1"/>
              <a:t>abstr</a:t>
            </a:r>
            <a:r>
              <a:rPr lang="en-GB" sz="1100" dirty="0"/>
              <a:t> </a:t>
            </a:r>
            <a:r>
              <a:rPr lang="en-GB" sz="1100" dirty="0" smtClean="0"/>
              <a:t>O-0008)</a:t>
            </a:r>
            <a:endParaRPr lang="en-GB" sz="1100" dirty="0"/>
          </a:p>
        </p:txBody>
      </p:sp>
    </p:spTree>
    <p:extLst>
      <p:ext uri="{BB962C8B-B14F-4D97-AF65-F5344CB8AC3E}">
        <p14:creationId xmlns:p14="http://schemas.microsoft.com/office/powerpoint/2010/main" val="24096032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1800" dirty="0" smtClean="0">
                <a:solidFill>
                  <a:srgbClr val="043882"/>
                </a:solidFill>
              </a:rPr>
              <a:t>O-0008: REGARD Phase 3</a:t>
            </a:r>
            <a:r>
              <a:rPr lang="en-NZ" sz="1800" dirty="0">
                <a:solidFill>
                  <a:srgbClr val="043882"/>
                </a:solidFill>
              </a:rPr>
              <a:t>, </a:t>
            </a:r>
            <a:r>
              <a:rPr lang="en-NZ" sz="1800" dirty="0" smtClean="0">
                <a:solidFill>
                  <a:srgbClr val="043882"/>
                </a:solidFill>
              </a:rPr>
              <a:t>randomized trial of </a:t>
            </a:r>
            <a:r>
              <a:rPr lang="en-NZ" sz="1800" dirty="0" err="1" smtClean="0">
                <a:solidFill>
                  <a:srgbClr val="043882"/>
                </a:solidFill>
              </a:rPr>
              <a:t>ramucirumab</a:t>
            </a:r>
            <a:r>
              <a:rPr lang="en-NZ" sz="1800" dirty="0" smtClean="0">
                <a:solidFill>
                  <a:srgbClr val="043882"/>
                </a:solidFill>
              </a:rPr>
              <a:t> in patients with metastatic gastric or GEJ adenocarcinoma following progression on first-line chemotherapy </a:t>
            </a:r>
            <a:r>
              <a:rPr lang="en-US" sz="1800" dirty="0" smtClean="0">
                <a:solidFill>
                  <a:srgbClr val="043882"/>
                </a:solidFill>
              </a:rPr>
              <a:t>– </a:t>
            </a:r>
            <a:r>
              <a:rPr lang="en-US" sz="1800" i="1" dirty="0" err="1" smtClean="0">
                <a:solidFill>
                  <a:srgbClr val="043882"/>
                </a:solidFill>
              </a:rPr>
              <a:t>Tabernero</a:t>
            </a:r>
            <a:r>
              <a:rPr lang="en-US" sz="1800" i="1" dirty="0" smtClean="0">
                <a:solidFill>
                  <a:srgbClr val="043882"/>
                </a:solidFill>
              </a:rPr>
              <a:t> J et al</a:t>
            </a:r>
            <a:endParaRPr lang="en-GB" sz="1800" dirty="0"/>
          </a:p>
        </p:txBody>
      </p:sp>
      <p:sp>
        <p:nvSpPr>
          <p:cNvPr id="3" name="Content Placeholder 2"/>
          <p:cNvSpPr>
            <a:spLocks noGrp="1"/>
          </p:cNvSpPr>
          <p:nvPr>
            <p:ph idx="1"/>
          </p:nvPr>
        </p:nvSpPr>
        <p:spPr/>
        <p:txBody>
          <a:bodyPr/>
          <a:lstStyle/>
          <a:p>
            <a:r>
              <a:rPr lang="en-NZ" sz="1800" dirty="0" smtClean="0"/>
              <a:t>Key results (continued)</a:t>
            </a:r>
          </a:p>
          <a:p>
            <a:pPr lvl="1"/>
            <a:r>
              <a:rPr lang="en-NZ" sz="1800" dirty="0"/>
              <a:t>The most frequent grade ≥</a:t>
            </a:r>
            <a:r>
              <a:rPr lang="en-NZ" sz="1800" dirty="0" smtClean="0"/>
              <a:t>3 adverse events (ramucirumab vs. placebo) were</a:t>
            </a:r>
            <a:r>
              <a:rPr lang="en-NZ" sz="1800" dirty="0"/>
              <a:t>: hypertension (</a:t>
            </a:r>
            <a:r>
              <a:rPr lang="en-NZ" sz="1800" dirty="0" smtClean="0"/>
              <a:t>7.6 vs</a:t>
            </a:r>
            <a:r>
              <a:rPr lang="en-NZ" sz="1800" dirty="0"/>
              <a:t>.</a:t>
            </a:r>
            <a:r>
              <a:rPr lang="en-NZ" sz="1800" dirty="0" smtClean="0"/>
              <a:t> </a:t>
            </a:r>
            <a:r>
              <a:rPr lang="en-NZ" sz="1800" dirty="0"/>
              <a:t>2.6</a:t>
            </a:r>
            <a:r>
              <a:rPr lang="en-NZ" sz="1800" dirty="0" smtClean="0"/>
              <a:t>%), </a:t>
            </a:r>
            <a:r>
              <a:rPr lang="en-NZ" sz="1800" dirty="0"/>
              <a:t>fatigue (</a:t>
            </a:r>
            <a:r>
              <a:rPr lang="en-NZ" sz="1800" dirty="0" smtClean="0"/>
              <a:t>6.4 vs. 9.6%), anaemia (6.4 vs. 7.8%), </a:t>
            </a:r>
            <a:r>
              <a:rPr lang="en-NZ" sz="1800" dirty="0"/>
              <a:t>abdominal pain (</a:t>
            </a:r>
            <a:r>
              <a:rPr lang="en-NZ" sz="1800" dirty="0" smtClean="0"/>
              <a:t>5.9 vs. 2.6%), </a:t>
            </a:r>
            <a:r>
              <a:rPr lang="en-NZ" sz="1800" dirty="0"/>
              <a:t>ascites (</a:t>
            </a:r>
            <a:r>
              <a:rPr lang="en-NZ" sz="1800" dirty="0" smtClean="0"/>
              <a:t>4.2 vs. 4.3%), </a:t>
            </a:r>
            <a:r>
              <a:rPr lang="en-NZ" sz="1800" dirty="0"/>
              <a:t>decreased appetite (</a:t>
            </a:r>
            <a:r>
              <a:rPr lang="en-NZ" sz="1800" dirty="0" smtClean="0"/>
              <a:t>3.4 vs. 3.5%), </a:t>
            </a:r>
            <a:r>
              <a:rPr lang="en-NZ" sz="1800" dirty="0"/>
              <a:t>bleeding (</a:t>
            </a:r>
            <a:r>
              <a:rPr lang="en-NZ" sz="1800" dirty="0" smtClean="0"/>
              <a:t>3.4 vs. 2.6%) and </a:t>
            </a:r>
            <a:r>
              <a:rPr lang="en-NZ" sz="1800" dirty="0" err="1" smtClean="0"/>
              <a:t>hyponatraemia</a:t>
            </a:r>
            <a:r>
              <a:rPr lang="en-NZ" sz="1800" dirty="0" smtClean="0"/>
              <a:t> </a:t>
            </a:r>
            <a:r>
              <a:rPr lang="en-NZ" sz="1800" dirty="0"/>
              <a:t>(</a:t>
            </a:r>
            <a:r>
              <a:rPr lang="en-NZ" sz="1800" dirty="0" smtClean="0"/>
              <a:t>3.4 vs. </a:t>
            </a:r>
            <a:r>
              <a:rPr lang="en-NZ" sz="1800" dirty="0"/>
              <a:t>0.9</a:t>
            </a:r>
            <a:r>
              <a:rPr lang="en-NZ" sz="1800" dirty="0" smtClean="0"/>
              <a:t>%)</a:t>
            </a:r>
          </a:p>
          <a:p>
            <a:r>
              <a:rPr lang="en-NZ" sz="1800" b="1" dirty="0" smtClean="0"/>
              <a:t>Conclusions</a:t>
            </a:r>
          </a:p>
          <a:p>
            <a:pPr lvl="1"/>
            <a:r>
              <a:rPr lang="en-NZ" sz="1800" b="1" dirty="0" smtClean="0"/>
              <a:t>Among patients with metastatic gastric or GEJ cancer, </a:t>
            </a:r>
            <a:r>
              <a:rPr lang="en-NZ" sz="1800" b="1" dirty="0" err="1" smtClean="0"/>
              <a:t>ramucirumab+BSC</a:t>
            </a:r>
            <a:r>
              <a:rPr lang="en-NZ" sz="1800" b="1" dirty="0" smtClean="0"/>
              <a:t> was associated with significantly better OS and PFS than </a:t>
            </a:r>
            <a:r>
              <a:rPr lang="en-NZ" sz="1800" b="1" dirty="0" err="1" smtClean="0"/>
              <a:t>placebo+BSC</a:t>
            </a:r>
            <a:endParaRPr lang="en-NZ" sz="1800" b="1" dirty="0" smtClean="0"/>
          </a:p>
          <a:p>
            <a:pPr lvl="1"/>
            <a:r>
              <a:rPr lang="en-NZ" sz="1800" b="1" dirty="0" smtClean="0"/>
              <a:t>No grade ≥3 adverse events occurred in &gt;10% of ramucirumab-treated patients</a:t>
            </a:r>
          </a:p>
          <a:p>
            <a:pPr lvl="1"/>
            <a:r>
              <a:rPr lang="en-NZ" sz="1800" b="1" dirty="0" smtClean="0"/>
              <a:t>Ramucirumab is the first single-agent biological therapy to demonstrate an OS benefit in gastric cancer and could be a potential new standard of care for second-line therapy</a:t>
            </a:r>
            <a:endParaRPr lang="en-NZ" sz="1800" b="1" dirty="0"/>
          </a:p>
        </p:txBody>
      </p:sp>
      <p:sp>
        <p:nvSpPr>
          <p:cNvPr id="7" name="Text Placeholder 3"/>
          <p:cNvSpPr>
            <a:spLocks noGrp="1"/>
          </p:cNvSpPr>
          <p:nvPr>
            <p:ph type="body" sz="quarter" idx="11"/>
          </p:nvPr>
        </p:nvSpPr>
        <p:spPr>
          <a:xfrm>
            <a:off x="4581948" y="6387784"/>
            <a:ext cx="4336143" cy="307975"/>
          </a:xfrm>
        </p:spPr>
        <p:txBody>
          <a:bodyPr/>
          <a:lstStyle/>
          <a:p>
            <a:r>
              <a:rPr lang="en-GB" sz="1100" dirty="0" err="1" smtClean="0"/>
              <a:t>Tabernero</a:t>
            </a:r>
            <a:r>
              <a:rPr lang="en-GB" sz="1100" dirty="0" smtClean="0"/>
              <a:t> </a:t>
            </a:r>
            <a:r>
              <a:rPr lang="en-GB" sz="1100" dirty="0"/>
              <a:t>et al. Ann </a:t>
            </a:r>
            <a:r>
              <a:rPr lang="en-GB" sz="1100" dirty="0" err="1"/>
              <a:t>Oncol</a:t>
            </a:r>
            <a:r>
              <a:rPr lang="en-GB" sz="1100" dirty="0"/>
              <a:t> 2013; 24 (</a:t>
            </a:r>
            <a:r>
              <a:rPr lang="en-GB" sz="1100" dirty="0" err="1"/>
              <a:t>suppl</a:t>
            </a:r>
            <a:r>
              <a:rPr lang="en-GB" sz="1100" dirty="0"/>
              <a:t>; </a:t>
            </a:r>
            <a:r>
              <a:rPr lang="en-GB" sz="1100" dirty="0" err="1"/>
              <a:t>abstr</a:t>
            </a:r>
            <a:r>
              <a:rPr lang="en-GB" sz="1100" dirty="0"/>
              <a:t> </a:t>
            </a:r>
            <a:r>
              <a:rPr lang="en-GB" sz="1100" dirty="0" smtClean="0"/>
              <a:t>O-0008)</a:t>
            </a:r>
            <a:endParaRPr lang="en-GB" sz="1100" dirty="0"/>
          </a:p>
        </p:txBody>
      </p:sp>
    </p:spTree>
    <p:extLst>
      <p:ext uri="{BB962C8B-B14F-4D97-AF65-F5344CB8AC3E}">
        <p14:creationId xmlns:p14="http://schemas.microsoft.com/office/powerpoint/2010/main" val="42044208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Adjuvant therapy </a:t>
            </a:r>
            <a:endParaRPr lang="en-GB" dirty="0"/>
          </a:p>
        </p:txBody>
      </p:sp>
      <p:sp>
        <p:nvSpPr>
          <p:cNvPr id="3" name="Text Placeholder 2"/>
          <p:cNvSpPr>
            <a:spLocks noGrp="1"/>
          </p:cNvSpPr>
          <p:nvPr>
            <p:ph type="body" idx="1"/>
          </p:nvPr>
        </p:nvSpPr>
        <p:spPr/>
        <p:txBody>
          <a:bodyPr/>
          <a:lstStyle/>
          <a:p>
            <a:r>
              <a:rPr lang="en-GB" b="1" dirty="0" smtClean="0"/>
              <a:t>NEUROENDOCRINE TUMOURS</a:t>
            </a:r>
            <a:endParaRPr lang="en-GB" b="1" dirty="0"/>
          </a:p>
        </p:txBody>
      </p:sp>
    </p:spTree>
    <p:extLst>
      <p:ext uri="{BB962C8B-B14F-4D97-AF65-F5344CB8AC3E}">
        <p14:creationId xmlns:p14="http://schemas.microsoft.com/office/powerpoint/2010/main" val="24775975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t>LBA3: </a:t>
            </a:r>
            <a:r>
              <a:rPr lang="en-GB" sz="1800" dirty="0"/>
              <a:t>A randomized, double-blind, </a:t>
            </a:r>
            <a:r>
              <a:rPr lang="en-GB" sz="1800" dirty="0" smtClean="0"/>
              <a:t>placebo-Controlled </a:t>
            </a:r>
            <a:r>
              <a:rPr lang="en-GB" sz="1800" dirty="0"/>
              <a:t>study of </a:t>
            </a:r>
            <a:r>
              <a:rPr lang="en-GB" sz="1800" dirty="0" err="1"/>
              <a:t>Lanreotide</a:t>
            </a:r>
            <a:r>
              <a:rPr lang="en-GB" sz="1800" dirty="0"/>
              <a:t> </a:t>
            </a:r>
            <a:r>
              <a:rPr lang="en-GB" sz="1800" dirty="0" err="1"/>
              <a:t>Antiproliferative</a:t>
            </a:r>
            <a:r>
              <a:rPr lang="en-GB" sz="1800" dirty="0"/>
              <a:t> Response in patients with </a:t>
            </a:r>
            <a:r>
              <a:rPr lang="en-GB" sz="1800" dirty="0" err="1"/>
              <a:t>gastroenteropancreatic</a:t>
            </a:r>
            <a:r>
              <a:rPr lang="en-GB" sz="1800" dirty="0"/>
              <a:t> </a:t>
            </a:r>
            <a:r>
              <a:rPr lang="en-GB" sz="1800" dirty="0" err="1"/>
              <a:t>NeuroEndocrine</a:t>
            </a:r>
            <a:r>
              <a:rPr lang="en-GB" sz="1800" dirty="0"/>
              <a:t> </a:t>
            </a:r>
            <a:r>
              <a:rPr lang="en-GB" sz="1800" dirty="0" err="1"/>
              <a:t>Tumors</a:t>
            </a:r>
            <a:r>
              <a:rPr lang="en-GB" sz="1800" dirty="0"/>
              <a:t> (CLARINET)</a:t>
            </a:r>
            <a:r>
              <a:rPr lang="en-NZ" sz="1800" dirty="0" smtClean="0">
                <a:solidFill>
                  <a:schemeClr val="accent3"/>
                </a:solidFill>
              </a:rPr>
              <a:t> – </a:t>
            </a:r>
            <a:r>
              <a:rPr lang="en-GB" sz="1800" dirty="0" err="1" smtClean="0"/>
              <a:t>Caplin</a:t>
            </a:r>
            <a:r>
              <a:rPr lang="en-GB" sz="1800" dirty="0" smtClean="0"/>
              <a:t> M </a:t>
            </a:r>
            <a:r>
              <a:rPr lang="en-NZ" sz="1800" i="1" dirty="0" smtClean="0">
                <a:solidFill>
                  <a:schemeClr val="accent3"/>
                </a:solidFill>
              </a:rPr>
              <a:t>et al</a:t>
            </a:r>
            <a:endParaRPr lang="en-GB" altLang="zh-CN" sz="1800" i="1" dirty="0" smtClean="0">
              <a:solidFill>
                <a:schemeClr val="accent3"/>
              </a:solidFill>
            </a:endParaRPr>
          </a:p>
        </p:txBody>
      </p:sp>
      <p:sp>
        <p:nvSpPr>
          <p:cNvPr id="60419" name="Rectangle 9"/>
          <p:cNvSpPr>
            <a:spLocks noGrp="1" noChangeArrowheads="1"/>
          </p:cNvSpPr>
          <p:nvPr>
            <p:ph sz="half" idx="1"/>
          </p:nvPr>
        </p:nvSpPr>
        <p:spPr>
          <a:xfrm>
            <a:off x="228600" y="5739085"/>
            <a:ext cx="4267200" cy="990600"/>
          </a:xfrm>
        </p:spPr>
        <p:txBody>
          <a:bodyPr/>
          <a:lstStyle/>
          <a:p>
            <a:pPr marL="0" indent="0">
              <a:buNone/>
            </a:pPr>
            <a:r>
              <a:rPr lang="en-GB" sz="1600" b="1" dirty="0" smtClean="0"/>
              <a:t>Primary endpoint</a:t>
            </a:r>
          </a:p>
          <a:p>
            <a:r>
              <a:rPr lang="en-GB" sz="1600" dirty="0" smtClean="0"/>
              <a:t>PFS</a:t>
            </a:r>
            <a:endParaRPr lang="en-GB" sz="1600" baseline="30000" dirty="0" smtClean="0"/>
          </a:p>
          <a:p>
            <a:endParaRPr lang="en-GB" sz="1600" dirty="0" smtClean="0"/>
          </a:p>
        </p:txBody>
      </p:sp>
      <p:sp>
        <p:nvSpPr>
          <p:cNvPr id="23556" name="Content Placeholder 26"/>
          <p:cNvSpPr>
            <a:spLocks noGrp="1"/>
          </p:cNvSpPr>
          <p:nvPr>
            <p:ph sz="half" idx="2"/>
          </p:nvPr>
        </p:nvSpPr>
        <p:spPr>
          <a:xfrm>
            <a:off x="4648200" y="5739086"/>
            <a:ext cx="4267200" cy="847754"/>
          </a:xfrm>
        </p:spPr>
        <p:txBody>
          <a:bodyPr/>
          <a:lstStyle/>
          <a:p>
            <a:pPr marL="0" indent="0">
              <a:buNone/>
            </a:pPr>
            <a:r>
              <a:rPr lang="en-GB" sz="1600" b="1" dirty="0" smtClean="0"/>
              <a:t>Secondary endpoints</a:t>
            </a:r>
          </a:p>
          <a:p>
            <a:r>
              <a:rPr lang="en-GB" sz="1600" dirty="0" smtClean="0"/>
              <a:t>PD, death, safety</a:t>
            </a:r>
          </a:p>
        </p:txBody>
      </p:sp>
      <p:sp>
        <p:nvSpPr>
          <p:cNvPr id="23558" name="Oval 14"/>
          <p:cNvSpPr>
            <a:spLocks noChangeArrowheads="1"/>
          </p:cNvSpPr>
          <p:nvPr/>
        </p:nvSpPr>
        <p:spPr bwMode="auto">
          <a:xfrm>
            <a:off x="3941537" y="3941082"/>
            <a:ext cx="583595" cy="584200"/>
          </a:xfrm>
          <a:prstGeom prst="ellipse">
            <a:avLst/>
          </a:prstGeom>
          <a:noFill/>
          <a:ln w="28575">
            <a:solidFill>
              <a:schemeClr val="bg1"/>
            </a:solidFill>
            <a:round/>
            <a:headEnd/>
            <a:tailEnd/>
          </a:ln>
        </p:spPr>
        <p:txBody>
          <a:bodyPr wrap="none" anchor="ctr"/>
          <a:lstStyle/>
          <a:p>
            <a:pPr algn="ctr"/>
            <a:r>
              <a:rPr lang="en-GB" altLang="zh-CN" sz="2200" b="1" dirty="0" smtClean="0">
                <a:solidFill>
                  <a:schemeClr val="bg1"/>
                </a:solidFill>
                <a:ea typeface="SimSun" pitchFamily="2" charset="-122"/>
              </a:rPr>
              <a:t>R</a:t>
            </a:r>
            <a:r>
              <a:rPr lang="en-GB" altLang="zh-CN" sz="2000" b="1" dirty="0" smtClean="0">
                <a:solidFill>
                  <a:schemeClr val="bg1"/>
                </a:solidFill>
                <a:ea typeface="SimSun" pitchFamily="2" charset="-122"/>
              </a:rPr>
              <a:t/>
            </a:r>
            <a:br>
              <a:rPr lang="en-GB" altLang="zh-CN" sz="2000" b="1" dirty="0" smtClean="0">
                <a:solidFill>
                  <a:schemeClr val="bg1"/>
                </a:solidFill>
                <a:ea typeface="SimSun" pitchFamily="2" charset="-122"/>
              </a:rPr>
            </a:br>
            <a:r>
              <a:rPr lang="en-GB" altLang="zh-CN" sz="1400"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23559" name="AutoShape 15"/>
          <p:cNvCxnSpPr>
            <a:cxnSpLocks noChangeShapeType="1"/>
            <a:stCxn id="23558" idx="0"/>
          </p:cNvCxnSpPr>
          <p:nvPr/>
        </p:nvCxnSpPr>
        <p:spPr bwMode="auto">
          <a:xfrm rot="5400000" flipH="1" flipV="1">
            <a:off x="4233768" y="3309541"/>
            <a:ext cx="631109" cy="631975"/>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p:cNvCxnSpPr>
          <p:nvPr/>
        </p:nvCxnSpPr>
        <p:spPr bwMode="auto">
          <a:xfrm rot="16200000" flipH="1">
            <a:off x="4241785" y="4516831"/>
            <a:ext cx="615074" cy="63197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87603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23564" name="AutoShape 12"/>
          <p:cNvSpPr>
            <a:spLocks noChangeArrowheads="1"/>
          </p:cNvSpPr>
          <p:nvPr/>
        </p:nvSpPr>
        <p:spPr bwMode="auto">
          <a:xfrm>
            <a:off x="8257722" y="304565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23566" name="AutoShape 19"/>
          <p:cNvCxnSpPr>
            <a:cxnSpLocks noChangeShapeType="1"/>
          </p:cNvCxnSpPr>
          <p:nvPr/>
        </p:nvCxnSpPr>
        <p:spPr bwMode="auto">
          <a:xfrm flipV="1">
            <a:off x="3584576" y="4217192"/>
            <a:ext cx="356961" cy="2"/>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a:off x="7542220" y="5140357"/>
            <a:ext cx="715502" cy="0"/>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a:stCxn id="48" idx="3"/>
            <a:endCxn id="23564" idx="1"/>
          </p:cNvCxnSpPr>
          <p:nvPr/>
        </p:nvCxnSpPr>
        <p:spPr bwMode="auto">
          <a:xfrm>
            <a:off x="7543800" y="3309971"/>
            <a:ext cx="713922" cy="0"/>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31775" y="2892407"/>
            <a:ext cx="3352801" cy="2649571"/>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chemeClr val="tx2"/>
                </a:solidFill>
                <a:ea typeface="SimSun" pitchFamily="2" charset="-122"/>
              </a:rPr>
              <a:t>Patients with histologically confirmed, locally inoperable</a:t>
            </a:r>
            <a:r>
              <a:rPr lang="en-GB" altLang="zh-CN" sz="1600" dirty="0" smtClean="0">
                <a:solidFill>
                  <a:schemeClr val="tx2"/>
                </a:solidFill>
                <a:ea typeface="SimSun" pitchFamily="2" charset="-122"/>
              </a:rPr>
              <a:t/>
            </a:r>
            <a:br>
              <a:rPr lang="en-GB" altLang="zh-CN" sz="1600" dirty="0" smtClean="0">
                <a:solidFill>
                  <a:schemeClr val="tx2"/>
                </a:solidFill>
                <a:ea typeface="SimSun" pitchFamily="2" charset="-122"/>
              </a:rPr>
            </a:br>
            <a:r>
              <a:rPr lang="en-GB" altLang="zh-CN" sz="1600" dirty="0" smtClean="0">
                <a:solidFill>
                  <a:schemeClr val="tx2"/>
                </a:solidFill>
                <a:ea typeface="SimSun" pitchFamily="2" charset="-122"/>
              </a:rPr>
              <a:t>non-functioning GEP-NET</a:t>
            </a:r>
          </a:p>
          <a:p>
            <a:pPr marL="180975" indent="-180975" defTabSz="892175" eaLnBrk="0" hangingPunct="0">
              <a:spcAft>
                <a:spcPct val="30000"/>
              </a:spcAft>
              <a:buFont typeface="Arial" pitchFamily="34" charset="0"/>
              <a:buChar char="•"/>
            </a:pPr>
            <a:r>
              <a:rPr lang="en-GB" altLang="zh-CN" sz="1600" dirty="0" smtClean="0">
                <a:solidFill>
                  <a:schemeClr val="tx2"/>
                </a:solidFill>
                <a:ea typeface="SimSun" pitchFamily="2" charset="-122"/>
              </a:rPr>
              <a:t>Well </a:t>
            </a:r>
            <a:r>
              <a:rPr lang="en-GB" altLang="zh-CN" sz="1600" dirty="0">
                <a:solidFill>
                  <a:schemeClr val="tx2"/>
                </a:solidFill>
                <a:ea typeface="SimSun" pitchFamily="2" charset="-122"/>
              </a:rPr>
              <a:t>or moderately differentiated </a:t>
            </a:r>
            <a:r>
              <a:rPr lang="en-GB" altLang="zh-CN" sz="1600" dirty="0" smtClean="0">
                <a:solidFill>
                  <a:schemeClr val="tx2"/>
                </a:solidFill>
                <a:ea typeface="SimSun" pitchFamily="2" charset="-122"/>
              </a:rPr>
              <a:t>tumours with a low proliferation index (Ki67 </a:t>
            </a:r>
            <a:r>
              <a:rPr lang="en-GB" altLang="zh-CN" sz="1600" dirty="0">
                <a:solidFill>
                  <a:schemeClr val="tx2"/>
                </a:solidFill>
                <a:ea typeface="SimSun" pitchFamily="2" charset="-122"/>
              </a:rPr>
              <a:t>&lt;10%) </a:t>
            </a:r>
            <a:endParaRPr lang="en-GB" altLang="zh-CN" sz="1600" dirty="0" smtClean="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GB" altLang="zh-CN" sz="1600" dirty="0" smtClean="0">
                <a:solidFill>
                  <a:schemeClr val="tx2"/>
                </a:solidFill>
                <a:ea typeface="SimSun" pitchFamily="2" charset="-122"/>
              </a:rPr>
              <a:t>Prior therapy permitted</a:t>
            </a:r>
          </a:p>
          <a:p>
            <a:pPr marL="292100" indent="-292100" algn="l" defTabSz="892175" eaLnBrk="0" hangingPunct="0">
              <a:spcAft>
                <a:spcPct val="30000"/>
              </a:spcAft>
              <a:buFont typeface="Wingdings" pitchFamily="2" charset="2"/>
              <a:buNone/>
            </a:pPr>
            <a:r>
              <a:rPr lang="en-GB" altLang="zh-CN" sz="1600" dirty="0" smtClean="0">
                <a:solidFill>
                  <a:schemeClr val="tx2"/>
                </a:solidFill>
                <a:ea typeface="SimSun" pitchFamily="2" charset="-122"/>
              </a:rPr>
              <a:t>(n=204)</a:t>
            </a:r>
            <a:endParaRPr lang="en-GB" altLang="zh-CN" sz="1600" dirty="0">
              <a:solidFill>
                <a:schemeClr val="tx2"/>
              </a:solidFill>
              <a:ea typeface="SimSun" pitchFamily="2" charset="-122"/>
            </a:endParaRPr>
          </a:p>
        </p:txBody>
      </p:sp>
      <p:sp>
        <p:nvSpPr>
          <p:cNvPr id="47" name="AutoShape 12"/>
          <p:cNvSpPr>
            <a:spLocks noChangeArrowheads="1"/>
          </p:cNvSpPr>
          <p:nvPr/>
        </p:nvSpPr>
        <p:spPr bwMode="auto">
          <a:xfrm>
            <a:off x="4865310" y="4729989"/>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Placebo </a:t>
            </a:r>
            <a:br>
              <a:rPr lang="en-GB" altLang="zh-CN" sz="1600" dirty="0" smtClean="0">
                <a:ea typeface="SimSun" pitchFamily="2" charset="-122"/>
              </a:rPr>
            </a:br>
            <a:r>
              <a:rPr lang="en-GB" altLang="zh-CN" sz="1600" dirty="0" smtClean="0">
                <a:ea typeface="SimSun" pitchFamily="2" charset="-122"/>
              </a:rPr>
              <a:t>SC q4w</a:t>
            </a:r>
            <a:br>
              <a:rPr lang="en-GB" altLang="zh-CN" sz="1600" dirty="0" smtClean="0">
                <a:ea typeface="SimSun" pitchFamily="2" charset="-122"/>
              </a:rPr>
            </a:br>
            <a:r>
              <a:rPr lang="en-GB" altLang="zh-CN" sz="1600" dirty="0" smtClean="0">
                <a:ea typeface="SimSun" pitchFamily="2" charset="-122"/>
              </a:rPr>
              <a:t>(n=103)</a:t>
            </a:r>
          </a:p>
        </p:txBody>
      </p:sp>
      <p:sp>
        <p:nvSpPr>
          <p:cNvPr id="48" name="AutoShape 8"/>
          <p:cNvSpPr>
            <a:spLocks noChangeArrowheads="1"/>
          </p:cNvSpPr>
          <p:nvPr/>
        </p:nvSpPr>
        <p:spPr bwMode="auto">
          <a:xfrm>
            <a:off x="4865310" y="2899602"/>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err="1" smtClean="0">
                <a:solidFill>
                  <a:schemeClr val="tx2"/>
                </a:solidFill>
                <a:ea typeface="SimSun" pitchFamily="2" charset="-122"/>
              </a:rPr>
              <a:t>Lanreotide</a:t>
            </a:r>
            <a:r>
              <a:rPr lang="en-GB" altLang="zh-CN" sz="1600" dirty="0" smtClean="0">
                <a:solidFill>
                  <a:schemeClr val="tx2"/>
                </a:solidFill>
                <a:ea typeface="SimSun" pitchFamily="2" charset="-122"/>
              </a:rPr>
              <a:t> </a:t>
            </a:r>
            <a:r>
              <a:rPr lang="en-GB" altLang="zh-CN" sz="1600" dirty="0" err="1" smtClean="0">
                <a:solidFill>
                  <a:schemeClr val="tx2"/>
                </a:solidFill>
                <a:ea typeface="SimSun" pitchFamily="2" charset="-122"/>
              </a:rPr>
              <a:t>autogel</a:t>
            </a:r>
            <a:r>
              <a:rPr lang="en-GB" altLang="zh-CN" sz="1600" dirty="0" smtClean="0">
                <a:solidFill>
                  <a:schemeClr val="tx2"/>
                </a:solidFill>
                <a:ea typeface="SimSun" pitchFamily="2" charset="-122"/>
              </a:rPr>
              <a:t> </a:t>
            </a:r>
            <a:br>
              <a:rPr lang="en-GB" altLang="zh-CN" sz="1600" dirty="0" smtClean="0">
                <a:solidFill>
                  <a:schemeClr val="tx2"/>
                </a:solidFill>
                <a:ea typeface="SimSun" pitchFamily="2" charset="-122"/>
              </a:rPr>
            </a:br>
            <a:r>
              <a:rPr lang="en-GB" altLang="zh-CN" sz="1600" dirty="0" smtClean="0">
                <a:solidFill>
                  <a:schemeClr val="tx2"/>
                </a:solidFill>
                <a:ea typeface="SimSun" pitchFamily="2" charset="-122"/>
              </a:rPr>
              <a:t>120 mg SC q4w</a:t>
            </a:r>
            <a:br>
              <a:rPr lang="en-GB" altLang="zh-CN" sz="1600" dirty="0" smtClean="0">
                <a:solidFill>
                  <a:schemeClr val="tx2"/>
                </a:solidFill>
                <a:ea typeface="SimSun" pitchFamily="2" charset="-122"/>
              </a:rPr>
            </a:br>
            <a:r>
              <a:rPr lang="en-GB" altLang="zh-CN" sz="1600" dirty="0" smtClean="0">
                <a:solidFill>
                  <a:schemeClr val="tx2"/>
                </a:solidFill>
                <a:ea typeface="SimSun" pitchFamily="2" charset="-122"/>
              </a:rPr>
              <a:t>(n=101)</a:t>
            </a:r>
          </a:p>
        </p:txBody>
      </p:sp>
      <p:sp>
        <p:nvSpPr>
          <p:cNvPr id="51" name="TextBox 50"/>
          <p:cNvSpPr txBox="1"/>
          <p:nvPr/>
        </p:nvSpPr>
        <p:spPr>
          <a:xfrm>
            <a:off x="228600" y="1295400"/>
            <a:ext cx="8694738" cy="1554272"/>
          </a:xfrm>
          <a:prstGeom prst="rect">
            <a:avLst/>
          </a:prstGeom>
          <a:noFill/>
        </p:spPr>
        <p:txBody>
          <a:bodyPr wrap="square" lIns="0" rtlCol="0">
            <a:spAutoFit/>
          </a:bodyPr>
          <a:lstStyle/>
          <a:p>
            <a:pPr marL="250825" lvl="0" indent="-250825">
              <a:spcBef>
                <a:spcPts val="0"/>
              </a:spcBef>
              <a:spcAft>
                <a:spcPts val="600"/>
              </a:spcAft>
              <a:buClr>
                <a:srgbClr val="043882"/>
              </a:buClr>
              <a:buSzPct val="110000"/>
              <a:buFontTx/>
              <a:buChar char="•"/>
            </a:pPr>
            <a:r>
              <a:rPr lang="en-NZ" kern="0" dirty="0" smtClean="0">
                <a:solidFill>
                  <a:srgbClr val="363636"/>
                </a:solidFill>
                <a:latin typeface="Arial"/>
                <a:cs typeface="Arial"/>
              </a:rPr>
              <a:t>Study objective</a:t>
            </a:r>
            <a:endParaRPr lang="en-NZ" kern="0" dirty="0">
              <a:solidFill>
                <a:srgbClr val="363636"/>
              </a:solidFill>
              <a:latin typeface="Arial"/>
              <a:cs typeface="Arial"/>
            </a:endParaRPr>
          </a:p>
          <a:p>
            <a:pPr marL="561975" lvl="1" indent="-309563">
              <a:spcBef>
                <a:spcPts val="0"/>
              </a:spcBef>
              <a:spcAft>
                <a:spcPts val="600"/>
              </a:spcAft>
              <a:buClr>
                <a:srgbClr val="043882"/>
              </a:buClr>
              <a:buFontTx/>
              <a:buChar char="–"/>
            </a:pPr>
            <a:r>
              <a:rPr lang="en-NZ" kern="0" dirty="0" smtClean="0">
                <a:latin typeface="Arial"/>
                <a:cs typeface="Arial"/>
              </a:rPr>
              <a:t>To prospectively </a:t>
            </a:r>
            <a:r>
              <a:rPr lang="en-GB" dirty="0" smtClean="0"/>
              <a:t>evaluate the </a:t>
            </a:r>
            <a:r>
              <a:rPr lang="en-GB" dirty="0" err="1" smtClean="0"/>
              <a:t>antiproliferative</a:t>
            </a:r>
            <a:r>
              <a:rPr lang="en-GB" dirty="0" smtClean="0"/>
              <a:t> </a:t>
            </a:r>
            <a:r>
              <a:rPr lang="en-GB" dirty="0"/>
              <a:t>effects of </a:t>
            </a:r>
            <a:r>
              <a:rPr lang="en-GB" dirty="0" err="1" smtClean="0"/>
              <a:t>lanreotide</a:t>
            </a:r>
            <a:r>
              <a:rPr lang="en-GB" dirty="0" smtClean="0"/>
              <a:t> </a:t>
            </a:r>
            <a:r>
              <a:rPr lang="en-GB" dirty="0" err="1" smtClean="0"/>
              <a:t>autogel</a:t>
            </a:r>
            <a:r>
              <a:rPr lang="en-GB" dirty="0" smtClean="0"/>
              <a:t> (a somatostatin analogue) in patients with non-functioning </a:t>
            </a:r>
            <a:r>
              <a:rPr lang="en-GB" altLang="zh-CN" dirty="0" err="1">
                <a:ea typeface="SimSun" pitchFamily="2" charset="-122"/>
              </a:rPr>
              <a:t>gastroenteropancreatic</a:t>
            </a:r>
            <a:r>
              <a:rPr lang="en-GB" altLang="zh-CN" dirty="0">
                <a:ea typeface="SimSun" pitchFamily="2" charset="-122"/>
              </a:rPr>
              <a:t> neuroendocrine tumours</a:t>
            </a:r>
            <a:r>
              <a:rPr lang="en-GB" dirty="0" smtClean="0"/>
              <a:t> (GEP-NET), </a:t>
            </a:r>
            <a:r>
              <a:rPr lang="en-GB" dirty="0"/>
              <a:t>including pancreatic and gastrointestinal </a:t>
            </a:r>
            <a:r>
              <a:rPr lang="en-GB" dirty="0" smtClean="0"/>
              <a:t>tumours</a:t>
            </a:r>
            <a:endParaRPr lang="en-NZ" kern="0" dirty="0">
              <a:latin typeface="Arial"/>
              <a:cs typeface="Arial"/>
            </a:endParaRPr>
          </a:p>
        </p:txBody>
      </p:sp>
      <p:sp>
        <p:nvSpPr>
          <p:cNvPr id="20" name="Text Box 8"/>
          <p:cNvSpPr txBox="1">
            <a:spLocks noChangeArrowheads="1"/>
          </p:cNvSpPr>
          <p:nvPr/>
        </p:nvSpPr>
        <p:spPr bwMode="auto">
          <a:xfrm>
            <a:off x="5734965" y="6490286"/>
            <a:ext cx="318837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smtClean="0"/>
              <a:t>Caplin</a:t>
            </a:r>
            <a:r>
              <a:rPr lang="en-GB" sz="1100" dirty="0" smtClean="0"/>
              <a:t> et al. </a:t>
            </a:r>
            <a:r>
              <a:rPr lang="en-GB" sz="1100" dirty="0" err="1" smtClean="0"/>
              <a:t>Eur</a:t>
            </a:r>
            <a:r>
              <a:rPr lang="en-GB" sz="1100" dirty="0" smtClean="0"/>
              <a:t> J Cancer 2013; 49(</a:t>
            </a:r>
            <a:r>
              <a:rPr lang="en-GB" sz="1100" dirty="0" err="1" smtClean="0"/>
              <a:t>Suppl</a:t>
            </a:r>
            <a:r>
              <a:rPr lang="en-GB" sz="1100" dirty="0" smtClean="0"/>
              <a:t> 3): LBA3</a:t>
            </a:r>
          </a:p>
        </p:txBody>
      </p:sp>
    </p:spTree>
    <p:extLst>
      <p:ext uri="{BB962C8B-B14F-4D97-AF65-F5344CB8AC3E}">
        <p14:creationId xmlns:p14="http://schemas.microsoft.com/office/powerpoint/2010/main" val="2067152865"/>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t>LBA3: </a:t>
            </a:r>
            <a:r>
              <a:rPr lang="en-GB" sz="1800" dirty="0"/>
              <a:t>A randomized, double-blind, </a:t>
            </a:r>
            <a:r>
              <a:rPr lang="en-GB" sz="1800" dirty="0" smtClean="0"/>
              <a:t>placebo-Controlled </a:t>
            </a:r>
            <a:r>
              <a:rPr lang="en-GB" sz="1800" dirty="0"/>
              <a:t>study of </a:t>
            </a:r>
            <a:r>
              <a:rPr lang="en-GB" sz="1800" dirty="0" err="1"/>
              <a:t>Lanreotide</a:t>
            </a:r>
            <a:r>
              <a:rPr lang="en-GB" sz="1800" dirty="0"/>
              <a:t> </a:t>
            </a:r>
            <a:r>
              <a:rPr lang="en-GB" sz="1800" dirty="0" err="1"/>
              <a:t>Antiproliferative</a:t>
            </a:r>
            <a:r>
              <a:rPr lang="en-GB" sz="1800" dirty="0"/>
              <a:t> Response in patients with </a:t>
            </a:r>
            <a:r>
              <a:rPr lang="en-GB" sz="1800" dirty="0" err="1"/>
              <a:t>gastroenteropancreatic</a:t>
            </a:r>
            <a:r>
              <a:rPr lang="en-GB" sz="1800" dirty="0"/>
              <a:t> </a:t>
            </a:r>
            <a:r>
              <a:rPr lang="en-GB" sz="1800" dirty="0" err="1"/>
              <a:t>NeuroEndocrine</a:t>
            </a:r>
            <a:r>
              <a:rPr lang="en-GB" sz="1800" dirty="0"/>
              <a:t> </a:t>
            </a:r>
            <a:r>
              <a:rPr lang="en-GB" sz="1800" dirty="0" err="1"/>
              <a:t>Tumors</a:t>
            </a:r>
            <a:r>
              <a:rPr lang="en-GB" sz="1800" dirty="0"/>
              <a:t> (CLARINET)</a:t>
            </a:r>
            <a:r>
              <a:rPr lang="en-NZ" sz="1800" dirty="0" smtClean="0">
                <a:solidFill>
                  <a:schemeClr val="accent3"/>
                </a:solidFill>
              </a:rPr>
              <a:t> – </a:t>
            </a:r>
            <a:r>
              <a:rPr lang="en-GB" sz="1800" dirty="0" err="1" smtClean="0"/>
              <a:t>Caplin</a:t>
            </a:r>
            <a:r>
              <a:rPr lang="en-GB" sz="1800" dirty="0" smtClean="0"/>
              <a:t> M </a:t>
            </a:r>
            <a:r>
              <a:rPr lang="en-NZ" sz="1800" i="1" dirty="0" smtClean="0">
                <a:solidFill>
                  <a:schemeClr val="accent3"/>
                </a:solidFill>
              </a:rPr>
              <a:t>et al</a:t>
            </a:r>
            <a:endParaRPr lang="en-GB" altLang="zh-CN" sz="1800" i="1" dirty="0" smtClean="0">
              <a:solidFill>
                <a:schemeClr val="accent3"/>
              </a:solidFill>
            </a:endParaRPr>
          </a:p>
        </p:txBody>
      </p:sp>
      <p:sp>
        <p:nvSpPr>
          <p:cNvPr id="51" name="TextBox 50"/>
          <p:cNvSpPr txBox="1"/>
          <p:nvPr/>
        </p:nvSpPr>
        <p:spPr>
          <a:xfrm>
            <a:off x="228599" y="1295400"/>
            <a:ext cx="8784771" cy="1631216"/>
          </a:xfrm>
          <a:prstGeom prst="rect">
            <a:avLst/>
          </a:prstGeom>
          <a:noFill/>
        </p:spPr>
        <p:txBody>
          <a:bodyPr wrap="square" lIns="0" rtlCol="0">
            <a:spAutoFit/>
          </a:bodyPr>
          <a:lstStyle/>
          <a:p>
            <a:pPr marL="250825" lvl="0" indent="-250825">
              <a:spcBef>
                <a:spcPts val="0"/>
              </a:spcBef>
              <a:spcAft>
                <a:spcPts val="600"/>
              </a:spcAft>
              <a:buClr>
                <a:srgbClr val="043882"/>
              </a:buClr>
              <a:buSzPct val="110000"/>
              <a:buFontTx/>
              <a:buChar char="•"/>
            </a:pPr>
            <a:r>
              <a:rPr lang="en-NZ" kern="0" dirty="0" smtClean="0">
                <a:solidFill>
                  <a:srgbClr val="363636"/>
                </a:solidFill>
                <a:latin typeface="Arial"/>
                <a:cs typeface="Arial"/>
              </a:rPr>
              <a:t>Key results</a:t>
            </a:r>
            <a:endParaRPr lang="en-NZ" kern="0" dirty="0">
              <a:solidFill>
                <a:srgbClr val="363636"/>
              </a:solidFill>
              <a:latin typeface="Arial"/>
              <a:cs typeface="Arial"/>
            </a:endParaRPr>
          </a:p>
          <a:p>
            <a:pPr marL="561975" lvl="1" indent="-309563">
              <a:spcBef>
                <a:spcPts val="0"/>
              </a:spcBef>
              <a:spcAft>
                <a:spcPts val="600"/>
              </a:spcAft>
              <a:buClr>
                <a:srgbClr val="043882"/>
              </a:buClr>
              <a:buFontTx/>
              <a:buChar char="–"/>
            </a:pPr>
            <a:r>
              <a:rPr lang="en-GB" kern="0" dirty="0" smtClean="0">
                <a:latin typeface="Arial"/>
                <a:cs typeface="Arial"/>
              </a:rPr>
              <a:t>Primary tumour locations were: pancreas (45%), </a:t>
            </a:r>
            <a:r>
              <a:rPr lang="en-GB" kern="0" dirty="0" err="1" smtClean="0">
                <a:latin typeface="Arial"/>
                <a:cs typeface="Arial"/>
              </a:rPr>
              <a:t>midgut</a:t>
            </a:r>
            <a:r>
              <a:rPr lang="en-GB" kern="0" dirty="0" smtClean="0">
                <a:latin typeface="Arial"/>
                <a:cs typeface="Arial"/>
              </a:rPr>
              <a:t> (36%), hindgut (7%) and unknown (13%). Of the patients 96% had stable disease, 81% were treatment naïve, 33% had hepatic tumour load &gt;25% and 22% had Ki67 3–10%</a:t>
            </a:r>
          </a:p>
          <a:p>
            <a:pPr marL="561975" lvl="1" indent="-309563">
              <a:spcBef>
                <a:spcPts val="0"/>
              </a:spcBef>
              <a:spcAft>
                <a:spcPts val="600"/>
              </a:spcAft>
              <a:buClr>
                <a:srgbClr val="043882"/>
              </a:buClr>
              <a:buFontTx/>
              <a:buChar char="–"/>
            </a:pPr>
            <a:r>
              <a:rPr lang="en-GB" kern="0" dirty="0" smtClean="0">
                <a:latin typeface="Arial"/>
                <a:cs typeface="Arial"/>
              </a:rPr>
              <a:t>PFS:</a:t>
            </a:r>
          </a:p>
        </p:txBody>
      </p:sp>
      <p:sp>
        <p:nvSpPr>
          <p:cNvPr id="20" name="Text Box 8"/>
          <p:cNvSpPr txBox="1">
            <a:spLocks noChangeArrowheads="1"/>
          </p:cNvSpPr>
          <p:nvPr/>
        </p:nvSpPr>
        <p:spPr bwMode="auto">
          <a:xfrm>
            <a:off x="5734965" y="6490286"/>
            <a:ext cx="318837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smtClean="0"/>
              <a:t>Caplin</a:t>
            </a:r>
            <a:r>
              <a:rPr lang="en-GB" sz="1100" dirty="0" smtClean="0"/>
              <a:t> et al. </a:t>
            </a:r>
            <a:r>
              <a:rPr lang="en-GB" sz="1100" dirty="0" err="1" smtClean="0"/>
              <a:t>Eur</a:t>
            </a:r>
            <a:r>
              <a:rPr lang="en-GB" sz="1100" dirty="0" smtClean="0"/>
              <a:t> J Cancer 2013; 49(</a:t>
            </a:r>
            <a:r>
              <a:rPr lang="en-GB" sz="1100" dirty="0" err="1" smtClean="0"/>
              <a:t>Suppl</a:t>
            </a:r>
            <a:r>
              <a:rPr lang="en-GB" sz="1100" dirty="0" smtClean="0"/>
              <a:t> 3): LBA3</a:t>
            </a:r>
          </a:p>
        </p:txBody>
      </p:sp>
      <p:graphicFrame>
        <p:nvGraphicFramePr>
          <p:cNvPr id="117" name="Table 116"/>
          <p:cNvGraphicFramePr>
            <a:graphicFrameLocks noGrp="1"/>
          </p:cNvGraphicFramePr>
          <p:nvPr>
            <p:extLst>
              <p:ext uri="{D42A27DB-BD31-4B8C-83A1-F6EECF244321}">
                <p14:modId xmlns:p14="http://schemas.microsoft.com/office/powerpoint/2010/main" val="371686531"/>
              </p:ext>
            </p:extLst>
          </p:nvPr>
        </p:nvGraphicFramePr>
        <p:xfrm>
          <a:off x="4958989" y="2617494"/>
          <a:ext cx="4156842" cy="1371600"/>
        </p:xfrm>
        <a:graphic>
          <a:graphicData uri="http://schemas.openxmlformats.org/drawingml/2006/table">
            <a:tbl>
              <a:tblPr firstRow="1" bandRow="1">
                <a:tableStyleId>{69012ECD-51FC-41F1-AA8D-1B2483CD663E}</a:tableStyleId>
              </a:tblPr>
              <a:tblGrid>
                <a:gridCol w="1738694"/>
                <a:gridCol w="1080655"/>
                <a:gridCol w="1337493"/>
              </a:tblGrid>
              <a:tr h="157906">
                <a:tc>
                  <a:txBody>
                    <a:bodyPr/>
                    <a:lstStyle/>
                    <a:p>
                      <a:endParaRPr lang="en-GB" sz="1200" dirty="0">
                        <a:solidFill>
                          <a:schemeClr val="tx1"/>
                        </a:solidFill>
                      </a:endParaRPr>
                    </a:p>
                  </a:txBody>
                  <a:tcPr>
                    <a:lnL w="9525" cap="flat" cmpd="sng" algn="ctr">
                      <a:noFill/>
                      <a:prstDash val="solid"/>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err="1" smtClean="0">
                          <a:solidFill>
                            <a:schemeClr val="tx1"/>
                          </a:solidFill>
                        </a:rPr>
                        <a:t>Lanreotide</a:t>
                      </a:r>
                      <a:endParaRPr lang="en-GB" sz="1200" dirty="0">
                        <a:solidFill>
                          <a:schemeClr val="tx1"/>
                        </a:solidFill>
                      </a:endParaRPr>
                    </a:p>
                  </a:txBody>
                  <a:tcP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Placebo</a:t>
                      </a:r>
                    </a:p>
                  </a:txBody>
                  <a:tcPr>
                    <a:lnL>
                      <a:noFill/>
                    </a:lnL>
                    <a:lnR w="9525" cap="flat" cmpd="sng" algn="ctr">
                      <a:noFill/>
                      <a:prstDash val="soli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7906">
                <a:tc>
                  <a:txBody>
                    <a:bodyPr/>
                    <a:lstStyle/>
                    <a:p>
                      <a:r>
                        <a:rPr lang="en-GB" sz="1200" b="0" dirty="0" smtClean="0">
                          <a:solidFill>
                            <a:schemeClr val="tx1"/>
                          </a:solidFill>
                        </a:rPr>
                        <a:t>No. of events / N</a:t>
                      </a:r>
                      <a:endParaRPr lang="en-GB" sz="1200" dirty="0">
                        <a:solidFill>
                          <a:schemeClr val="tx1"/>
                        </a:solidFill>
                      </a:endParaRPr>
                    </a:p>
                  </a:txBody>
                  <a:tcPr>
                    <a:lnL w="9525" cap="flat" cmpd="sng" algn="ctr">
                      <a:noFill/>
                      <a:prstDash val="solid"/>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solidFill>
                            <a:schemeClr val="tx1"/>
                          </a:solidFill>
                        </a:rPr>
                        <a:t>32 / 101</a:t>
                      </a:r>
                      <a:endParaRPr lang="en-GB" sz="1200" dirty="0">
                        <a:solidFill>
                          <a:schemeClr val="tx1"/>
                        </a:solidFill>
                      </a:endParaRPr>
                    </a:p>
                  </a:txBody>
                  <a:tcPr>
                    <a:lnL>
                      <a:noFill/>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solidFill>
                            <a:schemeClr val="tx1"/>
                          </a:solidFill>
                        </a:rPr>
                        <a:t>60 / 103</a:t>
                      </a:r>
                      <a:endParaRPr lang="en-GB" sz="1200" dirty="0">
                        <a:solidFill>
                          <a:schemeClr val="tx1"/>
                        </a:solidFill>
                      </a:endParaRPr>
                    </a:p>
                  </a:txBody>
                  <a:tcPr>
                    <a:lnL>
                      <a:noFill/>
                    </a:lnL>
                    <a:lnR w="9525" cap="flat" cmpd="sng" algn="ctr">
                      <a:noFill/>
                      <a:prstDash val="solid"/>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207913">
                <a:tc>
                  <a:txBody>
                    <a:bodyPr/>
                    <a:lstStyle/>
                    <a:p>
                      <a:r>
                        <a:rPr lang="en-GB" sz="1200" b="0" dirty="0" smtClean="0">
                          <a:solidFill>
                            <a:schemeClr val="tx1"/>
                          </a:solidFill>
                        </a:rPr>
                        <a:t>Median (95% CI), </a:t>
                      </a:r>
                      <a:r>
                        <a:rPr lang="en-GB" sz="1200" b="0" dirty="0" err="1" smtClean="0">
                          <a:solidFill>
                            <a:schemeClr val="tx1"/>
                          </a:solidFill>
                        </a:rPr>
                        <a:t>mos</a:t>
                      </a:r>
                      <a:endParaRPr lang="en-GB" sz="12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solidFill>
                            <a:schemeClr val="tx1"/>
                          </a:solidFill>
                        </a:rPr>
                        <a:t>Not reached</a:t>
                      </a:r>
                      <a:endParaRPr lang="en-GB" sz="12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18.0 </a:t>
                      </a:r>
                      <a:r>
                        <a:rPr lang="en-GB" sz="1200" b="0" dirty="0" smtClean="0">
                          <a:solidFill>
                            <a:schemeClr val="tx1"/>
                          </a:solidFill>
                        </a:rPr>
                        <a:t>(12.1, 24.0)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57906">
                <a:tc>
                  <a:txBody>
                    <a:bodyPr/>
                    <a:lstStyle/>
                    <a:p>
                      <a:r>
                        <a:rPr lang="en-GB" sz="1200" dirty="0" smtClean="0">
                          <a:solidFill>
                            <a:schemeClr val="tx1"/>
                          </a:solidFill>
                        </a:rPr>
                        <a:t>HR (95% CI)</a:t>
                      </a:r>
                      <a:endParaRPr lang="en-GB" sz="12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a:r>
                        <a:rPr lang="en-GB" sz="1200" dirty="0" smtClean="0"/>
                        <a:t>0.47 (0.30, 0.73)</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57906">
                <a:tc>
                  <a:txBody>
                    <a:bodyPr/>
                    <a:lstStyle/>
                    <a:p>
                      <a:r>
                        <a:rPr lang="en-GB" sz="1200" dirty="0" smtClean="0">
                          <a:solidFill>
                            <a:schemeClr val="tx1"/>
                          </a:solidFill>
                        </a:rPr>
                        <a:t>p-value</a:t>
                      </a:r>
                      <a:endParaRPr lang="en-GB" sz="12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a:r>
                        <a:rPr lang="en-GB" sz="1200" dirty="0" smtClean="0"/>
                        <a:t>0.0002</a:t>
                      </a:r>
                      <a:endParaRPr lang="en-GB"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grpSp>
        <p:nvGrpSpPr>
          <p:cNvPr id="6" name="Group 5"/>
          <p:cNvGrpSpPr/>
          <p:nvPr/>
        </p:nvGrpSpPr>
        <p:grpSpPr>
          <a:xfrm>
            <a:off x="754818" y="2934792"/>
            <a:ext cx="5878358" cy="3631917"/>
            <a:chOff x="1027943" y="2934792"/>
            <a:chExt cx="5878358" cy="3631917"/>
          </a:xfrm>
        </p:grpSpPr>
        <p:sp>
          <p:nvSpPr>
            <p:cNvPr id="72" name="TextBox 6"/>
            <p:cNvSpPr txBox="1"/>
            <p:nvPr/>
          </p:nvSpPr>
          <p:spPr>
            <a:xfrm rot="16200000">
              <a:off x="-150310" y="4259167"/>
              <a:ext cx="2879725" cy="523220"/>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b="1" dirty="0" smtClean="0">
                  <a:solidFill>
                    <a:srgbClr val="000000"/>
                  </a:solidFill>
                </a:rPr>
                <a:t>Patients alive and with no progression (%)</a:t>
              </a:r>
            </a:p>
          </p:txBody>
        </p:sp>
        <p:sp>
          <p:nvSpPr>
            <p:cNvPr id="73" name="Line 3"/>
            <p:cNvSpPr>
              <a:spLocks noChangeShapeType="1"/>
            </p:cNvSpPr>
            <p:nvPr/>
          </p:nvSpPr>
          <p:spPr bwMode="auto">
            <a:xfrm>
              <a:off x="1913999" y="3086538"/>
              <a:ext cx="107843"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74" name="Freeform 73"/>
            <p:cNvSpPr>
              <a:spLocks/>
            </p:cNvSpPr>
            <p:nvPr/>
          </p:nvSpPr>
          <p:spPr bwMode="auto">
            <a:xfrm>
              <a:off x="2028030" y="3080914"/>
              <a:ext cx="4425005" cy="2873734"/>
            </a:xfrm>
            <a:custGeom>
              <a:avLst/>
              <a:gdLst>
                <a:gd name="T0" fmla="*/ 0 w 596"/>
                <a:gd name="T1" fmla="*/ 0 h 402"/>
                <a:gd name="T2" fmla="*/ 0 w 596"/>
                <a:gd name="T3" fmla="*/ 402 h 402"/>
                <a:gd name="T4" fmla="*/ 596 w 596"/>
                <a:gd name="T5" fmla="*/ 402 h 402"/>
              </a:gdLst>
              <a:ahLst/>
              <a:cxnLst>
                <a:cxn ang="0">
                  <a:pos x="T0" y="T1"/>
                </a:cxn>
                <a:cxn ang="0">
                  <a:pos x="T2" y="T3"/>
                </a:cxn>
                <a:cxn ang="0">
                  <a:pos x="T4" y="T5"/>
                </a:cxn>
              </a:cxnLst>
              <a:rect l="0" t="0" r="r" b="b"/>
              <a:pathLst>
                <a:path w="596" h="402">
                  <a:moveTo>
                    <a:pt x="0" y="0"/>
                  </a:moveTo>
                  <a:lnTo>
                    <a:pt x="0" y="402"/>
                  </a:lnTo>
                  <a:lnTo>
                    <a:pt x="596" y="402"/>
                  </a:lnTo>
                </a:path>
              </a:pathLst>
            </a:custGeom>
            <a:noFill/>
            <a:ln w="28575">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75" name="Line 4"/>
            <p:cNvSpPr>
              <a:spLocks noChangeShapeType="1"/>
            </p:cNvSpPr>
            <p:nvPr/>
          </p:nvSpPr>
          <p:spPr bwMode="auto">
            <a:xfrm>
              <a:off x="1924535" y="3361427"/>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76" name="Line 5"/>
            <p:cNvSpPr>
              <a:spLocks noChangeShapeType="1"/>
            </p:cNvSpPr>
            <p:nvPr/>
          </p:nvSpPr>
          <p:spPr bwMode="auto">
            <a:xfrm>
              <a:off x="1924535" y="3645356"/>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77" name="Line 6"/>
            <p:cNvSpPr>
              <a:spLocks noChangeShapeType="1"/>
            </p:cNvSpPr>
            <p:nvPr/>
          </p:nvSpPr>
          <p:spPr bwMode="auto">
            <a:xfrm>
              <a:off x="1924535" y="3929284"/>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78" name="Line 7"/>
            <p:cNvSpPr>
              <a:spLocks noChangeShapeType="1"/>
            </p:cNvSpPr>
            <p:nvPr/>
          </p:nvSpPr>
          <p:spPr bwMode="auto">
            <a:xfrm>
              <a:off x="1924535" y="4220313"/>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79" name="Line 8"/>
            <p:cNvSpPr>
              <a:spLocks noChangeShapeType="1"/>
            </p:cNvSpPr>
            <p:nvPr/>
          </p:nvSpPr>
          <p:spPr bwMode="auto">
            <a:xfrm>
              <a:off x="1924535" y="4504242"/>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0" name="Line 9"/>
            <p:cNvSpPr>
              <a:spLocks noChangeShapeType="1"/>
            </p:cNvSpPr>
            <p:nvPr/>
          </p:nvSpPr>
          <p:spPr bwMode="auto">
            <a:xfrm>
              <a:off x="1924535" y="4788171"/>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1" name="Line 10"/>
            <p:cNvSpPr>
              <a:spLocks noChangeShapeType="1"/>
            </p:cNvSpPr>
            <p:nvPr/>
          </p:nvSpPr>
          <p:spPr bwMode="auto">
            <a:xfrm>
              <a:off x="1924535" y="5079198"/>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2" name="Line 11"/>
            <p:cNvSpPr>
              <a:spLocks noChangeShapeType="1"/>
            </p:cNvSpPr>
            <p:nvPr/>
          </p:nvSpPr>
          <p:spPr bwMode="auto">
            <a:xfrm>
              <a:off x="1924535" y="5363128"/>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3" name="Line 12"/>
            <p:cNvSpPr>
              <a:spLocks noChangeShapeType="1"/>
            </p:cNvSpPr>
            <p:nvPr/>
          </p:nvSpPr>
          <p:spPr bwMode="auto">
            <a:xfrm>
              <a:off x="1924535" y="5647057"/>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4" name="Line 13"/>
            <p:cNvSpPr>
              <a:spLocks noChangeShapeType="1"/>
            </p:cNvSpPr>
            <p:nvPr/>
          </p:nvSpPr>
          <p:spPr bwMode="auto">
            <a:xfrm>
              <a:off x="1924535" y="5955402"/>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5" name="Line 14"/>
            <p:cNvSpPr>
              <a:spLocks noChangeShapeType="1"/>
            </p:cNvSpPr>
            <p:nvPr/>
          </p:nvSpPr>
          <p:spPr bwMode="auto">
            <a:xfrm flipV="1">
              <a:off x="2028031" y="5953434"/>
              <a:ext cx="0" cy="9227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6" name="Line 15"/>
            <p:cNvSpPr>
              <a:spLocks noChangeShapeType="1"/>
            </p:cNvSpPr>
            <p:nvPr/>
          </p:nvSpPr>
          <p:spPr bwMode="auto">
            <a:xfrm>
              <a:off x="2499598" y="5953434"/>
              <a:ext cx="0" cy="9227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7" name="Line 16"/>
            <p:cNvSpPr>
              <a:spLocks noChangeShapeType="1"/>
            </p:cNvSpPr>
            <p:nvPr/>
          </p:nvSpPr>
          <p:spPr bwMode="auto">
            <a:xfrm flipV="1">
              <a:off x="2993622" y="5953434"/>
              <a:ext cx="0" cy="9227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8" name="Line 17"/>
            <p:cNvSpPr>
              <a:spLocks noChangeShapeType="1"/>
            </p:cNvSpPr>
            <p:nvPr/>
          </p:nvSpPr>
          <p:spPr bwMode="auto">
            <a:xfrm>
              <a:off x="3480161" y="5953434"/>
              <a:ext cx="0" cy="9227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89" name="Line 18"/>
            <p:cNvSpPr>
              <a:spLocks noChangeShapeType="1"/>
            </p:cNvSpPr>
            <p:nvPr/>
          </p:nvSpPr>
          <p:spPr bwMode="auto">
            <a:xfrm flipV="1">
              <a:off x="3959214" y="5953434"/>
              <a:ext cx="0" cy="9227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90" name="Line 20"/>
            <p:cNvSpPr>
              <a:spLocks noChangeShapeType="1"/>
            </p:cNvSpPr>
            <p:nvPr/>
          </p:nvSpPr>
          <p:spPr bwMode="auto">
            <a:xfrm flipV="1">
              <a:off x="4991712" y="5953434"/>
              <a:ext cx="0" cy="9227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91" name="Line 22"/>
            <p:cNvSpPr>
              <a:spLocks noChangeShapeType="1"/>
            </p:cNvSpPr>
            <p:nvPr/>
          </p:nvSpPr>
          <p:spPr bwMode="auto">
            <a:xfrm flipV="1">
              <a:off x="5935308" y="5953434"/>
              <a:ext cx="0" cy="9227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92" name="Line 23"/>
            <p:cNvSpPr>
              <a:spLocks noChangeShapeType="1"/>
            </p:cNvSpPr>
            <p:nvPr/>
          </p:nvSpPr>
          <p:spPr bwMode="auto">
            <a:xfrm>
              <a:off x="6442947" y="5953434"/>
              <a:ext cx="0" cy="92277"/>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93" name="TextBox 31"/>
            <p:cNvSpPr txBox="1"/>
            <p:nvPr/>
          </p:nvSpPr>
          <p:spPr>
            <a:xfrm>
              <a:off x="1459822" y="2934792"/>
              <a:ext cx="482824"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400" dirty="0" smtClean="0"/>
                <a:t>100</a:t>
              </a:r>
            </a:p>
          </p:txBody>
        </p:sp>
        <p:sp>
          <p:nvSpPr>
            <p:cNvPr id="94" name="TextBox 32"/>
            <p:cNvSpPr txBox="1"/>
            <p:nvPr/>
          </p:nvSpPr>
          <p:spPr>
            <a:xfrm>
              <a:off x="1559416" y="3491201"/>
              <a:ext cx="383438"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400" dirty="0" smtClean="0"/>
                <a:t>80</a:t>
              </a:r>
            </a:p>
          </p:txBody>
        </p:sp>
        <p:sp>
          <p:nvSpPr>
            <p:cNvPr id="95" name="TextBox 33"/>
            <p:cNvSpPr txBox="1"/>
            <p:nvPr/>
          </p:nvSpPr>
          <p:spPr>
            <a:xfrm>
              <a:off x="1559416" y="4072219"/>
              <a:ext cx="383438"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400" dirty="0" smtClean="0"/>
                <a:t>60</a:t>
              </a:r>
            </a:p>
          </p:txBody>
        </p:sp>
        <p:sp>
          <p:nvSpPr>
            <p:cNvPr id="96" name="TextBox 34"/>
            <p:cNvSpPr txBox="1"/>
            <p:nvPr/>
          </p:nvSpPr>
          <p:spPr>
            <a:xfrm>
              <a:off x="1559416" y="4637066"/>
              <a:ext cx="383438"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400" dirty="0" smtClean="0"/>
                <a:t>40</a:t>
              </a:r>
            </a:p>
          </p:txBody>
        </p:sp>
        <p:sp>
          <p:nvSpPr>
            <p:cNvPr id="97" name="TextBox 35"/>
            <p:cNvSpPr txBox="1"/>
            <p:nvPr/>
          </p:nvSpPr>
          <p:spPr>
            <a:xfrm>
              <a:off x="1559416" y="5209865"/>
              <a:ext cx="383438"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400" dirty="0" smtClean="0"/>
                <a:t>20</a:t>
              </a:r>
            </a:p>
          </p:txBody>
        </p:sp>
        <p:sp>
          <p:nvSpPr>
            <p:cNvPr id="98" name="TextBox 36"/>
            <p:cNvSpPr txBox="1"/>
            <p:nvPr/>
          </p:nvSpPr>
          <p:spPr>
            <a:xfrm>
              <a:off x="1635258" y="5794041"/>
              <a:ext cx="284052"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400" dirty="0" smtClean="0"/>
                <a:t>0</a:t>
              </a:r>
            </a:p>
          </p:txBody>
        </p:sp>
        <p:sp>
          <p:nvSpPr>
            <p:cNvPr id="99" name="TextBox 37"/>
            <p:cNvSpPr txBox="1"/>
            <p:nvPr/>
          </p:nvSpPr>
          <p:spPr>
            <a:xfrm>
              <a:off x="1886004" y="5994719"/>
              <a:ext cx="284053" cy="27416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dirty="0" smtClean="0"/>
                <a:t>0</a:t>
              </a:r>
            </a:p>
          </p:txBody>
        </p:sp>
        <p:sp>
          <p:nvSpPr>
            <p:cNvPr id="100" name="TextBox 38"/>
            <p:cNvSpPr txBox="1"/>
            <p:nvPr/>
          </p:nvSpPr>
          <p:spPr>
            <a:xfrm>
              <a:off x="2362109" y="5994719"/>
              <a:ext cx="284052"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dirty="0" smtClean="0"/>
                <a:t>3</a:t>
              </a:r>
            </a:p>
          </p:txBody>
        </p:sp>
        <p:sp>
          <p:nvSpPr>
            <p:cNvPr id="101" name="TextBox 39"/>
            <p:cNvSpPr txBox="1"/>
            <p:nvPr/>
          </p:nvSpPr>
          <p:spPr>
            <a:xfrm>
              <a:off x="2856358" y="5994719"/>
              <a:ext cx="284052"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dirty="0" smtClean="0"/>
                <a:t>6</a:t>
              </a:r>
            </a:p>
          </p:txBody>
        </p:sp>
        <p:sp>
          <p:nvSpPr>
            <p:cNvPr id="102" name="TextBox 40"/>
            <p:cNvSpPr txBox="1"/>
            <p:nvPr/>
          </p:nvSpPr>
          <p:spPr>
            <a:xfrm>
              <a:off x="3341535" y="5994719"/>
              <a:ext cx="284052"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dirty="0" smtClean="0"/>
                <a:t>9</a:t>
              </a:r>
            </a:p>
          </p:txBody>
        </p:sp>
        <p:sp>
          <p:nvSpPr>
            <p:cNvPr id="103" name="TextBox 41"/>
            <p:cNvSpPr txBox="1"/>
            <p:nvPr/>
          </p:nvSpPr>
          <p:spPr>
            <a:xfrm>
              <a:off x="3772483" y="5994719"/>
              <a:ext cx="383438"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dirty="0" smtClean="0"/>
                <a:t>12</a:t>
              </a:r>
            </a:p>
          </p:txBody>
        </p:sp>
        <p:sp>
          <p:nvSpPr>
            <p:cNvPr id="104" name="TextBox 43"/>
            <p:cNvSpPr txBox="1"/>
            <p:nvPr/>
          </p:nvSpPr>
          <p:spPr>
            <a:xfrm>
              <a:off x="4801808" y="5994719"/>
              <a:ext cx="383438"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dirty="0" smtClean="0"/>
                <a:t>18</a:t>
              </a:r>
            </a:p>
          </p:txBody>
        </p:sp>
        <p:sp>
          <p:nvSpPr>
            <p:cNvPr id="105" name="TextBox 45"/>
            <p:cNvSpPr txBox="1"/>
            <p:nvPr/>
          </p:nvSpPr>
          <p:spPr>
            <a:xfrm>
              <a:off x="5744945" y="5994719"/>
              <a:ext cx="383438"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dirty="0" smtClean="0"/>
                <a:t>24</a:t>
              </a:r>
            </a:p>
          </p:txBody>
        </p:sp>
        <p:sp>
          <p:nvSpPr>
            <p:cNvPr id="106" name="TextBox 46"/>
            <p:cNvSpPr txBox="1"/>
            <p:nvPr/>
          </p:nvSpPr>
          <p:spPr>
            <a:xfrm>
              <a:off x="6270948" y="5994719"/>
              <a:ext cx="383438" cy="30777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dirty="0" smtClean="0"/>
                <a:t>27</a:t>
              </a:r>
            </a:p>
          </p:txBody>
        </p:sp>
        <p:sp>
          <p:nvSpPr>
            <p:cNvPr id="107" name="TextBox 47"/>
            <p:cNvSpPr txBox="1"/>
            <p:nvPr/>
          </p:nvSpPr>
          <p:spPr>
            <a:xfrm>
              <a:off x="2030723" y="6258932"/>
              <a:ext cx="4428550" cy="3077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GB" sz="1400" b="1" dirty="0"/>
                <a:t>T</a:t>
              </a:r>
              <a:r>
                <a:rPr lang="en-GB" sz="1400" b="1" dirty="0" smtClean="0"/>
                <a:t>ime (months)</a:t>
              </a:r>
            </a:p>
          </p:txBody>
        </p:sp>
        <p:sp>
          <p:nvSpPr>
            <p:cNvPr id="108" name="Freeform 107"/>
            <p:cNvSpPr>
              <a:spLocks/>
            </p:cNvSpPr>
            <p:nvPr/>
          </p:nvSpPr>
          <p:spPr bwMode="auto">
            <a:xfrm>
              <a:off x="2195822" y="3080915"/>
              <a:ext cx="4071938" cy="1085850"/>
            </a:xfrm>
            <a:custGeom>
              <a:avLst/>
              <a:gdLst>
                <a:gd name="T0" fmla="*/ 2565 w 2565"/>
                <a:gd name="T1" fmla="*/ 684 h 684"/>
                <a:gd name="T2" fmla="*/ 2403 w 2565"/>
                <a:gd name="T3" fmla="*/ 684 h 684"/>
                <a:gd name="T4" fmla="*/ 2403 w 2565"/>
                <a:gd name="T5" fmla="*/ 648 h 684"/>
                <a:gd name="T6" fmla="*/ 2395 w 2565"/>
                <a:gd name="T7" fmla="*/ 648 h 684"/>
                <a:gd name="T8" fmla="*/ 2395 w 2565"/>
                <a:gd name="T9" fmla="*/ 600 h 684"/>
                <a:gd name="T10" fmla="*/ 2387 w 2565"/>
                <a:gd name="T11" fmla="*/ 600 h 684"/>
                <a:gd name="T12" fmla="*/ 2387 w 2565"/>
                <a:gd name="T13" fmla="*/ 588 h 684"/>
                <a:gd name="T14" fmla="*/ 1850 w 2565"/>
                <a:gd name="T15" fmla="*/ 588 h 684"/>
                <a:gd name="T16" fmla="*/ 1850 w 2565"/>
                <a:gd name="T17" fmla="*/ 558 h 684"/>
                <a:gd name="T18" fmla="*/ 1824 w 2565"/>
                <a:gd name="T19" fmla="*/ 558 h 684"/>
                <a:gd name="T20" fmla="*/ 1824 w 2565"/>
                <a:gd name="T21" fmla="*/ 539 h 684"/>
                <a:gd name="T22" fmla="*/ 1772 w 2565"/>
                <a:gd name="T23" fmla="*/ 539 h 684"/>
                <a:gd name="T24" fmla="*/ 1772 w 2565"/>
                <a:gd name="T25" fmla="*/ 475 h 684"/>
                <a:gd name="T26" fmla="*/ 1618 w 2565"/>
                <a:gd name="T27" fmla="*/ 475 h 684"/>
                <a:gd name="T28" fmla="*/ 1618 w 2565"/>
                <a:gd name="T29" fmla="*/ 455 h 684"/>
                <a:gd name="T30" fmla="*/ 1141 w 2565"/>
                <a:gd name="T31" fmla="*/ 455 h 684"/>
                <a:gd name="T32" fmla="*/ 1141 w 2565"/>
                <a:gd name="T33" fmla="*/ 353 h 684"/>
                <a:gd name="T34" fmla="*/ 879 w 2565"/>
                <a:gd name="T35" fmla="*/ 353 h 684"/>
                <a:gd name="T36" fmla="*/ 879 w 2565"/>
                <a:gd name="T37" fmla="*/ 329 h 684"/>
                <a:gd name="T38" fmla="*/ 861 w 2565"/>
                <a:gd name="T39" fmla="*/ 329 h 684"/>
                <a:gd name="T40" fmla="*/ 861 w 2565"/>
                <a:gd name="T41" fmla="*/ 313 h 684"/>
                <a:gd name="T42" fmla="*/ 841 w 2565"/>
                <a:gd name="T43" fmla="*/ 313 h 684"/>
                <a:gd name="T44" fmla="*/ 841 w 2565"/>
                <a:gd name="T45" fmla="*/ 295 h 684"/>
                <a:gd name="T46" fmla="*/ 831 w 2565"/>
                <a:gd name="T47" fmla="*/ 295 h 684"/>
                <a:gd name="T48" fmla="*/ 831 w 2565"/>
                <a:gd name="T49" fmla="*/ 251 h 684"/>
                <a:gd name="T50" fmla="*/ 555 w 2565"/>
                <a:gd name="T51" fmla="*/ 251 h 684"/>
                <a:gd name="T52" fmla="*/ 555 w 2565"/>
                <a:gd name="T53" fmla="*/ 225 h 684"/>
                <a:gd name="T54" fmla="*/ 533 w 2565"/>
                <a:gd name="T55" fmla="*/ 225 h 684"/>
                <a:gd name="T56" fmla="*/ 533 w 2565"/>
                <a:gd name="T57" fmla="*/ 211 h 684"/>
                <a:gd name="T58" fmla="*/ 527 w 2565"/>
                <a:gd name="T59" fmla="*/ 211 h 684"/>
                <a:gd name="T60" fmla="*/ 527 w 2565"/>
                <a:gd name="T61" fmla="*/ 193 h 684"/>
                <a:gd name="T62" fmla="*/ 521 w 2565"/>
                <a:gd name="T63" fmla="*/ 193 h 684"/>
                <a:gd name="T64" fmla="*/ 521 w 2565"/>
                <a:gd name="T65" fmla="*/ 168 h 684"/>
                <a:gd name="T66" fmla="*/ 499 w 2565"/>
                <a:gd name="T67" fmla="*/ 168 h 684"/>
                <a:gd name="T68" fmla="*/ 499 w 2565"/>
                <a:gd name="T69" fmla="*/ 150 h 684"/>
                <a:gd name="T70" fmla="*/ 228 w 2565"/>
                <a:gd name="T71" fmla="*/ 150 h 684"/>
                <a:gd name="T72" fmla="*/ 228 w 2565"/>
                <a:gd name="T73" fmla="*/ 138 h 684"/>
                <a:gd name="T74" fmla="*/ 218 w 2565"/>
                <a:gd name="T75" fmla="*/ 138 h 684"/>
                <a:gd name="T76" fmla="*/ 218 w 2565"/>
                <a:gd name="T77" fmla="*/ 124 h 684"/>
                <a:gd name="T78" fmla="*/ 212 w 2565"/>
                <a:gd name="T79" fmla="*/ 124 h 684"/>
                <a:gd name="T80" fmla="*/ 212 w 2565"/>
                <a:gd name="T81" fmla="*/ 50 h 684"/>
                <a:gd name="T82" fmla="*/ 198 w 2565"/>
                <a:gd name="T83" fmla="*/ 50 h 684"/>
                <a:gd name="T84" fmla="*/ 198 w 2565"/>
                <a:gd name="T85" fmla="*/ 22 h 684"/>
                <a:gd name="T86" fmla="*/ 22 w 2565"/>
                <a:gd name="T87" fmla="*/ 22 h 684"/>
                <a:gd name="T88" fmla="*/ 22 w 2565"/>
                <a:gd name="T89" fmla="*/ 0 h 684"/>
                <a:gd name="T90" fmla="*/ 0 w 2565"/>
                <a:gd name="T91"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65" h="684">
                  <a:moveTo>
                    <a:pt x="2565" y="684"/>
                  </a:moveTo>
                  <a:lnTo>
                    <a:pt x="2403" y="684"/>
                  </a:lnTo>
                  <a:lnTo>
                    <a:pt x="2403" y="648"/>
                  </a:lnTo>
                  <a:lnTo>
                    <a:pt x="2395" y="648"/>
                  </a:lnTo>
                  <a:lnTo>
                    <a:pt x="2395" y="600"/>
                  </a:lnTo>
                  <a:lnTo>
                    <a:pt x="2387" y="600"/>
                  </a:lnTo>
                  <a:lnTo>
                    <a:pt x="2387" y="588"/>
                  </a:lnTo>
                  <a:lnTo>
                    <a:pt x="1850" y="588"/>
                  </a:lnTo>
                  <a:lnTo>
                    <a:pt x="1850" y="558"/>
                  </a:lnTo>
                  <a:lnTo>
                    <a:pt x="1824" y="558"/>
                  </a:lnTo>
                  <a:lnTo>
                    <a:pt x="1824" y="539"/>
                  </a:lnTo>
                  <a:lnTo>
                    <a:pt x="1772" y="539"/>
                  </a:lnTo>
                  <a:lnTo>
                    <a:pt x="1772" y="475"/>
                  </a:lnTo>
                  <a:lnTo>
                    <a:pt x="1618" y="475"/>
                  </a:lnTo>
                  <a:lnTo>
                    <a:pt x="1618" y="455"/>
                  </a:lnTo>
                  <a:lnTo>
                    <a:pt x="1141" y="455"/>
                  </a:lnTo>
                  <a:lnTo>
                    <a:pt x="1141" y="353"/>
                  </a:lnTo>
                  <a:lnTo>
                    <a:pt x="879" y="353"/>
                  </a:lnTo>
                  <a:lnTo>
                    <a:pt x="879" y="329"/>
                  </a:lnTo>
                  <a:lnTo>
                    <a:pt x="861" y="329"/>
                  </a:lnTo>
                  <a:lnTo>
                    <a:pt x="861" y="313"/>
                  </a:lnTo>
                  <a:lnTo>
                    <a:pt x="841" y="313"/>
                  </a:lnTo>
                  <a:lnTo>
                    <a:pt x="841" y="295"/>
                  </a:lnTo>
                  <a:lnTo>
                    <a:pt x="831" y="295"/>
                  </a:lnTo>
                  <a:lnTo>
                    <a:pt x="831" y="251"/>
                  </a:lnTo>
                  <a:lnTo>
                    <a:pt x="555" y="251"/>
                  </a:lnTo>
                  <a:lnTo>
                    <a:pt x="555" y="225"/>
                  </a:lnTo>
                  <a:lnTo>
                    <a:pt x="533" y="225"/>
                  </a:lnTo>
                  <a:lnTo>
                    <a:pt x="533" y="211"/>
                  </a:lnTo>
                  <a:lnTo>
                    <a:pt x="527" y="211"/>
                  </a:lnTo>
                  <a:lnTo>
                    <a:pt x="527" y="193"/>
                  </a:lnTo>
                  <a:lnTo>
                    <a:pt x="521" y="193"/>
                  </a:lnTo>
                  <a:lnTo>
                    <a:pt x="521" y="168"/>
                  </a:lnTo>
                  <a:lnTo>
                    <a:pt x="499" y="168"/>
                  </a:lnTo>
                  <a:lnTo>
                    <a:pt x="499" y="150"/>
                  </a:lnTo>
                  <a:lnTo>
                    <a:pt x="228" y="150"/>
                  </a:lnTo>
                  <a:lnTo>
                    <a:pt x="228" y="138"/>
                  </a:lnTo>
                  <a:lnTo>
                    <a:pt x="218" y="138"/>
                  </a:lnTo>
                  <a:lnTo>
                    <a:pt x="218" y="124"/>
                  </a:lnTo>
                  <a:lnTo>
                    <a:pt x="212" y="124"/>
                  </a:lnTo>
                  <a:lnTo>
                    <a:pt x="212" y="50"/>
                  </a:lnTo>
                  <a:lnTo>
                    <a:pt x="198" y="50"/>
                  </a:lnTo>
                  <a:lnTo>
                    <a:pt x="198" y="22"/>
                  </a:lnTo>
                  <a:lnTo>
                    <a:pt x="22" y="22"/>
                  </a:lnTo>
                  <a:lnTo>
                    <a:pt x="22" y="0"/>
                  </a:lnTo>
                  <a:lnTo>
                    <a:pt x="0" y="0"/>
                  </a:lnTo>
                </a:path>
              </a:pathLst>
            </a:cu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109" name="Freeform 108"/>
            <p:cNvSpPr>
              <a:spLocks/>
            </p:cNvSpPr>
            <p:nvPr/>
          </p:nvSpPr>
          <p:spPr bwMode="auto">
            <a:xfrm>
              <a:off x="2030722" y="3084090"/>
              <a:ext cx="4179888" cy="2254250"/>
            </a:xfrm>
            <a:custGeom>
              <a:avLst/>
              <a:gdLst>
                <a:gd name="T0" fmla="*/ 2545 w 2633"/>
                <a:gd name="T1" fmla="*/ 1420 h 1420"/>
                <a:gd name="T2" fmla="*/ 2537 w 2633"/>
                <a:gd name="T3" fmla="*/ 1318 h 1420"/>
                <a:gd name="T4" fmla="*/ 2499 w 2633"/>
                <a:gd name="T5" fmla="*/ 1213 h 1420"/>
                <a:gd name="T6" fmla="*/ 2489 w 2633"/>
                <a:gd name="T7" fmla="*/ 1101 h 1420"/>
                <a:gd name="T8" fmla="*/ 2194 w 2633"/>
                <a:gd name="T9" fmla="*/ 1079 h 1420"/>
                <a:gd name="T10" fmla="*/ 1932 w 2633"/>
                <a:gd name="T11" fmla="*/ 1057 h 1420"/>
                <a:gd name="T12" fmla="*/ 1918 w 2633"/>
                <a:gd name="T13" fmla="*/ 1041 h 1420"/>
                <a:gd name="T14" fmla="*/ 1900 w 2633"/>
                <a:gd name="T15" fmla="*/ 1017 h 1420"/>
                <a:gd name="T16" fmla="*/ 1892 w 2633"/>
                <a:gd name="T17" fmla="*/ 997 h 1420"/>
                <a:gd name="T18" fmla="*/ 1880 w 2633"/>
                <a:gd name="T19" fmla="*/ 979 h 1420"/>
                <a:gd name="T20" fmla="*/ 1874 w 2633"/>
                <a:gd name="T21" fmla="*/ 945 h 1420"/>
                <a:gd name="T22" fmla="*/ 1828 w 2633"/>
                <a:gd name="T23" fmla="*/ 866 h 1420"/>
                <a:gd name="T24" fmla="*/ 1768 w 2633"/>
                <a:gd name="T25" fmla="*/ 846 h 1420"/>
                <a:gd name="T26" fmla="*/ 1558 w 2633"/>
                <a:gd name="T27" fmla="*/ 826 h 1420"/>
                <a:gd name="T28" fmla="*/ 1496 w 2633"/>
                <a:gd name="T29" fmla="*/ 788 h 1420"/>
                <a:gd name="T30" fmla="*/ 1349 w 2633"/>
                <a:gd name="T31" fmla="*/ 762 h 1420"/>
                <a:gd name="T32" fmla="*/ 1317 w 2633"/>
                <a:gd name="T33" fmla="*/ 746 h 1420"/>
                <a:gd name="T34" fmla="*/ 1261 w 2633"/>
                <a:gd name="T35" fmla="*/ 720 h 1420"/>
                <a:gd name="T36" fmla="*/ 1251 w 2633"/>
                <a:gd name="T37" fmla="*/ 700 h 1420"/>
                <a:gd name="T38" fmla="*/ 1247 w 2633"/>
                <a:gd name="T39" fmla="*/ 662 h 1420"/>
                <a:gd name="T40" fmla="*/ 1125 w 2633"/>
                <a:gd name="T41" fmla="*/ 535 h 1420"/>
                <a:gd name="T42" fmla="*/ 1067 w 2633"/>
                <a:gd name="T43" fmla="*/ 509 h 1420"/>
                <a:gd name="T44" fmla="*/ 979 w 2633"/>
                <a:gd name="T45" fmla="*/ 491 h 1420"/>
                <a:gd name="T46" fmla="*/ 975 w 2633"/>
                <a:gd name="T47" fmla="*/ 457 h 1420"/>
                <a:gd name="T48" fmla="*/ 969 w 2633"/>
                <a:gd name="T49" fmla="*/ 439 h 1420"/>
                <a:gd name="T50" fmla="*/ 951 w 2633"/>
                <a:gd name="T51" fmla="*/ 425 h 1420"/>
                <a:gd name="T52" fmla="*/ 945 w 2633"/>
                <a:gd name="T53" fmla="*/ 409 h 1420"/>
                <a:gd name="T54" fmla="*/ 937 w 2633"/>
                <a:gd name="T55" fmla="*/ 389 h 1420"/>
                <a:gd name="T56" fmla="*/ 937 w 2633"/>
                <a:gd name="T57" fmla="*/ 243 h 1420"/>
                <a:gd name="T58" fmla="*/ 865 w 2633"/>
                <a:gd name="T59" fmla="*/ 221 h 1420"/>
                <a:gd name="T60" fmla="*/ 709 w 2633"/>
                <a:gd name="T61" fmla="*/ 205 h 1420"/>
                <a:gd name="T62" fmla="*/ 653 w 2633"/>
                <a:gd name="T63" fmla="*/ 176 h 1420"/>
                <a:gd name="T64" fmla="*/ 645 w 2633"/>
                <a:gd name="T65" fmla="*/ 166 h 1420"/>
                <a:gd name="T66" fmla="*/ 625 w 2633"/>
                <a:gd name="T67" fmla="*/ 106 h 1420"/>
                <a:gd name="T68" fmla="*/ 591 w 2633"/>
                <a:gd name="T69" fmla="*/ 88 h 1420"/>
                <a:gd name="T70" fmla="*/ 342 w 2633"/>
                <a:gd name="T71" fmla="*/ 62 h 1420"/>
                <a:gd name="T72" fmla="*/ 332 w 2633"/>
                <a:gd name="T73" fmla="*/ 50 h 1420"/>
                <a:gd name="T74" fmla="*/ 316 w 2633"/>
                <a:gd name="T75" fmla="*/ 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3" h="1420">
                  <a:moveTo>
                    <a:pt x="2633" y="1420"/>
                  </a:moveTo>
                  <a:lnTo>
                    <a:pt x="2545" y="1420"/>
                  </a:lnTo>
                  <a:lnTo>
                    <a:pt x="2545" y="1318"/>
                  </a:lnTo>
                  <a:lnTo>
                    <a:pt x="2537" y="1318"/>
                  </a:lnTo>
                  <a:lnTo>
                    <a:pt x="2537" y="1213"/>
                  </a:lnTo>
                  <a:lnTo>
                    <a:pt x="2499" y="1213"/>
                  </a:lnTo>
                  <a:lnTo>
                    <a:pt x="2499" y="1101"/>
                  </a:lnTo>
                  <a:lnTo>
                    <a:pt x="2489" y="1101"/>
                  </a:lnTo>
                  <a:lnTo>
                    <a:pt x="2489" y="1079"/>
                  </a:lnTo>
                  <a:lnTo>
                    <a:pt x="2194" y="1079"/>
                  </a:lnTo>
                  <a:lnTo>
                    <a:pt x="2194" y="1057"/>
                  </a:lnTo>
                  <a:lnTo>
                    <a:pt x="1932" y="1057"/>
                  </a:lnTo>
                  <a:lnTo>
                    <a:pt x="1932" y="1041"/>
                  </a:lnTo>
                  <a:lnTo>
                    <a:pt x="1918" y="1041"/>
                  </a:lnTo>
                  <a:lnTo>
                    <a:pt x="1918" y="1017"/>
                  </a:lnTo>
                  <a:lnTo>
                    <a:pt x="1900" y="1017"/>
                  </a:lnTo>
                  <a:lnTo>
                    <a:pt x="1900" y="997"/>
                  </a:lnTo>
                  <a:lnTo>
                    <a:pt x="1892" y="997"/>
                  </a:lnTo>
                  <a:lnTo>
                    <a:pt x="1892" y="979"/>
                  </a:lnTo>
                  <a:lnTo>
                    <a:pt x="1880" y="979"/>
                  </a:lnTo>
                  <a:lnTo>
                    <a:pt x="1880" y="945"/>
                  </a:lnTo>
                  <a:lnTo>
                    <a:pt x="1874" y="945"/>
                  </a:lnTo>
                  <a:lnTo>
                    <a:pt x="1874" y="866"/>
                  </a:lnTo>
                  <a:lnTo>
                    <a:pt x="1828" y="866"/>
                  </a:lnTo>
                  <a:lnTo>
                    <a:pt x="1828" y="846"/>
                  </a:lnTo>
                  <a:lnTo>
                    <a:pt x="1768" y="846"/>
                  </a:lnTo>
                  <a:lnTo>
                    <a:pt x="1768" y="826"/>
                  </a:lnTo>
                  <a:lnTo>
                    <a:pt x="1558" y="826"/>
                  </a:lnTo>
                  <a:lnTo>
                    <a:pt x="1558" y="788"/>
                  </a:lnTo>
                  <a:lnTo>
                    <a:pt x="1496" y="788"/>
                  </a:lnTo>
                  <a:lnTo>
                    <a:pt x="1496" y="762"/>
                  </a:lnTo>
                  <a:lnTo>
                    <a:pt x="1349" y="762"/>
                  </a:lnTo>
                  <a:lnTo>
                    <a:pt x="1349" y="746"/>
                  </a:lnTo>
                  <a:lnTo>
                    <a:pt x="1317" y="746"/>
                  </a:lnTo>
                  <a:lnTo>
                    <a:pt x="1317" y="720"/>
                  </a:lnTo>
                  <a:lnTo>
                    <a:pt x="1261" y="720"/>
                  </a:lnTo>
                  <a:lnTo>
                    <a:pt x="1261" y="700"/>
                  </a:lnTo>
                  <a:lnTo>
                    <a:pt x="1251" y="700"/>
                  </a:lnTo>
                  <a:lnTo>
                    <a:pt x="1251" y="662"/>
                  </a:lnTo>
                  <a:lnTo>
                    <a:pt x="1247" y="662"/>
                  </a:lnTo>
                  <a:lnTo>
                    <a:pt x="1247" y="535"/>
                  </a:lnTo>
                  <a:lnTo>
                    <a:pt x="1125" y="535"/>
                  </a:lnTo>
                  <a:lnTo>
                    <a:pt x="1125" y="509"/>
                  </a:lnTo>
                  <a:lnTo>
                    <a:pt x="1067" y="509"/>
                  </a:lnTo>
                  <a:lnTo>
                    <a:pt x="1067" y="491"/>
                  </a:lnTo>
                  <a:lnTo>
                    <a:pt x="979" y="491"/>
                  </a:lnTo>
                  <a:lnTo>
                    <a:pt x="979" y="457"/>
                  </a:lnTo>
                  <a:lnTo>
                    <a:pt x="975" y="457"/>
                  </a:lnTo>
                  <a:lnTo>
                    <a:pt x="975" y="439"/>
                  </a:lnTo>
                  <a:lnTo>
                    <a:pt x="969" y="439"/>
                  </a:lnTo>
                  <a:lnTo>
                    <a:pt x="969" y="425"/>
                  </a:lnTo>
                  <a:lnTo>
                    <a:pt x="951" y="425"/>
                  </a:lnTo>
                  <a:lnTo>
                    <a:pt x="951" y="409"/>
                  </a:lnTo>
                  <a:lnTo>
                    <a:pt x="945" y="409"/>
                  </a:lnTo>
                  <a:lnTo>
                    <a:pt x="945" y="389"/>
                  </a:lnTo>
                  <a:lnTo>
                    <a:pt x="937" y="389"/>
                  </a:lnTo>
                  <a:lnTo>
                    <a:pt x="937" y="285"/>
                  </a:lnTo>
                  <a:lnTo>
                    <a:pt x="937" y="243"/>
                  </a:lnTo>
                  <a:lnTo>
                    <a:pt x="865" y="243"/>
                  </a:lnTo>
                  <a:lnTo>
                    <a:pt x="865" y="221"/>
                  </a:lnTo>
                  <a:lnTo>
                    <a:pt x="709" y="221"/>
                  </a:lnTo>
                  <a:lnTo>
                    <a:pt x="709" y="205"/>
                  </a:lnTo>
                  <a:lnTo>
                    <a:pt x="653" y="205"/>
                  </a:lnTo>
                  <a:lnTo>
                    <a:pt x="653" y="176"/>
                  </a:lnTo>
                  <a:lnTo>
                    <a:pt x="645" y="176"/>
                  </a:lnTo>
                  <a:lnTo>
                    <a:pt x="645" y="166"/>
                  </a:lnTo>
                  <a:lnTo>
                    <a:pt x="625" y="166"/>
                  </a:lnTo>
                  <a:lnTo>
                    <a:pt x="625" y="106"/>
                  </a:lnTo>
                  <a:lnTo>
                    <a:pt x="591" y="106"/>
                  </a:lnTo>
                  <a:lnTo>
                    <a:pt x="591" y="88"/>
                  </a:lnTo>
                  <a:lnTo>
                    <a:pt x="342" y="88"/>
                  </a:lnTo>
                  <a:lnTo>
                    <a:pt x="342" y="62"/>
                  </a:lnTo>
                  <a:lnTo>
                    <a:pt x="332" y="62"/>
                  </a:lnTo>
                  <a:lnTo>
                    <a:pt x="332" y="50"/>
                  </a:lnTo>
                  <a:lnTo>
                    <a:pt x="316" y="50"/>
                  </a:lnTo>
                  <a:lnTo>
                    <a:pt x="316"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grpSp>
          <p:nvGrpSpPr>
            <p:cNvPr id="110" name="Group 109"/>
            <p:cNvGrpSpPr/>
            <p:nvPr/>
          </p:nvGrpSpPr>
          <p:grpSpPr>
            <a:xfrm>
              <a:off x="2356849" y="5209865"/>
              <a:ext cx="2602140" cy="523220"/>
              <a:chOff x="3352800" y="2352677"/>
              <a:chExt cx="2732244" cy="523220"/>
            </a:xfrm>
          </p:grpSpPr>
          <p:cxnSp>
            <p:nvCxnSpPr>
              <p:cNvPr id="112" name="Straight Connector 111"/>
              <p:cNvCxnSpPr/>
              <p:nvPr/>
            </p:nvCxnSpPr>
            <p:spPr bwMode="auto">
              <a:xfrm>
                <a:off x="3352800" y="2514600"/>
                <a:ext cx="3048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113" name="Straight Connector 112"/>
              <p:cNvCxnSpPr/>
              <p:nvPr/>
            </p:nvCxnSpPr>
            <p:spPr bwMode="auto">
              <a:xfrm>
                <a:off x="3352800" y="2722095"/>
                <a:ext cx="304800" cy="0"/>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114" name="TextBox 56"/>
              <p:cNvSpPr txBox="1"/>
              <p:nvPr/>
            </p:nvSpPr>
            <p:spPr>
              <a:xfrm>
                <a:off x="3657603" y="2352677"/>
                <a:ext cx="2427441" cy="523220"/>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GB" sz="1400" b="0" dirty="0" err="1" smtClean="0"/>
                  <a:t>Lanreotide</a:t>
                </a:r>
                <a:r>
                  <a:rPr lang="en-GB" sz="1400" b="0" dirty="0" smtClean="0"/>
                  <a:t> </a:t>
                </a:r>
                <a:r>
                  <a:rPr lang="en-GB" sz="1400" dirty="0" err="1"/>
                  <a:t>a</a:t>
                </a:r>
                <a:r>
                  <a:rPr lang="en-GB" sz="1400" b="0" dirty="0" err="1" smtClean="0"/>
                  <a:t>utogel</a:t>
                </a:r>
                <a:r>
                  <a:rPr lang="en-GB" sz="1400" b="0" dirty="0" smtClean="0"/>
                  <a:t> 120 mg</a:t>
                </a:r>
              </a:p>
              <a:p>
                <a:pPr algn="l"/>
                <a:r>
                  <a:rPr lang="en-GB" sz="1400" dirty="0" smtClean="0"/>
                  <a:t>Placebo</a:t>
                </a:r>
                <a:endParaRPr lang="en-GB" sz="1400" b="0" dirty="0" smtClean="0"/>
              </a:p>
            </p:txBody>
          </p:sp>
        </p:grpSp>
        <p:sp>
          <p:nvSpPr>
            <p:cNvPr id="5" name="TextBox 4"/>
            <p:cNvSpPr txBox="1"/>
            <p:nvPr/>
          </p:nvSpPr>
          <p:spPr>
            <a:xfrm>
              <a:off x="6259970" y="4041441"/>
              <a:ext cx="646331" cy="369332"/>
            </a:xfrm>
            <a:prstGeom prst="rect">
              <a:avLst/>
            </a:prstGeom>
            <a:noFill/>
          </p:spPr>
          <p:txBody>
            <a:bodyPr wrap="none" rtlCol="0">
              <a:spAutoFit/>
            </a:bodyPr>
            <a:lstStyle/>
            <a:p>
              <a:r>
                <a:rPr lang="en-GB" dirty="0" smtClean="0">
                  <a:solidFill>
                    <a:schemeClr val="accent1"/>
                  </a:solidFill>
                </a:rPr>
                <a:t>62%</a:t>
              </a:r>
              <a:endParaRPr lang="en-GB" dirty="0">
                <a:solidFill>
                  <a:schemeClr val="accent1"/>
                </a:solidFill>
              </a:endParaRPr>
            </a:p>
          </p:txBody>
        </p:sp>
        <p:sp>
          <p:nvSpPr>
            <p:cNvPr id="118" name="TextBox 117"/>
            <p:cNvSpPr txBox="1"/>
            <p:nvPr/>
          </p:nvSpPr>
          <p:spPr>
            <a:xfrm>
              <a:off x="6259970" y="5206966"/>
              <a:ext cx="646331" cy="369332"/>
            </a:xfrm>
            <a:prstGeom prst="rect">
              <a:avLst/>
            </a:prstGeom>
            <a:noFill/>
          </p:spPr>
          <p:txBody>
            <a:bodyPr wrap="none" rtlCol="0">
              <a:spAutoFit/>
            </a:bodyPr>
            <a:lstStyle/>
            <a:p>
              <a:r>
                <a:rPr lang="en-GB" dirty="0">
                  <a:solidFill>
                    <a:schemeClr val="accent2"/>
                  </a:solidFill>
                </a:rPr>
                <a:t>2</a:t>
              </a:r>
              <a:r>
                <a:rPr lang="en-GB" dirty="0" smtClean="0">
                  <a:solidFill>
                    <a:schemeClr val="accent2"/>
                  </a:solidFill>
                </a:rPr>
                <a:t>2%</a:t>
              </a:r>
              <a:endParaRPr lang="en-GB" dirty="0">
                <a:solidFill>
                  <a:schemeClr val="accent2"/>
                </a:solidFill>
              </a:endParaRPr>
            </a:p>
          </p:txBody>
        </p:sp>
      </p:grpSp>
    </p:spTree>
    <p:extLst>
      <p:ext uri="{BB962C8B-B14F-4D97-AF65-F5344CB8AC3E}">
        <p14:creationId xmlns:p14="http://schemas.microsoft.com/office/powerpoint/2010/main" val="1972250575"/>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t>LBA3: </a:t>
            </a:r>
            <a:r>
              <a:rPr lang="en-GB" sz="1800" dirty="0"/>
              <a:t>A randomized, double-blind, </a:t>
            </a:r>
            <a:r>
              <a:rPr lang="en-GB" sz="1800" dirty="0" smtClean="0"/>
              <a:t>placebo-Controlled </a:t>
            </a:r>
            <a:r>
              <a:rPr lang="en-GB" sz="1800" dirty="0"/>
              <a:t>study of </a:t>
            </a:r>
            <a:r>
              <a:rPr lang="en-GB" sz="1800" dirty="0" err="1"/>
              <a:t>Lanreotide</a:t>
            </a:r>
            <a:r>
              <a:rPr lang="en-GB" sz="1800" dirty="0"/>
              <a:t> </a:t>
            </a:r>
            <a:r>
              <a:rPr lang="en-GB" sz="1800" dirty="0" err="1"/>
              <a:t>Antiproliferative</a:t>
            </a:r>
            <a:r>
              <a:rPr lang="en-GB" sz="1800" dirty="0"/>
              <a:t> Response in patients with </a:t>
            </a:r>
            <a:r>
              <a:rPr lang="en-GB" sz="1800" dirty="0" err="1"/>
              <a:t>gastroenteropancreatic</a:t>
            </a:r>
            <a:r>
              <a:rPr lang="en-GB" sz="1800" dirty="0"/>
              <a:t> </a:t>
            </a:r>
            <a:r>
              <a:rPr lang="en-GB" sz="1800" dirty="0" err="1"/>
              <a:t>NeuroEndocrine</a:t>
            </a:r>
            <a:r>
              <a:rPr lang="en-GB" sz="1800" dirty="0"/>
              <a:t> </a:t>
            </a:r>
            <a:r>
              <a:rPr lang="en-GB" sz="1800" dirty="0" err="1"/>
              <a:t>Tumors</a:t>
            </a:r>
            <a:r>
              <a:rPr lang="en-GB" sz="1800" dirty="0"/>
              <a:t> (CLARINET)</a:t>
            </a:r>
            <a:r>
              <a:rPr lang="en-NZ" sz="1800" dirty="0" smtClean="0">
                <a:solidFill>
                  <a:schemeClr val="accent3"/>
                </a:solidFill>
              </a:rPr>
              <a:t> – </a:t>
            </a:r>
            <a:r>
              <a:rPr lang="en-GB" sz="1800" dirty="0" err="1" smtClean="0"/>
              <a:t>Caplin</a:t>
            </a:r>
            <a:r>
              <a:rPr lang="en-GB" sz="1800" dirty="0" smtClean="0"/>
              <a:t> M </a:t>
            </a:r>
            <a:r>
              <a:rPr lang="en-NZ" sz="1800" i="1" dirty="0" smtClean="0">
                <a:solidFill>
                  <a:schemeClr val="accent3"/>
                </a:solidFill>
              </a:rPr>
              <a:t>et al</a:t>
            </a:r>
            <a:endParaRPr lang="en-GB" altLang="zh-CN" sz="1800" i="1" dirty="0" smtClean="0">
              <a:solidFill>
                <a:schemeClr val="accent3"/>
              </a:solidFill>
            </a:endParaRPr>
          </a:p>
        </p:txBody>
      </p:sp>
      <p:sp>
        <p:nvSpPr>
          <p:cNvPr id="51" name="TextBox 50"/>
          <p:cNvSpPr txBox="1"/>
          <p:nvPr/>
        </p:nvSpPr>
        <p:spPr>
          <a:xfrm>
            <a:off x="228599" y="1295400"/>
            <a:ext cx="8915401" cy="4508927"/>
          </a:xfrm>
          <a:prstGeom prst="rect">
            <a:avLst/>
          </a:prstGeom>
          <a:noFill/>
        </p:spPr>
        <p:txBody>
          <a:bodyPr wrap="square" lIns="0" rtlCol="0">
            <a:spAutoFit/>
          </a:bodyPr>
          <a:lstStyle/>
          <a:p>
            <a:pPr marL="250825" lvl="0" indent="-250825">
              <a:spcBef>
                <a:spcPts val="0"/>
              </a:spcBef>
              <a:spcAft>
                <a:spcPts val="600"/>
              </a:spcAft>
              <a:buClr>
                <a:srgbClr val="043882"/>
              </a:buClr>
              <a:buSzPct val="110000"/>
              <a:buFontTx/>
              <a:buChar char="•"/>
            </a:pPr>
            <a:r>
              <a:rPr lang="en-NZ" kern="0" dirty="0" smtClean="0">
                <a:solidFill>
                  <a:srgbClr val="363636"/>
                </a:solidFill>
                <a:latin typeface="Arial"/>
                <a:cs typeface="Arial"/>
              </a:rPr>
              <a:t>Key results (continued)</a:t>
            </a:r>
          </a:p>
          <a:p>
            <a:pPr marL="708025" lvl="1" indent="-250825">
              <a:spcBef>
                <a:spcPts val="0"/>
              </a:spcBef>
              <a:spcAft>
                <a:spcPts val="600"/>
              </a:spcAft>
              <a:buClr>
                <a:srgbClr val="043882"/>
              </a:buClr>
              <a:buSzPct val="110000"/>
              <a:buFontTx/>
              <a:buChar char="•"/>
            </a:pPr>
            <a:r>
              <a:rPr lang="en-NZ" kern="0" dirty="0" smtClean="0">
                <a:solidFill>
                  <a:srgbClr val="363636"/>
                </a:solidFill>
                <a:latin typeface="Arial"/>
                <a:cs typeface="Arial"/>
              </a:rPr>
              <a:t>In a subgroup analysis, PFS in patients with </a:t>
            </a:r>
            <a:r>
              <a:rPr lang="en-NZ" kern="0" dirty="0" err="1" smtClean="0">
                <a:solidFill>
                  <a:srgbClr val="363636"/>
                </a:solidFill>
                <a:latin typeface="Arial"/>
                <a:cs typeface="Arial"/>
              </a:rPr>
              <a:t>midgut</a:t>
            </a:r>
            <a:r>
              <a:rPr lang="en-NZ" kern="0" dirty="0" smtClean="0">
                <a:solidFill>
                  <a:srgbClr val="363636"/>
                </a:solidFill>
                <a:latin typeface="Arial"/>
                <a:cs typeface="Arial"/>
              </a:rPr>
              <a:t> neuroendocrine tumours was significantly prolonged vs. placebo, HR 0.35 (95% CI: 0.16, 0.80); p=0.0091, but not in patients with pancreatic neuroendocrine tumours, HR 0.58 (95% CI: 0.32, 1.04); p=0.0637</a:t>
            </a:r>
          </a:p>
          <a:p>
            <a:pPr marL="708025" lvl="1" indent="-250825">
              <a:spcBef>
                <a:spcPts val="0"/>
              </a:spcBef>
              <a:spcAft>
                <a:spcPts val="600"/>
              </a:spcAft>
              <a:buClr>
                <a:srgbClr val="043882"/>
              </a:buClr>
              <a:buSzPct val="110000"/>
              <a:buFontTx/>
              <a:buChar char="•"/>
            </a:pPr>
            <a:r>
              <a:rPr lang="en-NZ" kern="0" dirty="0" smtClean="0">
                <a:solidFill>
                  <a:srgbClr val="363636"/>
                </a:solidFill>
                <a:latin typeface="Arial"/>
                <a:cs typeface="Arial"/>
              </a:rPr>
              <a:t>There were no treatment-related deaths and few discontinuations due to AEs (3% in each group)</a:t>
            </a:r>
          </a:p>
          <a:p>
            <a:pPr marL="708025" lvl="1" indent="-250825">
              <a:spcBef>
                <a:spcPts val="0"/>
              </a:spcBef>
              <a:spcAft>
                <a:spcPts val="1200"/>
              </a:spcAft>
              <a:buClr>
                <a:srgbClr val="043882"/>
              </a:buClr>
              <a:buSzPct val="110000"/>
              <a:buFontTx/>
              <a:buChar char="•"/>
            </a:pPr>
            <a:r>
              <a:rPr lang="en-NZ" kern="0" dirty="0" smtClean="0">
                <a:solidFill>
                  <a:srgbClr val="363636"/>
                </a:solidFill>
                <a:latin typeface="Arial"/>
                <a:cs typeface="Arial"/>
              </a:rPr>
              <a:t>The most common treatment-emergent AEs occurring in ≥10% of patients treated with </a:t>
            </a:r>
            <a:r>
              <a:rPr lang="en-NZ" kern="0" dirty="0" err="1" smtClean="0">
                <a:solidFill>
                  <a:srgbClr val="363636"/>
                </a:solidFill>
                <a:latin typeface="Arial"/>
                <a:cs typeface="Arial"/>
              </a:rPr>
              <a:t>lanreotide</a:t>
            </a:r>
            <a:r>
              <a:rPr lang="en-NZ" kern="0" dirty="0" smtClean="0">
                <a:solidFill>
                  <a:srgbClr val="363636"/>
                </a:solidFill>
                <a:latin typeface="Arial"/>
                <a:cs typeface="Arial"/>
              </a:rPr>
              <a:t> were diarrhoea, abdominal pain and </a:t>
            </a:r>
            <a:r>
              <a:rPr lang="en-NZ" kern="0" dirty="0" err="1" smtClean="0">
                <a:solidFill>
                  <a:srgbClr val="363636"/>
                </a:solidFill>
                <a:latin typeface="Arial"/>
                <a:cs typeface="Arial"/>
              </a:rPr>
              <a:t>cholelithiasis</a:t>
            </a:r>
            <a:endParaRPr lang="en-NZ" kern="0" dirty="0" smtClean="0">
              <a:solidFill>
                <a:srgbClr val="363636"/>
              </a:solidFill>
              <a:latin typeface="Arial"/>
              <a:cs typeface="Arial"/>
            </a:endParaRPr>
          </a:p>
          <a:p>
            <a:pPr marL="250825" lvl="0" indent="-250825">
              <a:spcBef>
                <a:spcPts val="0"/>
              </a:spcBef>
              <a:spcAft>
                <a:spcPts val="600"/>
              </a:spcAft>
              <a:buClr>
                <a:srgbClr val="043882"/>
              </a:buClr>
              <a:buSzPct val="110000"/>
              <a:buFontTx/>
              <a:buChar char="•"/>
            </a:pPr>
            <a:r>
              <a:rPr lang="en-GB" b="1" kern="0" dirty="0" smtClean="0">
                <a:solidFill>
                  <a:srgbClr val="363636"/>
                </a:solidFill>
                <a:latin typeface="Arial"/>
                <a:cs typeface="Arial"/>
              </a:rPr>
              <a:t>Conclusions</a:t>
            </a:r>
            <a:endParaRPr lang="en-GB" b="1" kern="0" dirty="0">
              <a:solidFill>
                <a:srgbClr val="363636"/>
              </a:solidFill>
              <a:latin typeface="Arial"/>
              <a:cs typeface="Arial"/>
            </a:endParaRPr>
          </a:p>
          <a:p>
            <a:pPr marL="561975" lvl="1" indent="-309563">
              <a:spcBef>
                <a:spcPts val="0"/>
              </a:spcBef>
              <a:spcAft>
                <a:spcPts val="600"/>
              </a:spcAft>
              <a:buClr>
                <a:srgbClr val="043882"/>
              </a:buClr>
              <a:buFontTx/>
              <a:buChar char="–"/>
            </a:pPr>
            <a:r>
              <a:rPr lang="en-GB" b="1" kern="0" dirty="0" err="1" smtClean="0">
                <a:solidFill>
                  <a:srgbClr val="363636"/>
                </a:solidFill>
                <a:latin typeface="Arial"/>
                <a:cs typeface="Arial"/>
              </a:rPr>
              <a:t>Lanreotide</a:t>
            </a:r>
            <a:r>
              <a:rPr lang="en-GB" b="1" kern="0" dirty="0" smtClean="0">
                <a:solidFill>
                  <a:srgbClr val="363636"/>
                </a:solidFill>
                <a:latin typeface="Arial"/>
                <a:cs typeface="Arial"/>
              </a:rPr>
              <a:t> prolonged PFS compared with placebo in patients with </a:t>
            </a:r>
            <a:br>
              <a:rPr lang="en-GB" b="1" kern="0" dirty="0" smtClean="0">
                <a:solidFill>
                  <a:srgbClr val="363636"/>
                </a:solidFill>
                <a:latin typeface="Arial"/>
                <a:cs typeface="Arial"/>
              </a:rPr>
            </a:br>
            <a:r>
              <a:rPr lang="en-GB" b="1" kern="0" dirty="0" smtClean="0">
                <a:solidFill>
                  <a:srgbClr val="363636"/>
                </a:solidFill>
                <a:latin typeface="Arial"/>
                <a:cs typeface="Arial"/>
              </a:rPr>
              <a:t>GEP-NET</a:t>
            </a:r>
          </a:p>
          <a:p>
            <a:pPr marL="561975" lvl="1" indent="-309563">
              <a:spcBef>
                <a:spcPts val="0"/>
              </a:spcBef>
              <a:spcAft>
                <a:spcPts val="600"/>
              </a:spcAft>
              <a:buClr>
                <a:srgbClr val="043882"/>
              </a:buClr>
              <a:buFontTx/>
              <a:buChar char="–"/>
            </a:pPr>
            <a:r>
              <a:rPr lang="en-GB" b="1" kern="0" dirty="0" smtClean="0">
                <a:solidFill>
                  <a:srgbClr val="363636"/>
                </a:solidFill>
                <a:latin typeface="Arial"/>
                <a:cs typeface="Arial"/>
              </a:rPr>
              <a:t>It </a:t>
            </a:r>
            <a:r>
              <a:rPr lang="en-GB" b="1" dirty="0" smtClean="0"/>
              <a:t>demonstrated </a:t>
            </a:r>
            <a:r>
              <a:rPr lang="en-GB" b="1" dirty="0" err="1" smtClean="0"/>
              <a:t>antiproliferative</a:t>
            </a:r>
            <a:r>
              <a:rPr lang="en-GB" b="1" dirty="0" smtClean="0"/>
              <a:t> activity in patients with </a:t>
            </a:r>
            <a:r>
              <a:rPr lang="en-GB" b="1" dirty="0" err="1" smtClean="0"/>
              <a:t>midgut</a:t>
            </a:r>
            <a:r>
              <a:rPr lang="en-GB" b="1" dirty="0" smtClean="0"/>
              <a:t> neuroendocrine tumours</a:t>
            </a:r>
          </a:p>
        </p:txBody>
      </p:sp>
      <p:sp>
        <p:nvSpPr>
          <p:cNvPr id="20" name="Text Box 8"/>
          <p:cNvSpPr txBox="1">
            <a:spLocks noChangeArrowheads="1"/>
          </p:cNvSpPr>
          <p:nvPr/>
        </p:nvSpPr>
        <p:spPr bwMode="auto">
          <a:xfrm>
            <a:off x="5734965" y="6490286"/>
            <a:ext cx="318837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smtClean="0"/>
              <a:t>Caplin</a:t>
            </a:r>
            <a:r>
              <a:rPr lang="en-GB" sz="1100" dirty="0" smtClean="0"/>
              <a:t> et al. </a:t>
            </a:r>
            <a:r>
              <a:rPr lang="en-GB" sz="1100" dirty="0" err="1" smtClean="0"/>
              <a:t>Eur</a:t>
            </a:r>
            <a:r>
              <a:rPr lang="en-GB" sz="1100" dirty="0" smtClean="0"/>
              <a:t> J Cancer 2013; 49(</a:t>
            </a:r>
            <a:r>
              <a:rPr lang="en-GB" sz="1100" dirty="0" err="1" smtClean="0"/>
              <a:t>Suppl</a:t>
            </a:r>
            <a:r>
              <a:rPr lang="en-GB" sz="1100" dirty="0" smtClean="0"/>
              <a:t> 3): LBA3</a:t>
            </a:r>
          </a:p>
        </p:txBody>
      </p:sp>
    </p:spTree>
    <p:extLst>
      <p:ext uri="{BB962C8B-B14F-4D97-AF65-F5344CB8AC3E}">
        <p14:creationId xmlns:p14="http://schemas.microsoft.com/office/powerpoint/2010/main" val="2608676774"/>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smtClean="0"/>
              <a:t>O-0005: Peptide </a:t>
            </a:r>
            <a:r>
              <a:rPr lang="en-NZ" sz="1800" dirty="0"/>
              <a:t>receptor radionuclide therapy for neuroendocrine neoplasms in Germany: A multi-institutional registry study with prospective follow up on 450 patients – </a:t>
            </a:r>
            <a:r>
              <a:rPr lang="en-NZ" sz="1800" i="1" dirty="0" err="1" smtClean="0"/>
              <a:t>Ezziddin</a:t>
            </a:r>
            <a:r>
              <a:rPr lang="en-NZ" sz="1800" i="1" dirty="0" smtClean="0"/>
              <a:t> S et al</a:t>
            </a:r>
            <a:endParaRPr lang="en-GB" sz="1800" i="1" dirty="0"/>
          </a:p>
        </p:txBody>
      </p:sp>
      <p:sp>
        <p:nvSpPr>
          <p:cNvPr id="5123" name="Rectangle 3"/>
          <p:cNvSpPr>
            <a:spLocks noGrp="1" noChangeArrowheads="1"/>
          </p:cNvSpPr>
          <p:nvPr>
            <p:ph type="body" idx="1"/>
          </p:nvPr>
        </p:nvSpPr>
        <p:spPr/>
        <p:txBody>
          <a:bodyPr/>
          <a:lstStyle/>
          <a:p>
            <a:r>
              <a:rPr lang="en-GB" sz="1800" dirty="0" smtClean="0"/>
              <a:t>Study objective</a:t>
            </a:r>
          </a:p>
          <a:p>
            <a:pPr lvl="1"/>
            <a:r>
              <a:rPr lang="en-NZ" sz="1800" dirty="0" smtClean="0"/>
              <a:t>To determine the efficacy of peptide receptor radionuclide therapy (PRRT) in neuroendocrine neoplasms (NENs)</a:t>
            </a:r>
            <a:endParaRPr lang="en-GB" sz="1800" dirty="0"/>
          </a:p>
          <a:p>
            <a:r>
              <a:rPr lang="en-NZ" sz="1800" dirty="0"/>
              <a:t>Study </a:t>
            </a:r>
            <a:r>
              <a:rPr lang="en-NZ" sz="1800" dirty="0" smtClean="0"/>
              <a:t>type / design</a:t>
            </a:r>
            <a:endParaRPr lang="en-GB" sz="1800" dirty="0" smtClean="0"/>
          </a:p>
          <a:p>
            <a:pPr lvl="1"/>
            <a:r>
              <a:rPr lang="en-GB" sz="1800" dirty="0" smtClean="0"/>
              <a:t>Multi-institutional, prospective </a:t>
            </a:r>
            <a:r>
              <a:rPr lang="en-GB" sz="1800" dirty="0"/>
              <a:t>German National Registry </a:t>
            </a:r>
            <a:r>
              <a:rPr lang="en-GB" sz="1800" dirty="0" smtClean="0"/>
              <a:t>of </a:t>
            </a:r>
            <a:r>
              <a:rPr lang="en-GB" sz="1800" dirty="0"/>
              <a:t>450 </a:t>
            </a:r>
            <a:r>
              <a:rPr lang="en-GB" sz="1800" dirty="0" smtClean="0"/>
              <a:t>patients with inoperable metastatic NEN from </a:t>
            </a:r>
            <a:r>
              <a:rPr lang="en-GB" sz="1800" dirty="0"/>
              <a:t>6 centres </a:t>
            </a:r>
            <a:endParaRPr lang="en-GB" sz="1800" dirty="0" smtClean="0"/>
          </a:p>
          <a:p>
            <a:pPr lvl="1"/>
            <a:r>
              <a:rPr lang="en-GB" sz="1800" dirty="0" smtClean="0"/>
              <a:t>Patients </a:t>
            </a:r>
            <a:r>
              <a:rPr lang="en-GB" sz="1800" dirty="0"/>
              <a:t>were </a:t>
            </a:r>
            <a:r>
              <a:rPr lang="en-GB" sz="1800" dirty="0" smtClean="0"/>
              <a:t>treated with Lu-177-labelled </a:t>
            </a:r>
            <a:r>
              <a:rPr lang="en-GB" sz="1800" dirty="0"/>
              <a:t>(54%), </a:t>
            </a:r>
            <a:r>
              <a:rPr lang="en-GB" sz="1800" dirty="0" smtClean="0"/>
              <a:t>Y-90-labelled </a:t>
            </a:r>
            <a:r>
              <a:rPr lang="en-GB" sz="1800" dirty="0"/>
              <a:t>(17</a:t>
            </a:r>
            <a:r>
              <a:rPr lang="en-GB" sz="1800" dirty="0" smtClean="0"/>
              <a:t>%) </a:t>
            </a:r>
            <a:r>
              <a:rPr lang="en-GB" sz="1800" dirty="0"/>
              <a:t>or dual radionuclide PRRT (29</a:t>
            </a:r>
            <a:r>
              <a:rPr lang="en-GB" sz="1800" dirty="0" smtClean="0"/>
              <a:t>%)</a:t>
            </a:r>
          </a:p>
          <a:p>
            <a:pPr lvl="2"/>
            <a:r>
              <a:rPr lang="en-GB" sz="1800" dirty="0" smtClean="0"/>
              <a:t>Primary </a:t>
            </a:r>
            <a:r>
              <a:rPr lang="en-GB" sz="1800" dirty="0"/>
              <a:t>NEN were derived from pancreas (38%), small bowel (30%), </a:t>
            </a:r>
            <a:r>
              <a:rPr lang="en-GB" sz="1800" dirty="0" smtClean="0"/>
              <a:t>unknown primary </a:t>
            </a:r>
            <a:r>
              <a:rPr lang="en-GB" sz="1800" dirty="0"/>
              <a:t>(19%), lung (4%) and </a:t>
            </a:r>
            <a:r>
              <a:rPr lang="en-GB" sz="1800" dirty="0" err="1"/>
              <a:t>colorectum</a:t>
            </a:r>
            <a:r>
              <a:rPr lang="en-GB" sz="1800" dirty="0"/>
              <a:t> (</a:t>
            </a:r>
            <a:r>
              <a:rPr lang="en-GB" sz="1800" dirty="0" smtClean="0"/>
              <a:t>3.5%)</a:t>
            </a:r>
          </a:p>
          <a:p>
            <a:r>
              <a:rPr lang="en-NZ" sz="1800" dirty="0" smtClean="0"/>
              <a:t>Key results</a:t>
            </a:r>
          </a:p>
          <a:p>
            <a:pPr lvl="1"/>
            <a:r>
              <a:rPr lang="en-GB" sz="1800" dirty="0" smtClean="0"/>
              <a:t>Mean (median) follow-up period was 24.8 (17.7) </a:t>
            </a:r>
            <a:r>
              <a:rPr lang="en-GB" sz="1800" dirty="0" err="1" smtClean="0"/>
              <a:t>mos</a:t>
            </a:r>
            <a:endParaRPr lang="en-GB" sz="1800" dirty="0" smtClean="0"/>
          </a:p>
        </p:txBody>
      </p:sp>
      <p:sp>
        <p:nvSpPr>
          <p:cNvPr id="5124" name="Text Box 4"/>
          <p:cNvSpPr txBox="1">
            <a:spLocks noChangeArrowheads="1"/>
          </p:cNvSpPr>
          <p:nvPr/>
        </p:nvSpPr>
        <p:spPr bwMode="auto">
          <a:xfrm>
            <a:off x="5367878" y="6490286"/>
            <a:ext cx="355546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a:t>Ezziddin</a:t>
            </a:r>
            <a:r>
              <a:rPr lang="en-GB" sz="1100" dirty="0"/>
              <a:t> et </a:t>
            </a:r>
            <a:r>
              <a:rPr lang="en-GB" sz="1100" dirty="0" smtClean="0"/>
              <a:t>al. </a:t>
            </a:r>
            <a:r>
              <a:rPr lang="en-GB" sz="1100" dirty="0"/>
              <a:t>Ann </a:t>
            </a:r>
            <a:r>
              <a:rPr lang="en-GB" sz="1100" dirty="0" err="1"/>
              <a:t>Oncol</a:t>
            </a:r>
            <a:r>
              <a:rPr lang="en-GB" sz="1100" dirty="0"/>
              <a:t> 2013; 24(4): </a:t>
            </a:r>
            <a:r>
              <a:rPr lang="en-GB" sz="1100" dirty="0" smtClean="0"/>
              <a:t>iv11–iv24</a:t>
            </a:r>
            <a:r>
              <a:rPr lang="en-GB" sz="1100" dirty="0"/>
              <a:t>, O-0005</a:t>
            </a:r>
          </a:p>
        </p:txBody>
      </p:sp>
    </p:spTree>
    <p:custDataLst>
      <p:tags r:id="rId1"/>
    </p:custDataLst>
    <p:extLst>
      <p:ext uri="{BB962C8B-B14F-4D97-AF65-F5344CB8AC3E}">
        <p14:creationId xmlns:p14="http://schemas.microsoft.com/office/powerpoint/2010/main" val="153529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t>LBA3506: Randomized comparison of FOLFIRI plus cetuximab versus FOLFIRI plus bevacizumab </a:t>
            </a:r>
            <a:r>
              <a:rPr lang="en-GB" sz="1800" b="1" dirty="0" smtClean="0"/>
              <a:t>as first-line treatment of KRAS-</a:t>
            </a:r>
            <a:r>
              <a:rPr lang="en-GB" sz="1800" b="1" dirty="0" err="1" smtClean="0"/>
              <a:t>wildtype</a:t>
            </a:r>
            <a:r>
              <a:rPr lang="en-GB" sz="1800" b="1" dirty="0" smtClean="0"/>
              <a:t> metastatic colorectal cancer: German AIO study KRK-0306 (FIRE-3) </a:t>
            </a:r>
            <a:r>
              <a:rPr lang="en-US" sz="1800" b="1" dirty="0" smtClean="0"/>
              <a:t>– </a:t>
            </a:r>
            <a:r>
              <a:rPr lang="en-US" sz="1800" i="1" dirty="0" err="1" smtClean="0"/>
              <a:t>Stintzing</a:t>
            </a:r>
            <a:r>
              <a:rPr lang="en-US" sz="1800" i="1" dirty="0" smtClean="0"/>
              <a:t> S</a:t>
            </a:r>
            <a:r>
              <a:rPr lang="en-US" sz="1800" b="1" i="1" dirty="0" smtClean="0"/>
              <a:t> et al</a:t>
            </a:r>
            <a:endParaRPr lang="en-US" sz="1800" b="1" i="1" dirty="0"/>
          </a:p>
        </p:txBody>
      </p:sp>
      <p:sp>
        <p:nvSpPr>
          <p:cNvPr id="3" name="Content Placeholder 2"/>
          <p:cNvSpPr>
            <a:spLocks noGrp="1"/>
          </p:cNvSpPr>
          <p:nvPr>
            <p:ph idx="1"/>
          </p:nvPr>
        </p:nvSpPr>
        <p:spPr/>
        <p:txBody>
          <a:bodyPr/>
          <a:lstStyle/>
          <a:p>
            <a:r>
              <a:rPr lang="en-US" sz="1800" b="1" dirty="0" smtClean="0"/>
              <a:t>Conclusions</a:t>
            </a:r>
          </a:p>
          <a:p>
            <a:pPr lvl="1"/>
            <a:r>
              <a:rPr lang="en-US" sz="1800" b="1" dirty="0" smtClean="0"/>
              <a:t>FIRE-3 is the first head-to-head comparison of </a:t>
            </a:r>
            <a:r>
              <a:rPr lang="en-US" sz="1800" b="1" dirty="0" err="1" smtClean="0"/>
              <a:t>FOLFIRI+cetuximab</a:t>
            </a:r>
            <a:r>
              <a:rPr lang="en-US" sz="1800" b="1" dirty="0" smtClean="0"/>
              <a:t> vs. FOLFIRI+BEV in WT </a:t>
            </a:r>
            <a:r>
              <a:rPr lang="en-GB" sz="1800" b="1" i="1" dirty="0" smtClean="0"/>
              <a:t>KRAS</a:t>
            </a:r>
            <a:r>
              <a:rPr lang="en-GB" sz="1800" b="1" dirty="0" smtClean="0"/>
              <a:t> </a:t>
            </a:r>
            <a:r>
              <a:rPr lang="en-GB" sz="1800" b="1" dirty="0" err="1" smtClean="0"/>
              <a:t>mCRC</a:t>
            </a:r>
            <a:r>
              <a:rPr lang="en-GB" sz="1800" b="1" dirty="0" smtClean="0"/>
              <a:t> patients</a:t>
            </a:r>
          </a:p>
          <a:p>
            <a:pPr lvl="1"/>
            <a:r>
              <a:rPr lang="en-GB" sz="1800" b="1" dirty="0" smtClean="0"/>
              <a:t>ORR favoured </a:t>
            </a:r>
            <a:r>
              <a:rPr lang="en-US" sz="1800" b="1" dirty="0" err="1" smtClean="0"/>
              <a:t>FOLFIRI+cetuximab</a:t>
            </a:r>
            <a:r>
              <a:rPr lang="en-US" sz="1800" b="1" dirty="0" smtClean="0"/>
              <a:t> (62% vs. 58%, p=0.183), but did not reach significance in the ITT population</a:t>
            </a:r>
          </a:p>
          <a:p>
            <a:pPr lvl="1"/>
            <a:r>
              <a:rPr lang="en-US" sz="1800" b="1" dirty="0" smtClean="0"/>
              <a:t>ORR was significantly higher in patients receiving </a:t>
            </a:r>
            <a:r>
              <a:rPr lang="en-US" sz="1800" b="1" dirty="0" err="1" smtClean="0"/>
              <a:t>FOLFIRI+cetuximab</a:t>
            </a:r>
            <a:r>
              <a:rPr lang="en-US" sz="1800" b="1" dirty="0" smtClean="0"/>
              <a:t> (72.2% vs. 63.1%, p=0.017) in patients assessable for response</a:t>
            </a:r>
          </a:p>
          <a:p>
            <a:pPr lvl="1"/>
            <a:r>
              <a:rPr lang="en-US" sz="1800" b="1" dirty="0" err="1" smtClean="0"/>
              <a:t>FOLFIRI+cetuximab</a:t>
            </a:r>
            <a:r>
              <a:rPr lang="en-US" sz="1800" b="1" dirty="0" smtClean="0"/>
              <a:t> produced a clinically meaningful difference in median OS of 3.7 </a:t>
            </a:r>
            <a:r>
              <a:rPr lang="en-US" sz="1800" b="1" dirty="0" err="1" smtClean="0"/>
              <a:t>mos</a:t>
            </a:r>
            <a:r>
              <a:rPr lang="en-US" sz="1800" b="1" dirty="0" smtClean="0"/>
              <a:t> (HR 0.77) compared with FOLFIRI+BEV</a:t>
            </a:r>
          </a:p>
          <a:p>
            <a:pPr lvl="1"/>
            <a:r>
              <a:rPr lang="en-US" sz="1800" b="1" dirty="0" smtClean="0"/>
              <a:t>No difference in PFS between treatment arms was observed</a:t>
            </a:r>
          </a:p>
          <a:p>
            <a:pPr lvl="1"/>
            <a:r>
              <a:rPr lang="en-US" sz="1800" b="1" dirty="0" smtClean="0"/>
              <a:t>Toxicity profiles were manageable and as expected </a:t>
            </a:r>
          </a:p>
        </p:txBody>
      </p:sp>
      <p:sp>
        <p:nvSpPr>
          <p:cNvPr id="4" name="Text Placeholder 3"/>
          <p:cNvSpPr>
            <a:spLocks noGrp="1"/>
          </p:cNvSpPr>
          <p:nvPr>
            <p:ph type="body" sz="quarter" idx="11"/>
          </p:nvPr>
        </p:nvSpPr>
        <p:spPr/>
        <p:txBody>
          <a:bodyPr/>
          <a:lstStyle/>
          <a:p>
            <a:r>
              <a:rPr lang="en-US" sz="1100" dirty="0" err="1"/>
              <a:t>Stintzing</a:t>
            </a:r>
            <a:r>
              <a:rPr lang="en-US" sz="1100" dirty="0"/>
              <a:t> et </a:t>
            </a:r>
            <a:r>
              <a:rPr lang="en-US" sz="1100" dirty="0" smtClean="0"/>
              <a:t>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LBA3506) </a:t>
            </a:r>
            <a:endParaRPr lang="en-US" sz="1100" dirty="0">
              <a:solidFill>
                <a:srgbClr val="FF0000"/>
              </a:solidFill>
            </a:endParaRPr>
          </a:p>
        </p:txBody>
      </p:sp>
    </p:spTree>
    <p:extLst>
      <p:ext uri="{BB962C8B-B14F-4D97-AF65-F5344CB8AC3E}">
        <p14:creationId xmlns:p14="http://schemas.microsoft.com/office/powerpoint/2010/main" val="26417075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smtClean="0"/>
              <a:t>O-0005: Peptide receptor radionuclide therapy for neuroendocrine neoplasms in Germany: A multi-institutional registry study with prospective follow up on 450 patients – </a:t>
            </a:r>
            <a:r>
              <a:rPr lang="en-NZ" sz="1800" i="1" dirty="0" err="1" smtClean="0"/>
              <a:t>Ezziddin</a:t>
            </a:r>
            <a:r>
              <a:rPr lang="en-NZ" sz="1800" i="1" dirty="0" smtClean="0"/>
              <a:t> S et al</a:t>
            </a:r>
            <a:endParaRPr lang="en-GB" sz="1800" i="1" dirty="0"/>
          </a:p>
        </p:txBody>
      </p:sp>
      <p:sp>
        <p:nvSpPr>
          <p:cNvPr id="2" name="Content Placeholder 1"/>
          <p:cNvSpPr>
            <a:spLocks noGrp="1"/>
          </p:cNvSpPr>
          <p:nvPr>
            <p:ph idx="1"/>
          </p:nvPr>
        </p:nvSpPr>
        <p:spPr>
          <a:xfrm>
            <a:off x="228600" y="1320800"/>
            <a:ext cx="8686800" cy="2344747"/>
          </a:xfrm>
        </p:spPr>
        <p:txBody>
          <a:bodyPr/>
          <a:lstStyle/>
          <a:p>
            <a:r>
              <a:rPr lang="en-NZ" sz="1600" dirty="0" smtClean="0"/>
              <a:t>Key results (continued)</a:t>
            </a:r>
            <a:endParaRPr lang="en-NZ" sz="1600" dirty="0"/>
          </a:p>
          <a:p>
            <a:pPr lvl="1"/>
            <a:r>
              <a:rPr lang="en-NZ" sz="1600" dirty="0" smtClean="0"/>
              <a:t>Median (range) OS was </a:t>
            </a:r>
            <a:r>
              <a:rPr lang="de-DE" sz="1600" dirty="0">
                <a:solidFill>
                  <a:srgbClr val="000000"/>
                </a:solidFill>
                <a:ea typeface="MS PGothic" pitchFamily="34" charset="-128"/>
              </a:rPr>
              <a:t>59 (</a:t>
            </a:r>
            <a:r>
              <a:rPr lang="de-DE" sz="1600" dirty="0" smtClean="0">
                <a:solidFill>
                  <a:srgbClr val="000000"/>
                </a:solidFill>
                <a:ea typeface="MS PGothic" pitchFamily="34" charset="-128"/>
              </a:rPr>
              <a:t>49–68) </a:t>
            </a:r>
            <a:r>
              <a:rPr lang="de-DE" sz="1600" dirty="0" err="1" smtClean="0">
                <a:solidFill>
                  <a:srgbClr val="000000"/>
                </a:solidFill>
                <a:ea typeface="MS PGothic" pitchFamily="34" charset="-128"/>
              </a:rPr>
              <a:t>mos</a:t>
            </a:r>
            <a:r>
              <a:rPr lang="de-DE" sz="1600" dirty="0" smtClean="0">
                <a:solidFill>
                  <a:srgbClr val="000000"/>
                </a:solidFill>
                <a:ea typeface="MS PGothic" pitchFamily="34" charset="-128"/>
              </a:rPr>
              <a:t> </a:t>
            </a:r>
            <a:r>
              <a:rPr lang="de-DE" sz="1600" dirty="0" err="1" smtClean="0">
                <a:solidFill>
                  <a:srgbClr val="000000"/>
                </a:solidFill>
                <a:ea typeface="MS PGothic" pitchFamily="34" charset="-128"/>
              </a:rPr>
              <a:t>and</a:t>
            </a:r>
            <a:r>
              <a:rPr lang="de-DE" sz="1600" dirty="0" smtClean="0">
                <a:solidFill>
                  <a:srgbClr val="000000"/>
                </a:solidFill>
                <a:ea typeface="MS PGothic" pitchFamily="34" charset="-128"/>
              </a:rPr>
              <a:t> </a:t>
            </a:r>
            <a:r>
              <a:rPr lang="en-NZ" sz="1600" dirty="0" smtClean="0"/>
              <a:t>depended on the following factors, but not previous therapies: </a:t>
            </a:r>
          </a:p>
          <a:p>
            <a:pPr lvl="2"/>
            <a:r>
              <a:rPr lang="en-NZ" sz="1600" dirty="0" smtClean="0"/>
              <a:t>Radionuclide used (Y-90: 38 </a:t>
            </a:r>
            <a:r>
              <a:rPr lang="en-NZ" sz="1600" dirty="0" err="1" smtClean="0"/>
              <a:t>mos</a:t>
            </a:r>
            <a:r>
              <a:rPr lang="en-NZ" sz="1600" dirty="0" smtClean="0"/>
              <a:t>; Lu-177: not reached; both: 58 </a:t>
            </a:r>
            <a:r>
              <a:rPr lang="en-NZ" sz="1600" dirty="0" err="1" smtClean="0"/>
              <a:t>mos</a:t>
            </a:r>
            <a:r>
              <a:rPr lang="en-NZ" sz="1600" dirty="0" smtClean="0"/>
              <a:t>), </a:t>
            </a:r>
          </a:p>
          <a:p>
            <a:pPr lvl="2"/>
            <a:r>
              <a:rPr lang="en-NZ" sz="1600" dirty="0" smtClean="0"/>
              <a:t>Origin of primary tumours (pancreas: 53 </a:t>
            </a:r>
            <a:r>
              <a:rPr lang="en-NZ" sz="1600" dirty="0" err="1" smtClean="0"/>
              <a:t>mos</a:t>
            </a:r>
            <a:r>
              <a:rPr lang="en-NZ" sz="1600" dirty="0" smtClean="0"/>
              <a:t>; small bowel: not reached; unknown primary: 47 </a:t>
            </a:r>
            <a:r>
              <a:rPr lang="en-NZ" sz="1600" dirty="0" err="1" smtClean="0"/>
              <a:t>mos</a:t>
            </a:r>
            <a:r>
              <a:rPr lang="en-NZ" sz="1600" dirty="0" smtClean="0"/>
              <a:t>; lung: 38 </a:t>
            </a:r>
            <a:r>
              <a:rPr lang="en-NZ" sz="1600" dirty="0" err="1" smtClean="0"/>
              <a:t>mos</a:t>
            </a:r>
            <a:r>
              <a:rPr lang="en-NZ" sz="1600" dirty="0" smtClean="0"/>
              <a:t>) </a:t>
            </a:r>
          </a:p>
          <a:p>
            <a:pPr lvl="2"/>
            <a:r>
              <a:rPr lang="en-NZ" sz="1600" dirty="0" smtClean="0"/>
              <a:t>Proliferation rate (see figure &amp; table)</a:t>
            </a:r>
          </a:p>
          <a:p>
            <a:endParaRPr lang="en-GB" sz="1600" dirty="0"/>
          </a:p>
        </p:txBody>
      </p:sp>
      <p:sp>
        <p:nvSpPr>
          <p:cNvPr id="208" name="Text Box 8"/>
          <p:cNvSpPr txBox="1">
            <a:spLocks noChangeArrowheads="1"/>
          </p:cNvSpPr>
          <p:nvPr/>
        </p:nvSpPr>
        <p:spPr bwMode="auto">
          <a:xfrm>
            <a:off x="5399938" y="6490286"/>
            <a:ext cx="352340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it-IT" sz="1100" dirty="0" err="1">
                <a:solidFill>
                  <a:srgbClr val="363636"/>
                </a:solidFill>
                <a:latin typeface="+mn-lt"/>
                <a:cs typeface="Arial"/>
              </a:rPr>
              <a:t>Ezziddin</a:t>
            </a:r>
            <a:r>
              <a:rPr lang="it-IT" sz="1100" dirty="0">
                <a:solidFill>
                  <a:srgbClr val="363636"/>
                </a:solidFill>
                <a:latin typeface="+mn-lt"/>
                <a:cs typeface="Arial"/>
              </a:rPr>
              <a:t> et </a:t>
            </a:r>
            <a:r>
              <a:rPr lang="it-IT" sz="1100" dirty="0" smtClean="0">
                <a:solidFill>
                  <a:srgbClr val="363636"/>
                </a:solidFill>
                <a:latin typeface="+mn-lt"/>
                <a:cs typeface="Arial"/>
              </a:rPr>
              <a:t>al. </a:t>
            </a:r>
            <a:r>
              <a:rPr lang="it-IT" sz="1100" dirty="0" err="1">
                <a:solidFill>
                  <a:srgbClr val="363636"/>
                </a:solidFill>
                <a:latin typeface="+mn-lt"/>
                <a:cs typeface="Arial"/>
              </a:rPr>
              <a:t>Ann</a:t>
            </a:r>
            <a:r>
              <a:rPr lang="it-IT" sz="1100" dirty="0">
                <a:solidFill>
                  <a:srgbClr val="363636"/>
                </a:solidFill>
                <a:latin typeface="+mn-lt"/>
                <a:cs typeface="Arial"/>
              </a:rPr>
              <a:t> </a:t>
            </a:r>
            <a:r>
              <a:rPr lang="it-IT" sz="1100" dirty="0" err="1">
                <a:solidFill>
                  <a:srgbClr val="363636"/>
                </a:solidFill>
                <a:latin typeface="+mn-lt"/>
                <a:cs typeface="Arial"/>
              </a:rPr>
              <a:t>Oncol</a:t>
            </a:r>
            <a:r>
              <a:rPr lang="it-IT" sz="1100" dirty="0">
                <a:solidFill>
                  <a:srgbClr val="363636"/>
                </a:solidFill>
                <a:latin typeface="+mn-lt"/>
                <a:cs typeface="Arial"/>
              </a:rPr>
              <a:t> 2013; 24(4): </a:t>
            </a:r>
            <a:r>
              <a:rPr lang="it-IT" sz="1100" dirty="0" smtClean="0">
                <a:solidFill>
                  <a:srgbClr val="363636"/>
                </a:solidFill>
                <a:latin typeface="+mn-lt"/>
                <a:cs typeface="Arial"/>
              </a:rPr>
              <a:t>iv11–iv24</a:t>
            </a:r>
            <a:r>
              <a:rPr lang="it-IT" sz="1100" dirty="0">
                <a:solidFill>
                  <a:srgbClr val="363636"/>
                </a:solidFill>
                <a:latin typeface="+mn-lt"/>
                <a:cs typeface="Arial"/>
              </a:rPr>
              <a:t>, O-0005</a:t>
            </a:r>
          </a:p>
        </p:txBody>
      </p:sp>
      <p:graphicFrame>
        <p:nvGraphicFramePr>
          <p:cNvPr id="211" name="Table 210"/>
          <p:cNvGraphicFramePr>
            <a:graphicFrameLocks noGrp="1"/>
          </p:cNvGraphicFramePr>
          <p:nvPr>
            <p:extLst>
              <p:ext uri="{D42A27DB-BD31-4B8C-83A1-F6EECF244321}">
                <p14:modId xmlns:p14="http://schemas.microsoft.com/office/powerpoint/2010/main" val="4162448424"/>
              </p:ext>
            </p:extLst>
          </p:nvPr>
        </p:nvGraphicFramePr>
        <p:xfrm>
          <a:off x="5257800" y="2969167"/>
          <a:ext cx="3657600" cy="1295240"/>
        </p:xfrm>
        <a:graphic>
          <a:graphicData uri="http://schemas.openxmlformats.org/drawingml/2006/table">
            <a:tbl>
              <a:tblPr firstRow="1" bandRow="1">
                <a:tableStyleId>{69012ECD-51FC-41F1-AA8D-1B2483CD663E}</a:tableStyleId>
              </a:tblPr>
              <a:tblGrid>
                <a:gridCol w="1246909"/>
                <a:gridCol w="2410691"/>
              </a:tblGrid>
              <a:tr h="186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FFFFFF"/>
                          </a:solidFill>
                          <a:effectLst/>
                          <a:uLnTx/>
                          <a:uFillTx/>
                          <a:latin typeface="+mn-lt"/>
                          <a:cs typeface="+mn-cs"/>
                        </a:rPr>
                        <a:t>Ki-67 </a:t>
                      </a:r>
                      <a:r>
                        <a:rPr lang="en-GB" sz="1100" dirty="0" smtClean="0">
                          <a:solidFill>
                            <a:schemeClr val="tx2"/>
                          </a:solidFill>
                          <a:latin typeface="+mn-lt"/>
                        </a:rPr>
                        <a:t>Grading</a:t>
                      </a:r>
                    </a:p>
                  </a:txBody>
                  <a:tcPr marL="87086" marR="87086" anchor="ctr"/>
                </a:tc>
                <a:tc>
                  <a:txBody>
                    <a:bodyPr/>
                    <a:lstStyle/>
                    <a:p>
                      <a:pPr algn="ctr"/>
                      <a:r>
                        <a:rPr lang="en-GB" sz="1100" dirty="0" smtClean="0">
                          <a:solidFill>
                            <a:schemeClr val="tx2"/>
                          </a:solidFill>
                          <a:latin typeface="+mn-lt"/>
                        </a:rPr>
                        <a:t>Median OS, </a:t>
                      </a:r>
                      <a:r>
                        <a:rPr lang="en-GB" sz="1100" baseline="0" dirty="0" err="1" smtClean="0">
                          <a:solidFill>
                            <a:schemeClr val="tx2"/>
                          </a:solidFill>
                          <a:latin typeface="+mn-lt"/>
                        </a:rPr>
                        <a:t>mos</a:t>
                      </a:r>
                      <a:r>
                        <a:rPr lang="en-GB" sz="1100" baseline="0" dirty="0" smtClean="0">
                          <a:solidFill>
                            <a:schemeClr val="tx2"/>
                          </a:solidFill>
                          <a:latin typeface="+mn-lt"/>
                        </a:rPr>
                        <a:t> </a:t>
                      </a:r>
                      <a:r>
                        <a:rPr lang="en-GB" sz="1100" dirty="0" smtClean="0">
                          <a:solidFill>
                            <a:schemeClr val="tx2"/>
                          </a:solidFill>
                          <a:latin typeface="+mn-lt"/>
                        </a:rPr>
                        <a:t>(95% CI)</a:t>
                      </a:r>
                      <a:endParaRPr lang="en-GB" sz="1100" dirty="0">
                        <a:solidFill>
                          <a:schemeClr val="tx2"/>
                        </a:solidFill>
                        <a:latin typeface="+mn-lt"/>
                      </a:endParaRPr>
                    </a:p>
                  </a:txBody>
                  <a:tcPr marL="36000" marR="36000" anchor="ctr"/>
                </a:tc>
              </a:tr>
              <a:tr h="186236">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1100" b="0" i="0" u="none" strike="noStrike" cap="none" normalizeH="0" baseline="0" dirty="0" smtClean="0">
                          <a:ln>
                            <a:noFill/>
                          </a:ln>
                          <a:solidFill>
                            <a:srgbClr val="000000"/>
                          </a:solidFill>
                          <a:effectLst/>
                          <a:latin typeface="+mn-lt"/>
                          <a:ea typeface="MS PGothic" pitchFamily="34" charset="-128"/>
                        </a:rPr>
                        <a:t>≤2%       G1</a:t>
                      </a:r>
                    </a:p>
                  </a:txBody>
                  <a:tcPr marT="45700" marB="45700"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Not reached</a:t>
                      </a:r>
                    </a:p>
                  </a:txBody>
                  <a:tcPr marT="45700" marB="45700" horzOverflow="overflow"/>
                </a:tc>
              </a:tr>
              <a:tr h="186236">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1100" b="0" i="0" u="none" strike="noStrike" cap="none" normalizeH="0" baseline="0" dirty="0" smtClean="0">
                          <a:ln>
                            <a:noFill/>
                          </a:ln>
                          <a:solidFill>
                            <a:srgbClr val="000000"/>
                          </a:solidFill>
                          <a:effectLst/>
                          <a:latin typeface="+mn-lt"/>
                          <a:ea typeface="MS PGothic" pitchFamily="34" charset="-128"/>
                        </a:rPr>
                        <a:t>2–20%   G2</a:t>
                      </a:r>
                    </a:p>
                  </a:txBody>
                  <a:tcPr marT="45700" marB="45700"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58 (37</a:t>
                      </a:r>
                      <a:r>
                        <a:rPr kumimoji="0" lang="de-DE" sz="1100" b="0" i="0" u="none" strike="noStrike" cap="none" normalizeH="0" baseline="0" dirty="0" smtClean="0">
                          <a:ln>
                            <a:noFill/>
                          </a:ln>
                          <a:solidFill>
                            <a:srgbClr val="000000"/>
                          </a:solidFill>
                          <a:effectLst/>
                          <a:latin typeface="+mn-lt"/>
                          <a:ea typeface="MS PGothic" pitchFamily="34" charset="-128"/>
                        </a:rPr>
                        <a:t>, </a:t>
                      </a:r>
                      <a:r>
                        <a:rPr kumimoji="0" lang="en-US" sz="1100" b="0" i="0" u="none" strike="noStrike" cap="none" normalizeH="0" baseline="0" dirty="0" smtClean="0">
                          <a:ln>
                            <a:noFill/>
                          </a:ln>
                          <a:solidFill>
                            <a:srgbClr val="000000"/>
                          </a:solidFill>
                          <a:effectLst/>
                          <a:latin typeface="+mn-lt"/>
                          <a:ea typeface="MS PGothic" pitchFamily="34" charset="-128"/>
                        </a:rPr>
                        <a:t>78)</a:t>
                      </a:r>
                    </a:p>
                  </a:txBody>
                  <a:tcPr marT="45700" marB="45700" horzOverflow="overflow"/>
                </a:tc>
              </a:tr>
              <a:tr h="186236">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1100" b="0" i="0" u="none" strike="noStrike" cap="none" normalizeH="0" baseline="0" dirty="0" smtClean="0">
                          <a:ln>
                            <a:noFill/>
                          </a:ln>
                          <a:solidFill>
                            <a:srgbClr val="000000"/>
                          </a:solidFill>
                          <a:effectLst/>
                          <a:latin typeface="+mn-lt"/>
                          <a:ea typeface="MS PGothic" pitchFamily="34" charset="-128"/>
                        </a:rPr>
                        <a:t>&gt;20%     G3</a:t>
                      </a:r>
                    </a:p>
                  </a:txBody>
                  <a:tcPr marT="45700" marB="45700"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33 (17</a:t>
                      </a:r>
                      <a:r>
                        <a:rPr kumimoji="0" lang="de-DE" sz="1100" b="0" i="0" u="none" strike="noStrike" cap="none" normalizeH="0" baseline="0" dirty="0" smtClean="0">
                          <a:ln>
                            <a:noFill/>
                          </a:ln>
                          <a:solidFill>
                            <a:srgbClr val="000000"/>
                          </a:solidFill>
                          <a:effectLst/>
                          <a:latin typeface="+mn-lt"/>
                          <a:ea typeface="MS PGothic" pitchFamily="34" charset="-128"/>
                        </a:rPr>
                        <a:t>, </a:t>
                      </a:r>
                      <a:r>
                        <a:rPr kumimoji="0" lang="en-US" sz="1100" b="0" i="0" u="none" strike="noStrike" cap="none" normalizeH="0" baseline="0" dirty="0" smtClean="0">
                          <a:ln>
                            <a:noFill/>
                          </a:ln>
                          <a:solidFill>
                            <a:srgbClr val="000000"/>
                          </a:solidFill>
                          <a:effectLst/>
                          <a:latin typeface="+mn-lt"/>
                          <a:ea typeface="MS PGothic" pitchFamily="34" charset="-128"/>
                        </a:rPr>
                        <a:t>48)</a:t>
                      </a:r>
                      <a:endParaRPr kumimoji="0" lang="de-DE" sz="1100" b="0" i="0" u="none" strike="noStrike" cap="none" normalizeH="0" baseline="0" dirty="0" smtClean="0">
                        <a:ln>
                          <a:noFill/>
                        </a:ln>
                        <a:solidFill>
                          <a:srgbClr val="000000"/>
                        </a:solidFill>
                        <a:effectLst/>
                        <a:latin typeface="+mn-lt"/>
                        <a:ea typeface="MS PGothic" pitchFamily="34" charset="-128"/>
                      </a:endParaRPr>
                    </a:p>
                  </a:txBody>
                  <a:tcPr marT="45700" marB="45700" horzOverflow="overflow"/>
                </a:tc>
              </a:tr>
              <a:tr h="1862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err="1" smtClean="0">
                          <a:ln>
                            <a:noFill/>
                          </a:ln>
                          <a:solidFill>
                            <a:srgbClr val="000000"/>
                          </a:solidFill>
                          <a:effectLst/>
                          <a:latin typeface="+mn-lt"/>
                          <a:ea typeface="MS PGothic" pitchFamily="34" charset="-128"/>
                        </a:rPr>
                        <a:t>Unknown</a:t>
                      </a:r>
                      <a:endParaRPr kumimoji="0" lang="de-DE" sz="1100" b="0" i="0" u="none" strike="noStrike" cap="none" normalizeH="0" baseline="0" dirty="0" smtClean="0">
                        <a:ln>
                          <a:noFill/>
                        </a:ln>
                        <a:solidFill>
                          <a:srgbClr val="000000"/>
                        </a:solidFill>
                        <a:effectLst/>
                        <a:latin typeface="+mn-lt"/>
                        <a:ea typeface="MS PGothic" pitchFamily="34" charset="-128"/>
                      </a:endParaRPr>
                    </a:p>
                  </a:txBody>
                  <a:tcPr marT="45700" marB="45700"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55 (48</a:t>
                      </a:r>
                      <a:r>
                        <a:rPr kumimoji="0" lang="de-DE" sz="1100" b="0" i="0" u="none" strike="noStrike" cap="none" normalizeH="0" baseline="0" dirty="0" smtClean="0">
                          <a:ln>
                            <a:noFill/>
                          </a:ln>
                          <a:solidFill>
                            <a:srgbClr val="000000"/>
                          </a:solidFill>
                          <a:effectLst/>
                          <a:latin typeface="+mn-lt"/>
                          <a:ea typeface="MS PGothic" pitchFamily="34" charset="-128"/>
                        </a:rPr>
                        <a:t>, </a:t>
                      </a:r>
                      <a:r>
                        <a:rPr kumimoji="0" lang="en-US" sz="1100" b="0" i="0" u="none" strike="noStrike" cap="none" normalizeH="0" baseline="0" dirty="0" smtClean="0">
                          <a:ln>
                            <a:noFill/>
                          </a:ln>
                          <a:solidFill>
                            <a:srgbClr val="000000"/>
                          </a:solidFill>
                          <a:effectLst/>
                          <a:latin typeface="+mn-lt"/>
                          <a:ea typeface="MS PGothic" pitchFamily="34" charset="-128"/>
                        </a:rPr>
                        <a:t>61)</a:t>
                      </a:r>
                      <a:endParaRPr kumimoji="0" lang="de-DE" sz="1100" b="0" i="0" u="none" strike="noStrike" cap="none" normalizeH="0" baseline="0" dirty="0" smtClean="0">
                        <a:ln>
                          <a:noFill/>
                        </a:ln>
                        <a:solidFill>
                          <a:srgbClr val="000000"/>
                        </a:solidFill>
                        <a:effectLst/>
                        <a:latin typeface="+mn-lt"/>
                        <a:ea typeface="MS PGothic" pitchFamily="34" charset="-128"/>
                      </a:endParaRPr>
                    </a:p>
                  </a:txBody>
                  <a:tcPr marT="45700" marB="45700" horzOverflow="overflow"/>
                </a:tc>
              </a:tr>
            </a:tbl>
          </a:graphicData>
        </a:graphic>
      </p:graphicFrame>
      <p:sp>
        <p:nvSpPr>
          <p:cNvPr id="403" name="Textfeld 2"/>
          <p:cNvSpPr txBox="1">
            <a:spLocks noChangeArrowheads="1"/>
          </p:cNvSpPr>
          <p:nvPr/>
        </p:nvSpPr>
        <p:spPr bwMode="auto">
          <a:xfrm>
            <a:off x="2854214" y="6057973"/>
            <a:ext cx="1620065" cy="292388"/>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auto" hangingPunct="1">
              <a:spcBef>
                <a:spcPts val="0"/>
              </a:spcBef>
              <a:spcAft>
                <a:spcPts val="0"/>
              </a:spcAft>
            </a:pPr>
            <a:r>
              <a:rPr lang="de-DE" sz="1300" kern="0" dirty="0">
                <a:solidFill>
                  <a:sysClr val="windowText" lastClr="000000"/>
                </a:solidFill>
                <a:latin typeface="+mn-lt"/>
                <a:cs typeface="Arial"/>
              </a:rPr>
              <a:t>Time (months)</a:t>
            </a:r>
          </a:p>
        </p:txBody>
      </p:sp>
      <p:sp>
        <p:nvSpPr>
          <p:cNvPr id="404" name="Textfeld 1"/>
          <p:cNvSpPr txBox="1">
            <a:spLocks noChangeArrowheads="1"/>
          </p:cNvSpPr>
          <p:nvPr/>
        </p:nvSpPr>
        <p:spPr bwMode="auto">
          <a:xfrm>
            <a:off x="1447800" y="3654623"/>
            <a:ext cx="3312873" cy="307777"/>
          </a:xfrm>
          <a:prstGeom prst="rect">
            <a:avLst/>
          </a:prstGeom>
          <a:no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auto" hangingPunct="1">
              <a:spcBef>
                <a:spcPts val="0"/>
              </a:spcBef>
              <a:spcAft>
                <a:spcPts val="0"/>
              </a:spcAft>
            </a:pPr>
            <a:r>
              <a:rPr lang="en-GB" sz="1400" b="1" kern="0" dirty="0" smtClean="0">
                <a:solidFill>
                  <a:sysClr val="windowText" lastClr="000000"/>
                </a:solidFill>
                <a:latin typeface="+mn-lt"/>
                <a:cs typeface="Arial"/>
              </a:rPr>
              <a:t>Overall survival by proliferation rate</a:t>
            </a:r>
            <a:endParaRPr lang="en-GB" sz="1400" b="1" kern="0" dirty="0">
              <a:solidFill>
                <a:sysClr val="windowText" lastClr="000000"/>
              </a:solidFill>
              <a:latin typeface="+mn-lt"/>
              <a:cs typeface="Arial"/>
            </a:endParaRPr>
          </a:p>
        </p:txBody>
      </p:sp>
      <p:sp>
        <p:nvSpPr>
          <p:cNvPr id="561" name="Textfeld 2"/>
          <p:cNvSpPr txBox="1">
            <a:spLocks noChangeArrowheads="1"/>
          </p:cNvSpPr>
          <p:nvPr/>
        </p:nvSpPr>
        <p:spPr bwMode="auto">
          <a:xfrm rot="16200000">
            <a:off x="-402820" y="4783497"/>
            <a:ext cx="1875419" cy="292388"/>
          </a:xfrm>
          <a:prstGeom prst="rect">
            <a:avLst/>
          </a:prstGeom>
          <a:no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auto" hangingPunct="1">
              <a:spcBef>
                <a:spcPts val="0"/>
              </a:spcBef>
              <a:spcAft>
                <a:spcPts val="0"/>
              </a:spcAft>
            </a:pPr>
            <a:r>
              <a:rPr lang="de-DE" sz="1300" kern="0" dirty="0" smtClean="0">
                <a:solidFill>
                  <a:sysClr val="windowText" lastClr="000000"/>
                </a:solidFill>
                <a:latin typeface="+mn-lt"/>
                <a:cs typeface="Arial"/>
              </a:rPr>
              <a:t>Cumulative survival</a:t>
            </a:r>
            <a:endParaRPr lang="de-DE" sz="1300" kern="0" dirty="0">
              <a:solidFill>
                <a:sysClr val="windowText" lastClr="000000"/>
              </a:solidFill>
              <a:latin typeface="+mn-lt"/>
              <a:cs typeface="Arial"/>
            </a:endParaRPr>
          </a:p>
        </p:txBody>
      </p:sp>
      <p:grpSp>
        <p:nvGrpSpPr>
          <p:cNvPr id="162" name="Group 161"/>
          <p:cNvGrpSpPr/>
          <p:nvPr/>
        </p:nvGrpSpPr>
        <p:grpSpPr>
          <a:xfrm>
            <a:off x="582543" y="3979843"/>
            <a:ext cx="5894457" cy="2167541"/>
            <a:chOff x="277743" y="3717510"/>
            <a:chExt cx="5894457" cy="2436813"/>
          </a:xfrm>
        </p:grpSpPr>
        <p:sp>
          <p:nvSpPr>
            <p:cNvPr id="406" name="Freeform 17"/>
            <p:cNvSpPr>
              <a:spLocks/>
            </p:cNvSpPr>
            <p:nvPr/>
          </p:nvSpPr>
          <p:spPr bwMode="auto">
            <a:xfrm>
              <a:off x="730518" y="3769246"/>
              <a:ext cx="5441682" cy="2029869"/>
            </a:xfrm>
            <a:custGeom>
              <a:avLst/>
              <a:gdLst>
                <a:gd name="T0" fmla="*/ 0 w 1498"/>
                <a:gd name="T1" fmla="*/ 0 h 588"/>
                <a:gd name="T2" fmla="*/ 0 w 1498"/>
                <a:gd name="T3" fmla="*/ 588 h 588"/>
                <a:gd name="T4" fmla="*/ 1498 w 1498"/>
                <a:gd name="T5" fmla="*/ 588 h 588"/>
              </a:gdLst>
              <a:ahLst/>
              <a:cxnLst>
                <a:cxn ang="0">
                  <a:pos x="T0" y="T1"/>
                </a:cxn>
                <a:cxn ang="0">
                  <a:pos x="T2" y="T3"/>
                </a:cxn>
                <a:cxn ang="0">
                  <a:pos x="T4" y="T5"/>
                </a:cxn>
              </a:cxnLst>
              <a:rect l="0" t="0" r="r" b="b"/>
              <a:pathLst>
                <a:path w="1498" h="588">
                  <a:moveTo>
                    <a:pt x="0" y="0"/>
                  </a:moveTo>
                  <a:lnTo>
                    <a:pt x="0" y="588"/>
                  </a:lnTo>
                  <a:lnTo>
                    <a:pt x="1498" y="58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07" name="Line 18"/>
            <p:cNvSpPr>
              <a:spLocks noChangeShapeType="1"/>
            </p:cNvSpPr>
            <p:nvPr/>
          </p:nvSpPr>
          <p:spPr bwMode="auto">
            <a:xfrm flipV="1">
              <a:off x="996671" y="5799114"/>
              <a:ext cx="0" cy="10039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08" name="Line 19"/>
            <p:cNvSpPr>
              <a:spLocks noChangeShapeType="1"/>
            </p:cNvSpPr>
            <p:nvPr/>
          </p:nvSpPr>
          <p:spPr bwMode="auto">
            <a:xfrm flipH="1">
              <a:off x="1740165" y="5799114"/>
              <a:ext cx="10559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09" name="Line 20"/>
            <p:cNvSpPr>
              <a:spLocks noChangeShapeType="1"/>
            </p:cNvSpPr>
            <p:nvPr/>
          </p:nvSpPr>
          <p:spPr bwMode="auto">
            <a:xfrm>
              <a:off x="1770541" y="5799114"/>
              <a:ext cx="0" cy="10039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0" name="Line 21"/>
            <p:cNvSpPr>
              <a:spLocks noChangeShapeType="1"/>
            </p:cNvSpPr>
            <p:nvPr/>
          </p:nvSpPr>
          <p:spPr bwMode="auto">
            <a:xfrm flipV="1">
              <a:off x="2557430" y="5799114"/>
              <a:ext cx="0" cy="10039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1" name="Line 22"/>
            <p:cNvSpPr>
              <a:spLocks noChangeShapeType="1"/>
            </p:cNvSpPr>
            <p:nvPr/>
          </p:nvSpPr>
          <p:spPr bwMode="auto">
            <a:xfrm flipV="1">
              <a:off x="3338532" y="5799114"/>
              <a:ext cx="0" cy="10039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2" name="Line 23"/>
            <p:cNvSpPr>
              <a:spLocks noChangeShapeType="1"/>
            </p:cNvSpPr>
            <p:nvPr/>
          </p:nvSpPr>
          <p:spPr bwMode="auto">
            <a:xfrm flipV="1">
              <a:off x="4131207" y="5799114"/>
              <a:ext cx="0" cy="10039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3" name="Line 24"/>
            <p:cNvSpPr>
              <a:spLocks noChangeShapeType="1"/>
            </p:cNvSpPr>
            <p:nvPr/>
          </p:nvSpPr>
          <p:spPr bwMode="auto">
            <a:xfrm flipV="1">
              <a:off x="4912309" y="5799114"/>
              <a:ext cx="0" cy="10039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4" name="Line 25"/>
            <p:cNvSpPr>
              <a:spLocks noChangeShapeType="1"/>
            </p:cNvSpPr>
            <p:nvPr/>
          </p:nvSpPr>
          <p:spPr bwMode="auto">
            <a:xfrm flipV="1">
              <a:off x="5689073" y="5799114"/>
              <a:ext cx="0" cy="10039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5" name="Line 26"/>
            <p:cNvSpPr>
              <a:spLocks noChangeShapeType="1"/>
            </p:cNvSpPr>
            <p:nvPr/>
          </p:nvSpPr>
          <p:spPr bwMode="auto">
            <a:xfrm>
              <a:off x="626371" y="5330155"/>
              <a:ext cx="10414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6" name="Line 28"/>
            <p:cNvSpPr>
              <a:spLocks noChangeShapeType="1"/>
            </p:cNvSpPr>
            <p:nvPr/>
          </p:nvSpPr>
          <p:spPr bwMode="auto">
            <a:xfrm>
              <a:off x="626371" y="5689094"/>
              <a:ext cx="10414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7" name="Line 29"/>
            <p:cNvSpPr>
              <a:spLocks noChangeShapeType="1"/>
            </p:cNvSpPr>
            <p:nvPr/>
          </p:nvSpPr>
          <p:spPr bwMode="auto">
            <a:xfrm>
              <a:off x="626371" y="4971214"/>
              <a:ext cx="10414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8" name="Line 30"/>
            <p:cNvSpPr>
              <a:spLocks noChangeShapeType="1"/>
            </p:cNvSpPr>
            <p:nvPr/>
          </p:nvSpPr>
          <p:spPr bwMode="auto">
            <a:xfrm>
              <a:off x="626371" y="4604023"/>
              <a:ext cx="10414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19" name="Line 31"/>
            <p:cNvSpPr>
              <a:spLocks noChangeShapeType="1"/>
            </p:cNvSpPr>
            <p:nvPr/>
          </p:nvSpPr>
          <p:spPr bwMode="auto">
            <a:xfrm>
              <a:off x="626371" y="4238206"/>
              <a:ext cx="10414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20" name="Line 32"/>
            <p:cNvSpPr>
              <a:spLocks noChangeShapeType="1"/>
            </p:cNvSpPr>
            <p:nvPr/>
          </p:nvSpPr>
          <p:spPr bwMode="auto">
            <a:xfrm>
              <a:off x="626371" y="3868264"/>
              <a:ext cx="10414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grpSp>
          <p:nvGrpSpPr>
            <p:cNvPr id="421" name="Group 420"/>
            <p:cNvGrpSpPr/>
            <p:nvPr/>
          </p:nvGrpSpPr>
          <p:grpSpPr>
            <a:xfrm>
              <a:off x="1083461" y="3861388"/>
              <a:ext cx="2077154" cy="1078379"/>
              <a:chOff x="2030413" y="1766998"/>
              <a:chExt cx="2279650" cy="1244811"/>
            </a:xfrm>
          </p:grpSpPr>
          <p:sp>
            <p:nvSpPr>
              <p:cNvPr id="422" name="Line 33"/>
              <p:cNvSpPr>
                <a:spLocks noChangeShapeType="1"/>
              </p:cNvSpPr>
              <p:nvPr/>
            </p:nvSpPr>
            <p:spPr bwMode="auto">
              <a:xfrm flipV="1">
                <a:off x="3840163" y="2938783"/>
                <a:ext cx="0" cy="73026"/>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23" name="Line 34"/>
              <p:cNvSpPr>
                <a:spLocks noChangeShapeType="1"/>
              </p:cNvSpPr>
              <p:nvPr/>
            </p:nvSpPr>
            <p:spPr bwMode="auto">
              <a:xfrm flipV="1">
                <a:off x="4310063" y="2938783"/>
                <a:ext cx="0" cy="635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24" name="Line 35"/>
              <p:cNvSpPr>
                <a:spLocks noChangeShapeType="1"/>
              </p:cNvSpPr>
              <p:nvPr/>
            </p:nvSpPr>
            <p:spPr bwMode="auto">
              <a:xfrm flipV="1">
                <a:off x="2974975" y="2604509"/>
                <a:ext cx="0" cy="635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25" name="Line 36"/>
              <p:cNvSpPr>
                <a:spLocks noChangeShapeType="1"/>
              </p:cNvSpPr>
              <p:nvPr/>
            </p:nvSpPr>
            <p:spPr bwMode="auto">
              <a:xfrm flipV="1">
                <a:off x="2843213" y="2436234"/>
                <a:ext cx="0" cy="635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26" name="Line 37"/>
              <p:cNvSpPr>
                <a:spLocks noChangeShapeType="1"/>
              </p:cNvSpPr>
              <p:nvPr/>
            </p:nvSpPr>
            <p:spPr bwMode="auto">
              <a:xfrm flipV="1">
                <a:off x="2249488" y="2049783"/>
                <a:ext cx="0" cy="635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27" name="Line 38"/>
              <p:cNvSpPr>
                <a:spLocks noChangeShapeType="1"/>
              </p:cNvSpPr>
              <p:nvPr/>
            </p:nvSpPr>
            <p:spPr bwMode="auto">
              <a:xfrm flipV="1">
                <a:off x="2030413" y="1766998"/>
                <a:ext cx="0" cy="635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28" name="Line 39"/>
              <p:cNvSpPr>
                <a:spLocks noChangeShapeType="1"/>
              </p:cNvSpPr>
              <p:nvPr/>
            </p:nvSpPr>
            <p:spPr bwMode="auto">
              <a:xfrm flipV="1">
                <a:off x="2711450" y="2279282"/>
                <a:ext cx="0" cy="635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29" name="Line 40"/>
              <p:cNvSpPr>
                <a:spLocks noChangeShapeType="1"/>
              </p:cNvSpPr>
              <p:nvPr/>
            </p:nvSpPr>
            <p:spPr bwMode="auto">
              <a:xfrm flipV="1">
                <a:off x="2589213" y="2152971"/>
                <a:ext cx="0" cy="7302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0" name="Line 41"/>
              <p:cNvSpPr>
                <a:spLocks noChangeShapeType="1"/>
              </p:cNvSpPr>
              <p:nvPr/>
            </p:nvSpPr>
            <p:spPr bwMode="auto">
              <a:xfrm flipV="1">
                <a:off x="2505075" y="2152971"/>
                <a:ext cx="0" cy="7302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1" name="Line 42"/>
              <p:cNvSpPr>
                <a:spLocks noChangeShapeType="1"/>
              </p:cNvSpPr>
              <p:nvPr/>
            </p:nvSpPr>
            <p:spPr bwMode="auto">
              <a:xfrm flipV="1">
                <a:off x="2452688" y="2152971"/>
                <a:ext cx="0" cy="7302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grpSp>
        <p:sp>
          <p:nvSpPr>
            <p:cNvPr id="432" name="Line 43"/>
            <p:cNvSpPr>
              <a:spLocks noChangeShapeType="1"/>
            </p:cNvSpPr>
            <p:nvPr/>
          </p:nvSpPr>
          <p:spPr bwMode="auto">
            <a:xfrm>
              <a:off x="1163017" y="4278271"/>
              <a:ext cx="0" cy="0"/>
            </a:xfrm>
            <a:prstGeom prst="line">
              <a:avLst/>
            </a:prstGeom>
            <a:noFill/>
            <a:ln w="19050">
              <a:solidFill>
                <a:srgbClr val="F99F6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3" name="Freeform 44"/>
            <p:cNvSpPr>
              <a:spLocks/>
            </p:cNvSpPr>
            <p:nvPr/>
          </p:nvSpPr>
          <p:spPr bwMode="auto">
            <a:xfrm>
              <a:off x="1079121" y="3872390"/>
              <a:ext cx="2579086" cy="1830457"/>
            </a:xfrm>
            <a:custGeom>
              <a:avLst/>
              <a:gdLst>
                <a:gd name="T0" fmla="*/ 710 w 710"/>
                <a:gd name="T1" fmla="*/ 530 h 530"/>
                <a:gd name="T2" fmla="*/ 710 w 710"/>
                <a:gd name="T3" fmla="*/ 454 h 530"/>
                <a:gd name="T4" fmla="*/ 650 w 710"/>
                <a:gd name="T5" fmla="*/ 454 h 530"/>
                <a:gd name="T6" fmla="*/ 650 w 710"/>
                <a:gd name="T7" fmla="*/ 380 h 530"/>
                <a:gd name="T8" fmla="*/ 614 w 710"/>
                <a:gd name="T9" fmla="*/ 380 h 530"/>
                <a:gd name="T10" fmla="*/ 614 w 710"/>
                <a:gd name="T11" fmla="*/ 300 h 530"/>
                <a:gd name="T12" fmla="*/ 334 w 710"/>
                <a:gd name="T13" fmla="*/ 300 h 530"/>
                <a:gd name="T14" fmla="*/ 334 w 710"/>
                <a:gd name="T15" fmla="*/ 257 h 530"/>
                <a:gd name="T16" fmla="*/ 307 w 710"/>
                <a:gd name="T17" fmla="*/ 257 h 530"/>
                <a:gd name="T18" fmla="*/ 307 w 710"/>
                <a:gd name="T19" fmla="*/ 214 h 530"/>
                <a:gd name="T20" fmla="*/ 227 w 710"/>
                <a:gd name="T21" fmla="*/ 214 h 530"/>
                <a:gd name="T22" fmla="*/ 227 w 710"/>
                <a:gd name="T23" fmla="*/ 171 h 530"/>
                <a:gd name="T24" fmla="*/ 194 w 710"/>
                <a:gd name="T25" fmla="*/ 171 h 530"/>
                <a:gd name="T26" fmla="*/ 194 w 710"/>
                <a:gd name="T27" fmla="*/ 135 h 530"/>
                <a:gd name="T28" fmla="*/ 153 w 710"/>
                <a:gd name="T29" fmla="*/ 135 h 530"/>
                <a:gd name="T30" fmla="*/ 153 w 710"/>
                <a:gd name="T31" fmla="*/ 103 h 530"/>
                <a:gd name="T32" fmla="*/ 99 w 710"/>
                <a:gd name="T33" fmla="*/ 103 h 530"/>
                <a:gd name="T34" fmla="*/ 99 w 710"/>
                <a:gd name="T35" fmla="*/ 76 h 530"/>
                <a:gd name="T36" fmla="*/ 35 w 710"/>
                <a:gd name="T37" fmla="*/ 76 h 530"/>
                <a:gd name="T38" fmla="*/ 35 w 710"/>
                <a:gd name="T39" fmla="*/ 51 h 530"/>
                <a:gd name="T40" fmla="*/ 22 w 710"/>
                <a:gd name="T41" fmla="*/ 51 h 530"/>
                <a:gd name="T42" fmla="*/ 22 w 710"/>
                <a:gd name="T43" fmla="*/ 27 h 530"/>
                <a:gd name="T44" fmla="*/ 0 w 710"/>
                <a:gd name="T45" fmla="*/ 27 h 530"/>
                <a:gd name="T46" fmla="*/ 0 w 710"/>
                <a:gd name="T47"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0" h="530">
                  <a:moveTo>
                    <a:pt x="710" y="530"/>
                  </a:moveTo>
                  <a:lnTo>
                    <a:pt x="710" y="454"/>
                  </a:lnTo>
                  <a:lnTo>
                    <a:pt x="650" y="454"/>
                  </a:lnTo>
                  <a:lnTo>
                    <a:pt x="650" y="380"/>
                  </a:lnTo>
                  <a:lnTo>
                    <a:pt x="614" y="380"/>
                  </a:lnTo>
                  <a:lnTo>
                    <a:pt x="614" y="300"/>
                  </a:lnTo>
                  <a:lnTo>
                    <a:pt x="334" y="300"/>
                  </a:lnTo>
                  <a:lnTo>
                    <a:pt x="334" y="257"/>
                  </a:lnTo>
                  <a:lnTo>
                    <a:pt x="307" y="257"/>
                  </a:lnTo>
                  <a:lnTo>
                    <a:pt x="307" y="214"/>
                  </a:lnTo>
                  <a:lnTo>
                    <a:pt x="227" y="214"/>
                  </a:lnTo>
                  <a:lnTo>
                    <a:pt x="227" y="171"/>
                  </a:lnTo>
                  <a:lnTo>
                    <a:pt x="194" y="171"/>
                  </a:lnTo>
                  <a:lnTo>
                    <a:pt x="194" y="135"/>
                  </a:lnTo>
                  <a:lnTo>
                    <a:pt x="153" y="135"/>
                  </a:lnTo>
                  <a:lnTo>
                    <a:pt x="153" y="103"/>
                  </a:lnTo>
                  <a:lnTo>
                    <a:pt x="99" y="103"/>
                  </a:lnTo>
                  <a:lnTo>
                    <a:pt x="99" y="76"/>
                  </a:lnTo>
                  <a:lnTo>
                    <a:pt x="35" y="76"/>
                  </a:lnTo>
                  <a:lnTo>
                    <a:pt x="35" y="51"/>
                  </a:lnTo>
                  <a:lnTo>
                    <a:pt x="22" y="51"/>
                  </a:lnTo>
                  <a:lnTo>
                    <a:pt x="22" y="27"/>
                  </a:lnTo>
                  <a:lnTo>
                    <a:pt x="0" y="27"/>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4" name="Line 50"/>
            <p:cNvSpPr>
              <a:spLocks noChangeShapeType="1"/>
            </p:cNvSpPr>
            <p:nvPr/>
          </p:nvSpPr>
          <p:spPr bwMode="auto">
            <a:xfrm flipV="1">
              <a:off x="4138440" y="5026224"/>
              <a:ext cx="0" cy="27505"/>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5" name="Line 51"/>
            <p:cNvSpPr>
              <a:spLocks noChangeShapeType="1"/>
            </p:cNvSpPr>
            <p:nvPr/>
          </p:nvSpPr>
          <p:spPr bwMode="auto">
            <a:xfrm flipV="1">
              <a:off x="3821659" y="4914231"/>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6" name="Line 52"/>
            <p:cNvSpPr>
              <a:spLocks noChangeShapeType="1"/>
            </p:cNvSpPr>
            <p:nvPr/>
          </p:nvSpPr>
          <p:spPr bwMode="auto">
            <a:xfrm flipV="1">
              <a:off x="3785497" y="4914231"/>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7" name="Line 53"/>
            <p:cNvSpPr>
              <a:spLocks noChangeShapeType="1"/>
            </p:cNvSpPr>
            <p:nvPr/>
          </p:nvSpPr>
          <p:spPr bwMode="auto">
            <a:xfrm flipV="1">
              <a:off x="3590221" y="4918358"/>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8" name="Line 54"/>
            <p:cNvSpPr>
              <a:spLocks noChangeShapeType="1"/>
            </p:cNvSpPr>
            <p:nvPr/>
          </p:nvSpPr>
          <p:spPr bwMode="auto">
            <a:xfrm flipV="1">
              <a:off x="3393499" y="4925234"/>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39" name="Line 55"/>
            <p:cNvSpPr>
              <a:spLocks noChangeShapeType="1"/>
            </p:cNvSpPr>
            <p:nvPr/>
          </p:nvSpPr>
          <p:spPr bwMode="auto">
            <a:xfrm flipV="1">
              <a:off x="3316835" y="4873572"/>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0" name="Line 56"/>
            <p:cNvSpPr>
              <a:spLocks noChangeShapeType="1"/>
            </p:cNvSpPr>
            <p:nvPr/>
          </p:nvSpPr>
          <p:spPr bwMode="auto">
            <a:xfrm flipV="1">
              <a:off x="3117220" y="4770427"/>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1" name="Line 57"/>
            <p:cNvSpPr>
              <a:spLocks noChangeShapeType="1"/>
            </p:cNvSpPr>
            <p:nvPr/>
          </p:nvSpPr>
          <p:spPr bwMode="auto">
            <a:xfrm flipV="1">
              <a:off x="3073826" y="4770427"/>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2" name="Line 58"/>
            <p:cNvSpPr>
              <a:spLocks noChangeShapeType="1"/>
            </p:cNvSpPr>
            <p:nvPr/>
          </p:nvSpPr>
          <p:spPr bwMode="auto">
            <a:xfrm flipV="1">
              <a:off x="3001501" y="4722294"/>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3" name="Line 59"/>
            <p:cNvSpPr>
              <a:spLocks noChangeShapeType="1"/>
            </p:cNvSpPr>
            <p:nvPr/>
          </p:nvSpPr>
          <p:spPr bwMode="auto">
            <a:xfrm flipV="1">
              <a:off x="2961000" y="4642530"/>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4" name="Line 60"/>
            <p:cNvSpPr>
              <a:spLocks noChangeShapeType="1"/>
            </p:cNvSpPr>
            <p:nvPr/>
          </p:nvSpPr>
          <p:spPr bwMode="auto">
            <a:xfrm flipV="1">
              <a:off x="2888676" y="4591143"/>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5" name="Line 61"/>
            <p:cNvSpPr>
              <a:spLocks noChangeShapeType="1"/>
            </p:cNvSpPr>
            <p:nvPr/>
          </p:nvSpPr>
          <p:spPr bwMode="auto">
            <a:xfrm flipV="1">
              <a:off x="2840941" y="4591143"/>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6" name="Line 62"/>
            <p:cNvSpPr>
              <a:spLocks noChangeShapeType="1"/>
            </p:cNvSpPr>
            <p:nvPr/>
          </p:nvSpPr>
          <p:spPr bwMode="auto">
            <a:xfrm flipV="1">
              <a:off x="2765724" y="4546262"/>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7" name="Line 63"/>
            <p:cNvSpPr>
              <a:spLocks noChangeShapeType="1"/>
            </p:cNvSpPr>
            <p:nvPr/>
          </p:nvSpPr>
          <p:spPr bwMode="auto">
            <a:xfrm flipV="1">
              <a:off x="2689060" y="4514630"/>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8" name="Line 64"/>
            <p:cNvSpPr>
              <a:spLocks noChangeShapeType="1"/>
            </p:cNvSpPr>
            <p:nvPr/>
          </p:nvSpPr>
          <p:spPr bwMode="auto">
            <a:xfrm flipV="1">
              <a:off x="2605164" y="4462372"/>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49" name="Line 65"/>
            <p:cNvSpPr>
              <a:spLocks noChangeShapeType="1"/>
            </p:cNvSpPr>
            <p:nvPr/>
          </p:nvSpPr>
          <p:spPr bwMode="auto">
            <a:xfrm flipV="1">
              <a:off x="2456176" y="4344283"/>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0" name="Line 66"/>
            <p:cNvSpPr>
              <a:spLocks noChangeShapeType="1"/>
            </p:cNvSpPr>
            <p:nvPr/>
          </p:nvSpPr>
          <p:spPr bwMode="auto">
            <a:xfrm flipV="1">
              <a:off x="2376619" y="4319528"/>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1" name="Line 67"/>
            <p:cNvSpPr>
              <a:spLocks noChangeShapeType="1"/>
            </p:cNvSpPr>
            <p:nvPr/>
          </p:nvSpPr>
          <p:spPr bwMode="auto">
            <a:xfrm flipV="1">
              <a:off x="2297062" y="4319528"/>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2" name="Line 68"/>
            <p:cNvSpPr>
              <a:spLocks noChangeShapeType="1"/>
            </p:cNvSpPr>
            <p:nvPr/>
          </p:nvSpPr>
          <p:spPr bwMode="auto">
            <a:xfrm flipV="1">
              <a:off x="2260900" y="4319528"/>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3" name="Line 69"/>
            <p:cNvSpPr>
              <a:spLocks noChangeShapeType="1"/>
            </p:cNvSpPr>
            <p:nvPr/>
          </p:nvSpPr>
          <p:spPr bwMode="auto">
            <a:xfrm flipV="1">
              <a:off x="2179897" y="4311094"/>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4" name="Line 70"/>
            <p:cNvSpPr>
              <a:spLocks noChangeShapeType="1"/>
            </p:cNvSpPr>
            <p:nvPr/>
          </p:nvSpPr>
          <p:spPr bwMode="auto">
            <a:xfrm flipV="1">
              <a:off x="2023677" y="4184034"/>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5" name="Line 71"/>
            <p:cNvSpPr>
              <a:spLocks noChangeShapeType="1"/>
            </p:cNvSpPr>
            <p:nvPr/>
          </p:nvSpPr>
          <p:spPr bwMode="auto">
            <a:xfrm flipV="1">
              <a:off x="1984621" y="4184034"/>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6" name="Line 72"/>
            <p:cNvSpPr>
              <a:spLocks noChangeShapeType="1"/>
            </p:cNvSpPr>
            <p:nvPr/>
          </p:nvSpPr>
          <p:spPr bwMode="auto">
            <a:xfrm flipV="1">
              <a:off x="1941226" y="4184034"/>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7" name="Line 73"/>
            <p:cNvSpPr>
              <a:spLocks noChangeShapeType="1"/>
            </p:cNvSpPr>
            <p:nvPr/>
          </p:nvSpPr>
          <p:spPr bwMode="auto">
            <a:xfrm flipV="1">
              <a:off x="1900725" y="4184034"/>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8" name="Line 74"/>
            <p:cNvSpPr>
              <a:spLocks noChangeShapeType="1"/>
            </p:cNvSpPr>
            <p:nvPr/>
          </p:nvSpPr>
          <p:spPr bwMode="auto">
            <a:xfrm flipV="1">
              <a:off x="1860223" y="4184034"/>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59" name="Line 75"/>
            <p:cNvSpPr>
              <a:spLocks noChangeShapeType="1"/>
            </p:cNvSpPr>
            <p:nvPr/>
          </p:nvSpPr>
          <p:spPr bwMode="auto">
            <a:xfrm flipV="1">
              <a:off x="1816829" y="4184034"/>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0" name="Line 76"/>
            <p:cNvSpPr>
              <a:spLocks noChangeShapeType="1"/>
            </p:cNvSpPr>
            <p:nvPr/>
          </p:nvSpPr>
          <p:spPr bwMode="auto">
            <a:xfrm flipV="1">
              <a:off x="1792239" y="4169444"/>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1" name="Line 77"/>
            <p:cNvSpPr>
              <a:spLocks noChangeShapeType="1"/>
            </p:cNvSpPr>
            <p:nvPr/>
          </p:nvSpPr>
          <p:spPr bwMode="auto">
            <a:xfrm flipV="1">
              <a:off x="1704003" y="4128185"/>
              <a:ext cx="0" cy="6051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2" name="Line 78"/>
            <p:cNvSpPr>
              <a:spLocks noChangeShapeType="1"/>
            </p:cNvSpPr>
            <p:nvPr/>
          </p:nvSpPr>
          <p:spPr bwMode="auto">
            <a:xfrm flipV="1">
              <a:off x="1631678" y="4103432"/>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3" name="Line 79"/>
            <p:cNvSpPr>
              <a:spLocks noChangeShapeType="1"/>
            </p:cNvSpPr>
            <p:nvPr/>
          </p:nvSpPr>
          <p:spPr bwMode="auto">
            <a:xfrm flipV="1">
              <a:off x="1599856" y="4103432"/>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4" name="Line 80"/>
            <p:cNvSpPr>
              <a:spLocks noChangeShapeType="1"/>
            </p:cNvSpPr>
            <p:nvPr/>
          </p:nvSpPr>
          <p:spPr bwMode="auto">
            <a:xfrm flipV="1">
              <a:off x="1552122" y="4103432"/>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5" name="Line 81"/>
            <p:cNvSpPr>
              <a:spLocks noChangeShapeType="1"/>
            </p:cNvSpPr>
            <p:nvPr/>
          </p:nvSpPr>
          <p:spPr bwMode="auto">
            <a:xfrm flipV="1">
              <a:off x="1508728" y="4103432"/>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6" name="Line 82"/>
            <p:cNvSpPr>
              <a:spLocks noChangeShapeType="1"/>
            </p:cNvSpPr>
            <p:nvPr/>
          </p:nvSpPr>
          <p:spPr bwMode="auto">
            <a:xfrm flipV="1">
              <a:off x="1468226" y="4089679"/>
              <a:ext cx="0" cy="6326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7" name="Line 83"/>
            <p:cNvSpPr>
              <a:spLocks noChangeShapeType="1"/>
            </p:cNvSpPr>
            <p:nvPr/>
          </p:nvSpPr>
          <p:spPr bwMode="auto">
            <a:xfrm flipV="1">
              <a:off x="1432063" y="4080051"/>
              <a:ext cx="0" cy="6051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8" name="Line 84"/>
            <p:cNvSpPr>
              <a:spLocks noChangeShapeType="1"/>
            </p:cNvSpPr>
            <p:nvPr/>
          </p:nvSpPr>
          <p:spPr bwMode="auto">
            <a:xfrm flipV="1">
              <a:off x="1395902" y="4069049"/>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69" name="Line 85"/>
            <p:cNvSpPr>
              <a:spLocks noChangeShapeType="1"/>
            </p:cNvSpPr>
            <p:nvPr/>
          </p:nvSpPr>
          <p:spPr bwMode="auto">
            <a:xfrm flipV="1">
              <a:off x="1316344" y="4037419"/>
              <a:ext cx="0" cy="5776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0" name="Line 86"/>
            <p:cNvSpPr>
              <a:spLocks noChangeShapeType="1"/>
            </p:cNvSpPr>
            <p:nvPr/>
          </p:nvSpPr>
          <p:spPr bwMode="auto">
            <a:xfrm flipV="1">
              <a:off x="1235341" y="3968657"/>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1" name="Line 87"/>
            <p:cNvSpPr>
              <a:spLocks noChangeShapeType="1"/>
            </p:cNvSpPr>
            <p:nvPr/>
          </p:nvSpPr>
          <p:spPr bwMode="auto">
            <a:xfrm flipV="1">
              <a:off x="1119622" y="3952153"/>
              <a:ext cx="0" cy="60511"/>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2" name="Line 88"/>
            <p:cNvSpPr>
              <a:spLocks noChangeShapeType="1"/>
            </p:cNvSpPr>
            <p:nvPr/>
          </p:nvSpPr>
          <p:spPr bwMode="auto">
            <a:xfrm flipV="1">
              <a:off x="1047298" y="3886142"/>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3" name="Line 89"/>
            <p:cNvSpPr>
              <a:spLocks noChangeShapeType="1"/>
            </p:cNvSpPr>
            <p:nvPr/>
          </p:nvSpPr>
          <p:spPr bwMode="auto">
            <a:xfrm flipV="1">
              <a:off x="1006796" y="3886142"/>
              <a:ext cx="0" cy="55010"/>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4" name="Line 97"/>
            <p:cNvSpPr>
              <a:spLocks noChangeShapeType="1"/>
            </p:cNvSpPr>
            <p:nvPr/>
          </p:nvSpPr>
          <p:spPr bwMode="auto">
            <a:xfrm flipV="1">
              <a:off x="3785497" y="4864413"/>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5" name="Line 98"/>
            <p:cNvSpPr>
              <a:spLocks noChangeShapeType="1"/>
            </p:cNvSpPr>
            <p:nvPr/>
          </p:nvSpPr>
          <p:spPr bwMode="auto">
            <a:xfrm flipV="1">
              <a:off x="3739209" y="4864413"/>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6" name="Line 99"/>
            <p:cNvSpPr>
              <a:spLocks noChangeShapeType="1"/>
            </p:cNvSpPr>
            <p:nvPr/>
          </p:nvSpPr>
          <p:spPr bwMode="auto">
            <a:xfrm flipV="1">
              <a:off x="3665438" y="4864413"/>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7" name="Line 100"/>
            <p:cNvSpPr>
              <a:spLocks noChangeShapeType="1"/>
            </p:cNvSpPr>
            <p:nvPr/>
          </p:nvSpPr>
          <p:spPr bwMode="auto">
            <a:xfrm flipV="1">
              <a:off x="3546826" y="4877696"/>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8" name="Line 101"/>
            <p:cNvSpPr>
              <a:spLocks noChangeShapeType="1"/>
            </p:cNvSpPr>
            <p:nvPr/>
          </p:nvSpPr>
          <p:spPr bwMode="auto">
            <a:xfrm flipV="1">
              <a:off x="3426768" y="4778177"/>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79" name="Line 102"/>
            <p:cNvSpPr>
              <a:spLocks noChangeShapeType="1"/>
            </p:cNvSpPr>
            <p:nvPr/>
          </p:nvSpPr>
          <p:spPr bwMode="auto">
            <a:xfrm flipV="1">
              <a:off x="3270548" y="4791057"/>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0" name="Line 103"/>
            <p:cNvSpPr>
              <a:spLocks noChangeShapeType="1"/>
            </p:cNvSpPr>
            <p:nvPr/>
          </p:nvSpPr>
          <p:spPr bwMode="auto">
            <a:xfrm flipV="1">
              <a:off x="2968232" y="4656282"/>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1" name="Line 104"/>
            <p:cNvSpPr>
              <a:spLocks noChangeShapeType="1"/>
            </p:cNvSpPr>
            <p:nvPr/>
          </p:nvSpPr>
          <p:spPr bwMode="auto">
            <a:xfrm flipV="1">
              <a:off x="2924837" y="4660407"/>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2" name="Line 105"/>
            <p:cNvSpPr>
              <a:spLocks noChangeShapeType="1"/>
            </p:cNvSpPr>
            <p:nvPr/>
          </p:nvSpPr>
          <p:spPr bwMode="auto">
            <a:xfrm flipV="1">
              <a:off x="2768617" y="4588392"/>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3" name="Line 106"/>
            <p:cNvSpPr>
              <a:spLocks noChangeShapeType="1"/>
            </p:cNvSpPr>
            <p:nvPr/>
          </p:nvSpPr>
          <p:spPr bwMode="auto">
            <a:xfrm flipV="1">
              <a:off x="2648559" y="4529692"/>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4" name="Line 107"/>
            <p:cNvSpPr>
              <a:spLocks noChangeShapeType="1"/>
            </p:cNvSpPr>
            <p:nvPr/>
          </p:nvSpPr>
          <p:spPr bwMode="auto">
            <a:xfrm flipV="1">
              <a:off x="2609503" y="4553137"/>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5" name="Line 108"/>
            <p:cNvSpPr>
              <a:spLocks noChangeShapeType="1"/>
            </p:cNvSpPr>
            <p:nvPr/>
          </p:nvSpPr>
          <p:spPr bwMode="auto">
            <a:xfrm flipV="1">
              <a:off x="2569002" y="4500878"/>
              <a:ext cx="0" cy="63262"/>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6" name="Line 109"/>
            <p:cNvSpPr>
              <a:spLocks noChangeShapeType="1"/>
            </p:cNvSpPr>
            <p:nvPr/>
          </p:nvSpPr>
          <p:spPr bwMode="auto">
            <a:xfrm flipV="1">
              <a:off x="2532840" y="4462372"/>
              <a:ext cx="0" cy="55010"/>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7" name="Line 110"/>
            <p:cNvSpPr>
              <a:spLocks noChangeShapeType="1"/>
            </p:cNvSpPr>
            <p:nvPr/>
          </p:nvSpPr>
          <p:spPr bwMode="auto">
            <a:xfrm flipV="1">
              <a:off x="2460516" y="4316778"/>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8" name="Line 111"/>
            <p:cNvSpPr>
              <a:spLocks noChangeShapeType="1"/>
            </p:cNvSpPr>
            <p:nvPr/>
          </p:nvSpPr>
          <p:spPr bwMode="auto">
            <a:xfrm flipV="1">
              <a:off x="2369386" y="4281241"/>
              <a:ext cx="0" cy="55010"/>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89" name="Line 112"/>
            <p:cNvSpPr>
              <a:spLocks noChangeShapeType="1"/>
            </p:cNvSpPr>
            <p:nvPr/>
          </p:nvSpPr>
          <p:spPr bwMode="auto">
            <a:xfrm flipV="1">
              <a:off x="2333225" y="4277116"/>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0" name="Line 113"/>
            <p:cNvSpPr>
              <a:spLocks noChangeShapeType="1"/>
            </p:cNvSpPr>
            <p:nvPr/>
          </p:nvSpPr>
          <p:spPr bwMode="auto">
            <a:xfrm flipV="1">
              <a:off x="2297062" y="4277116"/>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1" name="Line 114"/>
            <p:cNvSpPr>
              <a:spLocks noChangeShapeType="1"/>
            </p:cNvSpPr>
            <p:nvPr/>
          </p:nvSpPr>
          <p:spPr bwMode="auto">
            <a:xfrm flipV="1">
              <a:off x="2216059" y="4265711"/>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2" name="Line 115"/>
            <p:cNvSpPr>
              <a:spLocks noChangeShapeType="1"/>
            </p:cNvSpPr>
            <p:nvPr/>
          </p:nvSpPr>
          <p:spPr bwMode="auto">
            <a:xfrm flipV="1">
              <a:off x="2100340" y="4235455"/>
              <a:ext cx="0" cy="60511"/>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3" name="Line 116"/>
            <p:cNvSpPr>
              <a:spLocks noChangeShapeType="1"/>
            </p:cNvSpPr>
            <p:nvPr/>
          </p:nvSpPr>
          <p:spPr bwMode="auto">
            <a:xfrm flipV="1">
              <a:off x="2059838" y="4238206"/>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4" name="Line 117"/>
            <p:cNvSpPr>
              <a:spLocks noChangeShapeType="1"/>
            </p:cNvSpPr>
            <p:nvPr/>
          </p:nvSpPr>
          <p:spPr bwMode="auto">
            <a:xfrm flipV="1">
              <a:off x="1941226" y="4135061"/>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5" name="Line 118"/>
            <p:cNvSpPr>
              <a:spLocks noChangeShapeType="1"/>
            </p:cNvSpPr>
            <p:nvPr/>
          </p:nvSpPr>
          <p:spPr bwMode="auto">
            <a:xfrm flipV="1">
              <a:off x="1867456" y="4089679"/>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6" name="Line 119"/>
            <p:cNvSpPr>
              <a:spLocks noChangeShapeType="1"/>
            </p:cNvSpPr>
            <p:nvPr/>
          </p:nvSpPr>
          <p:spPr bwMode="auto">
            <a:xfrm flipV="1">
              <a:off x="1831294" y="4093805"/>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7" name="Line 120"/>
            <p:cNvSpPr>
              <a:spLocks noChangeShapeType="1"/>
            </p:cNvSpPr>
            <p:nvPr/>
          </p:nvSpPr>
          <p:spPr bwMode="auto">
            <a:xfrm flipV="1">
              <a:off x="1787899" y="4066299"/>
              <a:ext cx="0" cy="60511"/>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8" name="Line 121"/>
            <p:cNvSpPr>
              <a:spLocks noChangeShapeType="1"/>
            </p:cNvSpPr>
            <p:nvPr/>
          </p:nvSpPr>
          <p:spPr bwMode="auto">
            <a:xfrm flipV="1">
              <a:off x="1747397" y="4041545"/>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499" name="Line 122"/>
            <p:cNvSpPr>
              <a:spLocks noChangeShapeType="1"/>
            </p:cNvSpPr>
            <p:nvPr/>
          </p:nvSpPr>
          <p:spPr bwMode="auto">
            <a:xfrm flipV="1">
              <a:off x="1704003" y="4014039"/>
              <a:ext cx="0" cy="60511"/>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0" name="Line 123"/>
            <p:cNvSpPr>
              <a:spLocks noChangeShapeType="1"/>
            </p:cNvSpPr>
            <p:nvPr/>
          </p:nvSpPr>
          <p:spPr bwMode="auto">
            <a:xfrm flipV="1">
              <a:off x="1667841" y="3974340"/>
              <a:ext cx="0" cy="55010"/>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1" name="Line 124"/>
            <p:cNvSpPr>
              <a:spLocks noChangeShapeType="1"/>
            </p:cNvSpPr>
            <p:nvPr/>
          </p:nvSpPr>
          <p:spPr bwMode="auto">
            <a:xfrm flipV="1">
              <a:off x="1631678" y="3974339"/>
              <a:ext cx="0" cy="63262"/>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2" name="Line 125"/>
            <p:cNvSpPr>
              <a:spLocks noChangeShapeType="1"/>
            </p:cNvSpPr>
            <p:nvPr/>
          </p:nvSpPr>
          <p:spPr bwMode="auto">
            <a:xfrm flipV="1">
              <a:off x="1592624" y="3978466"/>
              <a:ext cx="0" cy="60511"/>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3" name="Line 126"/>
            <p:cNvSpPr>
              <a:spLocks noChangeShapeType="1"/>
            </p:cNvSpPr>
            <p:nvPr/>
          </p:nvSpPr>
          <p:spPr bwMode="auto">
            <a:xfrm flipV="1">
              <a:off x="1552122" y="3944084"/>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4" name="Line 127"/>
            <p:cNvSpPr>
              <a:spLocks noChangeShapeType="1"/>
            </p:cNvSpPr>
            <p:nvPr/>
          </p:nvSpPr>
          <p:spPr bwMode="auto">
            <a:xfrm flipV="1">
              <a:off x="1523192" y="3961781"/>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5" name="Line 128"/>
            <p:cNvSpPr>
              <a:spLocks noChangeShapeType="1"/>
            </p:cNvSpPr>
            <p:nvPr/>
          </p:nvSpPr>
          <p:spPr bwMode="auto">
            <a:xfrm flipV="1">
              <a:off x="1482691" y="3959029"/>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6" name="Line 129"/>
            <p:cNvSpPr>
              <a:spLocks noChangeShapeType="1"/>
            </p:cNvSpPr>
            <p:nvPr/>
          </p:nvSpPr>
          <p:spPr bwMode="auto">
            <a:xfrm flipV="1">
              <a:off x="1439296" y="3938401"/>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7" name="Line 130"/>
            <p:cNvSpPr>
              <a:spLocks noChangeShapeType="1"/>
            </p:cNvSpPr>
            <p:nvPr/>
          </p:nvSpPr>
          <p:spPr bwMode="auto">
            <a:xfrm flipV="1">
              <a:off x="1395902" y="3938402"/>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8" name="Line 131"/>
            <p:cNvSpPr>
              <a:spLocks noChangeShapeType="1"/>
            </p:cNvSpPr>
            <p:nvPr/>
          </p:nvSpPr>
          <p:spPr bwMode="auto">
            <a:xfrm flipV="1">
              <a:off x="1359739" y="3941152"/>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09" name="Line 132"/>
            <p:cNvSpPr>
              <a:spLocks noChangeShapeType="1"/>
            </p:cNvSpPr>
            <p:nvPr/>
          </p:nvSpPr>
          <p:spPr bwMode="auto">
            <a:xfrm flipV="1">
              <a:off x="1323577" y="3899895"/>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0" name="Line 133"/>
            <p:cNvSpPr>
              <a:spLocks noChangeShapeType="1"/>
            </p:cNvSpPr>
            <p:nvPr/>
          </p:nvSpPr>
          <p:spPr bwMode="auto">
            <a:xfrm flipV="1">
              <a:off x="1287415" y="3906770"/>
              <a:ext cx="0" cy="63262"/>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1" name="Line 134"/>
            <p:cNvSpPr>
              <a:spLocks noChangeShapeType="1"/>
            </p:cNvSpPr>
            <p:nvPr/>
          </p:nvSpPr>
          <p:spPr bwMode="auto">
            <a:xfrm flipV="1">
              <a:off x="1246913" y="3909520"/>
              <a:ext cx="0" cy="63262"/>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2" name="Line 135"/>
            <p:cNvSpPr>
              <a:spLocks noChangeShapeType="1"/>
            </p:cNvSpPr>
            <p:nvPr/>
          </p:nvSpPr>
          <p:spPr bwMode="auto">
            <a:xfrm flipV="1">
              <a:off x="1210751" y="3913647"/>
              <a:ext cx="0" cy="6326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3" name="Line 136"/>
            <p:cNvSpPr>
              <a:spLocks noChangeShapeType="1"/>
            </p:cNvSpPr>
            <p:nvPr/>
          </p:nvSpPr>
          <p:spPr bwMode="auto">
            <a:xfrm flipV="1">
              <a:off x="1174589" y="3888892"/>
              <a:ext cx="0" cy="57760"/>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4" name="Line 137"/>
            <p:cNvSpPr>
              <a:spLocks noChangeShapeType="1"/>
            </p:cNvSpPr>
            <p:nvPr/>
          </p:nvSpPr>
          <p:spPr bwMode="auto">
            <a:xfrm flipV="1">
              <a:off x="1138427" y="3893018"/>
              <a:ext cx="0" cy="55010"/>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5" name="Line 138"/>
            <p:cNvSpPr>
              <a:spLocks noChangeShapeType="1"/>
            </p:cNvSpPr>
            <p:nvPr/>
          </p:nvSpPr>
          <p:spPr bwMode="auto">
            <a:xfrm flipV="1">
              <a:off x="1071889" y="3886142"/>
              <a:ext cx="0" cy="55010"/>
            </a:xfrm>
            <a:prstGeom prst="line">
              <a:avLst/>
            </a:prstGeom>
            <a:noFill/>
            <a:ln w="19050">
              <a:solidFill>
                <a:srgbClr val="6AC33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6" name="Line 139"/>
            <p:cNvSpPr>
              <a:spLocks noChangeShapeType="1"/>
            </p:cNvSpPr>
            <p:nvPr/>
          </p:nvSpPr>
          <p:spPr bwMode="auto">
            <a:xfrm flipV="1">
              <a:off x="1011136" y="3844885"/>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7" name="Freeform 140"/>
            <p:cNvSpPr>
              <a:spLocks/>
            </p:cNvSpPr>
            <p:nvPr/>
          </p:nvSpPr>
          <p:spPr bwMode="auto">
            <a:xfrm>
              <a:off x="977867" y="3872390"/>
              <a:ext cx="4177453" cy="1019060"/>
            </a:xfrm>
            <a:custGeom>
              <a:avLst/>
              <a:gdLst>
                <a:gd name="T0" fmla="*/ 1150 w 1150"/>
                <a:gd name="T1" fmla="*/ 295 h 295"/>
                <a:gd name="T2" fmla="*/ 708 w 1150"/>
                <a:gd name="T3" fmla="*/ 295 h 295"/>
                <a:gd name="T4" fmla="*/ 708 w 1150"/>
                <a:gd name="T5" fmla="*/ 271 h 295"/>
                <a:gd name="T6" fmla="*/ 631 w 1150"/>
                <a:gd name="T7" fmla="*/ 271 h 295"/>
                <a:gd name="T8" fmla="*/ 631 w 1150"/>
                <a:gd name="T9" fmla="*/ 251 h 295"/>
                <a:gd name="T10" fmla="*/ 567 w 1150"/>
                <a:gd name="T11" fmla="*/ 251 h 295"/>
                <a:gd name="T12" fmla="*/ 567 w 1150"/>
                <a:gd name="T13" fmla="*/ 231 h 295"/>
                <a:gd name="T14" fmla="*/ 534 w 1150"/>
                <a:gd name="T15" fmla="*/ 231 h 295"/>
                <a:gd name="T16" fmla="*/ 534 w 1150"/>
                <a:gd name="T17" fmla="*/ 215 h 295"/>
                <a:gd name="T18" fmla="*/ 471 w 1150"/>
                <a:gd name="T19" fmla="*/ 215 h 295"/>
                <a:gd name="T20" fmla="*/ 471 w 1150"/>
                <a:gd name="T21" fmla="*/ 201 h 295"/>
                <a:gd name="T22" fmla="*/ 448 w 1150"/>
                <a:gd name="T23" fmla="*/ 201 h 295"/>
                <a:gd name="T24" fmla="*/ 448 w 1150"/>
                <a:gd name="T25" fmla="*/ 187 h 295"/>
                <a:gd name="T26" fmla="*/ 428 w 1150"/>
                <a:gd name="T27" fmla="*/ 187 h 295"/>
                <a:gd name="T28" fmla="*/ 428 w 1150"/>
                <a:gd name="T29" fmla="*/ 152 h 295"/>
                <a:gd name="T30" fmla="*/ 416 w 1150"/>
                <a:gd name="T31" fmla="*/ 152 h 295"/>
                <a:gd name="T32" fmla="*/ 416 w 1150"/>
                <a:gd name="T33" fmla="*/ 138 h 295"/>
                <a:gd name="T34" fmla="*/ 394 w 1150"/>
                <a:gd name="T35" fmla="*/ 138 h 295"/>
                <a:gd name="T36" fmla="*/ 394 w 1150"/>
                <a:gd name="T37" fmla="*/ 126 h 295"/>
                <a:gd name="T38" fmla="*/ 351 w 1150"/>
                <a:gd name="T39" fmla="*/ 126 h 295"/>
                <a:gd name="T40" fmla="*/ 351 w 1150"/>
                <a:gd name="T41" fmla="*/ 118 h 295"/>
                <a:gd name="T42" fmla="*/ 331 w 1150"/>
                <a:gd name="T43" fmla="*/ 118 h 295"/>
                <a:gd name="T44" fmla="*/ 331 w 1150"/>
                <a:gd name="T45" fmla="*/ 112 h 295"/>
                <a:gd name="T46" fmla="*/ 299 w 1150"/>
                <a:gd name="T47" fmla="*/ 112 h 295"/>
                <a:gd name="T48" fmla="*/ 299 w 1150"/>
                <a:gd name="T49" fmla="*/ 102 h 295"/>
                <a:gd name="T50" fmla="*/ 276 w 1150"/>
                <a:gd name="T51" fmla="*/ 102 h 295"/>
                <a:gd name="T52" fmla="*/ 276 w 1150"/>
                <a:gd name="T53" fmla="*/ 82 h 295"/>
                <a:gd name="T54" fmla="*/ 255 w 1150"/>
                <a:gd name="T55" fmla="*/ 82 h 295"/>
                <a:gd name="T56" fmla="*/ 255 w 1150"/>
                <a:gd name="T57" fmla="*/ 68 h 295"/>
                <a:gd name="T58" fmla="*/ 221 w 1150"/>
                <a:gd name="T59" fmla="*/ 68 h 295"/>
                <a:gd name="T60" fmla="*/ 221 w 1150"/>
                <a:gd name="T61" fmla="*/ 56 h 295"/>
                <a:gd name="T62" fmla="*/ 201 w 1150"/>
                <a:gd name="T63" fmla="*/ 56 h 295"/>
                <a:gd name="T64" fmla="*/ 201 w 1150"/>
                <a:gd name="T65" fmla="*/ 38 h 295"/>
                <a:gd name="T66" fmla="*/ 157 w 1150"/>
                <a:gd name="T67" fmla="*/ 38 h 295"/>
                <a:gd name="T68" fmla="*/ 157 w 1150"/>
                <a:gd name="T69" fmla="*/ 29 h 295"/>
                <a:gd name="T70" fmla="*/ 132 w 1150"/>
                <a:gd name="T71" fmla="*/ 29 h 295"/>
                <a:gd name="T72" fmla="*/ 132 w 1150"/>
                <a:gd name="T73" fmla="*/ 23 h 295"/>
                <a:gd name="T74" fmla="*/ 94 w 1150"/>
                <a:gd name="T75" fmla="*/ 23 h 295"/>
                <a:gd name="T76" fmla="*/ 94 w 1150"/>
                <a:gd name="T77" fmla="*/ 14 h 295"/>
                <a:gd name="T78" fmla="*/ 61 w 1150"/>
                <a:gd name="T79" fmla="*/ 14 h 295"/>
                <a:gd name="T80" fmla="*/ 61 w 1150"/>
                <a:gd name="T81" fmla="*/ 9 h 295"/>
                <a:gd name="T82" fmla="*/ 18 w 1150"/>
                <a:gd name="T83" fmla="*/ 9 h 295"/>
                <a:gd name="T84" fmla="*/ 18 w 1150"/>
                <a:gd name="T85" fmla="*/ 0 h 295"/>
                <a:gd name="T86" fmla="*/ 0 w 1150"/>
                <a:gd name="T8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0" h="295">
                  <a:moveTo>
                    <a:pt x="1150" y="295"/>
                  </a:moveTo>
                  <a:lnTo>
                    <a:pt x="708" y="295"/>
                  </a:lnTo>
                  <a:lnTo>
                    <a:pt x="708" y="271"/>
                  </a:lnTo>
                  <a:lnTo>
                    <a:pt x="631" y="271"/>
                  </a:lnTo>
                  <a:lnTo>
                    <a:pt x="631" y="251"/>
                  </a:lnTo>
                  <a:lnTo>
                    <a:pt x="567" y="251"/>
                  </a:lnTo>
                  <a:lnTo>
                    <a:pt x="567" y="231"/>
                  </a:lnTo>
                  <a:lnTo>
                    <a:pt x="534" y="231"/>
                  </a:lnTo>
                  <a:lnTo>
                    <a:pt x="534" y="215"/>
                  </a:lnTo>
                  <a:lnTo>
                    <a:pt x="471" y="215"/>
                  </a:lnTo>
                  <a:lnTo>
                    <a:pt x="471" y="201"/>
                  </a:lnTo>
                  <a:lnTo>
                    <a:pt x="448" y="201"/>
                  </a:lnTo>
                  <a:lnTo>
                    <a:pt x="448" y="187"/>
                  </a:lnTo>
                  <a:lnTo>
                    <a:pt x="428" y="187"/>
                  </a:lnTo>
                  <a:lnTo>
                    <a:pt x="428" y="152"/>
                  </a:lnTo>
                  <a:lnTo>
                    <a:pt x="416" y="152"/>
                  </a:lnTo>
                  <a:lnTo>
                    <a:pt x="416" y="138"/>
                  </a:lnTo>
                  <a:lnTo>
                    <a:pt x="394" y="138"/>
                  </a:lnTo>
                  <a:lnTo>
                    <a:pt x="394" y="126"/>
                  </a:lnTo>
                  <a:lnTo>
                    <a:pt x="351" y="126"/>
                  </a:lnTo>
                  <a:lnTo>
                    <a:pt x="351" y="118"/>
                  </a:lnTo>
                  <a:lnTo>
                    <a:pt x="331" y="118"/>
                  </a:lnTo>
                  <a:lnTo>
                    <a:pt x="331" y="112"/>
                  </a:lnTo>
                  <a:lnTo>
                    <a:pt x="299" y="112"/>
                  </a:lnTo>
                  <a:lnTo>
                    <a:pt x="299" y="102"/>
                  </a:lnTo>
                  <a:lnTo>
                    <a:pt x="276" y="102"/>
                  </a:lnTo>
                  <a:lnTo>
                    <a:pt x="276" y="82"/>
                  </a:lnTo>
                  <a:lnTo>
                    <a:pt x="255" y="82"/>
                  </a:lnTo>
                  <a:lnTo>
                    <a:pt x="255" y="68"/>
                  </a:lnTo>
                  <a:lnTo>
                    <a:pt x="221" y="68"/>
                  </a:lnTo>
                  <a:lnTo>
                    <a:pt x="221" y="56"/>
                  </a:lnTo>
                  <a:lnTo>
                    <a:pt x="201" y="56"/>
                  </a:lnTo>
                  <a:lnTo>
                    <a:pt x="201" y="38"/>
                  </a:lnTo>
                  <a:lnTo>
                    <a:pt x="157" y="38"/>
                  </a:lnTo>
                  <a:lnTo>
                    <a:pt x="157" y="29"/>
                  </a:lnTo>
                  <a:lnTo>
                    <a:pt x="132" y="29"/>
                  </a:lnTo>
                  <a:lnTo>
                    <a:pt x="132" y="23"/>
                  </a:lnTo>
                  <a:lnTo>
                    <a:pt x="94" y="23"/>
                  </a:lnTo>
                  <a:lnTo>
                    <a:pt x="94" y="14"/>
                  </a:lnTo>
                  <a:lnTo>
                    <a:pt x="61" y="14"/>
                  </a:lnTo>
                  <a:lnTo>
                    <a:pt x="61" y="9"/>
                  </a:lnTo>
                  <a:lnTo>
                    <a:pt x="18" y="9"/>
                  </a:lnTo>
                  <a:lnTo>
                    <a:pt x="18"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8" name="Line 142"/>
            <p:cNvSpPr>
              <a:spLocks noChangeShapeType="1"/>
            </p:cNvSpPr>
            <p:nvPr/>
          </p:nvSpPr>
          <p:spPr bwMode="auto">
            <a:xfrm flipV="1">
              <a:off x="3273441"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19" name="Line 143"/>
            <p:cNvSpPr>
              <a:spLocks noChangeShapeType="1"/>
            </p:cNvSpPr>
            <p:nvPr/>
          </p:nvSpPr>
          <p:spPr bwMode="auto">
            <a:xfrm flipV="1">
              <a:off x="3196777"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0" name="Line 144"/>
            <p:cNvSpPr>
              <a:spLocks noChangeShapeType="1"/>
            </p:cNvSpPr>
            <p:nvPr/>
          </p:nvSpPr>
          <p:spPr bwMode="auto">
            <a:xfrm flipV="1">
              <a:off x="3037663"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1" name="Line 145"/>
            <p:cNvSpPr>
              <a:spLocks noChangeShapeType="1"/>
            </p:cNvSpPr>
            <p:nvPr/>
          </p:nvSpPr>
          <p:spPr bwMode="auto">
            <a:xfrm flipV="1">
              <a:off x="2924837"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2" name="Line 146"/>
            <p:cNvSpPr>
              <a:spLocks noChangeShapeType="1"/>
            </p:cNvSpPr>
            <p:nvPr/>
          </p:nvSpPr>
          <p:spPr bwMode="auto">
            <a:xfrm flipV="1">
              <a:off x="2885783"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3" name="Line 147"/>
            <p:cNvSpPr>
              <a:spLocks noChangeShapeType="1"/>
            </p:cNvSpPr>
            <p:nvPr/>
          </p:nvSpPr>
          <p:spPr bwMode="auto">
            <a:xfrm flipV="1">
              <a:off x="2729562"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4" name="Line 148"/>
            <p:cNvSpPr>
              <a:spLocks noChangeShapeType="1"/>
            </p:cNvSpPr>
            <p:nvPr/>
          </p:nvSpPr>
          <p:spPr bwMode="auto">
            <a:xfrm flipV="1">
              <a:off x="2691953"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5" name="Line 149"/>
            <p:cNvSpPr>
              <a:spLocks noChangeShapeType="1"/>
            </p:cNvSpPr>
            <p:nvPr/>
          </p:nvSpPr>
          <p:spPr bwMode="auto">
            <a:xfrm flipV="1">
              <a:off x="2655791"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6" name="Line 150"/>
            <p:cNvSpPr>
              <a:spLocks noChangeShapeType="1"/>
            </p:cNvSpPr>
            <p:nvPr/>
          </p:nvSpPr>
          <p:spPr bwMode="auto">
            <a:xfrm flipV="1">
              <a:off x="2619629"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7" name="Line 151"/>
            <p:cNvSpPr>
              <a:spLocks noChangeShapeType="1"/>
            </p:cNvSpPr>
            <p:nvPr/>
          </p:nvSpPr>
          <p:spPr bwMode="auto">
            <a:xfrm flipV="1">
              <a:off x="2417121"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8" name="Line 152"/>
            <p:cNvSpPr>
              <a:spLocks noChangeShapeType="1"/>
            </p:cNvSpPr>
            <p:nvPr/>
          </p:nvSpPr>
          <p:spPr bwMode="auto">
            <a:xfrm flipV="1">
              <a:off x="2256561" y="3985342"/>
              <a:ext cx="0" cy="55010"/>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29" name="Line 153"/>
            <p:cNvSpPr>
              <a:spLocks noChangeShapeType="1"/>
            </p:cNvSpPr>
            <p:nvPr/>
          </p:nvSpPr>
          <p:spPr bwMode="auto">
            <a:xfrm flipV="1">
              <a:off x="2184236" y="3985342"/>
              <a:ext cx="0" cy="55010"/>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0" name="Line 154"/>
            <p:cNvSpPr>
              <a:spLocks noChangeShapeType="1"/>
            </p:cNvSpPr>
            <p:nvPr/>
          </p:nvSpPr>
          <p:spPr bwMode="auto">
            <a:xfrm flipV="1">
              <a:off x="2136503" y="3985342"/>
              <a:ext cx="0" cy="55010"/>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1" name="Line 155"/>
            <p:cNvSpPr>
              <a:spLocks noChangeShapeType="1"/>
            </p:cNvSpPr>
            <p:nvPr/>
          </p:nvSpPr>
          <p:spPr bwMode="auto">
            <a:xfrm flipV="1">
              <a:off x="2059838"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2" name="Line 156"/>
            <p:cNvSpPr>
              <a:spLocks noChangeShapeType="1"/>
            </p:cNvSpPr>
            <p:nvPr/>
          </p:nvSpPr>
          <p:spPr bwMode="auto">
            <a:xfrm flipV="1">
              <a:off x="1951352"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3" name="Line 157"/>
            <p:cNvSpPr>
              <a:spLocks noChangeShapeType="1"/>
            </p:cNvSpPr>
            <p:nvPr/>
          </p:nvSpPr>
          <p:spPr bwMode="auto">
            <a:xfrm flipV="1">
              <a:off x="1903618"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4" name="Line 158"/>
            <p:cNvSpPr>
              <a:spLocks noChangeShapeType="1"/>
            </p:cNvSpPr>
            <p:nvPr/>
          </p:nvSpPr>
          <p:spPr bwMode="auto">
            <a:xfrm flipV="1">
              <a:off x="1864563"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5" name="Line 159"/>
            <p:cNvSpPr>
              <a:spLocks noChangeShapeType="1"/>
            </p:cNvSpPr>
            <p:nvPr/>
          </p:nvSpPr>
          <p:spPr bwMode="auto">
            <a:xfrm flipV="1">
              <a:off x="1787899"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6" name="Line 160"/>
            <p:cNvSpPr>
              <a:spLocks noChangeShapeType="1"/>
            </p:cNvSpPr>
            <p:nvPr/>
          </p:nvSpPr>
          <p:spPr bwMode="auto">
            <a:xfrm flipV="1">
              <a:off x="1756076"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7" name="Line 161"/>
            <p:cNvSpPr>
              <a:spLocks noChangeShapeType="1"/>
            </p:cNvSpPr>
            <p:nvPr/>
          </p:nvSpPr>
          <p:spPr bwMode="auto">
            <a:xfrm flipV="1">
              <a:off x="1725700"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8" name="Line 162"/>
            <p:cNvSpPr>
              <a:spLocks noChangeShapeType="1"/>
            </p:cNvSpPr>
            <p:nvPr/>
          </p:nvSpPr>
          <p:spPr bwMode="auto">
            <a:xfrm flipV="1">
              <a:off x="1693878"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39" name="Line 163"/>
            <p:cNvSpPr>
              <a:spLocks noChangeShapeType="1"/>
            </p:cNvSpPr>
            <p:nvPr/>
          </p:nvSpPr>
          <p:spPr bwMode="auto">
            <a:xfrm flipV="1">
              <a:off x="1650483" y="3985342"/>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40" name="Line 164"/>
            <p:cNvSpPr>
              <a:spLocks noChangeShapeType="1"/>
            </p:cNvSpPr>
            <p:nvPr/>
          </p:nvSpPr>
          <p:spPr bwMode="auto">
            <a:xfrm flipV="1">
              <a:off x="1592624" y="3985342"/>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41" name="Line 165"/>
            <p:cNvSpPr>
              <a:spLocks noChangeShapeType="1"/>
            </p:cNvSpPr>
            <p:nvPr/>
          </p:nvSpPr>
          <p:spPr bwMode="auto">
            <a:xfrm flipV="1">
              <a:off x="1479798" y="3917773"/>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42" name="Line 166"/>
            <p:cNvSpPr>
              <a:spLocks noChangeShapeType="1"/>
            </p:cNvSpPr>
            <p:nvPr/>
          </p:nvSpPr>
          <p:spPr bwMode="auto">
            <a:xfrm flipV="1">
              <a:off x="1439296" y="3917773"/>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43" name="Line 167"/>
            <p:cNvSpPr>
              <a:spLocks noChangeShapeType="1"/>
            </p:cNvSpPr>
            <p:nvPr/>
          </p:nvSpPr>
          <p:spPr bwMode="auto">
            <a:xfrm flipV="1">
              <a:off x="1395902" y="3917773"/>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44" name="Line 168"/>
            <p:cNvSpPr>
              <a:spLocks noChangeShapeType="1"/>
            </p:cNvSpPr>
            <p:nvPr/>
          </p:nvSpPr>
          <p:spPr bwMode="auto">
            <a:xfrm flipV="1">
              <a:off x="1355400" y="3917773"/>
              <a:ext cx="0" cy="5501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45" name="Line 169"/>
            <p:cNvSpPr>
              <a:spLocks noChangeShapeType="1"/>
            </p:cNvSpPr>
            <p:nvPr/>
          </p:nvSpPr>
          <p:spPr bwMode="auto">
            <a:xfrm flipV="1">
              <a:off x="1242574" y="3917773"/>
              <a:ext cx="0" cy="55010"/>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46" name="Freeform 170"/>
            <p:cNvSpPr>
              <a:spLocks/>
            </p:cNvSpPr>
            <p:nvPr/>
          </p:nvSpPr>
          <p:spPr bwMode="auto">
            <a:xfrm>
              <a:off x="1042959" y="3872390"/>
              <a:ext cx="2535690" cy="258547"/>
            </a:xfrm>
            <a:custGeom>
              <a:avLst/>
              <a:gdLst>
                <a:gd name="T0" fmla="*/ 698 w 698"/>
                <a:gd name="T1" fmla="*/ 75 h 75"/>
                <a:gd name="T2" fmla="*/ 356 w 698"/>
                <a:gd name="T3" fmla="*/ 75 h 75"/>
                <a:gd name="T4" fmla="*/ 356 w 698"/>
                <a:gd name="T5" fmla="*/ 40 h 75"/>
                <a:gd name="T6" fmla="*/ 150 w 698"/>
                <a:gd name="T7" fmla="*/ 40 h 75"/>
                <a:gd name="T8" fmla="*/ 150 w 698"/>
                <a:gd name="T9" fmla="*/ 29 h 75"/>
                <a:gd name="T10" fmla="*/ 129 w 698"/>
                <a:gd name="T11" fmla="*/ 29 h 75"/>
                <a:gd name="T12" fmla="*/ 129 w 698"/>
                <a:gd name="T13" fmla="*/ 16 h 75"/>
                <a:gd name="T14" fmla="*/ 21 w 698"/>
                <a:gd name="T15" fmla="*/ 16 h 75"/>
                <a:gd name="T16" fmla="*/ 21 w 698"/>
                <a:gd name="T17" fmla="*/ 8 h 75"/>
                <a:gd name="T18" fmla="*/ 0 w 698"/>
                <a:gd name="T19" fmla="*/ 8 h 75"/>
                <a:gd name="T20" fmla="*/ 0 w 698"/>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75">
                  <a:moveTo>
                    <a:pt x="698" y="75"/>
                  </a:moveTo>
                  <a:lnTo>
                    <a:pt x="356" y="75"/>
                  </a:lnTo>
                  <a:lnTo>
                    <a:pt x="356" y="40"/>
                  </a:lnTo>
                  <a:lnTo>
                    <a:pt x="150" y="40"/>
                  </a:lnTo>
                  <a:lnTo>
                    <a:pt x="150" y="29"/>
                  </a:lnTo>
                  <a:lnTo>
                    <a:pt x="129" y="29"/>
                  </a:lnTo>
                  <a:lnTo>
                    <a:pt x="129" y="16"/>
                  </a:lnTo>
                  <a:lnTo>
                    <a:pt x="21" y="16"/>
                  </a:lnTo>
                  <a:lnTo>
                    <a:pt x="21" y="8"/>
                  </a:lnTo>
                  <a:lnTo>
                    <a:pt x="0" y="8"/>
                  </a:lnTo>
                  <a:lnTo>
                    <a:pt x="0" y="0"/>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47" name="TextBox 546"/>
            <p:cNvSpPr txBox="1"/>
            <p:nvPr/>
          </p:nvSpPr>
          <p:spPr>
            <a:xfrm>
              <a:off x="277743" y="5533545"/>
              <a:ext cx="389850" cy="302759"/>
            </a:xfrm>
            <a:prstGeom prst="rect">
              <a:avLst/>
            </a:prstGeom>
            <a:noFill/>
          </p:spPr>
          <p:txBody>
            <a:bodyPr wrap="none" rtlCol="0">
              <a:spAutoFit/>
            </a:bodyPr>
            <a:lstStyle/>
            <a:p>
              <a:pPr algn="r" fontAlgn="auto">
                <a:spcBef>
                  <a:spcPts val="0"/>
                </a:spcBef>
                <a:spcAft>
                  <a:spcPts val="0"/>
                </a:spcAft>
              </a:pPr>
              <a:r>
                <a:rPr lang="en-GB" sz="1150" dirty="0" smtClean="0">
                  <a:solidFill>
                    <a:srgbClr val="363636"/>
                  </a:solidFill>
                  <a:latin typeface="+mn-lt"/>
                  <a:cs typeface="Arial"/>
                </a:rPr>
                <a:t>0.0</a:t>
              </a:r>
              <a:endParaRPr lang="en-GB" sz="1150" dirty="0">
                <a:solidFill>
                  <a:srgbClr val="363636"/>
                </a:solidFill>
                <a:latin typeface="+mn-lt"/>
                <a:cs typeface="Arial"/>
              </a:endParaRPr>
            </a:p>
          </p:txBody>
        </p:sp>
        <p:sp>
          <p:nvSpPr>
            <p:cNvPr id="548" name="TextBox 547"/>
            <p:cNvSpPr txBox="1"/>
            <p:nvPr/>
          </p:nvSpPr>
          <p:spPr>
            <a:xfrm>
              <a:off x="277743" y="5180800"/>
              <a:ext cx="389850" cy="302759"/>
            </a:xfrm>
            <a:prstGeom prst="rect">
              <a:avLst/>
            </a:prstGeom>
            <a:noFill/>
          </p:spPr>
          <p:txBody>
            <a:bodyPr wrap="none" rtlCol="0">
              <a:spAutoFit/>
            </a:bodyPr>
            <a:lstStyle/>
            <a:p>
              <a:pPr algn="r" fontAlgn="auto">
                <a:spcBef>
                  <a:spcPts val="0"/>
                </a:spcBef>
                <a:spcAft>
                  <a:spcPts val="0"/>
                </a:spcAft>
              </a:pPr>
              <a:r>
                <a:rPr lang="en-GB" sz="1150" dirty="0" smtClean="0">
                  <a:solidFill>
                    <a:srgbClr val="363636"/>
                  </a:solidFill>
                  <a:latin typeface="+mn-lt"/>
                  <a:cs typeface="Arial"/>
                </a:rPr>
                <a:t>0.2</a:t>
              </a:r>
              <a:endParaRPr lang="en-GB" sz="1150" dirty="0">
                <a:solidFill>
                  <a:srgbClr val="363636"/>
                </a:solidFill>
                <a:latin typeface="+mn-lt"/>
                <a:cs typeface="Arial"/>
              </a:endParaRPr>
            </a:p>
          </p:txBody>
        </p:sp>
        <p:sp>
          <p:nvSpPr>
            <p:cNvPr id="549" name="TextBox 548"/>
            <p:cNvSpPr txBox="1"/>
            <p:nvPr/>
          </p:nvSpPr>
          <p:spPr>
            <a:xfrm>
              <a:off x="277743" y="4820581"/>
              <a:ext cx="389850" cy="302759"/>
            </a:xfrm>
            <a:prstGeom prst="rect">
              <a:avLst/>
            </a:prstGeom>
            <a:noFill/>
          </p:spPr>
          <p:txBody>
            <a:bodyPr wrap="none" rtlCol="0">
              <a:spAutoFit/>
            </a:bodyPr>
            <a:lstStyle/>
            <a:p>
              <a:pPr algn="r" fontAlgn="auto">
                <a:spcBef>
                  <a:spcPts val="0"/>
                </a:spcBef>
                <a:spcAft>
                  <a:spcPts val="0"/>
                </a:spcAft>
              </a:pPr>
              <a:r>
                <a:rPr lang="en-GB" sz="1150" dirty="0" smtClean="0">
                  <a:solidFill>
                    <a:srgbClr val="363636"/>
                  </a:solidFill>
                  <a:latin typeface="+mn-lt"/>
                  <a:cs typeface="Arial"/>
                </a:rPr>
                <a:t>0.4</a:t>
              </a:r>
              <a:endParaRPr lang="en-GB" sz="1150" dirty="0">
                <a:solidFill>
                  <a:srgbClr val="363636"/>
                </a:solidFill>
                <a:latin typeface="+mn-lt"/>
                <a:cs typeface="Arial"/>
              </a:endParaRPr>
            </a:p>
          </p:txBody>
        </p:sp>
        <p:sp>
          <p:nvSpPr>
            <p:cNvPr id="550" name="TextBox 549"/>
            <p:cNvSpPr txBox="1"/>
            <p:nvPr/>
          </p:nvSpPr>
          <p:spPr>
            <a:xfrm>
              <a:off x="277743" y="4460365"/>
              <a:ext cx="389850" cy="302759"/>
            </a:xfrm>
            <a:prstGeom prst="rect">
              <a:avLst/>
            </a:prstGeom>
            <a:noFill/>
          </p:spPr>
          <p:txBody>
            <a:bodyPr wrap="none" rtlCol="0">
              <a:spAutoFit/>
            </a:bodyPr>
            <a:lstStyle/>
            <a:p>
              <a:pPr algn="r" fontAlgn="auto">
                <a:spcBef>
                  <a:spcPts val="0"/>
                </a:spcBef>
                <a:spcAft>
                  <a:spcPts val="0"/>
                </a:spcAft>
              </a:pPr>
              <a:r>
                <a:rPr lang="en-GB" sz="1150" dirty="0" smtClean="0">
                  <a:solidFill>
                    <a:srgbClr val="363636"/>
                  </a:solidFill>
                  <a:latin typeface="+mn-lt"/>
                  <a:cs typeface="Arial"/>
                </a:rPr>
                <a:t>0.6</a:t>
              </a:r>
              <a:endParaRPr lang="en-GB" sz="1150" dirty="0">
                <a:solidFill>
                  <a:srgbClr val="363636"/>
                </a:solidFill>
                <a:latin typeface="+mn-lt"/>
                <a:cs typeface="Arial"/>
              </a:endParaRPr>
            </a:p>
          </p:txBody>
        </p:sp>
        <p:sp>
          <p:nvSpPr>
            <p:cNvPr id="551" name="TextBox 550"/>
            <p:cNvSpPr txBox="1"/>
            <p:nvPr/>
          </p:nvSpPr>
          <p:spPr>
            <a:xfrm>
              <a:off x="277743" y="4094991"/>
              <a:ext cx="389850" cy="302759"/>
            </a:xfrm>
            <a:prstGeom prst="rect">
              <a:avLst/>
            </a:prstGeom>
            <a:noFill/>
          </p:spPr>
          <p:txBody>
            <a:bodyPr wrap="none" rtlCol="0">
              <a:spAutoFit/>
            </a:bodyPr>
            <a:lstStyle/>
            <a:p>
              <a:pPr algn="r" fontAlgn="auto">
                <a:spcBef>
                  <a:spcPts val="0"/>
                </a:spcBef>
                <a:spcAft>
                  <a:spcPts val="0"/>
                </a:spcAft>
              </a:pPr>
              <a:r>
                <a:rPr lang="en-GB" sz="1150" dirty="0" smtClean="0">
                  <a:solidFill>
                    <a:srgbClr val="363636"/>
                  </a:solidFill>
                  <a:latin typeface="+mn-lt"/>
                  <a:cs typeface="Arial"/>
                </a:rPr>
                <a:t>0.8</a:t>
              </a:r>
              <a:endParaRPr lang="en-GB" sz="1150" dirty="0">
                <a:solidFill>
                  <a:srgbClr val="363636"/>
                </a:solidFill>
                <a:latin typeface="+mn-lt"/>
                <a:cs typeface="Arial"/>
              </a:endParaRPr>
            </a:p>
          </p:txBody>
        </p:sp>
        <p:sp>
          <p:nvSpPr>
            <p:cNvPr id="552" name="TextBox 551"/>
            <p:cNvSpPr txBox="1"/>
            <p:nvPr/>
          </p:nvSpPr>
          <p:spPr>
            <a:xfrm>
              <a:off x="277743" y="3717510"/>
              <a:ext cx="389850" cy="302759"/>
            </a:xfrm>
            <a:prstGeom prst="rect">
              <a:avLst/>
            </a:prstGeom>
            <a:noFill/>
          </p:spPr>
          <p:txBody>
            <a:bodyPr wrap="none" rtlCol="0">
              <a:spAutoFit/>
            </a:bodyPr>
            <a:lstStyle/>
            <a:p>
              <a:pPr algn="r" fontAlgn="auto">
                <a:spcBef>
                  <a:spcPts val="0"/>
                </a:spcBef>
                <a:spcAft>
                  <a:spcPts val="0"/>
                </a:spcAft>
              </a:pPr>
              <a:r>
                <a:rPr lang="en-GB" sz="1150" dirty="0" smtClean="0">
                  <a:solidFill>
                    <a:srgbClr val="363636"/>
                  </a:solidFill>
                  <a:latin typeface="+mn-lt"/>
                  <a:cs typeface="Arial"/>
                </a:rPr>
                <a:t>1.0</a:t>
              </a:r>
              <a:endParaRPr lang="en-GB" sz="1150" dirty="0">
                <a:solidFill>
                  <a:srgbClr val="363636"/>
                </a:solidFill>
                <a:latin typeface="+mn-lt"/>
                <a:cs typeface="Arial"/>
              </a:endParaRPr>
            </a:p>
          </p:txBody>
        </p:sp>
        <p:sp>
          <p:nvSpPr>
            <p:cNvPr id="553" name="TextBox 552"/>
            <p:cNvSpPr txBox="1"/>
            <p:nvPr/>
          </p:nvSpPr>
          <p:spPr>
            <a:xfrm>
              <a:off x="860117" y="5851564"/>
              <a:ext cx="266420" cy="302759"/>
            </a:xfrm>
            <a:prstGeom prst="rect">
              <a:avLst/>
            </a:prstGeom>
            <a:noFill/>
          </p:spPr>
          <p:txBody>
            <a:bodyPr wrap="none" rtlCol="0">
              <a:spAutoFit/>
            </a:bodyPr>
            <a:lstStyle/>
            <a:p>
              <a:pPr algn="ctr" fontAlgn="auto">
                <a:spcBef>
                  <a:spcPts val="0"/>
                </a:spcBef>
                <a:spcAft>
                  <a:spcPts val="0"/>
                </a:spcAft>
              </a:pPr>
              <a:r>
                <a:rPr lang="en-GB" sz="1150" dirty="0" smtClean="0">
                  <a:solidFill>
                    <a:srgbClr val="363636"/>
                  </a:solidFill>
                  <a:latin typeface="+mn-lt"/>
                  <a:cs typeface="Arial"/>
                </a:rPr>
                <a:t>0</a:t>
              </a:r>
              <a:endParaRPr lang="en-GB" sz="1150" dirty="0">
                <a:solidFill>
                  <a:srgbClr val="363636"/>
                </a:solidFill>
                <a:latin typeface="+mn-lt"/>
                <a:cs typeface="Arial"/>
              </a:endParaRPr>
            </a:p>
          </p:txBody>
        </p:sp>
        <p:sp>
          <p:nvSpPr>
            <p:cNvPr id="554" name="TextBox 553"/>
            <p:cNvSpPr txBox="1"/>
            <p:nvPr/>
          </p:nvSpPr>
          <p:spPr>
            <a:xfrm>
              <a:off x="1596487" y="5851564"/>
              <a:ext cx="348172" cy="302759"/>
            </a:xfrm>
            <a:prstGeom prst="rect">
              <a:avLst/>
            </a:prstGeom>
            <a:noFill/>
          </p:spPr>
          <p:txBody>
            <a:bodyPr wrap="none" rtlCol="0">
              <a:spAutoFit/>
            </a:bodyPr>
            <a:lstStyle/>
            <a:p>
              <a:pPr algn="ctr" fontAlgn="auto">
                <a:spcBef>
                  <a:spcPts val="0"/>
                </a:spcBef>
                <a:spcAft>
                  <a:spcPts val="0"/>
                </a:spcAft>
              </a:pPr>
              <a:r>
                <a:rPr lang="en-GB" sz="1150" dirty="0" smtClean="0">
                  <a:solidFill>
                    <a:srgbClr val="363636"/>
                  </a:solidFill>
                  <a:latin typeface="+mn-lt"/>
                  <a:cs typeface="Arial"/>
                </a:rPr>
                <a:t>20</a:t>
              </a:r>
              <a:endParaRPr lang="en-GB" sz="1150" dirty="0">
                <a:solidFill>
                  <a:srgbClr val="363636"/>
                </a:solidFill>
                <a:latin typeface="+mn-lt"/>
                <a:cs typeface="Arial"/>
              </a:endParaRPr>
            </a:p>
          </p:txBody>
        </p:sp>
        <p:sp>
          <p:nvSpPr>
            <p:cNvPr id="555" name="TextBox 554"/>
            <p:cNvSpPr txBox="1"/>
            <p:nvPr/>
          </p:nvSpPr>
          <p:spPr>
            <a:xfrm>
              <a:off x="2381595" y="5851564"/>
              <a:ext cx="348172" cy="302759"/>
            </a:xfrm>
            <a:prstGeom prst="rect">
              <a:avLst/>
            </a:prstGeom>
            <a:noFill/>
          </p:spPr>
          <p:txBody>
            <a:bodyPr wrap="none" rtlCol="0">
              <a:spAutoFit/>
            </a:bodyPr>
            <a:lstStyle/>
            <a:p>
              <a:pPr algn="ctr" fontAlgn="auto">
                <a:spcBef>
                  <a:spcPts val="0"/>
                </a:spcBef>
                <a:spcAft>
                  <a:spcPts val="0"/>
                </a:spcAft>
              </a:pPr>
              <a:r>
                <a:rPr lang="en-GB" sz="1150" dirty="0" smtClean="0">
                  <a:solidFill>
                    <a:srgbClr val="363636"/>
                  </a:solidFill>
                  <a:latin typeface="+mn-lt"/>
                  <a:cs typeface="Arial"/>
                </a:rPr>
                <a:t>40</a:t>
              </a:r>
              <a:endParaRPr lang="en-GB" sz="1150" dirty="0">
                <a:solidFill>
                  <a:srgbClr val="363636"/>
                </a:solidFill>
                <a:latin typeface="+mn-lt"/>
                <a:cs typeface="Arial"/>
              </a:endParaRPr>
            </a:p>
          </p:txBody>
        </p:sp>
        <p:sp>
          <p:nvSpPr>
            <p:cNvPr id="556" name="TextBox 555"/>
            <p:cNvSpPr txBox="1"/>
            <p:nvPr/>
          </p:nvSpPr>
          <p:spPr>
            <a:xfrm>
              <a:off x="3166702" y="5851564"/>
              <a:ext cx="348172" cy="302759"/>
            </a:xfrm>
            <a:prstGeom prst="rect">
              <a:avLst/>
            </a:prstGeom>
            <a:noFill/>
          </p:spPr>
          <p:txBody>
            <a:bodyPr wrap="none" rtlCol="0">
              <a:spAutoFit/>
            </a:bodyPr>
            <a:lstStyle/>
            <a:p>
              <a:pPr algn="ctr" fontAlgn="auto">
                <a:spcBef>
                  <a:spcPts val="0"/>
                </a:spcBef>
                <a:spcAft>
                  <a:spcPts val="0"/>
                </a:spcAft>
              </a:pPr>
              <a:r>
                <a:rPr lang="en-GB" sz="1150" dirty="0" smtClean="0">
                  <a:solidFill>
                    <a:srgbClr val="363636"/>
                  </a:solidFill>
                  <a:latin typeface="+mn-lt"/>
                  <a:cs typeface="Arial"/>
                </a:rPr>
                <a:t>60</a:t>
              </a:r>
              <a:endParaRPr lang="en-GB" sz="1150" dirty="0">
                <a:solidFill>
                  <a:srgbClr val="363636"/>
                </a:solidFill>
                <a:latin typeface="+mn-lt"/>
                <a:cs typeface="Arial"/>
              </a:endParaRPr>
            </a:p>
          </p:txBody>
        </p:sp>
        <p:sp>
          <p:nvSpPr>
            <p:cNvPr id="557" name="TextBox 556"/>
            <p:cNvSpPr txBox="1"/>
            <p:nvPr/>
          </p:nvSpPr>
          <p:spPr>
            <a:xfrm>
              <a:off x="3951809" y="5851564"/>
              <a:ext cx="348172" cy="302759"/>
            </a:xfrm>
            <a:prstGeom prst="rect">
              <a:avLst/>
            </a:prstGeom>
            <a:noFill/>
          </p:spPr>
          <p:txBody>
            <a:bodyPr wrap="none" rtlCol="0">
              <a:spAutoFit/>
            </a:bodyPr>
            <a:lstStyle/>
            <a:p>
              <a:pPr algn="ctr" fontAlgn="auto">
                <a:spcBef>
                  <a:spcPts val="0"/>
                </a:spcBef>
                <a:spcAft>
                  <a:spcPts val="0"/>
                </a:spcAft>
              </a:pPr>
              <a:r>
                <a:rPr lang="en-GB" sz="1150" dirty="0" smtClean="0">
                  <a:solidFill>
                    <a:srgbClr val="363636"/>
                  </a:solidFill>
                  <a:latin typeface="+mn-lt"/>
                  <a:cs typeface="Arial"/>
                </a:rPr>
                <a:t>80</a:t>
              </a:r>
              <a:endParaRPr lang="en-GB" sz="1150" dirty="0">
                <a:solidFill>
                  <a:srgbClr val="363636"/>
                </a:solidFill>
                <a:latin typeface="+mn-lt"/>
                <a:cs typeface="Arial"/>
              </a:endParaRPr>
            </a:p>
          </p:txBody>
        </p:sp>
        <p:sp>
          <p:nvSpPr>
            <p:cNvPr id="558" name="TextBox 557"/>
            <p:cNvSpPr txBox="1"/>
            <p:nvPr/>
          </p:nvSpPr>
          <p:spPr>
            <a:xfrm>
              <a:off x="4696039" y="5851564"/>
              <a:ext cx="429926" cy="302759"/>
            </a:xfrm>
            <a:prstGeom prst="rect">
              <a:avLst/>
            </a:prstGeom>
            <a:noFill/>
          </p:spPr>
          <p:txBody>
            <a:bodyPr wrap="none" rtlCol="0">
              <a:spAutoFit/>
            </a:bodyPr>
            <a:lstStyle/>
            <a:p>
              <a:pPr algn="ctr" fontAlgn="auto">
                <a:spcBef>
                  <a:spcPts val="0"/>
                </a:spcBef>
                <a:spcAft>
                  <a:spcPts val="0"/>
                </a:spcAft>
              </a:pPr>
              <a:r>
                <a:rPr lang="en-GB" sz="1150" dirty="0" smtClean="0">
                  <a:solidFill>
                    <a:srgbClr val="363636"/>
                  </a:solidFill>
                  <a:latin typeface="+mn-lt"/>
                  <a:cs typeface="Arial"/>
                </a:rPr>
                <a:t>100</a:t>
              </a:r>
              <a:endParaRPr lang="en-GB" sz="1150" dirty="0">
                <a:solidFill>
                  <a:srgbClr val="363636"/>
                </a:solidFill>
                <a:latin typeface="+mn-lt"/>
                <a:cs typeface="Arial"/>
              </a:endParaRPr>
            </a:p>
          </p:txBody>
        </p:sp>
        <p:sp>
          <p:nvSpPr>
            <p:cNvPr id="559" name="TextBox 558"/>
            <p:cNvSpPr txBox="1"/>
            <p:nvPr/>
          </p:nvSpPr>
          <p:spPr>
            <a:xfrm>
              <a:off x="5481146" y="5851564"/>
              <a:ext cx="429926" cy="302759"/>
            </a:xfrm>
            <a:prstGeom prst="rect">
              <a:avLst/>
            </a:prstGeom>
            <a:noFill/>
          </p:spPr>
          <p:txBody>
            <a:bodyPr wrap="none" rtlCol="0">
              <a:spAutoFit/>
            </a:bodyPr>
            <a:lstStyle/>
            <a:p>
              <a:pPr algn="ctr" fontAlgn="auto">
                <a:spcBef>
                  <a:spcPts val="0"/>
                </a:spcBef>
                <a:spcAft>
                  <a:spcPts val="0"/>
                </a:spcAft>
              </a:pPr>
              <a:r>
                <a:rPr lang="en-GB" sz="1150" dirty="0" smtClean="0">
                  <a:solidFill>
                    <a:srgbClr val="363636"/>
                  </a:solidFill>
                  <a:latin typeface="+mn-lt"/>
                  <a:cs typeface="Arial"/>
                </a:rPr>
                <a:t>120</a:t>
              </a:r>
              <a:endParaRPr lang="en-GB" sz="1150" dirty="0">
                <a:solidFill>
                  <a:srgbClr val="363636"/>
                </a:solidFill>
                <a:latin typeface="+mn-lt"/>
                <a:cs typeface="Arial"/>
              </a:endParaRPr>
            </a:p>
          </p:txBody>
        </p:sp>
        <p:sp>
          <p:nvSpPr>
            <p:cNvPr id="560" name="Freeform 91"/>
            <p:cNvSpPr>
              <a:spLocks/>
            </p:cNvSpPr>
            <p:nvPr/>
          </p:nvSpPr>
          <p:spPr bwMode="auto">
            <a:xfrm>
              <a:off x="977867" y="3906771"/>
              <a:ext cx="4783531" cy="1236350"/>
            </a:xfrm>
            <a:custGeom>
              <a:avLst/>
              <a:gdLst>
                <a:gd name="T0" fmla="*/ 1317 w 1317"/>
                <a:gd name="T1" fmla="*/ 358 h 358"/>
                <a:gd name="T2" fmla="*/ 935 w 1317"/>
                <a:gd name="T3" fmla="*/ 358 h 358"/>
                <a:gd name="T4" fmla="*/ 935 w 1317"/>
                <a:gd name="T5" fmla="*/ 328 h 358"/>
                <a:gd name="T6" fmla="*/ 868 w 1317"/>
                <a:gd name="T7" fmla="*/ 328 h 358"/>
                <a:gd name="T8" fmla="*/ 868 w 1317"/>
                <a:gd name="T9" fmla="*/ 300 h 358"/>
                <a:gd name="T10" fmla="*/ 664 w 1317"/>
                <a:gd name="T11" fmla="*/ 300 h 358"/>
                <a:gd name="T12" fmla="*/ 664 w 1317"/>
                <a:gd name="T13" fmla="*/ 283 h 358"/>
                <a:gd name="T14" fmla="*/ 612 w 1317"/>
                <a:gd name="T15" fmla="*/ 283 h 358"/>
                <a:gd name="T16" fmla="*/ 612 w 1317"/>
                <a:gd name="T17" fmla="*/ 269 h 358"/>
                <a:gd name="T18" fmla="*/ 602 w 1317"/>
                <a:gd name="T19" fmla="*/ 269 h 358"/>
                <a:gd name="T20" fmla="*/ 602 w 1317"/>
                <a:gd name="T21" fmla="*/ 256 h 358"/>
                <a:gd name="T22" fmla="*/ 577 w 1317"/>
                <a:gd name="T23" fmla="*/ 256 h 358"/>
                <a:gd name="T24" fmla="*/ 577 w 1317"/>
                <a:gd name="T25" fmla="*/ 241 h 358"/>
                <a:gd name="T26" fmla="*/ 556 w 1317"/>
                <a:gd name="T27" fmla="*/ 241 h 358"/>
                <a:gd name="T28" fmla="*/ 556 w 1317"/>
                <a:gd name="T29" fmla="*/ 216 h 358"/>
                <a:gd name="T30" fmla="*/ 546 w 1317"/>
                <a:gd name="T31" fmla="*/ 216 h 358"/>
                <a:gd name="T32" fmla="*/ 546 w 1317"/>
                <a:gd name="T33" fmla="*/ 206 h 358"/>
                <a:gd name="T34" fmla="*/ 513 w 1317"/>
                <a:gd name="T35" fmla="*/ 206 h 358"/>
                <a:gd name="T36" fmla="*/ 513 w 1317"/>
                <a:gd name="T37" fmla="*/ 197 h 358"/>
                <a:gd name="T38" fmla="*/ 503 w 1317"/>
                <a:gd name="T39" fmla="*/ 197 h 358"/>
                <a:gd name="T40" fmla="*/ 503 w 1317"/>
                <a:gd name="T41" fmla="*/ 188 h 358"/>
                <a:gd name="T42" fmla="*/ 483 w 1317"/>
                <a:gd name="T43" fmla="*/ 188 h 358"/>
                <a:gd name="T44" fmla="*/ 483 w 1317"/>
                <a:gd name="T45" fmla="*/ 180 h 358"/>
                <a:gd name="T46" fmla="*/ 471 w 1317"/>
                <a:gd name="T47" fmla="*/ 180 h 358"/>
                <a:gd name="T48" fmla="*/ 471 w 1317"/>
                <a:gd name="T49" fmla="*/ 166 h 358"/>
                <a:gd name="T50" fmla="*/ 416 w 1317"/>
                <a:gd name="T51" fmla="*/ 166 h 358"/>
                <a:gd name="T52" fmla="*/ 416 w 1317"/>
                <a:gd name="T53" fmla="*/ 135 h 358"/>
                <a:gd name="T54" fmla="*/ 397 w 1317"/>
                <a:gd name="T55" fmla="*/ 135 h 358"/>
                <a:gd name="T56" fmla="*/ 397 w 1317"/>
                <a:gd name="T57" fmla="*/ 127 h 358"/>
                <a:gd name="T58" fmla="*/ 351 w 1317"/>
                <a:gd name="T59" fmla="*/ 127 h 358"/>
                <a:gd name="T60" fmla="*/ 351 w 1317"/>
                <a:gd name="T61" fmla="*/ 121 h 358"/>
                <a:gd name="T62" fmla="*/ 320 w 1317"/>
                <a:gd name="T63" fmla="*/ 121 h 358"/>
                <a:gd name="T64" fmla="*/ 320 w 1317"/>
                <a:gd name="T65" fmla="*/ 110 h 358"/>
                <a:gd name="T66" fmla="*/ 310 w 1317"/>
                <a:gd name="T67" fmla="*/ 110 h 358"/>
                <a:gd name="T68" fmla="*/ 310 w 1317"/>
                <a:gd name="T69" fmla="*/ 102 h 358"/>
                <a:gd name="T70" fmla="*/ 289 w 1317"/>
                <a:gd name="T71" fmla="*/ 102 h 358"/>
                <a:gd name="T72" fmla="*/ 289 w 1317"/>
                <a:gd name="T73" fmla="*/ 90 h 358"/>
                <a:gd name="T74" fmla="*/ 233 w 1317"/>
                <a:gd name="T75" fmla="*/ 90 h 358"/>
                <a:gd name="T76" fmla="*/ 233 w 1317"/>
                <a:gd name="T77" fmla="*/ 82 h 358"/>
                <a:gd name="T78" fmla="*/ 210 w 1317"/>
                <a:gd name="T79" fmla="*/ 82 h 358"/>
                <a:gd name="T80" fmla="*/ 210 w 1317"/>
                <a:gd name="T81" fmla="*/ 69 h 358"/>
                <a:gd name="T82" fmla="*/ 190 w 1317"/>
                <a:gd name="T83" fmla="*/ 69 h 358"/>
                <a:gd name="T84" fmla="*/ 190 w 1317"/>
                <a:gd name="T85" fmla="*/ 62 h 358"/>
                <a:gd name="T86" fmla="*/ 169 w 1317"/>
                <a:gd name="T87" fmla="*/ 62 h 358"/>
                <a:gd name="T88" fmla="*/ 137 w 1317"/>
                <a:gd name="T89" fmla="*/ 62 h 358"/>
                <a:gd name="T90" fmla="*/ 137 w 1317"/>
                <a:gd name="T91" fmla="*/ 56 h 358"/>
                <a:gd name="T92" fmla="*/ 105 w 1317"/>
                <a:gd name="T93" fmla="*/ 56 h 358"/>
                <a:gd name="T94" fmla="*/ 105 w 1317"/>
                <a:gd name="T95" fmla="*/ 44 h 358"/>
                <a:gd name="T96" fmla="*/ 84 w 1317"/>
                <a:gd name="T97" fmla="*/ 44 h 358"/>
                <a:gd name="T98" fmla="*/ 84 w 1317"/>
                <a:gd name="T99" fmla="*/ 26 h 358"/>
                <a:gd name="T100" fmla="*/ 60 w 1317"/>
                <a:gd name="T101" fmla="*/ 26 h 358"/>
                <a:gd name="T102" fmla="*/ 60 w 1317"/>
                <a:gd name="T103" fmla="*/ 18 h 358"/>
                <a:gd name="T104" fmla="*/ 29 w 1317"/>
                <a:gd name="T105" fmla="*/ 18 h 358"/>
                <a:gd name="T106" fmla="*/ 29 w 1317"/>
                <a:gd name="T107" fmla="*/ 0 h 358"/>
                <a:gd name="T108" fmla="*/ 0 w 1317"/>
                <a:gd name="T10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7" h="358">
                  <a:moveTo>
                    <a:pt x="1317" y="358"/>
                  </a:moveTo>
                  <a:lnTo>
                    <a:pt x="935" y="358"/>
                  </a:lnTo>
                  <a:lnTo>
                    <a:pt x="935" y="328"/>
                  </a:lnTo>
                  <a:lnTo>
                    <a:pt x="868" y="328"/>
                  </a:lnTo>
                  <a:lnTo>
                    <a:pt x="868" y="300"/>
                  </a:lnTo>
                  <a:lnTo>
                    <a:pt x="664" y="300"/>
                  </a:lnTo>
                  <a:lnTo>
                    <a:pt x="664" y="283"/>
                  </a:lnTo>
                  <a:lnTo>
                    <a:pt x="612" y="283"/>
                  </a:lnTo>
                  <a:lnTo>
                    <a:pt x="612" y="269"/>
                  </a:lnTo>
                  <a:lnTo>
                    <a:pt x="602" y="269"/>
                  </a:lnTo>
                  <a:lnTo>
                    <a:pt x="602" y="256"/>
                  </a:lnTo>
                  <a:lnTo>
                    <a:pt x="577" y="256"/>
                  </a:lnTo>
                  <a:lnTo>
                    <a:pt x="577" y="241"/>
                  </a:lnTo>
                  <a:lnTo>
                    <a:pt x="556" y="241"/>
                  </a:lnTo>
                  <a:lnTo>
                    <a:pt x="556" y="216"/>
                  </a:lnTo>
                  <a:lnTo>
                    <a:pt x="546" y="216"/>
                  </a:lnTo>
                  <a:lnTo>
                    <a:pt x="546" y="206"/>
                  </a:lnTo>
                  <a:lnTo>
                    <a:pt x="513" y="206"/>
                  </a:lnTo>
                  <a:lnTo>
                    <a:pt x="513" y="197"/>
                  </a:lnTo>
                  <a:lnTo>
                    <a:pt x="503" y="197"/>
                  </a:lnTo>
                  <a:lnTo>
                    <a:pt x="503" y="188"/>
                  </a:lnTo>
                  <a:lnTo>
                    <a:pt x="483" y="188"/>
                  </a:lnTo>
                  <a:lnTo>
                    <a:pt x="483" y="180"/>
                  </a:lnTo>
                  <a:lnTo>
                    <a:pt x="471" y="180"/>
                  </a:lnTo>
                  <a:lnTo>
                    <a:pt x="471" y="166"/>
                  </a:lnTo>
                  <a:lnTo>
                    <a:pt x="416" y="166"/>
                  </a:lnTo>
                  <a:lnTo>
                    <a:pt x="416" y="135"/>
                  </a:lnTo>
                  <a:lnTo>
                    <a:pt x="397" y="135"/>
                  </a:lnTo>
                  <a:lnTo>
                    <a:pt x="397" y="127"/>
                  </a:lnTo>
                  <a:lnTo>
                    <a:pt x="351" y="127"/>
                  </a:lnTo>
                  <a:lnTo>
                    <a:pt x="351" y="121"/>
                  </a:lnTo>
                  <a:lnTo>
                    <a:pt x="320" y="121"/>
                  </a:lnTo>
                  <a:lnTo>
                    <a:pt x="320" y="110"/>
                  </a:lnTo>
                  <a:lnTo>
                    <a:pt x="310" y="110"/>
                  </a:lnTo>
                  <a:lnTo>
                    <a:pt x="310" y="102"/>
                  </a:lnTo>
                  <a:lnTo>
                    <a:pt x="289" y="102"/>
                  </a:lnTo>
                  <a:lnTo>
                    <a:pt x="289" y="90"/>
                  </a:lnTo>
                  <a:lnTo>
                    <a:pt x="233" y="90"/>
                  </a:lnTo>
                  <a:lnTo>
                    <a:pt x="233" y="82"/>
                  </a:lnTo>
                  <a:lnTo>
                    <a:pt x="210" y="82"/>
                  </a:lnTo>
                  <a:lnTo>
                    <a:pt x="210" y="69"/>
                  </a:lnTo>
                  <a:lnTo>
                    <a:pt x="190" y="69"/>
                  </a:lnTo>
                  <a:lnTo>
                    <a:pt x="190" y="62"/>
                  </a:lnTo>
                  <a:lnTo>
                    <a:pt x="169" y="62"/>
                  </a:lnTo>
                  <a:lnTo>
                    <a:pt x="137" y="62"/>
                  </a:lnTo>
                  <a:lnTo>
                    <a:pt x="137" y="56"/>
                  </a:lnTo>
                  <a:lnTo>
                    <a:pt x="105" y="56"/>
                  </a:lnTo>
                  <a:lnTo>
                    <a:pt x="105" y="44"/>
                  </a:lnTo>
                  <a:lnTo>
                    <a:pt x="84" y="44"/>
                  </a:lnTo>
                  <a:lnTo>
                    <a:pt x="84" y="26"/>
                  </a:lnTo>
                  <a:lnTo>
                    <a:pt x="60" y="26"/>
                  </a:lnTo>
                  <a:lnTo>
                    <a:pt x="60" y="18"/>
                  </a:lnTo>
                  <a:lnTo>
                    <a:pt x="29" y="18"/>
                  </a:lnTo>
                  <a:lnTo>
                    <a:pt x="29"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74" name="Line 57"/>
            <p:cNvSpPr>
              <a:spLocks noChangeShapeType="1"/>
            </p:cNvSpPr>
            <p:nvPr/>
          </p:nvSpPr>
          <p:spPr bwMode="auto">
            <a:xfrm flipV="1">
              <a:off x="4440538" y="5121100"/>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75" name="Line 57"/>
            <p:cNvSpPr>
              <a:spLocks noChangeShapeType="1"/>
            </p:cNvSpPr>
            <p:nvPr/>
          </p:nvSpPr>
          <p:spPr bwMode="auto">
            <a:xfrm flipV="1">
              <a:off x="4487462" y="5121100"/>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76" name="Line 57"/>
            <p:cNvSpPr>
              <a:spLocks noChangeShapeType="1"/>
            </p:cNvSpPr>
            <p:nvPr/>
          </p:nvSpPr>
          <p:spPr bwMode="auto">
            <a:xfrm flipV="1">
              <a:off x="4800889" y="5121100"/>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77" name="Line 57"/>
            <p:cNvSpPr>
              <a:spLocks noChangeShapeType="1"/>
            </p:cNvSpPr>
            <p:nvPr/>
          </p:nvSpPr>
          <p:spPr bwMode="auto">
            <a:xfrm flipV="1">
              <a:off x="5119134" y="5121100"/>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79" name="Line 99"/>
            <p:cNvSpPr>
              <a:spLocks noChangeShapeType="1"/>
            </p:cNvSpPr>
            <p:nvPr/>
          </p:nvSpPr>
          <p:spPr bwMode="auto">
            <a:xfrm flipV="1">
              <a:off x="3982219" y="4861545"/>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80" name="Line 99"/>
            <p:cNvSpPr>
              <a:spLocks noChangeShapeType="1"/>
            </p:cNvSpPr>
            <p:nvPr/>
          </p:nvSpPr>
          <p:spPr bwMode="auto">
            <a:xfrm flipV="1">
              <a:off x="4371324" y="4861545"/>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81" name="Line 99"/>
            <p:cNvSpPr>
              <a:spLocks noChangeShapeType="1"/>
            </p:cNvSpPr>
            <p:nvPr/>
          </p:nvSpPr>
          <p:spPr bwMode="auto">
            <a:xfrm flipV="1">
              <a:off x="4680043" y="4861545"/>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82" name="Line 99"/>
            <p:cNvSpPr>
              <a:spLocks noChangeShapeType="1"/>
            </p:cNvSpPr>
            <p:nvPr/>
          </p:nvSpPr>
          <p:spPr bwMode="auto">
            <a:xfrm flipV="1">
              <a:off x="4800889" y="4861545"/>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83" name="Line 99"/>
            <p:cNvSpPr>
              <a:spLocks noChangeShapeType="1"/>
            </p:cNvSpPr>
            <p:nvPr/>
          </p:nvSpPr>
          <p:spPr bwMode="auto">
            <a:xfrm flipV="1">
              <a:off x="5144327" y="4861545"/>
              <a:ext cx="0" cy="60511"/>
            </a:xfrm>
            <a:prstGeom prst="line">
              <a:avLst/>
            </a:prstGeom>
            <a:noFill/>
            <a:ln w="1905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88" name="Line 142"/>
            <p:cNvSpPr>
              <a:spLocks noChangeShapeType="1"/>
            </p:cNvSpPr>
            <p:nvPr/>
          </p:nvSpPr>
          <p:spPr bwMode="auto">
            <a:xfrm flipV="1">
              <a:off x="3531326" y="4102834"/>
              <a:ext cx="0" cy="63262"/>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sp>
          <p:nvSpPr>
            <p:cNvPr id="578" name="Line 57"/>
            <p:cNvSpPr>
              <a:spLocks noChangeShapeType="1"/>
            </p:cNvSpPr>
            <p:nvPr/>
          </p:nvSpPr>
          <p:spPr bwMode="auto">
            <a:xfrm flipV="1">
              <a:off x="5739732" y="5121100"/>
              <a:ext cx="0" cy="63262"/>
            </a:xfrm>
            <a:prstGeom prst="line">
              <a:avLst/>
            </a:prstGeom>
            <a:noFill/>
            <a:ln w="19050">
              <a:solidFill>
                <a:srgbClr val="9B257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150">
                <a:solidFill>
                  <a:srgbClr val="363636"/>
                </a:solidFill>
                <a:latin typeface="+mn-lt"/>
                <a:cs typeface="Arial"/>
              </a:endParaRPr>
            </a:p>
          </p:txBody>
        </p:sp>
      </p:grpSp>
      <p:grpSp>
        <p:nvGrpSpPr>
          <p:cNvPr id="161" name="Group 160"/>
          <p:cNvGrpSpPr/>
          <p:nvPr/>
        </p:nvGrpSpPr>
        <p:grpSpPr>
          <a:xfrm>
            <a:off x="6393998" y="4288073"/>
            <a:ext cx="1903075" cy="1590286"/>
            <a:chOff x="5488325" y="3652771"/>
            <a:chExt cx="1903075" cy="1590286"/>
          </a:xfrm>
        </p:grpSpPr>
        <p:sp>
          <p:nvSpPr>
            <p:cNvPr id="405" name="Textfeld 2"/>
            <p:cNvSpPr txBox="1">
              <a:spLocks noChangeArrowheads="1"/>
            </p:cNvSpPr>
            <p:nvPr/>
          </p:nvSpPr>
          <p:spPr bwMode="auto">
            <a:xfrm>
              <a:off x="5488325" y="3652771"/>
              <a:ext cx="1333660" cy="226633"/>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auto" hangingPunct="1">
                <a:spcBef>
                  <a:spcPts val="0"/>
                </a:spcBef>
                <a:spcAft>
                  <a:spcPts val="0"/>
                </a:spcAft>
              </a:pPr>
              <a:r>
                <a:rPr lang="de-DE" sz="1100" b="1" kern="0" dirty="0">
                  <a:solidFill>
                    <a:sysClr val="windowText" lastClr="000000"/>
                  </a:solidFill>
                  <a:latin typeface="+mn-lt"/>
                  <a:cs typeface="Arial"/>
                </a:rPr>
                <a:t>Ki67 index</a:t>
              </a:r>
            </a:p>
          </p:txBody>
        </p:sp>
        <p:grpSp>
          <p:nvGrpSpPr>
            <p:cNvPr id="562" name="Group 561"/>
            <p:cNvGrpSpPr/>
            <p:nvPr/>
          </p:nvGrpSpPr>
          <p:grpSpPr>
            <a:xfrm>
              <a:off x="5695193" y="4594598"/>
              <a:ext cx="326433" cy="92142"/>
              <a:chOff x="6944633" y="2446748"/>
              <a:chExt cx="358256" cy="106363"/>
            </a:xfrm>
          </p:grpSpPr>
          <p:cxnSp>
            <p:nvCxnSpPr>
              <p:cNvPr id="563" name="Straight Connector 562"/>
              <p:cNvCxnSpPr/>
              <p:nvPr/>
            </p:nvCxnSpPr>
            <p:spPr>
              <a:xfrm>
                <a:off x="6944633" y="2492323"/>
                <a:ext cx="358256"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64" name="Line 143"/>
              <p:cNvSpPr>
                <a:spLocks noChangeShapeType="1"/>
              </p:cNvSpPr>
              <p:nvPr/>
            </p:nvSpPr>
            <p:spPr bwMode="auto">
              <a:xfrm flipV="1">
                <a:off x="7123761" y="2446748"/>
                <a:ext cx="0" cy="106363"/>
              </a:xfrm>
              <a:prstGeom prst="line">
                <a:avLst/>
              </a:prstGeom>
              <a:noFill/>
              <a:ln w="1905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mn-lt"/>
                  <a:cs typeface="Arial"/>
                </a:endParaRPr>
              </a:p>
            </p:txBody>
          </p:sp>
        </p:grpSp>
        <p:grpSp>
          <p:nvGrpSpPr>
            <p:cNvPr id="565" name="Group 564"/>
            <p:cNvGrpSpPr/>
            <p:nvPr/>
          </p:nvGrpSpPr>
          <p:grpSpPr>
            <a:xfrm>
              <a:off x="5695193" y="4762281"/>
              <a:ext cx="326433" cy="92142"/>
              <a:chOff x="6944633" y="2640311"/>
              <a:chExt cx="358256" cy="106363"/>
            </a:xfrm>
          </p:grpSpPr>
          <p:cxnSp>
            <p:nvCxnSpPr>
              <p:cNvPr id="566" name="Straight Connector 565"/>
              <p:cNvCxnSpPr/>
              <p:nvPr/>
            </p:nvCxnSpPr>
            <p:spPr>
              <a:xfrm>
                <a:off x="6944633" y="2684573"/>
                <a:ext cx="358256"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567" name="Line 143"/>
              <p:cNvSpPr>
                <a:spLocks noChangeShapeType="1"/>
              </p:cNvSpPr>
              <p:nvPr/>
            </p:nvSpPr>
            <p:spPr bwMode="auto">
              <a:xfrm flipV="1">
                <a:off x="7123761" y="2640311"/>
                <a:ext cx="0" cy="106363"/>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mn-lt"/>
                  <a:cs typeface="Arial"/>
                </a:endParaRPr>
              </a:p>
            </p:txBody>
          </p:sp>
        </p:grpSp>
        <p:grpSp>
          <p:nvGrpSpPr>
            <p:cNvPr id="568" name="Group 567"/>
            <p:cNvGrpSpPr/>
            <p:nvPr/>
          </p:nvGrpSpPr>
          <p:grpSpPr>
            <a:xfrm>
              <a:off x="5695193" y="4914510"/>
              <a:ext cx="326433" cy="92142"/>
              <a:chOff x="6944633" y="2816034"/>
              <a:chExt cx="358256" cy="106363"/>
            </a:xfrm>
          </p:grpSpPr>
          <p:cxnSp>
            <p:nvCxnSpPr>
              <p:cNvPr id="569" name="Straight Connector 568"/>
              <p:cNvCxnSpPr/>
              <p:nvPr/>
            </p:nvCxnSpPr>
            <p:spPr>
              <a:xfrm>
                <a:off x="6944633" y="2861670"/>
                <a:ext cx="358256"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570" name="Line 143"/>
              <p:cNvSpPr>
                <a:spLocks noChangeShapeType="1"/>
              </p:cNvSpPr>
              <p:nvPr/>
            </p:nvSpPr>
            <p:spPr bwMode="auto">
              <a:xfrm flipV="1">
                <a:off x="7123761" y="2816034"/>
                <a:ext cx="0" cy="106363"/>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mn-lt"/>
                  <a:cs typeface="Arial"/>
                </a:endParaRPr>
              </a:p>
            </p:txBody>
          </p:sp>
        </p:grpSp>
        <p:grpSp>
          <p:nvGrpSpPr>
            <p:cNvPr id="571" name="Group 570"/>
            <p:cNvGrpSpPr/>
            <p:nvPr/>
          </p:nvGrpSpPr>
          <p:grpSpPr>
            <a:xfrm>
              <a:off x="5695193" y="5051284"/>
              <a:ext cx="326433" cy="92142"/>
              <a:chOff x="6944633" y="2973917"/>
              <a:chExt cx="358256" cy="106363"/>
            </a:xfrm>
          </p:grpSpPr>
          <p:cxnSp>
            <p:nvCxnSpPr>
              <p:cNvPr id="572" name="Straight Connector 571"/>
              <p:cNvCxnSpPr/>
              <p:nvPr/>
            </p:nvCxnSpPr>
            <p:spPr>
              <a:xfrm>
                <a:off x="6944633" y="3027831"/>
                <a:ext cx="358256"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573" name="Line 143"/>
              <p:cNvSpPr>
                <a:spLocks noChangeShapeType="1"/>
              </p:cNvSpPr>
              <p:nvPr/>
            </p:nvSpPr>
            <p:spPr bwMode="auto">
              <a:xfrm flipV="1">
                <a:off x="7123761" y="2973917"/>
                <a:ext cx="0" cy="106363"/>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mn-lt"/>
                  <a:cs typeface="Arial"/>
                </a:endParaRPr>
              </a:p>
            </p:txBody>
          </p:sp>
        </p:grpSp>
        <p:sp>
          <p:nvSpPr>
            <p:cNvPr id="584" name="Freeform 177"/>
            <p:cNvSpPr>
              <a:spLocks/>
            </p:cNvSpPr>
            <p:nvPr/>
          </p:nvSpPr>
          <p:spPr bwMode="auto">
            <a:xfrm>
              <a:off x="5695193" y="3967721"/>
              <a:ext cx="326433" cy="62469"/>
            </a:xfrm>
            <a:custGeom>
              <a:avLst/>
              <a:gdLst>
                <a:gd name="T0" fmla="*/ 0 w 50"/>
                <a:gd name="T1" fmla="*/ 15 h 15"/>
                <a:gd name="T2" fmla="*/ 25 w 50"/>
                <a:gd name="T3" fmla="*/ 15 h 15"/>
                <a:gd name="T4" fmla="*/ 25 w 50"/>
                <a:gd name="T5" fmla="*/ 0 h 15"/>
                <a:gd name="T6" fmla="*/ 50 w 50"/>
                <a:gd name="T7" fmla="*/ 0 h 15"/>
                <a:gd name="T8" fmla="*/ 50 w 50"/>
                <a:gd name="T9" fmla="*/ 15 h 15"/>
              </a:gdLst>
              <a:ahLst/>
              <a:cxnLst>
                <a:cxn ang="0">
                  <a:pos x="T0" y="T1"/>
                </a:cxn>
                <a:cxn ang="0">
                  <a:pos x="T2" y="T3"/>
                </a:cxn>
                <a:cxn ang="0">
                  <a:pos x="T4" y="T5"/>
                </a:cxn>
                <a:cxn ang="0">
                  <a:pos x="T6" y="T7"/>
                </a:cxn>
                <a:cxn ang="0">
                  <a:pos x="T8" y="T9"/>
                </a:cxn>
              </a:cxnLst>
              <a:rect l="0" t="0" r="r" b="b"/>
              <a:pathLst>
                <a:path w="50" h="15">
                  <a:moveTo>
                    <a:pt x="0" y="15"/>
                  </a:moveTo>
                  <a:lnTo>
                    <a:pt x="25" y="15"/>
                  </a:lnTo>
                  <a:lnTo>
                    <a:pt x="25" y="0"/>
                  </a:lnTo>
                  <a:lnTo>
                    <a:pt x="50" y="0"/>
                  </a:lnTo>
                  <a:lnTo>
                    <a:pt x="50" y="15"/>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mn-lt"/>
                <a:cs typeface="Arial"/>
              </a:endParaRPr>
            </a:p>
          </p:txBody>
        </p:sp>
        <p:sp>
          <p:nvSpPr>
            <p:cNvPr id="585" name="Freeform 177"/>
            <p:cNvSpPr>
              <a:spLocks/>
            </p:cNvSpPr>
            <p:nvPr/>
          </p:nvSpPr>
          <p:spPr bwMode="auto">
            <a:xfrm>
              <a:off x="5695193" y="4127445"/>
              <a:ext cx="326433" cy="62469"/>
            </a:xfrm>
            <a:custGeom>
              <a:avLst/>
              <a:gdLst>
                <a:gd name="T0" fmla="*/ 0 w 50"/>
                <a:gd name="T1" fmla="*/ 15 h 15"/>
                <a:gd name="T2" fmla="*/ 25 w 50"/>
                <a:gd name="T3" fmla="*/ 15 h 15"/>
                <a:gd name="T4" fmla="*/ 25 w 50"/>
                <a:gd name="T5" fmla="*/ 0 h 15"/>
                <a:gd name="T6" fmla="*/ 50 w 50"/>
                <a:gd name="T7" fmla="*/ 0 h 15"/>
                <a:gd name="T8" fmla="*/ 50 w 50"/>
                <a:gd name="T9" fmla="*/ 15 h 15"/>
              </a:gdLst>
              <a:ahLst/>
              <a:cxnLst>
                <a:cxn ang="0">
                  <a:pos x="T0" y="T1"/>
                </a:cxn>
                <a:cxn ang="0">
                  <a:pos x="T2" y="T3"/>
                </a:cxn>
                <a:cxn ang="0">
                  <a:pos x="T4" y="T5"/>
                </a:cxn>
                <a:cxn ang="0">
                  <a:pos x="T6" y="T7"/>
                </a:cxn>
                <a:cxn ang="0">
                  <a:pos x="T8" y="T9"/>
                </a:cxn>
              </a:cxnLst>
              <a:rect l="0" t="0" r="r" b="b"/>
              <a:pathLst>
                <a:path w="50" h="15">
                  <a:moveTo>
                    <a:pt x="0" y="15"/>
                  </a:moveTo>
                  <a:lnTo>
                    <a:pt x="25" y="15"/>
                  </a:lnTo>
                  <a:lnTo>
                    <a:pt x="25" y="0"/>
                  </a:lnTo>
                  <a:lnTo>
                    <a:pt x="50" y="0"/>
                  </a:lnTo>
                  <a:lnTo>
                    <a:pt x="50" y="15"/>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mn-lt"/>
                <a:cs typeface="Arial"/>
              </a:endParaRPr>
            </a:p>
          </p:txBody>
        </p:sp>
        <p:sp>
          <p:nvSpPr>
            <p:cNvPr id="586" name="Freeform 177"/>
            <p:cNvSpPr>
              <a:spLocks/>
            </p:cNvSpPr>
            <p:nvPr/>
          </p:nvSpPr>
          <p:spPr bwMode="auto">
            <a:xfrm>
              <a:off x="5695193" y="4298108"/>
              <a:ext cx="326433" cy="62469"/>
            </a:xfrm>
            <a:custGeom>
              <a:avLst/>
              <a:gdLst>
                <a:gd name="T0" fmla="*/ 0 w 50"/>
                <a:gd name="T1" fmla="*/ 15 h 15"/>
                <a:gd name="T2" fmla="*/ 25 w 50"/>
                <a:gd name="T3" fmla="*/ 15 h 15"/>
                <a:gd name="T4" fmla="*/ 25 w 50"/>
                <a:gd name="T5" fmla="*/ 0 h 15"/>
                <a:gd name="T6" fmla="*/ 50 w 50"/>
                <a:gd name="T7" fmla="*/ 0 h 15"/>
                <a:gd name="T8" fmla="*/ 50 w 50"/>
                <a:gd name="T9" fmla="*/ 15 h 15"/>
              </a:gdLst>
              <a:ahLst/>
              <a:cxnLst>
                <a:cxn ang="0">
                  <a:pos x="T0" y="T1"/>
                </a:cxn>
                <a:cxn ang="0">
                  <a:pos x="T2" y="T3"/>
                </a:cxn>
                <a:cxn ang="0">
                  <a:pos x="T4" y="T5"/>
                </a:cxn>
                <a:cxn ang="0">
                  <a:pos x="T6" y="T7"/>
                </a:cxn>
                <a:cxn ang="0">
                  <a:pos x="T8" y="T9"/>
                </a:cxn>
              </a:cxnLst>
              <a:rect l="0" t="0" r="r" b="b"/>
              <a:pathLst>
                <a:path w="50" h="15">
                  <a:moveTo>
                    <a:pt x="0" y="15"/>
                  </a:moveTo>
                  <a:lnTo>
                    <a:pt x="25" y="15"/>
                  </a:lnTo>
                  <a:lnTo>
                    <a:pt x="25" y="0"/>
                  </a:lnTo>
                  <a:lnTo>
                    <a:pt x="50" y="0"/>
                  </a:lnTo>
                  <a:lnTo>
                    <a:pt x="50" y="15"/>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mn-lt"/>
                <a:cs typeface="Arial"/>
              </a:endParaRPr>
            </a:p>
          </p:txBody>
        </p:sp>
        <p:sp>
          <p:nvSpPr>
            <p:cNvPr id="587" name="Freeform 177"/>
            <p:cNvSpPr>
              <a:spLocks/>
            </p:cNvSpPr>
            <p:nvPr/>
          </p:nvSpPr>
          <p:spPr bwMode="auto">
            <a:xfrm>
              <a:off x="5695193" y="4447879"/>
              <a:ext cx="326433" cy="62469"/>
            </a:xfrm>
            <a:custGeom>
              <a:avLst/>
              <a:gdLst>
                <a:gd name="T0" fmla="*/ 0 w 50"/>
                <a:gd name="T1" fmla="*/ 15 h 15"/>
                <a:gd name="T2" fmla="*/ 25 w 50"/>
                <a:gd name="T3" fmla="*/ 15 h 15"/>
                <a:gd name="T4" fmla="*/ 25 w 50"/>
                <a:gd name="T5" fmla="*/ 0 h 15"/>
                <a:gd name="T6" fmla="*/ 50 w 50"/>
                <a:gd name="T7" fmla="*/ 0 h 15"/>
                <a:gd name="T8" fmla="*/ 50 w 50"/>
                <a:gd name="T9" fmla="*/ 15 h 15"/>
              </a:gdLst>
              <a:ahLst/>
              <a:cxnLst>
                <a:cxn ang="0">
                  <a:pos x="T0" y="T1"/>
                </a:cxn>
                <a:cxn ang="0">
                  <a:pos x="T2" y="T3"/>
                </a:cxn>
                <a:cxn ang="0">
                  <a:pos x="T4" y="T5"/>
                </a:cxn>
                <a:cxn ang="0">
                  <a:pos x="T6" y="T7"/>
                </a:cxn>
                <a:cxn ang="0">
                  <a:pos x="T8" y="T9"/>
                </a:cxn>
              </a:cxnLst>
              <a:rect l="0" t="0" r="r" b="b"/>
              <a:pathLst>
                <a:path w="50" h="15">
                  <a:moveTo>
                    <a:pt x="0" y="15"/>
                  </a:moveTo>
                  <a:lnTo>
                    <a:pt x="25" y="15"/>
                  </a:lnTo>
                  <a:lnTo>
                    <a:pt x="25" y="0"/>
                  </a:lnTo>
                  <a:lnTo>
                    <a:pt x="50" y="0"/>
                  </a:lnTo>
                  <a:lnTo>
                    <a:pt x="50" y="15"/>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mn-lt"/>
                <a:cs typeface="Arial"/>
              </a:endParaRPr>
            </a:p>
          </p:txBody>
        </p:sp>
        <p:sp>
          <p:nvSpPr>
            <p:cNvPr id="589" name="TextBox 588"/>
            <p:cNvSpPr txBox="1"/>
            <p:nvPr/>
          </p:nvSpPr>
          <p:spPr>
            <a:xfrm>
              <a:off x="6041350" y="3858062"/>
              <a:ext cx="1350050" cy="1384995"/>
            </a:xfrm>
            <a:prstGeom prst="rect">
              <a:avLst/>
            </a:prstGeom>
            <a:noFill/>
          </p:spPr>
          <p:txBody>
            <a:bodyPr wrap="none" rtlCol="0">
              <a:spAutoFit/>
            </a:bodyPr>
            <a:lstStyle/>
            <a:p>
              <a:pPr fontAlgn="auto">
                <a:spcBef>
                  <a:spcPts val="0"/>
                </a:spcBef>
                <a:spcAft>
                  <a:spcPts val="0"/>
                </a:spcAft>
              </a:pPr>
              <a:r>
                <a:rPr lang="en-GB" sz="1050" dirty="0">
                  <a:solidFill>
                    <a:srgbClr val="363636"/>
                  </a:solidFill>
                  <a:latin typeface="+mn-lt"/>
                  <a:cs typeface="Arial"/>
                </a:rPr>
                <a:t>≤</a:t>
              </a:r>
              <a:r>
                <a:rPr lang="en-GB" sz="1050" dirty="0" smtClean="0">
                  <a:solidFill>
                    <a:srgbClr val="363636"/>
                  </a:solidFill>
                  <a:latin typeface="+mn-lt"/>
                  <a:cs typeface="Arial"/>
                </a:rPr>
                <a:t>2</a:t>
              </a:r>
            </a:p>
            <a:p>
              <a:pPr fontAlgn="auto">
                <a:spcBef>
                  <a:spcPts val="0"/>
                </a:spcBef>
                <a:spcAft>
                  <a:spcPts val="0"/>
                </a:spcAft>
              </a:pPr>
              <a:r>
                <a:rPr lang="en-GB" sz="1050" dirty="0" smtClean="0">
                  <a:solidFill>
                    <a:srgbClr val="363636"/>
                  </a:solidFill>
                  <a:latin typeface="+mn-lt"/>
                  <a:cs typeface="Arial"/>
                </a:rPr>
                <a:t>3–20</a:t>
              </a:r>
            </a:p>
            <a:p>
              <a:pPr fontAlgn="auto">
                <a:spcBef>
                  <a:spcPts val="0"/>
                </a:spcBef>
                <a:spcAft>
                  <a:spcPts val="0"/>
                </a:spcAft>
              </a:pPr>
              <a:r>
                <a:rPr lang="en-GB" sz="1050" dirty="0" smtClean="0">
                  <a:solidFill>
                    <a:srgbClr val="363636"/>
                  </a:solidFill>
                  <a:latin typeface="+mn-lt"/>
                  <a:cs typeface="Arial"/>
                </a:rPr>
                <a:t>&gt;20</a:t>
              </a:r>
            </a:p>
            <a:p>
              <a:pPr fontAlgn="auto">
                <a:spcBef>
                  <a:spcPts val="0"/>
                </a:spcBef>
                <a:spcAft>
                  <a:spcPts val="0"/>
                </a:spcAft>
              </a:pPr>
              <a:r>
                <a:rPr lang="en-GB" sz="1050" dirty="0" smtClean="0">
                  <a:solidFill>
                    <a:srgbClr val="363636"/>
                  </a:solidFill>
                  <a:latin typeface="+mn-lt"/>
                  <a:cs typeface="Arial"/>
                </a:rPr>
                <a:t>Unknown</a:t>
              </a:r>
            </a:p>
            <a:p>
              <a:pPr fontAlgn="auto">
                <a:spcBef>
                  <a:spcPts val="0"/>
                </a:spcBef>
                <a:spcAft>
                  <a:spcPts val="0"/>
                </a:spcAft>
              </a:pPr>
              <a:r>
                <a:rPr lang="en-GB" sz="1050" dirty="0" smtClean="0">
                  <a:solidFill>
                    <a:srgbClr val="363636"/>
                  </a:solidFill>
                  <a:cs typeface="Arial"/>
                </a:rPr>
                <a:t>≤</a:t>
              </a:r>
              <a:r>
                <a:rPr lang="en-GB" sz="1050" dirty="0" smtClean="0">
                  <a:solidFill>
                    <a:srgbClr val="363636"/>
                  </a:solidFill>
                  <a:latin typeface="+mn-lt"/>
                  <a:cs typeface="Arial"/>
                </a:rPr>
                <a:t>2-censored</a:t>
              </a:r>
            </a:p>
            <a:p>
              <a:pPr fontAlgn="auto">
                <a:spcBef>
                  <a:spcPts val="0"/>
                </a:spcBef>
                <a:spcAft>
                  <a:spcPts val="0"/>
                </a:spcAft>
              </a:pPr>
              <a:r>
                <a:rPr lang="en-GB" sz="1050" dirty="0" smtClean="0">
                  <a:solidFill>
                    <a:srgbClr val="363636"/>
                  </a:solidFill>
                  <a:latin typeface="+mn-lt"/>
                  <a:cs typeface="Arial"/>
                </a:rPr>
                <a:t>3–20-censored</a:t>
              </a:r>
            </a:p>
            <a:p>
              <a:pPr fontAlgn="auto">
                <a:spcBef>
                  <a:spcPts val="0"/>
                </a:spcBef>
                <a:spcAft>
                  <a:spcPts val="0"/>
                </a:spcAft>
              </a:pPr>
              <a:r>
                <a:rPr lang="en-GB" sz="1050" dirty="0" smtClean="0">
                  <a:solidFill>
                    <a:srgbClr val="363636"/>
                  </a:solidFill>
                  <a:latin typeface="+mn-lt"/>
                  <a:cs typeface="Arial"/>
                </a:rPr>
                <a:t>&gt;20-censored</a:t>
              </a:r>
            </a:p>
            <a:p>
              <a:pPr fontAlgn="auto">
                <a:spcBef>
                  <a:spcPts val="0"/>
                </a:spcBef>
                <a:spcAft>
                  <a:spcPts val="0"/>
                </a:spcAft>
              </a:pPr>
              <a:r>
                <a:rPr lang="en-GB" sz="1050" dirty="0" smtClean="0">
                  <a:solidFill>
                    <a:srgbClr val="363636"/>
                  </a:solidFill>
                  <a:latin typeface="+mn-lt"/>
                  <a:cs typeface="Arial"/>
                </a:rPr>
                <a:t>Unknown-censored</a:t>
              </a:r>
              <a:endParaRPr lang="en-GB" sz="1050" dirty="0">
                <a:solidFill>
                  <a:srgbClr val="363636"/>
                </a:solidFill>
                <a:latin typeface="+mn-lt"/>
                <a:cs typeface="Arial"/>
              </a:endParaRPr>
            </a:p>
          </p:txBody>
        </p:sp>
      </p:grpSp>
    </p:spTree>
    <p:custDataLst>
      <p:tags r:id="rId1"/>
    </p:custDataLst>
    <p:extLst>
      <p:ext uri="{BB962C8B-B14F-4D97-AF65-F5344CB8AC3E}">
        <p14:creationId xmlns:p14="http://schemas.microsoft.com/office/powerpoint/2010/main" val="9360367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a:solidFill>
                  <a:srgbClr val="043882"/>
                </a:solidFill>
              </a:rPr>
              <a:t>O-0005: Peptide receptor radionuclide therapy for neuroendocrine neoplasms in Germany: A multi-institutional registry study with prospective follow up on 450 patients – </a:t>
            </a:r>
            <a:r>
              <a:rPr lang="en-NZ" sz="1800" i="1" dirty="0" err="1">
                <a:solidFill>
                  <a:srgbClr val="043882"/>
                </a:solidFill>
              </a:rPr>
              <a:t>Ezziddin</a:t>
            </a:r>
            <a:r>
              <a:rPr lang="en-NZ" sz="1800" i="1" dirty="0">
                <a:solidFill>
                  <a:srgbClr val="043882"/>
                </a:solidFill>
              </a:rPr>
              <a:t> S et </a:t>
            </a:r>
            <a:r>
              <a:rPr lang="en-NZ" sz="1800" i="1" dirty="0" smtClean="0">
                <a:solidFill>
                  <a:srgbClr val="043882"/>
                </a:solidFill>
              </a:rPr>
              <a:t>al</a:t>
            </a:r>
            <a:endParaRPr lang="en-GB" sz="2400" dirty="0"/>
          </a:p>
        </p:txBody>
      </p:sp>
      <p:sp>
        <p:nvSpPr>
          <p:cNvPr id="5123" name="Rectangle 3"/>
          <p:cNvSpPr>
            <a:spLocks noGrp="1" noChangeArrowheads="1"/>
          </p:cNvSpPr>
          <p:nvPr>
            <p:ph type="body" idx="1"/>
          </p:nvPr>
        </p:nvSpPr>
        <p:spPr/>
        <p:txBody>
          <a:bodyPr/>
          <a:lstStyle/>
          <a:p>
            <a:r>
              <a:rPr lang="en-NZ" sz="1800" dirty="0" smtClean="0"/>
              <a:t>Key results (continued)</a:t>
            </a:r>
          </a:p>
          <a:p>
            <a:pPr lvl="1"/>
            <a:r>
              <a:rPr lang="en-NZ" sz="1800" dirty="0" smtClean="0"/>
              <a:t>Overall </a:t>
            </a:r>
            <a:r>
              <a:rPr lang="en-NZ" sz="1800" dirty="0"/>
              <a:t>median </a:t>
            </a:r>
            <a:r>
              <a:rPr lang="en-NZ" sz="1800" dirty="0" smtClean="0"/>
              <a:t>PFS was 41 </a:t>
            </a:r>
            <a:r>
              <a:rPr lang="en-NZ" sz="1800" dirty="0" err="1" smtClean="0"/>
              <a:t>mos</a:t>
            </a:r>
            <a:r>
              <a:rPr lang="en-NZ" sz="1800" dirty="0" smtClean="0"/>
              <a:t> </a:t>
            </a:r>
            <a:r>
              <a:rPr lang="en-NZ" sz="1800" dirty="0"/>
              <a:t>(95% CI </a:t>
            </a:r>
            <a:r>
              <a:rPr lang="en-NZ" sz="1800" dirty="0" smtClean="0"/>
              <a:t>35, 46)</a:t>
            </a:r>
            <a:endParaRPr lang="en-NZ" sz="1800" dirty="0"/>
          </a:p>
          <a:p>
            <a:endParaRPr lang="en-NZ" sz="1800" dirty="0" smtClean="0"/>
          </a:p>
          <a:p>
            <a:endParaRPr lang="en-NZ" sz="1800" dirty="0"/>
          </a:p>
          <a:p>
            <a:endParaRPr lang="en-NZ" sz="1800" dirty="0" smtClean="0"/>
          </a:p>
          <a:p>
            <a:endParaRPr lang="en-NZ" sz="1800" dirty="0"/>
          </a:p>
          <a:p>
            <a:endParaRPr lang="en-GB" sz="1800" dirty="0" smtClean="0"/>
          </a:p>
          <a:p>
            <a:pPr lvl="1"/>
            <a:r>
              <a:rPr lang="en-GB" sz="1800" dirty="0" smtClean="0"/>
              <a:t>Adverse events included grade 3–4 </a:t>
            </a:r>
            <a:r>
              <a:rPr lang="en-GB" sz="1800" dirty="0"/>
              <a:t>haematological dysfunction (2</a:t>
            </a:r>
            <a:r>
              <a:rPr lang="en-GB" sz="1800" dirty="0" smtClean="0"/>
              <a:t>%) and </a:t>
            </a:r>
            <a:br>
              <a:rPr lang="en-GB" sz="1800" dirty="0" smtClean="0"/>
            </a:br>
            <a:r>
              <a:rPr lang="en-GB" sz="1800" dirty="0" smtClean="0"/>
              <a:t>grade 3–4 nephrotoxicity (0.2%) </a:t>
            </a:r>
          </a:p>
          <a:p>
            <a:r>
              <a:rPr lang="en-GB" sz="1800" b="1" dirty="0" smtClean="0"/>
              <a:t>Conclusion</a:t>
            </a:r>
            <a:endParaRPr lang="en-GB" sz="1800" b="1" dirty="0"/>
          </a:p>
          <a:p>
            <a:pPr lvl="1"/>
            <a:r>
              <a:rPr lang="en-GB" sz="1800" b="1" dirty="0" smtClean="0"/>
              <a:t>PRRT appears to be an </a:t>
            </a:r>
            <a:r>
              <a:rPr lang="en-GB" sz="1800" b="1" dirty="0"/>
              <a:t>effective therapy for patients with </a:t>
            </a:r>
            <a:r>
              <a:rPr lang="en-GB" sz="1800" b="1" dirty="0" smtClean="0"/>
              <a:t>G1-G2 NENs, </a:t>
            </a:r>
            <a:r>
              <a:rPr lang="en-GB" sz="1800" b="1" dirty="0"/>
              <a:t>irrespective of previous </a:t>
            </a:r>
            <a:r>
              <a:rPr lang="en-GB" sz="1800" b="1" dirty="0" smtClean="0"/>
              <a:t>therapy</a:t>
            </a:r>
          </a:p>
        </p:txBody>
      </p:sp>
      <p:sp>
        <p:nvSpPr>
          <p:cNvPr id="5124" name="Text Box 4"/>
          <p:cNvSpPr txBox="1">
            <a:spLocks noChangeArrowheads="1"/>
          </p:cNvSpPr>
          <p:nvPr/>
        </p:nvSpPr>
        <p:spPr bwMode="auto">
          <a:xfrm>
            <a:off x="5399938" y="6490286"/>
            <a:ext cx="352340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a:t>Ezziddin</a:t>
            </a:r>
            <a:r>
              <a:rPr lang="en-GB" sz="1100" dirty="0"/>
              <a:t> et </a:t>
            </a:r>
            <a:r>
              <a:rPr lang="en-GB" sz="1100" dirty="0" smtClean="0"/>
              <a:t>al. </a:t>
            </a:r>
            <a:r>
              <a:rPr lang="en-GB" sz="1100" dirty="0"/>
              <a:t>Ann </a:t>
            </a:r>
            <a:r>
              <a:rPr lang="en-GB" sz="1100" dirty="0" err="1"/>
              <a:t>Oncol</a:t>
            </a:r>
            <a:r>
              <a:rPr lang="en-GB" sz="1100" dirty="0"/>
              <a:t> 2013; 24(4</a:t>
            </a:r>
            <a:r>
              <a:rPr lang="en-GB" sz="1100" dirty="0" smtClean="0"/>
              <a:t>): iv11–iv24</a:t>
            </a:r>
            <a:r>
              <a:rPr lang="en-GB" sz="1100" dirty="0"/>
              <a:t>, O-0005</a:t>
            </a:r>
          </a:p>
        </p:txBody>
      </p:sp>
      <p:graphicFrame>
        <p:nvGraphicFramePr>
          <p:cNvPr id="7" name="Table 6"/>
          <p:cNvGraphicFramePr>
            <a:graphicFrameLocks noGrp="1"/>
          </p:cNvGraphicFramePr>
          <p:nvPr>
            <p:extLst>
              <p:ext uri="{D42A27DB-BD31-4B8C-83A1-F6EECF244321}">
                <p14:modId xmlns:p14="http://schemas.microsoft.com/office/powerpoint/2010/main" val="3218478474"/>
              </p:ext>
            </p:extLst>
          </p:nvPr>
        </p:nvGraphicFramePr>
        <p:xfrm>
          <a:off x="1600200" y="2192388"/>
          <a:ext cx="6019800" cy="1341120"/>
        </p:xfrm>
        <a:graphic>
          <a:graphicData uri="http://schemas.openxmlformats.org/drawingml/2006/table">
            <a:tbl>
              <a:tblPr firstRow="1" bandRow="1">
                <a:tableStyleId>{69012ECD-51FC-41F1-AA8D-1B2483CD663E}</a:tableStyleId>
              </a:tblPr>
              <a:tblGrid>
                <a:gridCol w="2725008"/>
                <a:gridCol w="3294792"/>
              </a:tblGrid>
              <a:tr h="152400">
                <a:tc>
                  <a:txBody>
                    <a:bodyPr/>
                    <a:lstStyle/>
                    <a:p>
                      <a:r>
                        <a:rPr lang="en-NZ" sz="1600" dirty="0" smtClean="0">
                          <a:solidFill>
                            <a:schemeClr val="tx2"/>
                          </a:solidFill>
                          <a:latin typeface="+mn-lt"/>
                          <a:cs typeface="Calibri" panose="020F0502020204030204" pitchFamily="34" charset="0"/>
                        </a:rPr>
                        <a:t>Primary tumour</a:t>
                      </a:r>
                      <a:endParaRPr lang="en-GB" sz="1600" dirty="0">
                        <a:solidFill>
                          <a:schemeClr val="tx2"/>
                        </a:solidFill>
                        <a:latin typeface="+mn-lt"/>
                        <a:cs typeface="Calibri" panose="020F0502020204030204" pitchFamily="34" charset="0"/>
                      </a:endParaRPr>
                    </a:p>
                  </a:txBody>
                  <a:tcPr marL="87086" marR="87086" anchor="ctr"/>
                </a:tc>
                <a:tc>
                  <a:txBody>
                    <a:bodyPr/>
                    <a:lstStyle/>
                    <a:p>
                      <a:pPr algn="ctr"/>
                      <a:r>
                        <a:rPr lang="en-GB" sz="1600" dirty="0" smtClean="0">
                          <a:solidFill>
                            <a:schemeClr val="tx2"/>
                          </a:solidFill>
                          <a:latin typeface="+mn-lt"/>
                          <a:cs typeface="Calibri" panose="020F0502020204030204" pitchFamily="34" charset="0"/>
                        </a:rPr>
                        <a:t>PFS median (95%</a:t>
                      </a:r>
                      <a:r>
                        <a:rPr lang="en-GB" sz="1600" baseline="0" dirty="0" smtClean="0">
                          <a:solidFill>
                            <a:schemeClr val="tx2"/>
                          </a:solidFill>
                          <a:latin typeface="+mn-lt"/>
                          <a:cs typeface="Calibri" panose="020F0502020204030204" pitchFamily="34" charset="0"/>
                        </a:rPr>
                        <a:t> CI)</a:t>
                      </a:r>
                      <a:r>
                        <a:rPr lang="en-GB" sz="1600" dirty="0" smtClean="0">
                          <a:solidFill>
                            <a:schemeClr val="tx2"/>
                          </a:solidFill>
                          <a:latin typeface="+mn-lt"/>
                          <a:cs typeface="Calibri" panose="020F0502020204030204" pitchFamily="34" charset="0"/>
                        </a:rPr>
                        <a:t>, </a:t>
                      </a:r>
                      <a:r>
                        <a:rPr lang="en-GB" sz="1600" dirty="0" err="1" smtClean="0">
                          <a:solidFill>
                            <a:schemeClr val="tx2"/>
                          </a:solidFill>
                          <a:latin typeface="+mn-lt"/>
                          <a:cs typeface="Calibri" panose="020F0502020204030204" pitchFamily="34" charset="0"/>
                        </a:rPr>
                        <a:t>mos</a:t>
                      </a:r>
                      <a:endParaRPr lang="en-GB" sz="1600" dirty="0">
                        <a:solidFill>
                          <a:schemeClr val="tx2"/>
                        </a:solidFill>
                        <a:latin typeface="+mn-lt"/>
                        <a:cs typeface="Calibri" panose="020F0502020204030204" pitchFamily="34" charset="0"/>
                      </a:endParaRPr>
                    </a:p>
                  </a:txBody>
                  <a:tcPr marL="87086" marR="87086" anchor="ctr"/>
                </a:tc>
              </a:tr>
              <a:tr h="152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noProof="0" smtClean="0">
                          <a:solidFill>
                            <a:schemeClr val="tx1"/>
                          </a:solidFill>
                          <a:latin typeface="+mn-lt"/>
                        </a:rPr>
                        <a:t>Pancreas</a:t>
                      </a:r>
                      <a:endParaRPr lang="en-GB" sz="1600" noProof="0">
                        <a:solidFill>
                          <a:schemeClr val="tx1"/>
                        </a:solidFill>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solidFill>
                            <a:schemeClr val="tx1"/>
                          </a:solidFill>
                          <a:latin typeface="+mn-lt"/>
                        </a:rPr>
                        <a:t>39 (29,</a:t>
                      </a:r>
                      <a:r>
                        <a:rPr lang="en-US" sz="1600" baseline="0" dirty="0" smtClean="0">
                          <a:solidFill>
                            <a:schemeClr val="tx1"/>
                          </a:solidFill>
                          <a:latin typeface="+mn-lt"/>
                        </a:rPr>
                        <a:t> </a:t>
                      </a:r>
                      <a:r>
                        <a:rPr lang="en-US" sz="1600" dirty="0" smtClean="0">
                          <a:solidFill>
                            <a:schemeClr val="tx1"/>
                          </a:solidFill>
                          <a:latin typeface="+mn-lt"/>
                        </a:rPr>
                        <a:t>48)</a:t>
                      </a:r>
                    </a:p>
                  </a:txBody>
                  <a:tcPr/>
                </a:tc>
              </a:tr>
              <a:tr h="152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noProof="0" smtClean="0">
                          <a:solidFill>
                            <a:schemeClr val="tx1"/>
                          </a:solidFill>
                          <a:latin typeface="+mn-lt"/>
                        </a:rPr>
                        <a:t>Small bowel</a:t>
                      </a:r>
                      <a:endParaRPr lang="en-GB" sz="1600" noProof="0">
                        <a:solidFill>
                          <a:schemeClr val="tx1"/>
                        </a:solidFill>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solidFill>
                            <a:schemeClr val="tx1"/>
                          </a:solidFill>
                          <a:latin typeface="+mn-lt"/>
                        </a:rPr>
                        <a:t>51 (35,</a:t>
                      </a:r>
                      <a:r>
                        <a:rPr lang="en-US" sz="1600" baseline="0" dirty="0" smtClean="0">
                          <a:solidFill>
                            <a:schemeClr val="tx1"/>
                          </a:solidFill>
                          <a:latin typeface="+mn-lt"/>
                        </a:rPr>
                        <a:t> </a:t>
                      </a:r>
                      <a:r>
                        <a:rPr lang="en-US" sz="1600" dirty="0" smtClean="0">
                          <a:solidFill>
                            <a:schemeClr val="tx1"/>
                          </a:solidFill>
                          <a:latin typeface="+mn-lt"/>
                        </a:rPr>
                        <a:t>66)</a:t>
                      </a:r>
                    </a:p>
                  </a:txBody>
                  <a:tcPr/>
                </a:tc>
              </a:tr>
              <a:tr h="152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600" noProof="0" dirty="0" smtClean="0">
                          <a:solidFill>
                            <a:schemeClr val="tx1"/>
                          </a:solidFill>
                          <a:latin typeface="+mn-lt"/>
                        </a:rPr>
                        <a:t>Unknown</a:t>
                      </a:r>
                      <a:r>
                        <a:rPr lang="en-GB" sz="1600" baseline="0" noProof="0" dirty="0" smtClean="0">
                          <a:solidFill>
                            <a:schemeClr val="tx1"/>
                          </a:solidFill>
                          <a:latin typeface="+mn-lt"/>
                        </a:rPr>
                        <a:t> primary cancer</a:t>
                      </a:r>
                      <a:endParaRPr lang="en-GB" sz="1600" noProof="0" dirty="0">
                        <a:solidFill>
                          <a:schemeClr val="tx1"/>
                        </a:solidFill>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38 (27,</a:t>
                      </a:r>
                      <a:r>
                        <a:rPr lang="en-US" sz="1600" baseline="0" dirty="0" smtClean="0">
                          <a:solidFill>
                            <a:schemeClr val="tx1"/>
                          </a:solidFill>
                          <a:latin typeface="+mn-lt"/>
                        </a:rPr>
                        <a:t> </a:t>
                      </a:r>
                      <a:r>
                        <a:rPr lang="en-US" sz="1600" dirty="0" smtClean="0">
                          <a:solidFill>
                            <a:schemeClr val="tx1"/>
                          </a:solidFill>
                          <a:latin typeface="+mn-lt"/>
                        </a:rPr>
                        <a:t>48)</a:t>
                      </a:r>
                      <a:endParaRPr lang="de-DE" sz="1600" dirty="0">
                        <a:solidFill>
                          <a:schemeClr val="tx1"/>
                        </a:solidFill>
                        <a:latin typeface="+mn-lt"/>
                      </a:endParaRPr>
                    </a:p>
                  </a:txBody>
                  <a:tcPr/>
                </a:tc>
              </a:tr>
            </a:tbl>
          </a:graphicData>
        </a:graphic>
      </p:graphicFrame>
    </p:spTree>
    <p:custDataLst>
      <p:tags r:id="rId1"/>
    </p:custDataLst>
    <p:extLst>
      <p:ext uri="{BB962C8B-B14F-4D97-AF65-F5344CB8AC3E}">
        <p14:creationId xmlns:p14="http://schemas.microsoft.com/office/powerpoint/2010/main" val="393379766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BIOMARKERS</a:t>
            </a:r>
            <a:endParaRPr lang="en-GB" dirty="0"/>
          </a:p>
        </p:txBody>
      </p:sp>
    </p:spTree>
    <p:extLst>
      <p:ext uri="{BB962C8B-B14F-4D97-AF65-F5344CB8AC3E}">
        <p14:creationId xmlns:p14="http://schemas.microsoft.com/office/powerpoint/2010/main" val="4252724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Adjuvant therapy </a:t>
            </a:r>
            <a:endParaRPr lang="en-GB" dirty="0"/>
          </a:p>
        </p:txBody>
      </p:sp>
      <p:sp>
        <p:nvSpPr>
          <p:cNvPr id="3" name="Text Placeholder 2"/>
          <p:cNvSpPr>
            <a:spLocks noGrp="1"/>
          </p:cNvSpPr>
          <p:nvPr>
            <p:ph type="body" idx="1"/>
          </p:nvPr>
        </p:nvSpPr>
        <p:spPr/>
        <p:txBody>
          <a:bodyPr/>
          <a:lstStyle/>
          <a:p>
            <a:r>
              <a:rPr lang="en-GB" b="1" dirty="0" smtClean="0"/>
              <a:t>COLORECTAL CANCER</a:t>
            </a:r>
            <a:endParaRPr lang="en-GB" b="1" dirty="0"/>
          </a:p>
        </p:txBody>
      </p:sp>
    </p:spTree>
    <p:extLst>
      <p:ext uri="{BB962C8B-B14F-4D97-AF65-F5344CB8AC3E}">
        <p14:creationId xmlns:p14="http://schemas.microsoft.com/office/powerpoint/2010/main" val="24775975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3511: </a:t>
            </a:r>
            <a:r>
              <a:rPr lang="en-GB" sz="1800" dirty="0"/>
              <a:t>Analysis of </a:t>
            </a:r>
            <a:r>
              <a:rPr lang="en-GB" sz="1800" i="1" dirty="0"/>
              <a:t>KRAS/NRAS</a:t>
            </a:r>
            <a:r>
              <a:rPr lang="en-GB" sz="1800" dirty="0"/>
              <a:t> and </a:t>
            </a:r>
            <a:r>
              <a:rPr lang="en-GB" sz="1800" i="1" dirty="0"/>
              <a:t>BRAF</a:t>
            </a:r>
            <a:r>
              <a:rPr lang="en-GB" sz="1800" dirty="0"/>
              <a:t> mutations in the phase III PRIME study </a:t>
            </a:r>
            <a:r>
              <a:rPr lang="en-GB" sz="1800" dirty="0" smtClean="0"/>
              <a:t>of </a:t>
            </a:r>
            <a:r>
              <a:rPr lang="en-GB" sz="1800" dirty="0" err="1" smtClean="0"/>
              <a:t>panitumumab</a:t>
            </a:r>
            <a:r>
              <a:rPr lang="en-GB" sz="1800" dirty="0" smtClean="0"/>
              <a:t> </a:t>
            </a:r>
            <a:r>
              <a:rPr lang="en-GB" sz="1800" dirty="0"/>
              <a:t>(</a:t>
            </a:r>
            <a:r>
              <a:rPr lang="en-GB" sz="1800" dirty="0" err="1"/>
              <a:t>pmab</a:t>
            </a:r>
            <a:r>
              <a:rPr lang="en-GB" sz="1800" dirty="0"/>
              <a:t>) plus FOLFOX versus FOLFOX as first-line treatment (</a:t>
            </a:r>
            <a:r>
              <a:rPr lang="en-GB" sz="1800" dirty="0" err="1"/>
              <a:t>tx</a:t>
            </a:r>
            <a:r>
              <a:rPr lang="en-GB" sz="1800" dirty="0"/>
              <a:t>) </a:t>
            </a:r>
            <a:r>
              <a:rPr lang="en-GB" sz="1800" dirty="0" smtClean="0"/>
              <a:t>for metastatic </a:t>
            </a:r>
            <a:r>
              <a:rPr lang="en-GB" sz="1800" dirty="0"/>
              <a:t>colorectal cancer (</a:t>
            </a:r>
            <a:r>
              <a:rPr lang="en-GB" sz="1800" dirty="0" err="1"/>
              <a:t>mCRC</a:t>
            </a:r>
            <a:r>
              <a:rPr lang="en-GB" sz="1800" dirty="0"/>
              <a:t>)</a:t>
            </a:r>
            <a:r>
              <a:rPr lang="en-US" sz="1800" dirty="0" smtClean="0"/>
              <a:t> – </a:t>
            </a:r>
            <a:r>
              <a:rPr lang="en-US" sz="1800" i="1" dirty="0" err="1" smtClean="0"/>
              <a:t>Oliner</a:t>
            </a:r>
            <a:r>
              <a:rPr lang="en-US" sz="1800" i="1" dirty="0" smtClean="0"/>
              <a:t> KS et al</a:t>
            </a:r>
            <a:endParaRPr lang="en-US" sz="1800" i="1" dirty="0"/>
          </a:p>
        </p:txBody>
      </p:sp>
      <p:sp>
        <p:nvSpPr>
          <p:cNvPr id="3" name="Content Placeholder 2"/>
          <p:cNvSpPr>
            <a:spLocks noGrp="1"/>
          </p:cNvSpPr>
          <p:nvPr>
            <p:ph idx="1"/>
          </p:nvPr>
        </p:nvSpPr>
        <p:spPr/>
        <p:txBody>
          <a:bodyPr/>
          <a:lstStyle/>
          <a:p>
            <a:r>
              <a:rPr lang="en-US" sz="1800" dirty="0" smtClean="0"/>
              <a:t>Study objective</a:t>
            </a:r>
          </a:p>
          <a:p>
            <a:pPr lvl="1"/>
            <a:r>
              <a:rPr lang="en-NZ" sz="1800" dirty="0" smtClean="0"/>
              <a:t>To compare the effect of panitumumab+FOLFOX4 with FOLFOX4 alone on PFS and OS in patients </a:t>
            </a:r>
            <a:r>
              <a:rPr lang="en-GB" sz="1800" dirty="0" smtClean="0"/>
              <a:t>with </a:t>
            </a:r>
            <a:r>
              <a:rPr lang="en-GB" sz="1800" dirty="0" err="1"/>
              <a:t>mCRC</a:t>
            </a:r>
            <a:r>
              <a:rPr lang="en-GB" sz="1800" dirty="0"/>
              <a:t> </a:t>
            </a:r>
            <a:r>
              <a:rPr lang="en-GB" sz="1800" dirty="0" smtClean="0"/>
              <a:t>that are</a:t>
            </a:r>
            <a:r>
              <a:rPr lang="en-NZ" sz="1800" dirty="0" smtClean="0"/>
              <a:t>:</a:t>
            </a:r>
          </a:p>
          <a:p>
            <a:pPr lvl="2"/>
            <a:r>
              <a:rPr lang="en-NZ" sz="1800" dirty="0" smtClean="0"/>
              <a:t>WT for </a:t>
            </a:r>
            <a:r>
              <a:rPr lang="en-NZ" sz="1800" i="1" dirty="0" smtClean="0"/>
              <a:t>RAS</a:t>
            </a:r>
            <a:r>
              <a:rPr lang="en-NZ" sz="1800" dirty="0" smtClean="0"/>
              <a:t> (WT for </a:t>
            </a:r>
            <a:r>
              <a:rPr lang="en-NZ" sz="1800" i="1" dirty="0" smtClean="0"/>
              <a:t>KRAS</a:t>
            </a:r>
            <a:r>
              <a:rPr lang="en-NZ" sz="1800" dirty="0" smtClean="0"/>
              <a:t> and </a:t>
            </a:r>
            <a:r>
              <a:rPr lang="en-NZ" sz="1800" i="1" dirty="0" smtClean="0"/>
              <a:t>NRAS</a:t>
            </a:r>
            <a:r>
              <a:rPr lang="en-NZ" sz="1800" dirty="0" smtClean="0"/>
              <a:t> exons 2, 3 and 4) or </a:t>
            </a:r>
          </a:p>
          <a:p>
            <a:pPr lvl="2"/>
            <a:r>
              <a:rPr lang="en-NZ" sz="1800" dirty="0" smtClean="0"/>
              <a:t>WT for </a:t>
            </a:r>
            <a:r>
              <a:rPr lang="en-NZ" sz="1800" i="1" dirty="0" smtClean="0"/>
              <a:t>RAS</a:t>
            </a:r>
            <a:r>
              <a:rPr lang="en-NZ" sz="1800" dirty="0" smtClean="0"/>
              <a:t> and </a:t>
            </a:r>
            <a:r>
              <a:rPr lang="en-NZ" sz="1800" i="1" dirty="0" smtClean="0"/>
              <a:t>BRAF</a:t>
            </a:r>
            <a:r>
              <a:rPr lang="en-NZ" sz="1800" dirty="0" smtClean="0"/>
              <a:t> (WT for </a:t>
            </a:r>
            <a:r>
              <a:rPr lang="en-NZ" sz="1800" i="1" dirty="0" smtClean="0"/>
              <a:t>KRAS</a:t>
            </a:r>
            <a:r>
              <a:rPr lang="en-NZ" sz="1800" dirty="0" smtClean="0"/>
              <a:t> and </a:t>
            </a:r>
            <a:r>
              <a:rPr lang="en-NZ" sz="1800" i="1" dirty="0" smtClean="0"/>
              <a:t>NRAS</a:t>
            </a:r>
            <a:r>
              <a:rPr lang="en-NZ" sz="1800" dirty="0" smtClean="0"/>
              <a:t> exons 2, 3, 4 and </a:t>
            </a:r>
            <a:r>
              <a:rPr lang="en-NZ" sz="1800" i="1" dirty="0" smtClean="0"/>
              <a:t>BRAF</a:t>
            </a:r>
            <a:r>
              <a:rPr lang="en-NZ" sz="1800" dirty="0" smtClean="0"/>
              <a:t> exon 15)</a:t>
            </a:r>
          </a:p>
          <a:p>
            <a:r>
              <a:rPr lang="en-US" sz="1800" dirty="0" smtClean="0"/>
              <a:t>Study type / design</a:t>
            </a:r>
          </a:p>
          <a:p>
            <a:pPr lvl="1"/>
            <a:r>
              <a:rPr lang="en-GB" sz="1800" dirty="0" smtClean="0"/>
              <a:t>Retrospective biomarker analyses were performed on the WT </a:t>
            </a:r>
            <a:r>
              <a:rPr lang="en-GB" sz="1800" i="1" dirty="0" smtClean="0"/>
              <a:t>KRAS</a:t>
            </a:r>
            <a:r>
              <a:rPr lang="en-GB" sz="1800" dirty="0" smtClean="0"/>
              <a:t> tumour specimens from patients included in the PRIME study</a:t>
            </a:r>
          </a:p>
          <a:p>
            <a:pPr lvl="2"/>
            <a:r>
              <a:rPr lang="en-GB" sz="1800" dirty="0" smtClean="0"/>
              <a:t>Treatment effects were compared using stratified log-rank tests; magnitude was estimated with Cox models </a:t>
            </a:r>
          </a:p>
          <a:p>
            <a:pPr lvl="2"/>
            <a:r>
              <a:rPr lang="en-GB" sz="1800" dirty="0" smtClean="0"/>
              <a:t>The predictive value of </a:t>
            </a:r>
            <a:r>
              <a:rPr lang="en-GB" sz="1800" i="1" dirty="0" smtClean="0"/>
              <a:t>RAS</a:t>
            </a:r>
            <a:r>
              <a:rPr lang="en-GB" sz="1800" dirty="0" smtClean="0"/>
              <a:t> was determined using interaction tests </a:t>
            </a:r>
          </a:p>
          <a:p>
            <a:pPr lvl="2"/>
            <a:r>
              <a:rPr lang="en-NZ" sz="1800" dirty="0" smtClean="0"/>
              <a:t>The prognostic relevance of baseline covariates was examined with multivariate Cox models</a:t>
            </a:r>
          </a:p>
        </p:txBody>
      </p:sp>
      <p:sp>
        <p:nvSpPr>
          <p:cNvPr id="7" name="Text Placeholder 3"/>
          <p:cNvSpPr txBox="1">
            <a:spLocks/>
          </p:cNvSpPr>
          <p:nvPr/>
        </p:nvSpPr>
        <p:spPr bwMode="auto">
          <a:xfrm>
            <a:off x="5090894" y="6387784"/>
            <a:ext cx="382719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marL="0" indent="0" algn="r" rtl="0" fontAlgn="base">
              <a:spcBef>
                <a:spcPct val="20000"/>
              </a:spcBef>
              <a:spcAft>
                <a:spcPct val="0"/>
              </a:spcAft>
              <a:buClr>
                <a:schemeClr val="bg1"/>
              </a:buClr>
              <a:buSzPct val="110000"/>
              <a:buFontTx/>
              <a:buNone/>
              <a:defRPr sz="12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sz="1100" dirty="0" err="1" smtClean="0"/>
              <a:t>Oliner</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3511)</a:t>
            </a:r>
            <a:br>
              <a:rPr lang="en-US" sz="1100" dirty="0" smtClean="0"/>
            </a:br>
            <a:r>
              <a:rPr lang="en-GB" sz="1100" dirty="0" err="1"/>
              <a:t>Oliner</a:t>
            </a:r>
            <a:r>
              <a:rPr lang="en-GB" sz="1100" dirty="0"/>
              <a:t> et al. </a:t>
            </a:r>
            <a:r>
              <a:rPr lang="en-GB" sz="1100" dirty="0" err="1" smtClean="0"/>
              <a:t>Eur</a:t>
            </a:r>
            <a:r>
              <a:rPr lang="en-GB" sz="1100" dirty="0" smtClean="0"/>
              <a:t> J Cancer 2013; 49 </a:t>
            </a:r>
            <a:r>
              <a:rPr lang="en-GB" sz="1100" dirty="0"/>
              <a:t>(</a:t>
            </a:r>
            <a:r>
              <a:rPr lang="en-GB" sz="1100" dirty="0" err="1"/>
              <a:t>suppl</a:t>
            </a:r>
            <a:r>
              <a:rPr lang="en-GB" sz="1100" dirty="0"/>
              <a:t>; </a:t>
            </a:r>
            <a:r>
              <a:rPr lang="en-GB" sz="1100" dirty="0" err="1"/>
              <a:t>abstr</a:t>
            </a:r>
            <a:r>
              <a:rPr lang="en-GB" sz="1100" dirty="0"/>
              <a:t> 2275</a:t>
            </a:r>
            <a:r>
              <a:rPr lang="en-GB" sz="1100" dirty="0" smtClean="0"/>
              <a:t>)</a:t>
            </a:r>
            <a:r>
              <a:rPr lang="en-US" sz="1100" dirty="0" smtClean="0"/>
              <a:t/>
            </a:r>
            <a:br>
              <a:rPr lang="en-US" sz="1100" dirty="0" smtClean="0"/>
            </a:br>
            <a:r>
              <a:rPr lang="en-GB" sz="1100" dirty="0" err="1" smtClean="0"/>
              <a:t>Oliner</a:t>
            </a:r>
            <a:r>
              <a:rPr lang="en-GB" sz="1100" dirty="0" smtClean="0"/>
              <a:t> K et al. Ann </a:t>
            </a:r>
            <a:r>
              <a:rPr lang="en-GB" sz="1100" dirty="0" err="1" smtClean="0"/>
              <a:t>Oncol</a:t>
            </a:r>
            <a:r>
              <a:rPr lang="en-GB" sz="1100" dirty="0" smtClean="0"/>
              <a:t> 2013; 24 (</a:t>
            </a:r>
            <a:r>
              <a:rPr lang="en-GB" sz="1100" dirty="0" err="1" smtClean="0"/>
              <a:t>suppl</a:t>
            </a:r>
            <a:r>
              <a:rPr lang="en-GB" sz="1100" dirty="0" smtClean="0"/>
              <a:t>; </a:t>
            </a:r>
            <a:r>
              <a:rPr lang="en-GB" sz="1100" dirty="0" err="1" smtClean="0"/>
              <a:t>abstr</a:t>
            </a:r>
            <a:r>
              <a:rPr lang="en-GB" sz="1100" dirty="0" smtClean="0"/>
              <a:t> O-0031)</a:t>
            </a:r>
            <a:r>
              <a:rPr lang="en-US" sz="1100" dirty="0" smtClean="0"/>
              <a:t> </a:t>
            </a:r>
            <a:endParaRPr lang="en-US" sz="1100" dirty="0"/>
          </a:p>
        </p:txBody>
      </p:sp>
    </p:spTree>
    <p:extLst>
      <p:ext uri="{BB962C8B-B14F-4D97-AF65-F5344CB8AC3E}">
        <p14:creationId xmlns:p14="http://schemas.microsoft.com/office/powerpoint/2010/main" val="7236839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3511: </a:t>
            </a:r>
            <a:r>
              <a:rPr lang="en-GB" sz="1800" dirty="0"/>
              <a:t>Analysis of </a:t>
            </a:r>
            <a:r>
              <a:rPr lang="en-GB" sz="1800" i="1" dirty="0"/>
              <a:t>KRAS/NRAS</a:t>
            </a:r>
            <a:r>
              <a:rPr lang="en-GB" sz="1800" dirty="0"/>
              <a:t> and </a:t>
            </a:r>
            <a:r>
              <a:rPr lang="en-GB" sz="1800" i="1" dirty="0"/>
              <a:t>BRAF</a:t>
            </a:r>
            <a:r>
              <a:rPr lang="en-GB" sz="1800" dirty="0"/>
              <a:t> mutations in the phase III PRIME study </a:t>
            </a:r>
            <a:r>
              <a:rPr lang="en-GB" sz="1800" dirty="0" smtClean="0"/>
              <a:t>of </a:t>
            </a:r>
            <a:r>
              <a:rPr lang="en-GB" sz="1800" dirty="0" err="1" smtClean="0"/>
              <a:t>panitumumab</a:t>
            </a:r>
            <a:r>
              <a:rPr lang="en-GB" sz="1800" dirty="0" smtClean="0"/>
              <a:t> </a:t>
            </a:r>
            <a:r>
              <a:rPr lang="en-GB" sz="1800" dirty="0"/>
              <a:t>(</a:t>
            </a:r>
            <a:r>
              <a:rPr lang="en-GB" sz="1800" dirty="0" err="1"/>
              <a:t>pmab</a:t>
            </a:r>
            <a:r>
              <a:rPr lang="en-GB" sz="1800" dirty="0"/>
              <a:t>) plus FOLFOX versus FOLFOX as first-line treatment (</a:t>
            </a:r>
            <a:r>
              <a:rPr lang="en-GB" sz="1800" dirty="0" err="1"/>
              <a:t>tx</a:t>
            </a:r>
            <a:r>
              <a:rPr lang="en-GB" sz="1800" dirty="0"/>
              <a:t>) </a:t>
            </a:r>
            <a:r>
              <a:rPr lang="en-GB" sz="1800" dirty="0" smtClean="0"/>
              <a:t>for metastatic </a:t>
            </a:r>
            <a:r>
              <a:rPr lang="en-GB" sz="1800" dirty="0"/>
              <a:t>colorectal cancer (</a:t>
            </a:r>
            <a:r>
              <a:rPr lang="en-GB" sz="1800" dirty="0" err="1"/>
              <a:t>mCRC</a:t>
            </a:r>
            <a:r>
              <a:rPr lang="en-GB" sz="1800" dirty="0"/>
              <a:t>)</a:t>
            </a:r>
            <a:r>
              <a:rPr lang="en-US" sz="1800" dirty="0" smtClean="0"/>
              <a:t> – </a:t>
            </a:r>
            <a:r>
              <a:rPr lang="en-US" sz="1800" i="1" dirty="0" err="1" smtClean="0"/>
              <a:t>Oliner</a:t>
            </a:r>
            <a:r>
              <a:rPr lang="en-US" sz="1800" i="1" dirty="0" smtClean="0"/>
              <a:t> KS et al</a:t>
            </a:r>
            <a:endParaRPr lang="en-US" sz="1800" i="1" dirty="0"/>
          </a:p>
        </p:txBody>
      </p:sp>
      <p:sp>
        <p:nvSpPr>
          <p:cNvPr id="3" name="Content Placeholder 2"/>
          <p:cNvSpPr>
            <a:spLocks noGrp="1"/>
          </p:cNvSpPr>
          <p:nvPr>
            <p:ph idx="1"/>
          </p:nvPr>
        </p:nvSpPr>
        <p:spPr>
          <a:xfrm>
            <a:off x="228600" y="1320800"/>
            <a:ext cx="8686800" cy="1701431"/>
          </a:xfrm>
        </p:spPr>
        <p:txBody>
          <a:bodyPr/>
          <a:lstStyle/>
          <a:p>
            <a:r>
              <a:rPr lang="en-US" sz="1400" dirty="0" smtClean="0"/>
              <a:t>Key results</a:t>
            </a:r>
          </a:p>
          <a:p>
            <a:pPr lvl="1"/>
            <a:r>
              <a:rPr lang="en-NZ" sz="1400" dirty="0" smtClean="0"/>
              <a:t>Compared with FOLFOX4 alone, panitumumab+FOLFOX4 was associated with a significant improvement in OS for WT </a:t>
            </a:r>
            <a:r>
              <a:rPr lang="en-NZ" sz="1400" i="1" dirty="0" smtClean="0"/>
              <a:t>RAS</a:t>
            </a:r>
            <a:r>
              <a:rPr lang="en-NZ" sz="1400" dirty="0" smtClean="0"/>
              <a:t> patients (median gain 5.8 </a:t>
            </a:r>
            <a:r>
              <a:rPr lang="en-NZ" sz="1400" dirty="0" err="1" smtClean="0"/>
              <a:t>mos</a:t>
            </a:r>
            <a:r>
              <a:rPr lang="en-NZ" sz="1400" dirty="0" smtClean="0"/>
              <a:t>, HR 0.78</a:t>
            </a:r>
            <a:r>
              <a:rPr lang="en-GB" sz="1400" dirty="0" smtClean="0"/>
              <a:t>; 95</a:t>
            </a:r>
            <a:r>
              <a:rPr lang="en-GB" sz="1400" dirty="0"/>
              <a:t>% CI, </a:t>
            </a:r>
            <a:r>
              <a:rPr lang="en-GB" sz="1400" dirty="0" smtClean="0"/>
              <a:t>0.62, 0.99</a:t>
            </a:r>
            <a:r>
              <a:rPr lang="en-GB" sz="1400" dirty="0"/>
              <a:t>; </a:t>
            </a:r>
            <a:r>
              <a:rPr lang="en-GB" sz="1400" dirty="0" smtClean="0"/>
              <a:t>p=0.043). The HR for PFS was </a:t>
            </a:r>
            <a:r>
              <a:rPr lang="en-NZ" sz="1400" dirty="0" smtClean="0"/>
              <a:t>0.72 </a:t>
            </a:r>
            <a:r>
              <a:rPr lang="en-NZ" sz="1400" dirty="0"/>
              <a:t>(95% </a:t>
            </a:r>
            <a:r>
              <a:rPr lang="en-NZ" sz="1400" dirty="0" smtClean="0"/>
              <a:t>CI: 0.58, 0.90</a:t>
            </a:r>
            <a:r>
              <a:rPr lang="en-NZ" sz="1400" dirty="0"/>
              <a:t>; </a:t>
            </a:r>
            <a:r>
              <a:rPr lang="en-NZ" sz="1400" dirty="0" smtClean="0"/>
              <a:t>p≤0.01)</a:t>
            </a:r>
          </a:p>
          <a:p>
            <a:pPr lvl="1"/>
            <a:r>
              <a:rPr lang="en-NZ" sz="1400" dirty="0" smtClean="0"/>
              <a:t>Mutant </a:t>
            </a:r>
            <a:r>
              <a:rPr lang="en-NZ" sz="1400" i="1" dirty="0" smtClean="0"/>
              <a:t>RAS </a:t>
            </a:r>
            <a:r>
              <a:rPr lang="en-NZ" sz="1400" dirty="0" smtClean="0"/>
              <a:t>tumour status was associated with inferior OS and PFS outcomes in patients who received panitumumab+FOLFOX4 vs. FOLFOX4 alone</a:t>
            </a:r>
          </a:p>
        </p:txBody>
      </p:sp>
      <p:sp>
        <p:nvSpPr>
          <p:cNvPr id="7" name="TextBox 6"/>
          <p:cNvSpPr txBox="1"/>
          <p:nvPr/>
        </p:nvSpPr>
        <p:spPr>
          <a:xfrm>
            <a:off x="3475173" y="2729315"/>
            <a:ext cx="444352" cy="307777"/>
          </a:xfrm>
          <a:prstGeom prst="rect">
            <a:avLst/>
          </a:prstGeom>
          <a:noFill/>
        </p:spPr>
        <p:txBody>
          <a:bodyPr wrap="none" rtlCol="0">
            <a:spAutoFit/>
          </a:bodyPr>
          <a:lstStyle/>
          <a:p>
            <a:r>
              <a:rPr lang="en-NZ" sz="1400" b="1" dirty="0" smtClean="0"/>
              <a:t>OS</a:t>
            </a:r>
            <a:endParaRPr lang="en-GB" sz="1400" b="1" dirty="0"/>
          </a:p>
        </p:txBody>
      </p:sp>
      <p:sp>
        <p:nvSpPr>
          <p:cNvPr id="8" name="TextBox 7"/>
          <p:cNvSpPr txBox="1"/>
          <p:nvPr/>
        </p:nvSpPr>
        <p:spPr>
          <a:xfrm>
            <a:off x="6798256" y="2729315"/>
            <a:ext cx="534121" cy="307777"/>
          </a:xfrm>
          <a:prstGeom prst="rect">
            <a:avLst/>
          </a:prstGeom>
          <a:noFill/>
        </p:spPr>
        <p:txBody>
          <a:bodyPr wrap="none" rtlCol="0">
            <a:spAutoFit/>
          </a:bodyPr>
          <a:lstStyle/>
          <a:p>
            <a:r>
              <a:rPr lang="en-NZ" sz="1400" b="1" dirty="0" smtClean="0"/>
              <a:t>PFS</a:t>
            </a:r>
            <a:endParaRPr lang="en-GB" sz="1400" b="1" dirty="0"/>
          </a:p>
        </p:txBody>
      </p:sp>
      <p:grpSp>
        <p:nvGrpSpPr>
          <p:cNvPr id="9" name="Group 8"/>
          <p:cNvGrpSpPr/>
          <p:nvPr/>
        </p:nvGrpSpPr>
        <p:grpSpPr>
          <a:xfrm>
            <a:off x="5910419" y="3217359"/>
            <a:ext cx="2327910" cy="2554605"/>
            <a:chOff x="6512319" y="2833295"/>
            <a:chExt cx="2327910" cy="2554605"/>
          </a:xfrm>
        </p:grpSpPr>
        <p:cxnSp>
          <p:nvCxnSpPr>
            <p:cNvPr id="124" name="Straight Connector 123"/>
            <p:cNvCxnSpPr/>
            <p:nvPr/>
          </p:nvCxnSpPr>
          <p:spPr>
            <a:xfrm>
              <a:off x="7667066" y="2833295"/>
              <a:ext cx="0" cy="2458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516129" y="5291698"/>
              <a:ext cx="2324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512319" y="5291698"/>
              <a:ext cx="0" cy="96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7666749" y="5291698"/>
              <a:ext cx="0" cy="96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8840229" y="5291698"/>
              <a:ext cx="0" cy="96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457896" y="292023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675066" y="292023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454086" y="2941190"/>
              <a:ext cx="224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891855" y="312978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659445" y="3150740"/>
              <a:ext cx="232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659445" y="312978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419795" y="3340550"/>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419795" y="331959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657920" y="331959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680400" y="3533645"/>
              <a:ext cx="211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887089" y="3512691"/>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675633" y="3512691"/>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453103" y="3920360"/>
              <a:ext cx="220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448336" y="389940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673472" y="389940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385507" y="4307764"/>
              <a:ext cx="260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646357" y="428681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381697" y="428681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377571" y="4113454"/>
              <a:ext cx="739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377571" y="409250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114741" y="409250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275195" y="4498264"/>
              <a:ext cx="670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7276952" y="447731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953227" y="447731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552764" y="3724145"/>
              <a:ext cx="483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9025" y="370319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548954" y="370319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541715" y="5037378"/>
              <a:ext cx="382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537905" y="5014519"/>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924553" y="5014519"/>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444244" y="4694479"/>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442339" y="467162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656497" y="467162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663314" y="5195494"/>
              <a:ext cx="198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861751" y="5172635"/>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663314" y="5172635"/>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Oval 164"/>
            <p:cNvSpPr/>
            <p:nvPr/>
          </p:nvSpPr>
          <p:spPr>
            <a:xfrm>
              <a:off x="7752790" y="3127881"/>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7548955" y="2920236"/>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7520379" y="3320286"/>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7760411" y="3510786"/>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a:off x="7771838" y="3701286"/>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7539430" y="3897501"/>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a:off x="7726121" y="4090595"/>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a:off x="7494091" y="4284905"/>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a:off x="7591246" y="4475405"/>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7531811" y="4673525"/>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7707071" y="5014520"/>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7739456" y="5166920"/>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2539798" y="3216799"/>
            <a:ext cx="2327910" cy="2554605"/>
            <a:chOff x="3302953" y="2832735"/>
            <a:chExt cx="2327910" cy="2554605"/>
          </a:xfrm>
        </p:grpSpPr>
        <p:cxnSp>
          <p:nvCxnSpPr>
            <p:cNvPr id="71" name="Straight Connector 70"/>
            <p:cNvCxnSpPr/>
            <p:nvPr/>
          </p:nvCxnSpPr>
          <p:spPr>
            <a:xfrm>
              <a:off x="4457700" y="2832735"/>
              <a:ext cx="0" cy="2458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306763" y="5291138"/>
              <a:ext cx="2324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302953" y="5291138"/>
              <a:ext cx="0" cy="96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457383" y="5291138"/>
              <a:ext cx="0" cy="96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630863" y="5291138"/>
              <a:ext cx="0" cy="96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244720" y="293491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44745" y="293491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244720" y="2955870"/>
              <a:ext cx="200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03444" y="312922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480559" y="3150180"/>
              <a:ext cx="2228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80559" y="312922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181854" y="3339990"/>
              <a:ext cx="2228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81854" y="331903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406644" y="331903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03419" y="3533085"/>
              <a:ext cx="193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698678" y="3512131"/>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498652" y="3512131"/>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17067" y="3919800"/>
              <a:ext cx="193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212300" y="389884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418386" y="3898846"/>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151376" y="4307204"/>
              <a:ext cx="239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391271" y="428625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147566" y="428625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221545" y="4112894"/>
              <a:ext cx="739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221545" y="409194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960620" y="409194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835176" y="4497704"/>
              <a:ext cx="689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835176" y="447675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532406" y="447675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343398" y="3723585"/>
              <a:ext cx="483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829659" y="370263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339588" y="3702630"/>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303774" y="5036818"/>
              <a:ext cx="3656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299964" y="5013959"/>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71372" y="5013959"/>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217733" y="469582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15828" y="4672965"/>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429986" y="4672965"/>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476433" y="5194934"/>
              <a:ext cx="1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665720" y="5172075"/>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471093" y="5172075"/>
              <a:ext cx="0" cy="4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324349" y="2934916"/>
              <a:ext cx="45719"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4541520" y="5166360"/>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4457700" y="5013960"/>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4301490" y="4672965"/>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4158995" y="4474845"/>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4240910" y="4284345"/>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4570095" y="4090035"/>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4297679" y="3896941"/>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4562472" y="3700726"/>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4572000" y="3510226"/>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4271008" y="3319726"/>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4570094" y="3127321"/>
              <a:ext cx="45719" cy="457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04581" y="3202760"/>
            <a:ext cx="1184940" cy="246221"/>
          </a:xfrm>
          <a:prstGeom prst="rect">
            <a:avLst/>
          </a:prstGeom>
          <a:noFill/>
        </p:spPr>
        <p:txBody>
          <a:bodyPr wrap="none" rtlCol="0">
            <a:spAutoFit/>
          </a:bodyPr>
          <a:lstStyle/>
          <a:p>
            <a:r>
              <a:rPr lang="en-NZ" sz="1000" dirty="0" smtClean="0"/>
              <a:t>WT </a:t>
            </a:r>
            <a:r>
              <a:rPr lang="en-NZ" sz="1000" i="1" dirty="0" smtClean="0"/>
              <a:t>KRAS</a:t>
            </a:r>
            <a:r>
              <a:rPr lang="en-NZ" sz="1000" dirty="0" smtClean="0"/>
              <a:t> exon 2</a:t>
            </a:r>
            <a:endParaRPr lang="en-GB" sz="1000" dirty="0"/>
          </a:p>
        </p:txBody>
      </p:sp>
      <p:sp>
        <p:nvSpPr>
          <p:cNvPr id="12" name="TextBox 11"/>
          <p:cNvSpPr txBox="1"/>
          <p:nvPr/>
        </p:nvSpPr>
        <p:spPr>
          <a:xfrm>
            <a:off x="304581" y="3408244"/>
            <a:ext cx="1170513" cy="246221"/>
          </a:xfrm>
          <a:prstGeom prst="rect">
            <a:avLst/>
          </a:prstGeom>
          <a:noFill/>
        </p:spPr>
        <p:txBody>
          <a:bodyPr wrap="none" rtlCol="0">
            <a:spAutoFit/>
          </a:bodyPr>
          <a:lstStyle/>
          <a:p>
            <a:r>
              <a:rPr lang="en-NZ" sz="1000" dirty="0" smtClean="0"/>
              <a:t>MT </a:t>
            </a:r>
            <a:r>
              <a:rPr lang="en-NZ" sz="1000" i="1" dirty="0" smtClean="0"/>
              <a:t>KRAS</a:t>
            </a:r>
            <a:r>
              <a:rPr lang="en-NZ" sz="1000" dirty="0" smtClean="0"/>
              <a:t> exon 2</a:t>
            </a:r>
            <a:endParaRPr lang="en-GB" sz="1000" dirty="0"/>
          </a:p>
        </p:txBody>
      </p:sp>
      <p:sp>
        <p:nvSpPr>
          <p:cNvPr id="13" name="TextBox 12"/>
          <p:cNvSpPr txBox="1"/>
          <p:nvPr/>
        </p:nvSpPr>
        <p:spPr>
          <a:xfrm>
            <a:off x="304581" y="3589986"/>
            <a:ext cx="683200" cy="246221"/>
          </a:xfrm>
          <a:prstGeom prst="rect">
            <a:avLst/>
          </a:prstGeom>
          <a:noFill/>
        </p:spPr>
        <p:txBody>
          <a:bodyPr wrap="none" rtlCol="0">
            <a:spAutoFit/>
          </a:bodyPr>
          <a:lstStyle/>
          <a:p>
            <a:r>
              <a:rPr lang="en-NZ" sz="1000" dirty="0" smtClean="0"/>
              <a:t>WT </a:t>
            </a:r>
            <a:r>
              <a:rPr lang="en-NZ" sz="1000" i="1" dirty="0" smtClean="0"/>
              <a:t>RAS</a:t>
            </a:r>
            <a:endParaRPr lang="en-GB" sz="1000" dirty="0"/>
          </a:p>
        </p:txBody>
      </p:sp>
      <p:sp>
        <p:nvSpPr>
          <p:cNvPr id="14" name="TextBox 13"/>
          <p:cNvSpPr txBox="1"/>
          <p:nvPr/>
        </p:nvSpPr>
        <p:spPr>
          <a:xfrm>
            <a:off x="304581" y="3799430"/>
            <a:ext cx="692818" cy="253916"/>
          </a:xfrm>
          <a:prstGeom prst="rect">
            <a:avLst/>
          </a:prstGeom>
          <a:noFill/>
        </p:spPr>
        <p:txBody>
          <a:bodyPr wrap="none" rtlCol="0">
            <a:spAutoFit/>
          </a:bodyPr>
          <a:lstStyle/>
          <a:p>
            <a:r>
              <a:rPr lang="en-NZ" sz="1000" dirty="0" smtClean="0"/>
              <a:t>MT </a:t>
            </a:r>
            <a:r>
              <a:rPr lang="en-NZ" sz="1000" i="1" dirty="0" smtClean="0"/>
              <a:t>RAS</a:t>
            </a:r>
            <a:endParaRPr lang="en-GB" sz="1000" dirty="0"/>
          </a:p>
        </p:txBody>
      </p:sp>
      <p:sp>
        <p:nvSpPr>
          <p:cNvPr id="15" name="TextBox 14"/>
          <p:cNvSpPr txBox="1"/>
          <p:nvPr/>
        </p:nvSpPr>
        <p:spPr>
          <a:xfrm>
            <a:off x="304581" y="4000347"/>
            <a:ext cx="2029723" cy="246221"/>
          </a:xfrm>
          <a:prstGeom prst="rect">
            <a:avLst/>
          </a:prstGeom>
          <a:noFill/>
        </p:spPr>
        <p:txBody>
          <a:bodyPr wrap="none" rtlCol="0">
            <a:spAutoFit/>
          </a:bodyPr>
          <a:lstStyle/>
          <a:p>
            <a:r>
              <a:rPr lang="en-NZ" sz="1000" dirty="0" smtClean="0"/>
              <a:t>WT </a:t>
            </a:r>
            <a:r>
              <a:rPr lang="en-NZ" sz="1000" i="1" dirty="0" smtClean="0"/>
              <a:t>KRAS</a:t>
            </a:r>
            <a:r>
              <a:rPr lang="en-NZ" sz="1000" dirty="0" smtClean="0"/>
              <a:t> exon 2/MT other </a:t>
            </a:r>
            <a:r>
              <a:rPr lang="en-NZ" sz="1000" i="1" dirty="0" smtClean="0"/>
              <a:t>RAS</a:t>
            </a:r>
            <a:endParaRPr lang="en-GB" sz="1000" i="1" dirty="0"/>
          </a:p>
        </p:txBody>
      </p:sp>
      <p:sp>
        <p:nvSpPr>
          <p:cNvPr id="16" name="TextBox 15"/>
          <p:cNvSpPr txBox="1"/>
          <p:nvPr/>
        </p:nvSpPr>
        <p:spPr>
          <a:xfrm>
            <a:off x="304581" y="4196812"/>
            <a:ext cx="1811714" cy="246221"/>
          </a:xfrm>
          <a:prstGeom prst="rect">
            <a:avLst/>
          </a:prstGeom>
          <a:noFill/>
        </p:spPr>
        <p:txBody>
          <a:bodyPr wrap="none" rtlCol="0">
            <a:spAutoFit/>
          </a:bodyPr>
          <a:lstStyle/>
          <a:p>
            <a:r>
              <a:rPr lang="en-NZ" sz="1000" dirty="0" smtClean="0"/>
              <a:t>WT </a:t>
            </a:r>
            <a:r>
              <a:rPr lang="en-NZ" sz="1000" i="1" dirty="0" smtClean="0"/>
              <a:t>KRAS</a:t>
            </a:r>
            <a:r>
              <a:rPr lang="en-NZ" sz="1000" dirty="0" smtClean="0"/>
              <a:t> exon 2/WT </a:t>
            </a:r>
            <a:r>
              <a:rPr lang="en-NZ" sz="1000" i="1" dirty="0" smtClean="0"/>
              <a:t>NRAS</a:t>
            </a:r>
            <a:endParaRPr lang="en-GB" sz="1000" i="1" dirty="0"/>
          </a:p>
        </p:txBody>
      </p:sp>
      <p:sp>
        <p:nvSpPr>
          <p:cNvPr id="17" name="TextBox 16"/>
          <p:cNvSpPr txBox="1"/>
          <p:nvPr/>
        </p:nvSpPr>
        <p:spPr>
          <a:xfrm>
            <a:off x="304581" y="4383323"/>
            <a:ext cx="1797287" cy="246221"/>
          </a:xfrm>
          <a:prstGeom prst="rect">
            <a:avLst/>
          </a:prstGeom>
          <a:noFill/>
        </p:spPr>
        <p:txBody>
          <a:bodyPr wrap="none" rtlCol="0">
            <a:spAutoFit/>
          </a:bodyPr>
          <a:lstStyle/>
          <a:p>
            <a:r>
              <a:rPr lang="en-NZ" sz="1000" dirty="0" smtClean="0"/>
              <a:t>WT </a:t>
            </a:r>
            <a:r>
              <a:rPr lang="en-NZ" sz="1000" i="1" dirty="0" smtClean="0"/>
              <a:t>KRAS</a:t>
            </a:r>
            <a:r>
              <a:rPr lang="en-NZ" sz="1000" dirty="0" smtClean="0"/>
              <a:t> exon 2/MT </a:t>
            </a:r>
            <a:r>
              <a:rPr lang="en-NZ" sz="1000" i="1" dirty="0" smtClean="0"/>
              <a:t>NRAS</a:t>
            </a:r>
            <a:endParaRPr lang="en-GB" sz="1000" i="1" dirty="0"/>
          </a:p>
        </p:txBody>
      </p:sp>
      <p:sp>
        <p:nvSpPr>
          <p:cNvPr id="18" name="TextBox 17"/>
          <p:cNvSpPr txBox="1"/>
          <p:nvPr/>
        </p:nvSpPr>
        <p:spPr>
          <a:xfrm>
            <a:off x="304581" y="4580573"/>
            <a:ext cx="1295547" cy="246221"/>
          </a:xfrm>
          <a:prstGeom prst="rect">
            <a:avLst/>
          </a:prstGeom>
          <a:noFill/>
        </p:spPr>
        <p:txBody>
          <a:bodyPr wrap="none" rtlCol="0">
            <a:spAutoFit/>
          </a:bodyPr>
          <a:lstStyle/>
          <a:p>
            <a:r>
              <a:rPr lang="en-NZ" sz="1000" dirty="0" smtClean="0"/>
              <a:t>WT </a:t>
            </a:r>
            <a:r>
              <a:rPr lang="en-NZ" sz="1000" i="1" dirty="0" smtClean="0"/>
              <a:t>RAS/</a:t>
            </a:r>
            <a:r>
              <a:rPr lang="en-NZ" sz="1000" dirty="0" smtClean="0"/>
              <a:t>WT </a:t>
            </a:r>
            <a:r>
              <a:rPr lang="en-NZ" sz="1000" i="1" dirty="0" smtClean="0"/>
              <a:t>BRAF</a:t>
            </a:r>
            <a:endParaRPr lang="en-GB" sz="1000" i="1" dirty="0"/>
          </a:p>
        </p:txBody>
      </p:sp>
      <p:sp>
        <p:nvSpPr>
          <p:cNvPr id="19" name="TextBox 18"/>
          <p:cNvSpPr txBox="1"/>
          <p:nvPr/>
        </p:nvSpPr>
        <p:spPr>
          <a:xfrm>
            <a:off x="304581" y="4787080"/>
            <a:ext cx="1295547" cy="246221"/>
          </a:xfrm>
          <a:prstGeom prst="rect">
            <a:avLst/>
          </a:prstGeom>
          <a:noFill/>
        </p:spPr>
        <p:txBody>
          <a:bodyPr wrap="none" rtlCol="0">
            <a:spAutoFit/>
          </a:bodyPr>
          <a:lstStyle/>
          <a:p>
            <a:r>
              <a:rPr lang="en-NZ" sz="1000" dirty="0" smtClean="0"/>
              <a:t>WT </a:t>
            </a:r>
            <a:r>
              <a:rPr lang="en-NZ" sz="1000" i="1" dirty="0" smtClean="0"/>
              <a:t>RAS/</a:t>
            </a:r>
            <a:r>
              <a:rPr lang="en-NZ" sz="1000" dirty="0" smtClean="0"/>
              <a:t>MT </a:t>
            </a:r>
            <a:r>
              <a:rPr lang="en-NZ" sz="1000" i="1" dirty="0" smtClean="0"/>
              <a:t>BRAF</a:t>
            </a:r>
            <a:endParaRPr lang="en-GB" sz="1000" i="1" dirty="0"/>
          </a:p>
        </p:txBody>
      </p:sp>
      <p:sp>
        <p:nvSpPr>
          <p:cNvPr id="20" name="TextBox 19"/>
          <p:cNvSpPr txBox="1"/>
          <p:nvPr/>
        </p:nvSpPr>
        <p:spPr>
          <a:xfrm>
            <a:off x="304581" y="4957442"/>
            <a:ext cx="1797287" cy="246221"/>
          </a:xfrm>
          <a:prstGeom prst="rect">
            <a:avLst/>
          </a:prstGeom>
          <a:noFill/>
        </p:spPr>
        <p:txBody>
          <a:bodyPr wrap="none" rtlCol="0">
            <a:spAutoFit/>
          </a:bodyPr>
          <a:lstStyle/>
          <a:p>
            <a:r>
              <a:rPr lang="en-NZ" sz="1000" dirty="0" smtClean="0"/>
              <a:t>WT </a:t>
            </a:r>
            <a:r>
              <a:rPr lang="en-NZ" sz="1000" i="1" dirty="0" smtClean="0"/>
              <a:t>KRAS</a:t>
            </a:r>
            <a:r>
              <a:rPr lang="en-NZ" sz="1000" dirty="0" smtClean="0"/>
              <a:t> exon 2/WT </a:t>
            </a:r>
            <a:r>
              <a:rPr lang="en-NZ" sz="1000" i="1" dirty="0" smtClean="0"/>
              <a:t>BRAF</a:t>
            </a:r>
            <a:endParaRPr lang="en-GB" sz="1000" i="1" dirty="0"/>
          </a:p>
        </p:txBody>
      </p:sp>
      <p:sp>
        <p:nvSpPr>
          <p:cNvPr id="21" name="TextBox 20"/>
          <p:cNvSpPr txBox="1"/>
          <p:nvPr/>
        </p:nvSpPr>
        <p:spPr>
          <a:xfrm>
            <a:off x="304581" y="5150079"/>
            <a:ext cx="1811714" cy="400110"/>
          </a:xfrm>
          <a:prstGeom prst="rect">
            <a:avLst/>
          </a:prstGeom>
          <a:noFill/>
        </p:spPr>
        <p:txBody>
          <a:bodyPr wrap="square" rtlCol="0">
            <a:spAutoFit/>
          </a:bodyPr>
          <a:lstStyle/>
          <a:p>
            <a:r>
              <a:rPr lang="en-NZ" sz="1000" dirty="0" smtClean="0"/>
              <a:t>WT </a:t>
            </a:r>
            <a:r>
              <a:rPr lang="en-NZ" sz="1000" i="1" dirty="0" smtClean="0"/>
              <a:t>KRAS</a:t>
            </a:r>
            <a:r>
              <a:rPr lang="en-NZ" sz="1000" dirty="0" smtClean="0"/>
              <a:t> exon 2/MT other </a:t>
            </a:r>
            <a:r>
              <a:rPr lang="en-NZ" sz="1000" i="1" dirty="0" smtClean="0"/>
              <a:t>RAS</a:t>
            </a:r>
            <a:r>
              <a:rPr lang="en-NZ" sz="1000" dirty="0" smtClean="0"/>
              <a:t> or MT </a:t>
            </a:r>
            <a:r>
              <a:rPr lang="en-NZ" sz="1000" i="1" dirty="0" smtClean="0"/>
              <a:t>BRAF</a:t>
            </a:r>
            <a:endParaRPr lang="en-GB" sz="1000" i="1" dirty="0"/>
          </a:p>
        </p:txBody>
      </p:sp>
      <p:sp>
        <p:nvSpPr>
          <p:cNvPr id="22" name="TextBox 21"/>
          <p:cNvSpPr txBox="1"/>
          <p:nvPr/>
        </p:nvSpPr>
        <p:spPr>
          <a:xfrm>
            <a:off x="304581" y="5468237"/>
            <a:ext cx="1811714" cy="246221"/>
          </a:xfrm>
          <a:prstGeom prst="rect">
            <a:avLst/>
          </a:prstGeom>
          <a:noFill/>
        </p:spPr>
        <p:txBody>
          <a:bodyPr wrap="square" rtlCol="0">
            <a:spAutoFit/>
          </a:bodyPr>
          <a:lstStyle/>
          <a:p>
            <a:r>
              <a:rPr lang="en-NZ" sz="1000" dirty="0" smtClean="0"/>
              <a:t>MT </a:t>
            </a:r>
            <a:r>
              <a:rPr lang="en-NZ" sz="1000" i="1" dirty="0" smtClean="0"/>
              <a:t>RAS</a:t>
            </a:r>
            <a:r>
              <a:rPr lang="en-NZ" sz="1000" dirty="0" smtClean="0"/>
              <a:t> or MT </a:t>
            </a:r>
            <a:r>
              <a:rPr lang="en-NZ" sz="1000" i="1" dirty="0" smtClean="0"/>
              <a:t>BRAF</a:t>
            </a:r>
            <a:endParaRPr lang="en-GB" sz="1000" i="1" dirty="0"/>
          </a:p>
        </p:txBody>
      </p:sp>
      <p:sp>
        <p:nvSpPr>
          <p:cNvPr id="23" name="TextBox 22"/>
          <p:cNvSpPr txBox="1"/>
          <p:nvPr/>
        </p:nvSpPr>
        <p:spPr>
          <a:xfrm>
            <a:off x="2204057" y="3202760"/>
            <a:ext cx="396262" cy="246221"/>
          </a:xfrm>
          <a:prstGeom prst="rect">
            <a:avLst/>
          </a:prstGeom>
          <a:noFill/>
        </p:spPr>
        <p:txBody>
          <a:bodyPr wrap="none" rtlCol="0">
            <a:spAutoFit/>
          </a:bodyPr>
          <a:lstStyle/>
          <a:p>
            <a:r>
              <a:rPr lang="en-NZ" sz="1000" dirty="0" smtClean="0"/>
              <a:t>656</a:t>
            </a:r>
            <a:endParaRPr lang="en-GB" sz="1000" dirty="0"/>
          </a:p>
        </p:txBody>
      </p:sp>
      <p:sp>
        <p:nvSpPr>
          <p:cNvPr id="24" name="TextBox 23"/>
          <p:cNvSpPr txBox="1"/>
          <p:nvPr/>
        </p:nvSpPr>
        <p:spPr>
          <a:xfrm>
            <a:off x="2204057" y="3408244"/>
            <a:ext cx="396262" cy="246221"/>
          </a:xfrm>
          <a:prstGeom prst="rect">
            <a:avLst/>
          </a:prstGeom>
          <a:noFill/>
        </p:spPr>
        <p:txBody>
          <a:bodyPr wrap="none" rtlCol="0">
            <a:spAutoFit/>
          </a:bodyPr>
          <a:lstStyle/>
          <a:p>
            <a:r>
              <a:rPr lang="en-NZ" sz="1000" dirty="0" smtClean="0"/>
              <a:t>440</a:t>
            </a:r>
            <a:endParaRPr lang="en-GB" sz="1000" dirty="0"/>
          </a:p>
        </p:txBody>
      </p:sp>
      <p:sp>
        <p:nvSpPr>
          <p:cNvPr id="25" name="TextBox 24"/>
          <p:cNvSpPr txBox="1"/>
          <p:nvPr/>
        </p:nvSpPr>
        <p:spPr>
          <a:xfrm>
            <a:off x="2204057" y="3589986"/>
            <a:ext cx="396262" cy="246221"/>
          </a:xfrm>
          <a:prstGeom prst="rect">
            <a:avLst/>
          </a:prstGeom>
          <a:noFill/>
        </p:spPr>
        <p:txBody>
          <a:bodyPr wrap="none" rtlCol="0">
            <a:spAutoFit/>
          </a:bodyPr>
          <a:lstStyle/>
          <a:p>
            <a:r>
              <a:rPr lang="en-NZ" sz="1000" dirty="0" smtClean="0"/>
              <a:t>512</a:t>
            </a:r>
            <a:endParaRPr lang="en-GB" sz="1000" dirty="0"/>
          </a:p>
        </p:txBody>
      </p:sp>
      <p:sp>
        <p:nvSpPr>
          <p:cNvPr id="26" name="TextBox 25"/>
          <p:cNvSpPr txBox="1"/>
          <p:nvPr/>
        </p:nvSpPr>
        <p:spPr>
          <a:xfrm>
            <a:off x="2204057" y="3799430"/>
            <a:ext cx="396262" cy="246221"/>
          </a:xfrm>
          <a:prstGeom prst="rect">
            <a:avLst/>
          </a:prstGeom>
          <a:noFill/>
        </p:spPr>
        <p:txBody>
          <a:bodyPr wrap="none" rtlCol="0">
            <a:spAutoFit/>
          </a:bodyPr>
          <a:lstStyle/>
          <a:p>
            <a:r>
              <a:rPr lang="en-NZ" sz="1000" dirty="0" smtClean="0"/>
              <a:t>548</a:t>
            </a:r>
            <a:endParaRPr lang="en-GB" sz="1000" dirty="0"/>
          </a:p>
        </p:txBody>
      </p:sp>
      <p:sp>
        <p:nvSpPr>
          <p:cNvPr id="27" name="TextBox 26"/>
          <p:cNvSpPr txBox="1"/>
          <p:nvPr/>
        </p:nvSpPr>
        <p:spPr>
          <a:xfrm>
            <a:off x="2204057" y="4000347"/>
            <a:ext cx="396262" cy="246221"/>
          </a:xfrm>
          <a:prstGeom prst="rect">
            <a:avLst/>
          </a:prstGeom>
          <a:noFill/>
        </p:spPr>
        <p:txBody>
          <a:bodyPr wrap="none" rtlCol="0">
            <a:spAutoFit/>
          </a:bodyPr>
          <a:lstStyle/>
          <a:p>
            <a:r>
              <a:rPr lang="en-NZ" sz="1000" dirty="0" smtClean="0"/>
              <a:t>108</a:t>
            </a:r>
            <a:endParaRPr lang="en-GB" sz="1000" dirty="0"/>
          </a:p>
        </p:txBody>
      </p:sp>
      <p:sp>
        <p:nvSpPr>
          <p:cNvPr id="28" name="TextBox 27"/>
          <p:cNvSpPr txBox="1"/>
          <p:nvPr/>
        </p:nvSpPr>
        <p:spPr>
          <a:xfrm>
            <a:off x="2204057" y="4196812"/>
            <a:ext cx="396262" cy="246221"/>
          </a:xfrm>
          <a:prstGeom prst="rect">
            <a:avLst/>
          </a:prstGeom>
          <a:noFill/>
        </p:spPr>
        <p:txBody>
          <a:bodyPr wrap="none" rtlCol="0">
            <a:spAutoFit/>
          </a:bodyPr>
          <a:lstStyle/>
          <a:p>
            <a:r>
              <a:rPr lang="en-NZ" sz="1000" dirty="0" smtClean="0"/>
              <a:t>579</a:t>
            </a:r>
            <a:endParaRPr lang="en-GB" sz="1000" dirty="0"/>
          </a:p>
        </p:txBody>
      </p:sp>
      <p:sp>
        <p:nvSpPr>
          <p:cNvPr id="29" name="TextBox 28"/>
          <p:cNvSpPr txBox="1"/>
          <p:nvPr/>
        </p:nvSpPr>
        <p:spPr>
          <a:xfrm>
            <a:off x="2259302" y="4383323"/>
            <a:ext cx="325730" cy="246221"/>
          </a:xfrm>
          <a:prstGeom prst="rect">
            <a:avLst/>
          </a:prstGeom>
          <a:noFill/>
        </p:spPr>
        <p:txBody>
          <a:bodyPr wrap="none" rtlCol="0">
            <a:spAutoFit/>
          </a:bodyPr>
          <a:lstStyle/>
          <a:p>
            <a:r>
              <a:rPr lang="en-NZ" sz="1000" dirty="0" smtClean="0"/>
              <a:t>48</a:t>
            </a:r>
            <a:endParaRPr lang="en-GB" sz="1000" dirty="0"/>
          </a:p>
        </p:txBody>
      </p:sp>
      <p:sp>
        <p:nvSpPr>
          <p:cNvPr id="30" name="TextBox 29"/>
          <p:cNvSpPr txBox="1"/>
          <p:nvPr/>
        </p:nvSpPr>
        <p:spPr>
          <a:xfrm>
            <a:off x="2204057" y="4580573"/>
            <a:ext cx="396262" cy="246221"/>
          </a:xfrm>
          <a:prstGeom prst="rect">
            <a:avLst/>
          </a:prstGeom>
          <a:noFill/>
        </p:spPr>
        <p:txBody>
          <a:bodyPr wrap="none" rtlCol="0">
            <a:spAutoFit/>
          </a:bodyPr>
          <a:lstStyle/>
          <a:p>
            <a:r>
              <a:rPr lang="en-NZ" sz="1000" dirty="0" smtClean="0"/>
              <a:t>446</a:t>
            </a:r>
            <a:endParaRPr lang="en-GB" sz="1000" dirty="0"/>
          </a:p>
        </p:txBody>
      </p:sp>
      <p:sp>
        <p:nvSpPr>
          <p:cNvPr id="31" name="TextBox 30"/>
          <p:cNvSpPr txBox="1"/>
          <p:nvPr/>
        </p:nvSpPr>
        <p:spPr>
          <a:xfrm>
            <a:off x="2204057" y="4957442"/>
            <a:ext cx="396262" cy="246221"/>
          </a:xfrm>
          <a:prstGeom prst="rect">
            <a:avLst/>
          </a:prstGeom>
          <a:noFill/>
        </p:spPr>
        <p:txBody>
          <a:bodyPr wrap="none" rtlCol="0">
            <a:spAutoFit/>
          </a:bodyPr>
          <a:lstStyle/>
          <a:p>
            <a:r>
              <a:rPr lang="en-NZ" sz="1000" dirty="0" smtClean="0"/>
              <a:t>566</a:t>
            </a:r>
            <a:endParaRPr lang="en-GB" sz="1000" dirty="0"/>
          </a:p>
        </p:txBody>
      </p:sp>
      <p:sp>
        <p:nvSpPr>
          <p:cNvPr id="32" name="TextBox 31"/>
          <p:cNvSpPr txBox="1"/>
          <p:nvPr/>
        </p:nvSpPr>
        <p:spPr>
          <a:xfrm>
            <a:off x="2259302" y="4787080"/>
            <a:ext cx="325730" cy="246221"/>
          </a:xfrm>
          <a:prstGeom prst="rect">
            <a:avLst/>
          </a:prstGeom>
          <a:noFill/>
        </p:spPr>
        <p:txBody>
          <a:bodyPr wrap="none" rtlCol="0">
            <a:spAutoFit/>
          </a:bodyPr>
          <a:lstStyle/>
          <a:p>
            <a:r>
              <a:rPr lang="en-NZ" sz="1000" dirty="0" smtClean="0"/>
              <a:t>53</a:t>
            </a:r>
            <a:endParaRPr lang="en-GB" sz="1000" dirty="0"/>
          </a:p>
        </p:txBody>
      </p:sp>
      <p:sp>
        <p:nvSpPr>
          <p:cNvPr id="33" name="TextBox 32"/>
          <p:cNvSpPr txBox="1"/>
          <p:nvPr/>
        </p:nvSpPr>
        <p:spPr>
          <a:xfrm>
            <a:off x="2204057" y="5468237"/>
            <a:ext cx="396262" cy="246221"/>
          </a:xfrm>
          <a:prstGeom prst="rect">
            <a:avLst/>
          </a:prstGeom>
          <a:noFill/>
        </p:spPr>
        <p:txBody>
          <a:bodyPr wrap="none" rtlCol="0">
            <a:spAutoFit/>
          </a:bodyPr>
          <a:lstStyle/>
          <a:p>
            <a:r>
              <a:rPr lang="en-NZ" sz="1000" smtClean="0"/>
              <a:t>601</a:t>
            </a:r>
            <a:endParaRPr lang="en-GB" sz="1000" dirty="0"/>
          </a:p>
        </p:txBody>
      </p:sp>
      <p:sp>
        <p:nvSpPr>
          <p:cNvPr id="34" name="TextBox 33"/>
          <p:cNvSpPr txBox="1"/>
          <p:nvPr/>
        </p:nvSpPr>
        <p:spPr>
          <a:xfrm>
            <a:off x="2204057" y="5303968"/>
            <a:ext cx="396262" cy="246221"/>
          </a:xfrm>
          <a:prstGeom prst="rect">
            <a:avLst/>
          </a:prstGeom>
          <a:noFill/>
        </p:spPr>
        <p:txBody>
          <a:bodyPr wrap="none" rtlCol="0">
            <a:spAutoFit/>
          </a:bodyPr>
          <a:lstStyle/>
          <a:p>
            <a:r>
              <a:rPr lang="en-NZ" sz="1000" dirty="0" smtClean="0"/>
              <a:t>161</a:t>
            </a:r>
            <a:endParaRPr lang="en-GB" sz="1000" dirty="0"/>
          </a:p>
        </p:txBody>
      </p:sp>
      <p:sp>
        <p:nvSpPr>
          <p:cNvPr id="35" name="TextBox 34"/>
          <p:cNvSpPr txBox="1"/>
          <p:nvPr/>
        </p:nvSpPr>
        <p:spPr>
          <a:xfrm>
            <a:off x="4263946" y="3202760"/>
            <a:ext cx="1117614" cy="246221"/>
          </a:xfrm>
          <a:prstGeom prst="rect">
            <a:avLst/>
          </a:prstGeom>
          <a:noFill/>
        </p:spPr>
        <p:txBody>
          <a:bodyPr wrap="none" rtlCol="0">
            <a:spAutoFit/>
          </a:bodyPr>
          <a:lstStyle/>
          <a:p>
            <a:r>
              <a:rPr lang="en-NZ" sz="1000" dirty="0" smtClean="0"/>
              <a:t>0.80 (0.64, 0.97)</a:t>
            </a:r>
            <a:endParaRPr lang="en-GB" sz="1000" dirty="0"/>
          </a:p>
        </p:txBody>
      </p:sp>
      <p:sp>
        <p:nvSpPr>
          <p:cNvPr id="36" name="TextBox 35"/>
          <p:cNvSpPr txBox="1"/>
          <p:nvPr/>
        </p:nvSpPr>
        <p:spPr>
          <a:xfrm>
            <a:off x="4258231" y="3408244"/>
            <a:ext cx="1117614" cy="246221"/>
          </a:xfrm>
          <a:prstGeom prst="rect">
            <a:avLst/>
          </a:prstGeom>
          <a:noFill/>
        </p:spPr>
        <p:txBody>
          <a:bodyPr wrap="none" rtlCol="0">
            <a:spAutoFit/>
          </a:bodyPr>
          <a:lstStyle/>
          <a:p>
            <a:r>
              <a:rPr lang="en-NZ" sz="1000" dirty="0" smtClean="0"/>
              <a:t>1.30 (1.04, 1.62)</a:t>
            </a:r>
            <a:endParaRPr lang="en-GB" sz="1000" dirty="0"/>
          </a:p>
        </p:txBody>
      </p:sp>
      <p:sp>
        <p:nvSpPr>
          <p:cNvPr id="37" name="TextBox 36"/>
          <p:cNvSpPr txBox="1"/>
          <p:nvPr/>
        </p:nvSpPr>
        <p:spPr>
          <a:xfrm>
            <a:off x="4263946" y="3589986"/>
            <a:ext cx="1117614" cy="246221"/>
          </a:xfrm>
          <a:prstGeom prst="rect">
            <a:avLst/>
          </a:prstGeom>
          <a:noFill/>
        </p:spPr>
        <p:txBody>
          <a:bodyPr wrap="none" rtlCol="0">
            <a:spAutoFit/>
          </a:bodyPr>
          <a:lstStyle/>
          <a:p>
            <a:r>
              <a:rPr lang="en-NZ" sz="1000" dirty="0" smtClean="0"/>
              <a:t>0.72 (0.58, 0.90)</a:t>
            </a:r>
            <a:endParaRPr lang="en-GB" sz="1000" dirty="0"/>
          </a:p>
        </p:txBody>
      </p:sp>
      <p:sp>
        <p:nvSpPr>
          <p:cNvPr id="38" name="TextBox 37"/>
          <p:cNvSpPr txBox="1"/>
          <p:nvPr/>
        </p:nvSpPr>
        <p:spPr>
          <a:xfrm>
            <a:off x="4258231" y="3799430"/>
            <a:ext cx="1117614" cy="246221"/>
          </a:xfrm>
          <a:prstGeom prst="rect">
            <a:avLst/>
          </a:prstGeom>
          <a:noFill/>
        </p:spPr>
        <p:txBody>
          <a:bodyPr wrap="none" rtlCol="0">
            <a:spAutoFit/>
          </a:bodyPr>
          <a:lstStyle/>
          <a:p>
            <a:r>
              <a:rPr lang="en-NZ" sz="1000" dirty="0" smtClean="0"/>
              <a:t>1.31 (1.07, 1.60)</a:t>
            </a:r>
            <a:endParaRPr lang="en-GB" sz="1000" dirty="0"/>
          </a:p>
        </p:txBody>
      </p:sp>
      <p:sp>
        <p:nvSpPr>
          <p:cNvPr id="39" name="TextBox 38"/>
          <p:cNvSpPr txBox="1"/>
          <p:nvPr/>
        </p:nvSpPr>
        <p:spPr>
          <a:xfrm>
            <a:off x="4258231" y="4000347"/>
            <a:ext cx="1117614" cy="246221"/>
          </a:xfrm>
          <a:prstGeom prst="rect">
            <a:avLst/>
          </a:prstGeom>
          <a:noFill/>
        </p:spPr>
        <p:txBody>
          <a:bodyPr wrap="none" rtlCol="0">
            <a:spAutoFit/>
          </a:bodyPr>
          <a:lstStyle/>
          <a:p>
            <a:r>
              <a:rPr lang="en-NZ" sz="1000" dirty="0" smtClean="0"/>
              <a:t>1.28 (0.79, 2.07)</a:t>
            </a:r>
            <a:endParaRPr lang="en-GB" sz="1000" dirty="0"/>
          </a:p>
        </p:txBody>
      </p:sp>
      <p:sp>
        <p:nvSpPr>
          <p:cNvPr id="40" name="TextBox 39"/>
          <p:cNvSpPr txBox="1"/>
          <p:nvPr/>
        </p:nvSpPr>
        <p:spPr>
          <a:xfrm>
            <a:off x="4263946" y="4196812"/>
            <a:ext cx="1117614" cy="246221"/>
          </a:xfrm>
          <a:prstGeom prst="rect">
            <a:avLst/>
          </a:prstGeom>
          <a:noFill/>
        </p:spPr>
        <p:txBody>
          <a:bodyPr wrap="none" rtlCol="0">
            <a:spAutoFit/>
          </a:bodyPr>
          <a:lstStyle/>
          <a:p>
            <a:r>
              <a:rPr lang="en-NZ" sz="1000" dirty="0" smtClean="0"/>
              <a:t>0.75 (0.61, 0.93)</a:t>
            </a:r>
            <a:endParaRPr lang="en-GB" sz="1000" dirty="0"/>
          </a:p>
        </p:txBody>
      </p:sp>
      <p:sp>
        <p:nvSpPr>
          <p:cNvPr id="41" name="TextBox 40"/>
          <p:cNvSpPr txBox="1"/>
          <p:nvPr/>
        </p:nvSpPr>
        <p:spPr>
          <a:xfrm>
            <a:off x="4263946" y="4580573"/>
            <a:ext cx="1117614" cy="246221"/>
          </a:xfrm>
          <a:prstGeom prst="rect">
            <a:avLst/>
          </a:prstGeom>
          <a:noFill/>
        </p:spPr>
        <p:txBody>
          <a:bodyPr wrap="none" rtlCol="0">
            <a:spAutoFit/>
          </a:bodyPr>
          <a:lstStyle/>
          <a:p>
            <a:r>
              <a:rPr lang="en-NZ" sz="1000" dirty="0" smtClean="0"/>
              <a:t>0.68 (0.54, 0.87)</a:t>
            </a:r>
            <a:endParaRPr lang="en-GB" sz="1000" dirty="0"/>
          </a:p>
        </p:txBody>
      </p:sp>
      <p:sp>
        <p:nvSpPr>
          <p:cNvPr id="42" name="TextBox 41"/>
          <p:cNvSpPr txBox="1"/>
          <p:nvPr/>
        </p:nvSpPr>
        <p:spPr>
          <a:xfrm>
            <a:off x="4263946" y="4787080"/>
            <a:ext cx="1117614" cy="246221"/>
          </a:xfrm>
          <a:prstGeom prst="rect">
            <a:avLst/>
          </a:prstGeom>
          <a:noFill/>
        </p:spPr>
        <p:txBody>
          <a:bodyPr wrap="none" rtlCol="0">
            <a:spAutoFit/>
          </a:bodyPr>
          <a:lstStyle/>
          <a:p>
            <a:r>
              <a:rPr lang="en-NZ" sz="1000" dirty="0" smtClean="0"/>
              <a:t>0.58 (0.29, 1.15)</a:t>
            </a:r>
            <a:endParaRPr lang="en-GB" sz="1000" dirty="0"/>
          </a:p>
        </p:txBody>
      </p:sp>
      <p:sp>
        <p:nvSpPr>
          <p:cNvPr id="43" name="TextBox 42"/>
          <p:cNvSpPr txBox="1"/>
          <p:nvPr/>
        </p:nvSpPr>
        <p:spPr>
          <a:xfrm>
            <a:off x="4263946" y="4957442"/>
            <a:ext cx="1117614" cy="246221"/>
          </a:xfrm>
          <a:prstGeom prst="rect">
            <a:avLst/>
          </a:prstGeom>
          <a:noFill/>
        </p:spPr>
        <p:txBody>
          <a:bodyPr wrap="none" rtlCol="0">
            <a:spAutoFit/>
          </a:bodyPr>
          <a:lstStyle/>
          <a:p>
            <a:r>
              <a:rPr lang="en-NZ" sz="1000" dirty="0" smtClean="0"/>
              <a:t>0.76 (0.62, 0.94)</a:t>
            </a:r>
            <a:endParaRPr lang="en-GB" sz="1000" dirty="0"/>
          </a:p>
        </p:txBody>
      </p:sp>
      <p:sp>
        <p:nvSpPr>
          <p:cNvPr id="44" name="TextBox 43"/>
          <p:cNvSpPr txBox="1"/>
          <p:nvPr/>
        </p:nvSpPr>
        <p:spPr>
          <a:xfrm>
            <a:off x="4258231" y="4383323"/>
            <a:ext cx="1117614" cy="246221"/>
          </a:xfrm>
          <a:prstGeom prst="rect">
            <a:avLst/>
          </a:prstGeom>
          <a:noFill/>
        </p:spPr>
        <p:txBody>
          <a:bodyPr wrap="none" rtlCol="0">
            <a:spAutoFit/>
          </a:bodyPr>
          <a:lstStyle/>
          <a:p>
            <a:r>
              <a:rPr lang="en-NZ" sz="1000" dirty="0" smtClean="0"/>
              <a:t>1.30 (0.63, 2.69)</a:t>
            </a:r>
            <a:endParaRPr lang="en-GB" sz="1000" dirty="0"/>
          </a:p>
        </p:txBody>
      </p:sp>
      <p:sp>
        <p:nvSpPr>
          <p:cNvPr id="45" name="TextBox 44"/>
          <p:cNvSpPr txBox="1"/>
          <p:nvPr/>
        </p:nvSpPr>
        <p:spPr>
          <a:xfrm>
            <a:off x="4258231" y="5303968"/>
            <a:ext cx="1117614" cy="246221"/>
          </a:xfrm>
          <a:prstGeom prst="rect">
            <a:avLst/>
          </a:prstGeom>
          <a:noFill/>
        </p:spPr>
        <p:txBody>
          <a:bodyPr wrap="none" rtlCol="0">
            <a:spAutoFit/>
          </a:bodyPr>
          <a:lstStyle/>
          <a:p>
            <a:r>
              <a:rPr lang="en-NZ" sz="1000" dirty="0" smtClean="0"/>
              <a:t>1.05 (0.72, 1.52)</a:t>
            </a:r>
            <a:endParaRPr lang="en-GB" sz="1000" dirty="0"/>
          </a:p>
        </p:txBody>
      </p:sp>
      <p:sp>
        <p:nvSpPr>
          <p:cNvPr id="46" name="TextBox 45"/>
          <p:cNvSpPr txBox="1"/>
          <p:nvPr/>
        </p:nvSpPr>
        <p:spPr>
          <a:xfrm>
            <a:off x="4258231" y="5468237"/>
            <a:ext cx="1117614" cy="246221"/>
          </a:xfrm>
          <a:prstGeom prst="rect">
            <a:avLst/>
          </a:prstGeom>
          <a:noFill/>
        </p:spPr>
        <p:txBody>
          <a:bodyPr wrap="none" rtlCol="0">
            <a:spAutoFit/>
          </a:bodyPr>
          <a:lstStyle/>
          <a:p>
            <a:r>
              <a:rPr lang="en-NZ" sz="1000" dirty="0" smtClean="0"/>
              <a:t>1.24 (1.02, 1.49)</a:t>
            </a:r>
            <a:endParaRPr lang="en-GB" sz="1000" dirty="0"/>
          </a:p>
        </p:txBody>
      </p:sp>
      <p:sp>
        <p:nvSpPr>
          <p:cNvPr id="47" name="TextBox 46"/>
          <p:cNvSpPr txBox="1"/>
          <p:nvPr/>
        </p:nvSpPr>
        <p:spPr>
          <a:xfrm>
            <a:off x="7597531" y="3202760"/>
            <a:ext cx="1117614" cy="246221"/>
          </a:xfrm>
          <a:prstGeom prst="rect">
            <a:avLst/>
          </a:prstGeom>
          <a:noFill/>
        </p:spPr>
        <p:txBody>
          <a:bodyPr wrap="none" rtlCol="0">
            <a:spAutoFit/>
          </a:bodyPr>
          <a:lstStyle/>
          <a:p>
            <a:r>
              <a:rPr lang="en-NZ" sz="1000" dirty="0" smtClean="0"/>
              <a:t>0.83 (0.67, 1.02)</a:t>
            </a:r>
            <a:endParaRPr lang="en-GB" sz="1000" dirty="0"/>
          </a:p>
        </p:txBody>
      </p:sp>
      <p:sp>
        <p:nvSpPr>
          <p:cNvPr id="48" name="TextBox 47"/>
          <p:cNvSpPr txBox="1"/>
          <p:nvPr/>
        </p:nvSpPr>
        <p:spPr>
          <a:xfrm>
            <a:off x="7591816" y="3408244"/>
            <a:ext cx="1117614" cy="246221"/>
          </a:xfrm>
          <a:prstGeom prst="rect">
            <a:avLst/>
          </a:prstGeom>
          <a:noFill/>
        </p:spPr>
        <p:txBody>
          <a:bodyPr wrap="none" rtlCol="0">
            <a:spAutoFit/>
          </a:bodyPr>
          <a:lstStyle/>
          <a:p>
            <a:r>
              <a:rPr lang="en-NZ" sz="1000" dirty="0" smtClean="0"/>
              <a:t>1.25 (0.99, 1.57)</a:t>
            </a:r>
            <a:endParaRPr lang="en-GB" sz="1000" dirty="0"/>
          </a:p>
        </p:txBody>
      </p:sp>
      <p:sp>
        <p:nvSpPr>
          <p:cNvPr id="49" name="TextBox 48"/>
          <p:cNvSpPr txBox="1"/>
          <p:nvPr/>
        </p:nvSpPr>
        <p:spPr>
          <a:xfrm>
            <a:off x="7597531" y="3589986"/>
            <a:ext cx="1117614" cy="246221"/>
          </a:xfrm>
          <a:prstGeom prst="rect">
            <a:avLst/>
          </a:prstGeom>
          <a:noFill/>
        </p:spPr>
        <p:txBody>
          <a:bodyPr wrap="none" rtlCol="0">
            <a:spAutoFit/>
          </a:bodyPr>
          <a:lstStyle/>
          <a:p>
            <a:r>
              <a:rPr lang="en-NZ" sz="1000" dirty="0" smtClean="0"/>
              <a:t>0.78 (0.62, 0.99)</a:t>
            </a:r>
            <a:endParaRPr lang="en-GB" sz="1000" dirty="0"/>
          </a:p>
        </p:txBody>
      </p:sp>
      <p:sp>
        <p:nvSpPr>
          <p:cNvPr id="50" name="TextBox 49"/>
          <p:cNvSpPr txBox="1"/>
          <p:nvPr/>
        </p:nvSpPr>
        <p:spPr>
          <a:xfrm>
            <a:off x="7591816" y="3799430"/>
            <a:ext cx="1117614" cy="246221"/>
          </a:xfrm>
          <a:prstGeom prst="rect">
            <a:avLst/>
          </a:prstGeom>
          <a:noFill/>
        </p:spPr>
        <p:txBody>
          <a:bodyPr wrap="none" rtlCol="0">
            <a:spAutoFit/>
          </a:bodyPr>
          <a:lstStyle/>
          <a:p>
            <a:r>
              <a:rPr lang="en-NZ" sz="1000" dirty="0" smtClean="0"/>
              <a:t>1.25 (1.02, 1.55)</a:t>
            </a:r>
            <a:endParaRPr lang="en-GB" sz="1000" dirty="0"/>
          </a:p>
        </p:txBody>
      </p:sp>
      <p:sp>
        <p:nvSpPr>
          <p:cNvPr id="51" name="TextBox 50"/>
          <p:cNvSpPr txBox="1"/>
          <p:nvPr/>
        </p:nvSpPr>
        <p:spPr>
          <a:xfrm>
            <a:off x="7591816" y="4000347"/>
            <a:ext cx="1117614" cy="246221"/>
          </a:xfrm>
          <a:prstGeom prst="rect">
            <a:avLst/>
          </a:prstGeom>
          <a:noFill/>
        </p:spPr>
        <p:txBody>
          <a:bodyPr wrap="none" rtlCol="0">
            <a:spAutoFit/>
          </a:bodyPr>
          <a:lstStyle/>
          <a:p>
            <a:r>
              <a:rPr lang="en-NZ" sz="1000" dirty="0" smtClean="0"/>
              <a:t>1.29 (0.79, 2.10)</a:t>
            </a:r>
            <a:endParaRPr lang="en-GB" sz="1000" dirty="0"/>
          </a:p>
        </p:txBody>
      </p:sp>
      <p:sp>
        <p:nvSpPr>
          <p:cNvPr id="52" name="TextBox 51"/>
          <p:cNvSpPr txBox="1"/>
          <p:nvPr/>
        </p:nvSpPr>
        <p:spPr>
          <a:xfrm>
            <a:off x="7597531" y="4196812"/>
            <a:ext cx="1117614" cy="246221"/>
          </a:xfrm>
          <a:prstGeom prst="rect">
            <a:avLst/>
          </a:prstGeom>
          <a:noFill/>
        </p:spPr>
        <p:txBody>
          <a:bodyPr wrap="none" rtlCol="0">
            <a:spAutoFit/>
          </a:bodyPr>
          <a:lstStyle/>
          <a:p>
            <a:r>
              <a:rPr lang="en-NZ" sz="1000" dirty="0" smtClean="0"/>
              <a:t>0.81 (0.65, 1.01)</a:t>
            </a:r>
            <a:endParaRPr lang="en-GB" sz="1000" dirty="0"/>
          </a:p>
        </p:txBody>
      </p:sp>
      <p:sp>
        <p:nvSpPr>
          <p:cNvPr id="53" name="TextBox 52"/>
          <p:cNvSpPr txBox="1"/>
          <p:nvPr/>
        </p:nvSpPr>
        <p:spPr>
          <a:xfrm>
            <a:off x="7597531" y="4580573"/>
            <a:ext cx="1117614" cy="246221"/>
          </a:xfrm>
          <a:prstGeom prst="rect">
            <a:avLst/>
          </a:prstGeom>
          <a:noFill/>
        </p:spPr>
        <p:txBody>
          <a:bodyPr wrap="none" rtlCol="0">
            <a:spAutoFit/>
          </a:bodyPr>
          <a:lstStyle/>
          <a:p>
            <a:r>
              <a:rPr lang="en-NZ" sz="1000" dirty="0" smtClean="0"/>
              <a:t>0.74 (0.57, 0.96)</a:t>
            </a:r>
            <a:endParaRPr lang="en-GB" sz="1000" dirty="0"/>
          </a:p>
        </p:txBody>
      </p:sp>
      <p:sp>
        <p:nvSpPr>
          <p:cNvPr id="54" name="TextBox 53"/>
          <p:cNvSpPr txBox="1"/>
          <p:nvPr/>
        </p:nvSpPr>
        <p:spPr>
          <a:xfrm>
            <a:off x="7597531" y="4787080"/>
            <a:ext cx="1117614" cy="246221"/>
          </a:xfrm>
          <a:prstGeom prst="rect">
            <a:avLst/>
          </a:prstGeom>
          <a:noFill/>
        </p:spPr>
        <p:txBody>
          <a:bodyPr wrap="none" rtlCol="0">
            <a:spAutoFit/>
          </a:bodyPr>
          <a:lstStyle/>
          <a:p>
            <a:r>
              <a:rPr lang="en-NZ" sz="1000" dirty="0" smtClean="0"/>
              <a:t>0.90 (0.46, 1.76)</a:t>
            </a:r>
            <a:endParaRPr lang="en-GB" sz="1000" dirty="0"/>
          </a:p>
        </p:txBody>
      </p:sp>
      <p:sp>
        <p:nvSpPr>
          <p:cNvPr id="55" name="TextBox 54"/>
          <p:cNvSpPr txBox="1"/>
          <p:nvPr/>
        </p:nvSpPr>
        <p:spPr>
          <a:xfrm>
            <a:off x="7597531" y="4957442"/>
            <a:ext cx="1117614" cy="246221"/>
          </a:xfrm>
          <a:prstGeom prst="rect">
            <a:avLst/>
          </a:prstGeom>
          <a:noFill/>
        </p:spPr>
        <p:txBody>
          <a:bodyPr wrap="none" rtlCol="0">
            <a:spAutoFit/>
          </a:bodyPr>
          <a:lstStyle/>
          <a:p>
            <a:r>
              <a:rPr lang="en-NZ" sz="1000" dirty="0" smtClean="0"/>
              <a:t>0.80 (0.64, 1.00)</a:t>
            </a:r>
            <a:endParaRPr lang="en-GB" sz="1000" dirty="0"/>
          </a:p>
        </p:txBody>
      </p:sp>
      <p:sp>
        <p:nvSpPr>
          <p:cNvPr id="56" name="TextBox 55"/>
          <p:cNvSpPr txBox="1"/>
          <p:nvPr/>
        </p:nvSpPr>
        <p:spPr>
          <a:xfrm>
            <a:off x="7591816" y="4383323"/>
            <a:ext cx="1117614" cy="246221"/>
          </a:xfrm>
          <a:prstGeom prst="rect">
            <a:avLst/>
          </a:prstGeom>
          <a:noFill/>
        </p:spPr>
        <p:txBody>
          <a:bodyPr wrap="none" rtlCol="0">
            <a:spAutoFit/>
          </a:bodyPr>
          <a:lstStyle/>
          <a:p>
            <a:r>
              <a:rPr lang="en-NZ" sz="1000" dirty="0" smtClean="0"/>
              <a:t>1.17 (0.56, 2.43)</a:t>
            </a:r>
            <a:endParaRPr lang="en-GB" sz="1000" dirty="0"/>
          </a:p>
        </p:txBody>
      </p:sp>
      <p:sp>
        <p:nvSpPr>
          <p:cNvPr id="57" name="TextBox 56"/>
          <p:cNvSpPr txBox="1"/>
          <p:nvPr/>
        </p:nvSpPr>
        <p:spPr>
          <a:xfrm>
            <a:off x="7591816" y="5303968"/>
            <a:ext cx="1117614" cy="246221"/>
          </a:xfrm>
          <a:prstGeom prst="rect">
            <a:avLst/>
          </a:prstGeom>
          <a:noFill/>
        </p:spPr>
        <p:txBody>
          <a:bodyPr wrap="none" rtlCol="0">
            <a:spAutoFit/>
          </a:bodyPr>
          <a:lstStyle/>
          <a:p>
            <a:r>
              <a:rPr lang="en-NZ" sz="1000" dirty="0" smtClean="0"/>
              <a:t>1.14 (0.78, 1.66)</a:t>
            </a:r>
            <a:endParaRPr lang="en-GB" sz="1000" dirty="0"/>
          </a:p>
        </p:txBody>
      </p:sp>
      <p:sp>
        <p:nvSpPr>
          <p:cNvPr id="58" name="TextBox 57"/>
          <p:cNvSpPr txBox="1"/>
          <p:nvPr/>
        </p:nvSpPr>
        <p:spPr>
          <a:xfrm>
            <a:off x="7591816" y="5468237"/>
            <a:ext cx="1117614" cy="246221"/>
          </a:xfrm>
          <a:prstGeom prst="rect">
            <a:avLst/>
          </a:prstGeom>
          <a:noFill/>
        </p:spPr>
        <p:txBody>
          <a:bodyPr wrap="none" rtlCol="0">
            <a:spAutoFit/>
          </a:bodyPr>
          <a:lstStyle/>
          <a:p>
            <a:r>
              <a:rPr lang="en-NZ" sz="1000" dirty="0" smtClean="0"/>
              <a:t>1.21 (0.99, 1.47)</a:t>
            </a:r>
            <a:endParaRPr lang="en-GB" sz="1000" dirty="0"/>
          </a:p>
        </p:txBody>
      </p:sp>
      <p:sp>
        <p:nvSpPr>
          <p:cNvPr id="59" name="TextBox 58"/>
          <p:cNvSpPr txBox="1"/>
          <p:nvPr/>
        </p:nvSpPr>
        <p:spPr>
          <a:xfrm>
            <a:off x="1987361" y="2930652"/>
            <a:ext cx="1723549" cy="246221"/>
          </a:xfrm>
          <a:prstGeom prst="rect">
            <a:avLst/>
          </a:prstGeom>
          <a:noFill/>
        </p:spPr>
        <p:txBody>
          <a:bodyPr wrap="none" rtlCol="0">
            <a:spAutoFit/>
          </a:bodyPr>
          <a:lstStyle/>
          <a:p>
            <a:r>
              <a:rPr lang="en-NZ" sz="1000" b="1" dirty="0" smtClean="0"/>
              <a:t>Favours pmab+FOLFOX4</a:t>
            </a:r>
            <a:endParaRPr lang="en-GB" sz="1000" b="1" dirty="0"/>
          </a:p>
        </p:txBody>
      </p:sp>
      <p:sp>
        <p:nvSpPr>
          <p:cNvPr id="60" name="TextBox 59"/>
          <p:cNvSpPr txBox="1"/>
          <p:nvPr/>
        </p:nvSpPr>
        <p:spPr>
          <a:xfrm>
            <a:off x="5373588" y="2930652"/>
            <a:ext cx="1723549" cy="246221"/>
          </a:xfrm>
          <a:prstGeom prst="rect">
            <a:avLst/>
          </a:prstGeom>
          <a:noFill/>
        </p:spPr>
        <p:txBody>
          <a:bodyPr wrap="none" rtlCol="0">
            <a:spAutoFit/>
          </a:bodyPr>
          <a:lstStyle/>
          <a:p>
            <a:r>
              <a:rPr lang="en-NZ" sz="1000" b="1" dirty="0" smtClean="0"/>
              <a:t>Favours pmab+FOLFOX4</a:t>
            </a:r>
            <a:endParaRPr lang="en-GB" sz="1000" b="1" dirty="0"/>
          </a:p>
        </p:txBody>
      </p:sp>
      <p:sp>
        <p:nvSpPr>
          <p:cNvPr id="61" name="TextBox 60"/>
          <p:cNvSpPr txBox="1"/>
          <p:nvPr/>
        </p:nvSpPr>
        <p:spPr>
          <a:xfrm>
            <a:off x="3829914" y="2930652"/>
            <a:ext cx="1306768" cy="246221"/>
          </a:xfrm>
          <a:prstGeom prst="rect">
            <a:avLst/>
          </a:prstGeom>
          <a:noFill/>
        </p:spPr>
        <p:txBody>
          <a:bodyPr wrap="none" rtlCol="0">
            <a:spAutoFit/>
          </a:bodyPr>
          <a:lstStyle/>
          <a:p>
            <a:r>
              <a:rPr lang="en-NZ" sz="1000" b="1" dirty="0" smtClean="0"/>
              <a:t>Favours FOLFOX4</a:t>
            </a:r>
            <a:endParaRPr lang="en-GB" sz="1000" b="1" dirty="0"/>
          </a:p>
        </p:txBody>
      </p:sp>
      <p:sp>
        <p:nvSpPr>
          <p:cNvPr id="62" name="TextBox 61"/>
          <p:cNvSpPr txBox="1"/>
          <p:nvPr/>
        </p:nvSpPr>
        <p:spPr>
          <a:xfrm>
            <a:off x="7183275" y="2930652"/>
            <a:ext cx="1306768" cy="246221"/>
          </a:xfrm>
          <a:prstGeom prst="rect">
            <a:avLst/>
          </a:prstGeom>
          <a:noFill/>
        </p:spPr>
        <p:txBody>
          <a:bodyPr wrap="none" rtlCol="0">
            <a:spAutoFit/>
          </a:bodyPr>
          <a:lstStyle/>
          <a:p>
            <a:r>
              <a:rPr lang="en-NZ" sz="1000" b="1" dirty="0" smtClean="0"/>
              <a:t>Favours FOLFOX4</a:t>
            </a:r>
            <a:endParaRPr lang="en-GB" sz="1000" b="1" dirty="0"/>
          </a:p>
        </p:txBody>
      </p:sp>
      <p:sp>
        <p:nvSpPr>
          <p:cNvPr id="63" name="TextBox 62"/>
          <p:cNvSpPr txBox="1"/>
          <p:nvPr/>
        </p:nvSpPr>
        <p:spPr>
          <a:xfrm>
            <a:off x="2617772" y="5908486"/>
            <a:ext cx="2151551" cy="246221"/>
          </a:xfrm>
          <a:prstGeom prst="rect">
            <a:avLst/>
          </a:prstGeom>
          <a:noFill/>
        </p:spPr>
        <p:txBody>
          <a:bodyPr wrap="none" rtlCol="0">
            <a:spAutoFit/>
          </a:bodyPr>
          <a:lstStyle/>
          <a:p>
            <a:r>
              <a:rPr lang="en-NZ" sz="1000" b="1" dirty="0" smtClean="0"/>
              <a:t>HR (pmab+FOLFOX4 / FOLFOX4</a:t>
            </a:r>
            <a:endParaRPr lang="en-GB" sz="1000" b="1" dirty="0"/>
          </a:p>
        </p:txBody>
      </p:sp>
      <p:sp>
        <p:nvSpPr>
          <p:cNvPr id="64" name="TextBox 63"/>
          <p:cNvSpPr txBox="1"/>
          <p:nvPr/>
        </p:nvSpPr>
        <p:spPr>
          <a:xfrm>
            <a:off x="6010096" y="5914841"/>
            <a:ext cx="2151551" cy="246221"/>
          </a:xfrm>
          <a:prstGeom prst="rect">
            <a:avLst/>
          </a:prstGeom>
          <a:noFill/>
        </p:spPr>
        <p:txBody>
          <a:bodyPr wrap="none" rtlCol="0">
            <a:spAutoFit/>
          </a:bodyPr>
          <a:lstStyle/>
          <a:p>
            <a:r>
              <a:rPr lang="en-NZ" sz="1000" b="1" dirty="0" smtClean="0"/>
              <a:t>HR (pmab+FOLFOX4 / FOLFOX4</a:t>
            </a:r>
            <a:endParaRPr lang="en-GB" sz="1000" b="1" dirty="0"/>
          </a:p>
        </p:txBody>
      </p:sp>
      <p:sp>
        <p:nvSpPr>
          <p:cNvPr id="65" name="TextBox 64"/>
          <p:cNvSpPr txBox="1"/>
          <p:nvPr/>
        </p:nvSpPr>
        <p:spPr>
          <a:xfrm>
            <a:off x="2368397" y="5710772"/>
            <a:ext cx="360996" cy="246221"/>
          </a:xfrm>
          <a:prstGeom prst="rect">
            <a:avLst/>
          </a:prstGeom>
          <a:noFill/>
        </p:spPr>
        <p:txBody>
          <a:bodyPr wrap="none" rtlCol="0">
            <a:spAutoFit/>
          </a:bodyPr>
          <a:lstStyle/>
          <a:p>
            <a:r>
              <a:rPr lang="en-NZ" sz="1000" dirty="0" smtClean="0"/>
              <a:t>0.1</a:t>
            </a:r>
            <a:endParaRPr lang="en-GB" sz="1000" dirty="0"/>
          </a:p>
        </p:txBody>
      </p:sp>
      <p:sp>
        <p:nvSpPr>
          <p:cNvPr id="66" name="TextBox 65"/>
          <p:cNvSpPr txBox="1"/>
          <p:nvPr/>
        </p:nvSpPr>
        <p:spPr>
          <a:xfrm>
            <a:off x="3514047" y="5710772"/>
            <a:ext cx="360996" cy="246221"/>
          </a:xfrm>
          <a:prstGeom prst="rect">
            <a:avLst/>
          </a:prstGeom>
          <a:noFill/>
        </p:spPr>
        <p:txBody>
          <a:bodyPr wrap="none" rtlCol="0">
            <a:spAutoFit/>
          </a:bodyPr>
          <a:lstStyle/>
          <a:p>
            <a:r>
              <a:rPr lang="en-NZ" sz="1000" dirty="0" smtClean="0"/>
              <a:t>1.0</a:t>
            </a:r>
            <a:endParaRPr lang="en-GB" sz="1000" dirty="0"/>
          </a:p>
        </p:txBody>
      </p:sp>
      <p:sp>
        <p:nvSpPr>
          <p:cNvPr id="67" name="TextBox 66"/>
          <p:cNvSpPr txBox="1"/>
          <p:nvPr/>
        </p:nvSpPr>
        <p:spPr>
          <a:xfrm>
            <a:off x="4659366" y="5710772"/>
            <a:ext cx="431528" cy="246221"/>
          </a:xfrm>
          <a:prstGeom prst="rect">
            <a:avLst/>
          </a:prstGeom>
          <a:noFill/>
        </p:spPr>
        <p:txBody>
          <a:bodyPr wrap="none" rtlCol="0">
            <a:spAutoFit/>
          </a:bodyPr>
          <a:lstStyle/>
          <a:p>
            <a:r>
              <a:rPr lang="en-NZ" sz="1000" dirty="0" smtClean="0"/>
              <a:t>10.0</a:t>
            </a:r>
            <a:endParaRPr lang="en-GB" sz="1000" dirty="0"/>
          </a:p>
        </p:txBody>
      </p:sp>
      <p:sp>
        <p:nvSpPr>
          <p:cNvPr id="68" name="TextBox 67"/>
          <p:cNvSpPr txBox="1"/>
          <p:nvPr/>
        </p:nvSpPr>
        <p:spPr>
          <a:xfrm>
            <a:off x="5729921" y="5710772"/>
            <a:ext cx="360996" cy="246221"/>
          </a:xfrm>
          <a:prstGeom prst="rect">
            <a:avLst/>
          </a:prstGeom>
          <a:noFill/>
        </p:spPr>
        <p:txBody>
          <a:bodyPr wrap="none" rtlCol="0">
            <a:spAutoFit/>
          </a:bodyPr>
          <a:lstStyle/>
          <a:p>
            <a:r>
              <a:rPr lang="en-NZ" sz="1000" dirty="0" smtClean="0"/>
              <a:t>0.1</a:t>
            </a:r>
            <a:endParaRPr lang="en-GB" sz="1000" dirty="0"/>
          </a:p>
        </p:txBody>
      </p:sp>
      <p:sp>
        <p:nvSpPr>
          <p:cNvPr id="69" name="TextBox 68"/>
          <p:cNvSpPr txBox="1"/>
          <p:nvPr/>
        </p:nvSpPr>
        <p:spPr>
          <a:xfrm>
            <a:off x="6875571" y="5710772"/>
            <a:ext cx="360996" cy="246221"/>
          </a:xfrm>
          <a:prstGeom prst="rect">
            <a:avLst/>
          </a:prstGeom>
          <a:noFill/>
        </p:spPr>
        <p:txBody>
          <a:bodyPr wrap="none" rtlCol="0">
            <a:spAutoFit/>
          </a:bodyPr>
          <a:lstStyle/>
          <a:p>
            <a:r>
              <a:rPr lang="en-NZ" sz="1000" dirty="0" smtClean="0"/>
              <a:t>1.0</a:t>
            </a:r>
            <a:endParaRPr lang="en-GB" sz="1000" dirty="0"/>
          </a:p>
        </p:txBody>
      </p:sp>
      <p:sp>
        <p:nvSpPr>
          <p:cNvPr id="70" name="TextBox 69"/>
          <p:cNvSpPr txBox="1"/>
          <p:nvPr/>
        </p:nvSpPr>
        <p:spPr>
          <a:xfrm>
            <a:off x="8020890" y="5710772"/>
            <a:ext cx="431528" cy="246221"/>
          </a:xfrm>
          <a:prstGeom prst="rect">
            <a:avLst/>
          </a:prstGeom>
          <a:noFill/>
        </p:spPr>
        <p:txBody>
          <a:bodyPr wrap="none" rtlCol="0">
            <a:spAutoFit/>
          </a:bodyPr>
          <a:lstStyle/>
          <a:p>
            <a:r>
              <a:rPr lang="en-NZ" sz="1000" dirty="0" smtClean="0"/>
              <a:t>10.0</a:t>
            </a:r>
            <a:endParaRPr lang="en-GB" sz="1000" dirty="0"/>
          </a:p>
        </p:txBody>
      </p:sp>
      <p:sp>
        <p:nvSpPr>
          <p:cNvPr id="178" name="TextBox 177"/>
          <p:cNvSpPr txBox="1"/>
          <p:nvPr/>
        </p:nvSpPr>
        <p:spPr>
          <a:xfrm>
            <a:off x="2204057" y="3054031"/>
            <a:ext cx="330540" cy="246221"/>
          </a:xfrm>
          <a:prstGeom prst="rect">
            <a:avLst/>
          </a:prstGeom>
          <a:noFill/>
        </p:spPr>
        <p:txBody>
          <a:bodyPr wrap="none" rtlCol="0">
            <a:spAutoFit/>
          </a:bodyPr>
          <a:lstStyle/>
          <a:p>
            <a:r>
              <a:rPr lang="en-NZ" sz="1000" dirty="0" smtClean="0"/>
              <a:t>n=</a:t>
            </a:r>
            <a:endParaRPr lang="en-GB" sz="1000" dirty="0"/>
          </a:p>
        </p:txBody>
      </p:sp>
      <p:sp>
        <p:nvSpPr>
          <p:cNvPr id="177" name="Text Placeholder 3"/>
          <p:cNvSpPr txBox="1">
            <a:spLocks/>
          </p:cNvSpPr>
          <p:nvPr/>
        </p:nvSpPr>
        <p:spPr bwMode="auto">
          <a:xfrm>
            <a:off x="5090894" y="6387784"/>
            <a:ext cx="382719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marL="0" indent="0" algn="r" rtl="0" fontAlgn="base">
              <a:spcBef>
                <a:spcPct val="20000"/>
              </a:spcBef>
              <a:spcAft>
                <a:spcPct val="0"/>
              </a:spcAft>
              <a:buClr>
                <a:schemeClr val="bg1"/>
              </a:buClr>
              <a:buSzPct val="110000"/>
              <a:buFontTx/>
              <a:buNone/>
              <a:defRPr sz="12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sz="1100" dirty="0" err="1" smtClean="0"/>
              <a:t>Oliner</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3511)</a:t>
            </a:r>
            <a:br>
              <a:rPr lang="en-US" sz="1100" dirty="0" smtClean="0"/>
            </a:br>
            <a:r>
              <a:rPr lang="en-GB" sz="1100" dirty="0" err="1"/>
              <a:t>Oliner</a:t>
            </a:r>
            <a:r>
              <a:rPr lang="en-GB" sz="1100" dirty="0"/>
              <a:t> et al. </a:t>
            </a:r>
            <a:r>
              <a:rPr lang="en-GB" sz="1100" dirty="0" err="1" smtClean="0"/>
              <a:t>Eur</a:t>
            </a:r>
            <a:r>
              <a:rPr lang="en-GB" sz="1100" dirty="0" smtClean="0"/>
              <a:t> J Cancer 2013; 49 </a:t>
            </a:r>
            <a:r>
              <a:rPr lang="en-GB" sz="1100" dirty="0"/>
              <a:t>(</a:t>
            </a:r>
            <a:r>
              <a:rPr lang="en-GB" sz="1100" dirty="0" err="1"/>
              <a:t>suppl</a:t>
            </a:r>
            <a:r>
              <a:rPr lang="en-GB" sz="1100" dirty="0"/>
              <a:t>; </a:t>
            </a:r>
            <a:r>
              <a:rPr lang="en-GB" sz="1100" dirty="0" err="1"/>
              <a:t>abstr</a:t>
            </a:r>
            <a:r>
              <a:rPr lang="en-GB" sz="1100" dirty="0"/>
              <a:t> 2275</a:t>
            </a:r>
            <a:r>
              <a:rPr lang="en-GB" sz="1100" dirty="0" smtClean="0"/>
              <a:t>)</a:t>
            </a:r>
            <a:r>
              <a:rPr lang="en-US" sz="1100" dirty="0" smtClean="0"/>
              <a:t/>
            </a:r>
            <a:br>
              <a:rPr lang="en-US" sz="1100" dirty="0" smtClean="0"/>
            </a:br>
            <a:r>
              <a:rPr lang="en-GB" sz="1100" dirty="0" err="1" smtClean="0"/>
              <a:t>Oliner</a:t>
            </a:r>
            <a:r>
              <a:rPr lang="en-GB" sz="1100" dirty="0" smtClean="0"/>
              <a:t> K et al. Ann </a:t>
            </a:r>
            <a:r>
              <a:rPr lang="en-GB" sz="1100" dirty="0" err="1" smtClean="0"/>
              <a:t>Oncol</a:t>
            </a:r>
            <a:r>
              <a:rPr lang="en-GB" sz="1100" dirty="0" smtClean="0"/>
              <a:t> 2013; 24 (</a:t>
            </a:r>
            <a:r>
              <a:rPr lang="en-GB" sz="1100" dirty="0" err="1" smtClean="0"/>
              <a:t>suppl</a:t>
            </a:r>
            <a:r>
              <a:rPr lang="en-GB" sz="1100" dirty="0" smtClean="0"/>
              <a:t>; </a:t>
            </a:r>
            <a:r>
              <a:rPr lang="en-GB" sz="1100" dirty="0" err="1" smtClean="0"/>
              <a:t>abstr</a:t>
            </a:r>
            <a:r>
              <a:rPr lang="en-GB" sz="1100" dirty="0" smtClean="0"/>
              <a:t> O-0031)</a:t>
            </a:r>
            <a:r>
              <a:rPr lang="en-US" sz="1100" dirty="0" smtClean="0"/>
              <a:t> </a:t>
            </a:r>
            <a:endParaRPr lang="en-US" sz="1100" dirty="0"/>
          </a:p>
        </p:txBody>
      </p:sp>
    </p:spTree>
    <p:extLst>
      <p:ext uri="{BB962C8B-B14F-4D97-AF65-F5344CB8AC3E}">
        <p14:creationId xmlns:p14="http://schemas.microsoft.com/office/powerpoint/2010/main" val="26524110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3511: </a:t>
            </a:r>
            <a:r>
              <a:rPr lang="en-GB" sz="1800" dirty="0"/>
              <a:t>Analysis of </a:t>
            </a:r>
            <a:r>
              <a:rPr lang="en-GB" sz="1800" i="1" dirty="0"/>
              <a:t>KRAS/NRAS</a:t>
            </a:r>
            <a:r>
              <a:rPr lang="en-GB" sz="1800" dirty="0"/>
              <a:t> and </a:t>
            </a:r>
            <a:r>
              <a:rPr lang="en-GB" sz="1800" i="1" dirty="0"/>
              <a:t>BRAF</a:t>
            </a:r>
            <a:r>
              <a:rPr lang="en-GB" sz="1800" dirty="0"/>
              <a:t> mutations in the phase III PRIME study </a:t>
            </a:r>
            <a:r>
              <a:rPr lang="en-GB" sz="1800" dirty="0" smtClean="0"/>
              <a:t>of </a:t>
            </a:r>
            <a:r>
              <a:rPr lang="en-GB" sz="1800" dirty="0" err="1" smtClean="0"/>
              <a:t>panitumumab</a:t>
            </a:r>
            <a:r>
              <a:rPr lang="en-GB" sz="1800" dirty="0" smtClean="0"/>
              <a:t> </a:t>
            </a:r>
            <a:r>
              <a:rPr lang="en-GB" sz="1800" dirty="0"/>
              <a:t>(</a:t>
            </a:r>
            <a:r>
              <a:rPr lang="en-GB" sz="1800" dirty="0" err="1"/>
              <a:t>pmab</a:t>
            </a:r>
            <a:r>
              <a:rPr lang="en-GB" sz="1800" dirty="0"/>
              <a:t>) plus FOLFOX versus FOLFOX as first-line treatment (</a:t>
            </a:r>
            <a:r>
              <a:rPr lang="en-GB" sz="1800" dirty="0" err="1"/>
              <a:t>tx</a:t>
            </a:r>
            <a:r>
              <a:rPr lang="en-GB" sz="1800" dirty="0"/>
              <a:t>) </a:t>
            </a:r>
            <a:r>
              <a:rPr lang="en-GB" sz="1800" dirty="0" smtClean="0"/>
              <a:t>for metastatic </a:t>
            </a:r>
            <a:r>
              <a:rPr lang="en-GB" sz="1800" dirty="0"/>
              <a:t>colorectal cancer (</a:t>
            </a:r>
            <a:r>
              <a:rPr lang="en-GB" sz="1800" dirty="0" err="1"/>
              <a:t>mCRC</a:t>
            </a:r>
            <a:r>
              <a:rPr lang="en-GB" sz="1800" dirty="0"/>
              <a:t>)</a:t>
            </a:r>
            <a:r>
              <a:rPr lang="en-US" sz="1800" dirty="0" smtClean="0"/>
              <a:t> – </a:t>
            </a:r>
            <a:r>
              <a:rPr lang="en-US" sz="1800" i="1" dirty="0" err="1" smtClean="0"/>
              <a:t>Oliner</a:t>
            </a:r>
            <a:r>
              <a:rPr lang="en-US" sz="1800" i="1" dirty="0" smtClean="0"/>
              <a:t> KS et al</a:t>
            </a:r>
            <a:endParaRPr lang="en-US" sz="1800" i="1" dirty="0"/>
          </a:p>
        </p:txBody>
      </p:sp>
      <p:sp>
        <p:nvSpPr>
          <p:cNvPr id="3" name="Content Placeholder 2"/>
          <p:cNvSpPr>
            <a:spLocks noGrp="1"/>
          </p:cNvSpPr>
          <p:nvPr>
            <p:ph idx="1"/>
          </p:nvPr>
        </p:nvSpPr>
        <p:spPr/>
        <p:txBody>
          <a:bodyPr/>
          <a:lstStyle/>
          <a:p>
            <a:r>
              <a:rPr lang="en-US" sz="1800" b="1" dirty="0" smtClean="0"/>
              <a:t>Conclusions</a:t>
            </a:r>
          </a:p>
          <a:p>
            <a:pPr lvl="1"/>
            <a:r>
              <a:rPr lang="en-NZ" sz="1800" b="1" dirty="0" smtClean="0"/>
              <a:t>Compared </a:t>
            </a:r>
            <a:r>
              <a:rPr lang="en-NZ" sz="1800" b="1" dirty="0"/>
              <a:t>with FOLFOX </a:t>
            </a:r>
            <a:r>
              <a:rPr lang="en-NZ" sz="1800" b="1" dirty="0" smtClean="0"/>
              <a:t>alone, </a:t>
            </a:r>
            <a:r>
              <a:rPr lang="en-NZ" sz="1800" b="1" dirty="0" err="1" smtClean="0"/>
              <a:t>panitumumab+FOLFOX</a:t>
            </a:r>
            <a:r>
              <a:rPr lang="en-NZ" sz="1800" b="1" dirty="0" smtClean="0"/>
              <a:t> is associated with significant OS benefit in patients with WT </a:t>
            </a:r>
            <a:r>
              <a:rPr lang="en-NZ" sz="1800" b="1" i="1" dirty="0" smtClean="0"/>
              <a:t>RAS</a:t>
            </a:r>
            <a:r>
              <a:rPr lang="en-NZ" sz="1800" b="1" dirty="0" smtClean="0"/>
              <a:t> </a:t>
            </a:r>
            <a:r>
              <a:rPr lang="en-NZ" sz="1800" b="1" dirty="0" err="1" smtClean="0"/>
              <a:t>mCRC</a:t>
            </a:r>
            <a:endParaRPr lang="en-NZ" sz="1800" b="1" dirty="0" smtClean="0"/>
          </a:p>
          <a:p>
            <a:pPr lvl="1"/>
            <a:r>
              <a:rPr lang="en-NZ" sz="1800" b="1" i="1" dirty="0"/>
              <a:t>BRAF </a:t>
            </a:r>
            <a:r>
              <a:rPr lang="en-NZ" sz="1800" b="1" dirty="0"/>
              <a:t>mutation was not associated with any predictive value with regards to </a:t>
            </a:r>
            <a:r>
              <a:rPr lang="en-NZ" sz="1800" b="1" dirty="0" smtClean="0"/>
              <a:t>treatment outcomes; </a:t>
            </a:r>
            <a:r>
              <a:rPr lang="en-NZ" sz="1800" b="1" i="1" dirty="0"/>
              <a:t>BRAF</a:t>
            </a:r>
            <a:r>
              <a:rPr lang="en-NZ" sz="1800" b="1" dirty="0"/>
              <a:t> V600E mutations appear to confer poor prognosis regardless of treatment</a:t>
            </a:r>
          </a:p>
          <a:p>
            <a:pPr lvl="1"/>
            <a:r>
              <a:rPr lang="en-NZ" sz="1800" b="1" dirty="0" smtClean="0"/>
              <a:t>Panitumumab </a:t>
            </a:r>
            <a:r>
              <a:rPr lang="en-NZ" sz="1800" b="1" dirty="0"/>
              <a:t>is unlikely to </a:t>
            </a:r>
            <a:r>
              <a:rPr lang="en-NZ" sz="1800" b="1" dirty="0" smtClean="0"/>
              <a:t>have benefit in patients with </a:t>
            </a:r>
            <a:r>
              <a:rPr lang="en-NZ" sz="1800" b="1" dirty="0"/>
              <a:t>any </a:t>
            </a:r>
            <a:r>
              <a:rPr lang="en-NZ" sz="1800" b="1" i="1" dirty="0"/>
              <a:t>RAS</a:t>
            </a:r>
            <a:r>
              <a:rPr lang="en-NZ" sz="1800" b="1" dirty="0"/>
              <a:t> </a:t>
            </a:r>
            <a:r>
              <a:rPr lang="en-NZ" sz="1800" b="1" dirty="0" smtClean="0"/>
              <a:t>mutations; </a:t>
            </a:r>
            <a:r>
              <a:rPr lang="en-NZ" sz="1800" b="1" dirty="0" err="1" smtClean="0"/>
              <a:t>panitumumab+oxaliplatin-containing</a:t>
            </a:r>
            <a:r>
              <a:rPr lang="en-NZ" sz="1800" b="1" dirty="0" smtClean="0"/>
              <a:t> regimens should not be used in patients with </a:t>
            </a:r>
            <a:r>
              <a:rPr lang="en-NZ" sz="1800" b="1" dirty="0" err="1" smtClean="0"/>
              <a:t>mCRC</a:t>
            </a:r>
            <a:r>
              <a:rPr lang="en-NZ" sz="1800" b="1" dirty="0" smtClean="0"/>
              <a:t> tumours with </a:t>
            </a:r>
            <a:r>
              <a:rPr lang="en-NZ" sz="1800" b="1" i="1" dirty="0" smtClean="0"/>
              <a:t>RAS</a:t>
            </a:r>
            <a:r>
              <a:rPr lang="en-NZ" sz="1800" b="1" dirty="0" smtClean="0"/>
              <a:t> mutations</a:t>
            </a:r>
          </a:p>
          <a:p>
            <a:pPr lvl="2"/>
            <a:r>
              <a:rPr lang="en-NZ" sz="1800" b="1" dirty="0" smtClean="0"/>
              <a:t>When excluding patients with </a:t>
            </a:r>
            <a:r>
              <a:rPr lang="en-NZ" sz="1800" b="1" dirty="0" err="1"/>
              <a:t>mCRC</a:t>
            </a:r>
            <a:r>
              <a:rPr lang="en-NZ" sz="1800" b="1" dirty="0"/>
              <a:t> </a:t>
            </a:r>
            <a:r>
              <a:rPr lang="en-NZ" sz="1800" b="1" dirty="0" smtClean="0"/>
              <a:t>tumours and </a:t>
            </a:r>
            <a:r>
              <a:rPr lang="en-NZ" sz="1800" b="1" i="1" dirty="0" smtClean="0"/>
              <a:t>RAS</a:t>
            </a:r>
            <a:r>
              <a:rPr lang="en-NZ" sz="1800" b="1" dirty="0" smtClean="0"/>
              <a:t> mutations, the risk profile of panitumumab is improved</a:t>
            </a:r>
          </a:p>
        </p:txBody>
      </p:sp>
      <p:sp>
        <p:nvSpPr>
          <p:cNvPr id="6" name="Text Placeholder 3"/>
          <p:cNvSpPr txBox="1">
            <a:spLocks/>
          </p:cNvSpPr>
          <p:nvPr/>
        </p:nvSpPr>
        <p:spPr bwMode="auto">
          <a:xfrm>
            <a:off x="5090894" y="6387784"/>
            <a:ext cx="382719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marL="0" indent="0" algn="r" rtl="0" fontAlgn="base">
              <a:spcBef>
                <a:spcPct val="20000"/>
              </a:spcBef>
              <a:spcAft>
                <a:spcPct val="0"/>
              </a:spcAft>
              <a:buClr>
                <a:schemeClr val="bg1"/>
              </a:buClr>
              <a:buSzPct val="110000"/>
              <a:buFontTx/>
              <a:buNone/>
              <a:defRPr sz="12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sz="1100" dirty="0" err="1" smtClean="0"/>
              <a:t>Oliner</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3511)</a:t>
            </a:r>
            <a:br>
              <a:rPr lang="en-US" sz="1100" dirty="0" smtClean="0"/>
            </a:br>
            <a:r>
              <a:rPr lang="en-GB" sz="1100" dirty="0" err="1"/>
              <a:t>Oliner</a:t>
            </a:r>
            <a:r>
              <a:rPr lang="en-GB" sz="1100" dirty="0"/>
              <a:t> et al. </a:t>
            </a:r>
            <a:r>
              <a:rPr lang="en-GB" sz="1100" dirty="0" err="1" smtClean="0"/>
              <a:t>Eur</a:t>
            </a:r>
            <a:r>
              <a:rPr lang="en-GB" sz="1100" dirty="0" smtClean="0"/>
              <a:t> J Cancer 2013; 49 </a:t>
            </a:r>
            <a:r>
              <a:rPr lang="en-GB" sz="1100" dirty="0"/>
              <a:t>(</a:t>
            </a:r>
            <a:r>
              <a:rPr lang="en-GB" sz="1100" dirty="0" err="1"/>
              <a:t>suppl</a:t>
            </a:r>
            <a:r>
              <a:rPr lang="en-GB" sz="1100" dirty="0"/>
              <a:t>; </a:t>
            </a:r>
            <a:r>
              <a:rPr lang="en-GB" sz="1100" dirty="0" err="1"/>
              <a:t>abstr</a:t>
            </a:r>
            <a:r>
              <a:rPr lang="en-GB" sz="1100" dirty="0"/>
              <a:t> 2275</a:t>
            </a:r>
            <a:r>
              <a:rPr lang="en-GB" sz="1100" dirty="0" smtClean="0"/>
              <a:t>)</a:t>
            </a:r>
            <a:r>
              <a:rPr lang="en-US" sz="1100" dirty="0" smtClean="0"/>
              <a:t/>
            </a:r>
            <a:br>
              <a:rPr lang="en-US" sz="1100" dirty="0" smtClean="0"/>
            </a:br>
            <a:r>
              <a:rPr lang="en-GB" sz="1100" dirty="0" err="1" smtClean="0"/>
              <a:t>Oliner</a:t>
            </a:r>
            <a:r>
              <a:rPr lang="en-GB" sz="1100" dirty="0" smtClean="0"/>
              <a:t> K et al. Ann </a:t>
            </a:r>
            <a:r>
              <a:rPr lang="en-GB" sz="1100" dirty="0" err="1" smtClean="0"/>
              <a:t>Oncol</a:t>
            </a:r>
            <a:r>
              <a:rPr lang="en-GB" sz="1100" dirty="0" smtClean="0"/>
              <a:t> 2013; 24 (</a:t>
            </a:r>
            <a:r>
              <a:rPr lang="en-GB" sz="1100" dirty="0" err="1" smtClean="0"/>
              <a:t>suppl</a:t>
            </a:r>
            <a:r>
              <a:rPr lang="en-GB" sz="1100" dirty="0" smtClean="0"/>
              <a:t>; </a:t>
            </a:r>
            <a:r>
              <a:rPr lang="en-GB" sz="1100" dirty="0" err="1" smtClean="0"/>
              <a:t>abstr</a:t>
            </a:r>
            <a:r>
              <a:rPr lang="en-GB" sz="1100" dirty="0" smtClean="0"/>
              <a:t> O-0031)</a:t>
            </a:r>
            <a:r>
              <a:rPr lang="en-US" sz="1100" dirty="0" smtClean="0"/>
              <a:t> </a:t>
            </a:r>
            <a:endParaRPr lang="en-US" sz="1100" dirty="0"/>
          </a:p>
        </p:txBody>
      </p:sp>
    </p:spTree>
    <p:extLst>
      <p:ext uri="{BB962C8B-B14F-4D97-AF65-F5344CB8AC3E}">
        <p14:creationId xmlns:p14="http://schemas.microsoft.com/office/powerpoint/2010/main" val="28905145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39801"/>
          </a:xfrm>
        </p:spPr>
        <p:txBody>
          <a:bodyPr>
            <a:noAutofit/>
          </a:bodyPr>
          <a:lstStyle/>
          <a:p>
            <a:r>
              <a:rPr lang="en-US" sz="1800" dirty="0" smtClean="0"/>
              <a:t>3617: </a:t>
            </a:r>
            <a:r>
              <a:rPr lang="en-GB" sz="1800" dirty="0" smtClean="0"/>
              <a:t>Comprehensive analysis of </a:t>
            </a:r>
            <a:r>
              <a:rPr lang="en-GB" sz="1800" i="1" dirty="0" smtClean="0"/>
              <a:t>KRAS</a:t>
            </a:r>
            <a:r>
              <a:rPr lang="en-GB" sz="1800" dirty="0" smtClean="0"/>
              <a:t> and </a:t>
            </a:r>
            <a:r>
              <a:rPr lang="en-GB" sz="1800" i="1" dirty="0" smtClean="0"/>
              <a:t>NRAS</a:t>
            </a:r>
            <a:r>
              <a:rPr lang="en-GB" sz="1800" dirty="0" smtClean="0"/>
              <a:t> mutations as predictive biomarkers for </a:t>
            </a:r>
            <a:r>
              <a:rPr lang="en-US" sz="1800" dirty="0" smtClean="0"/>
              <a:t>single agent panitumumab (</a:t>
            </a:r>
            <a:r>
              <a:rPr lang="en-US" sz="1800" dirty="0" err="1" smtClean="0"/>
              <a:t>pmab</a:t>
            </a:r>
            <a:r>
              <a:rPr lang="en-US" sz="1800" dirty="0" smtClean="0"/>
              <a:t>) response in a randomized, phase III metastatic </a:t>
            </a:r>
            <a:r>
              <a:rPr lang="en-GB" sz="1800" dirty="0" smtClean="0"/>
              <a:t>colorectal cancer (</a:t>
            </a:r>
            <a:r>
              <a:rPr lang="en-GB" sz="1800" dirty="0" err="1" smtClean="0"/>
              <a:t>mCRC</a:t>
            </a:r>
            <a:r>
              <a:rPr lang="en-GB" sz="1800" dirty="0" smtClean="0"/>
              <a:t>) study (20020408) </a:t>
            </a:r>
            <a:br>
              <a:rPr lang="en-GB" sz="1800" dirty="0" smtClean="0"/>
            </a:br>
            <a:r>
              <a:rPr lang="en-US" sz="1800" dirty="0" smtClean="0"/>
              <a:t>– </a:t>
            </a:r>
            <a:r>
              <a:rPr lang="en-US" sz="1800" i="1" dirty="0" smtClean="0"/>
              <a:t>Patterson SD et al</a:t>
            </a:r>
            <a:endParaRPr lang="en-US" sz="1800" i="1" dirty="0"/>
          </a:p>
        </p:txBody>
      </p:sp>
      <p:sp>
        <p:nvSpPr>
          <p:cNvPr id="3" name="Content Placeholder 2"/>
          <p:cNvSpPr>
            <a:spLocks noGrp="1"/>
          </p:cNvSpPr>
          <p:nvPr>
            <p:ph idx="1"/>
          </p:nvPr>
        </p:nvSpPr>
        <p:spPr>
          <a:xfrm>
            <a:off x="228600" y="1320800"/>
            <a:ext cx="8758646" cy="5308600"/>
          </a:xfrm>
        </p:spPr>
        <p:txBody>
          <a:bodyPr>
            <a:noAutofit/>
          </a:bodyPr>
          <a:lstStyle/>
          <a:p>
            <a:r>
              <a:rPr lang="en-US" sz="1700" dirty="0" smtClean="0"/>
              <a:t>Study objective</a:t>
            </a:r>
          </a:p>
          <a:p>
            <a:pPr lvl="1"/>
            <a:r>
              <a:rPr lang="en-GB" sz="1700" dirty="0" smtClean="0"/>
              <a:t>T</a:t>
            </a:r>
            <a:r>
              <a:rPr lang="en-US" sz="1700" dirty="0" smtClean="0"/>
              <a:t>o determine </a:t>
            </a:r>
            <a:r>
              <a:rPr lang="en-GB" sz="1700" dirty="0" smtClean="0"/>
              <a:t>whether mutations in exon 4 of the </a:t>
            </a:r>
            <a:r>
              <a:rPr lang="en-GB" sz="1700" i="1" dirty="0" smtClean="0"/>
              <a:t>KRAS</a:t>
            </a:r>
            <a:r>
              <a:rPr lang="en-GB" sz="1700" dirty="0" smtClean="0"/>
              <a:t> and </a:t>
            </a:r>
            <a:r>
              <a:rPr lang="en-GB" sz="1700" i="1" dirty="0" smtClean="0"/>
              <a:t>NRAS</a:t>
            </a:r>
            <a:r>
              <a:rPr lang="en-GB" sz="1700" dirty="0" smtClean="0"/>
              <a:t> are predictive for panitumumab treatment and to determine the treatment effect in the overall WT </a:t>
            </a:r>
            <a:r>
              <a:rPr lang="en-GB" sz="1700" i="1" dirty="0" smtClean="0"/>
              <a:t>KRAS</a:t>
            </a:r>
            <a:r>
              <a:rPr lang="en-GB" sz="1700" dirty="0" smtClean="0"/>
              <a:t> and </a:t>
            </a:r>
            <a:r>
              <a:rPr lang="en-GB" sz="1700" i="1" dirty="0" smtClean="0"/>
              <a:t>NRAS</a:t>
            </a:r>
            <a:r>
              <a:rPr lang="en-GB" sz="1700" dirty="0" smtClean="0"/>
              <a:t> population</a:t>
            </a:r>
            <a:endParaRPr lang="en-US" sz="1700" dirty="0" smtClean="0"/>
          </a:p>
          <a:p>
            <a:r>
              <a:rPr lang="en-US" sz="1700" dirty="0" smtClean="0"/>
              <a:t>Study type / design</a:t>
            </a:r>
          </a:p>
          <a:p>
            <a:pPr lvl="1"/>
            <a:r>
              <a:rPr lang="en-GB" sz="1700" dirty="0" smtClean="0"/>
              <a:t>Biomarker analyses were conducted on archived patient tumours from a Phase III panitumumab study</a:t>
            </a:r>
          </a:p>
          <a:p>
            <a:pPr lvl="1"/>
            <a:r>
              <a:rPr lang="en-GB" sz="1700" dirty="0" smtClean="0"/>
              <a:t>Next-generation sequencing was used to detect mutations in </a:t>
            </a:r>
            <a:r>
              <a:rPr lang="en-GB" sz="1700" i="1" dirty="0" smtClean="0"/>
              <a:t>KRAS</a:t>
            </a:r>
            <a:r>
              <a:rPr lang="en-GB" sz="1700" dirty="0" smtClean="0"/>
              <a:t> and </a:t>
            </a:r>
            <a:br>
              <a:rPr lang="en-GB" sz="1700" dirty="0" smtClean="0"/>
            </a:br>
            <a:r>
              <a:rPr lang="en-GB" sz="1700" i="1" dirty="0" smtClean="0"/>
              <a:t>NRAS</a:t>
            </a:r>
            <a:r>
              <a:rPr lang="en-GB" sz="1700" dirty="0" smtClean="0"/>
              <a:t> exon 4</a:t>
            </a:r>
          </a:p>
          <a:p>
            <a:r>
              <a:rPr lang="en-US" sz="1700" dirty="0" smtClean="0"/>
              <a:t>Key results</a:t>
            </a:r>
          </a:p>
          <a:p>
            <a:pPr lvl="1"/>
            <a:r>
              <a:rPr lang="en-US" sz="1700" dirty="0" smtClean="0"/>
              <a:t>In </a:t>
            </a:r>
            <a:r>
              <a:rPr lang="en-US" sz="1700" dirty="0"/>
              <a:t>one </a:t>
            </a:r>
            <a:r>
              <a:rPr lang="en-US" sz="1700" dirty="0" err="1"/>
              <a:t>mCRC</a:t>
            </a:r>
            <a:r>
              <a:rPr lang="en-US" sz="1700" dirty="0"/>
              <a:t> </a:t>
            </a:r>
            <a:r>
              <a:rPr lang="en-US" sz="1700" dirty="0" err="1" smtClean="0"/>
              <a:t>tumour</a:t>
            </a:r>
            <a:r>
              <a:rPr lang="en-US" sz="1700" dirty="0" smtClean="0"/>
              <a:t> </a:t>
            </a:r>
            <a:r>
              <a:rPr lang="en-US" sz="1700" dirty="0"/>
              <a:t>sample, mutations in both </a:t>
            </a:r>
            <a:r>
              <a:rPr lang="en-US" sz="1700" i="1" dirty="0"/>
              <a:t>KRAS</a:t>
            </a:r>
            <a:r>
              <a:rPr lang="en-US" sz="1700" dirty="0"/>
              <a:t> and </a:t>
            </a:r>
            <a:r>
              <a:rPr lang="en-US" sz="1700" i="1" dirty="0"/>
              <a:t>NRAS</a:t>
            </a:r>
            <a:r>
              <a:rPr lang="en-US" sz="1700" dirty="0"/>
              <a:t> exon 4 were </a:t>
            </a:r>
            <a:r>
              <a:rPr lang="en-US" sz="1700" dirty="0" smtClean="0"/>
              <a:t>detected</a:t>
            </a:r>
          </a:p>
          <a:p>
            <a:pPr lvl="1"/>
            <a:r>
              <a:rPr lang="en-US" sz="1700" dirty="0"/>
              <a:t>Treatment HR for PFS in </a:t>
            </a:r>
            <a:r>
              <a:rPr lang="en-US" sz="1700" dirty="0" smtClean="0"/>
              <a:t>WT </a:t>
            </a:r>
            <a:r>
              <a:rPr lang="en-US" sz="1700" i="1" dirty="0"/>
              <a:t>RAS</a:t>
            </a:r>
            <a:r>
              <a:rPr lang="en-US" sz="1700" dirty="0"/>
              <a:t> group was 0.36 (95% CI: </a:t>
            </a:r>
            <a:r>
              <a:rPr lang="en-US" sz="1700" dirty="0" smtClean="0"/>
              <a:t>0.25, 0.52</a:t>
            </a:r>
            <a:r>
              <a:rPr lang="en-US" sz="1700" dirty="0"/>
              <a:t>) and in </a:t>
            </a:r>
            <a:r>
              <a:rPr lang="en-US" sz="1700" dirty="0" smtClean="0"/>
              <a:t>mutant </a:t>
            </a:r>
            <a:r>
              <a:rPr lang="en-US" sz="1700" i="1" dirty="0" smtClean="0"/>
              <a:t>RAS</a:t>
            </a:r>
            <a:r>
              <a:rPr lang="en-US" sz="1700" dirty="0" smtClean="0"/>
              <a:t> </a:t>
            </a:r>
            <a:r>
              <a:rPr lang="en-US" sz="1700" dirty="0"/>
              <a:t>subgroup was 0.97 (95% CI: </a:t>
            </a:r>
            <a:r>
              <a:rPr lang="en-US" sz="1700" dirty="0" smtClean="0"/>
              <a:t>0.73, 1.29</a:t>
            </a:r>
            <a:r>
              <a:rPr lang="en-US" sz="1700" dirty="0"/>
              <a:t>)</a:t>
            </a:r>
          </a:p>
          <a:p>
            <a:pPr lvl="1"/>
            <a:r>
              <a:rPr lang="en-US" sz="1700" dirty="0"/>
              <a:t>Analysis of </a:t>
            </a:r>
            <a:r>
              <a:rPr lang="en-US" sz="1700" i="1" dirty="0"/>
              <a:t>KRAS</a:t>
            </a:r>
            <a:r>
              <a:rPr lang="en-US" sz="1700" dirty="0"/>
              <a:t> exon 3/4, </a:t>
            </a:r>
            <a:r>
              <a:rPr lang="en-US" sz="1700" i="1" dirty="0"/>
              <a:t>NRAS</a:t>
            </a:r>
            <a:r>
              <a:rPr lang="en-US" sz="1700" dirty="0"/>
              <a:t> exons 2/3/4 and </a:t>
            </a:r>
            <a:r>
              <a:rPr lang="en-US" sz="1700" i="1" dirty="0"/>
              <a:t>RAS</a:t>
            </a:r>
            <a:r>
              <a:rPr lang="en-US" sz="1700" dirty="0"/>
              <a:t> indicated they were predictive of </a:t>
            </a:r>
            <a:r>
              <a:rPr lang="en-US" sz="1700" dirty="0" smtClean="0"/>
              <a:t>panitumumab </a:t>
            </a:r>
            <a:r>
              <a:rPr lang="en-US" sz="1700" dirty="0"/>
              <a:t>treatment effects but not </a:t>
            </a:r>
            <a:r>
              <a:rPr lang="en-US" sz="1700" dirty="0" smtClean="0"/>
              <a:t>prognostic </a:t>
            </a:r>
            <a:endParaRPr lang="en-US" sz="1700" dirty="0"/>
          </a:p>
          <a:p>
            <a:pPr marL="252412" lvl="1" indent="0">
              <a:buNone/>
            </a:pPr>
            <a:endParaRPr lang="en-US" sz="1700" dirty="0"/>
          </a:p>
          <a:p>
            <a:endParaRPr lang="en-US" sz="1700" dirty="0"/>
          </a:p>
        </p:txBody>
      </p:sp>
      <p:sp>
        <p:nvSpPr>
          <p:cNvPr id="4" name="Text Placeholder 3"/>
          <p:cNvSpPr>
            <a:spLocks noGrp="1"/>
          </p:cNvSpPr>
          <p:nvPr>
            <p:ph type="body" sz="quarter" idx="11"/>
          </p:nvPr>
        </p:nvSpPr>
        <p:spPr/>
        <p:txBody>
          <a:bodyPr/>
          <a:lstStyle/>
          <a:p>
            <a:r>
              <a:rPr lang="en-US" sz="1100" dirty="0" smtClean="0"/>
              <a:t>Patterson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3617) </a:t>
            </a:r>
            <a:endParaRPr lang="en-US" sz="1100" dirty="0"/>
          </a:p>
        </p:txBody>
      </p:sp>
    </p:spTree>
    <p:extLst>
      <p:ext uri="{BB962C8B-B14F-4D97-AF65-F5344CB8AC3E}">
        <p14:creationId xmlns:p14="http://schemas.microsoft.com/office/powerpoint/2010/main" val="27782578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39801"/>
          </a:xfrm>
        </p:spPr>
        <p:txBody>
          <a:bodyPr>
            <a:noAutofit/>
          </a:bodyPr>
          <a:lstStyle/>
          <a:p>
            <a:r>
              <a:rPr lang="en-US" sz="1800" dirty="0" smtClean="0"/>
              <a:t>3617: </a:t>
            </a:r>
            <a:r>
              <a:rPr lang="en-GB" sz="1800" dirty="0" smtClean="0"/>
              <a:t>Comprehensive analysis of </a:t>
            </a:r>
            <a:r>
              <a:rPr lang="en-GB" sz="1800" i="1" dirty="0" smtClean="0"/>
              <a:t>KRAS</a:t>
            </a:r>
            <a:r>
              <a:rPr lang="en-GB" sz="1800" dirty="0" smtClean="0"/>
              <a:t> and </a:t>
            </a:r>
            <a:r>
              <a:rPr lang="en-GB" sz="1800" i="1" dirty="0" smtClean="0"/>
              <a:t>NRAS</a:t>
            </a:r>
            <a:r>
              <a:rPr lang="en-GB" sz="1800" dirty="0" smtClean="0"/>
              <a:t> mutations as predictive biomarkers for </a:t>
            </a:r>
            <a:r>
              <a:rPr lang="en-US" sz="1800" dirty="0" smtClean="0"/>
              <a:t>single agent panitumumab (</a:t>
            </a:r>
            <a:r>
              <a:rPr lang="en-US" sz="1800" dirty="0" err="1" smtClean="0"/>
              <a:t>pmab</a:t>
            </a:r>
            <a:r>
              <a:rPr lang="en-US" sz="1800" dirty="0" smtClean="0"/>
              <a:t>) response in a randomized, phase III metastatic </a:t>
            </a:r>
            <a:r>
              <a:rPr lang="en-GB" sz="1800" dirty="0" smtClean="0"/>
              <a:t>colorectal cancer (</a:t>
            </a:r>
            <a:r>
              <a:rPr lang="en-GB" sz="1800" dirty="0" err="1" smtClean="0"/>
              <a:t>mCRC</a:t>
            </a:r>
            <a:r>
              <a:rPr lang="en-GB" sz="1800" dirty="0" smtClean="0"/>
              <a:t>) study (20020408) </a:t>
            </a:r>
            <a:br>
              <a:rPr lang="en-GB" sz="1800" dirty="0" smtClean="0"/>
            </a:br>
            <a:r>
              <a:rPr lang="en-US" sz="1800" dirty="0" smtClean="0"/>
              <a:t>– </a:t>
            </a:r>
            <a:r>
              <a:rPr lang="en-US" sz="1800" i="1" dirty="0" smtClean="0"/>
              <a:t>Patterson SD et al</a:t>
            </a:r>
            <a:endParaRPr lang="en-US" sz="1800" i="1" dirty="0"/>
          </a:p>
        </p:txBody>
      </p:sp>
      <p:sp>
        <p:nvSpPr>
          <p:cNvPr id="3" name="Content Placeholder 2"/>
          <p:cNvSpPr>
            <a:spLocks noGrp="1"/>
          </p:cNvSpPr>
          <p:nvPr>
            <p:ph idx="1"/>
          </p:nvPr>
        </p:nvSpPr>
        <p:spPr>
          <a:xfrm>
            <a:off x="228599" y="1320800"/>
            <a:ext cx="8915401" cy="5308600"/>
          </a:xfrm>
        </p:spPr>
        <p:txBody>
          <a:bodyPr>
            <a:noAutofit/>
          </a:bodyPr>
          <a:lstStyle/>
          <a:p>
            <a:r>
              <a:rPr lang="en-US" sz="1500" dirty="0" smtClean="0"/>
              <a:t>Key results (continued)</a:t>
            </a:r>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pPr lvl="1"/>
            <a:r>
              <a:rPr lang="en-US" sz="1500" dirty="0" smtClean="0"/>
              <a:t>Patients with WT </a:t>
            </a:r>
            <a:r>
              <a:rPr lang="en-US" sz="1500" i="1" dirty="0" smtClean="0"/>
              <a:t>RAS</a:t>
            </a:r>
            <a:r>
              <a:rPr lang="en-US" sz="1500" dirty="0" smtClean="0"/>
              <a:t> </a:t>
            </a:r>
            <a:r>
              <a:rPr lang="en-US" sz="1500" dirty="0" err="1" smtClean="0"/>
              <a:t>tumour</a:t>
            </a:r>
            <a:r>
              <a:rPr lang="en-US" sz="1500" dirty="0" smtClean="0"/>
              <a:t> status had an ORR of 16% (12/73) whereas patients with mutant </a:t>
            </a:r>
            <a:r>
              <a:rPr lang="en-US" sz="1500" i="1" dirty="0" smtClean="0"/>
              <a:t>RAS</a:t>
            </a:r>
            <a:r>
              <a:rPr lang="en-US" sz="1500" dirty="0" smtClean="0"/>
              <a:t> </a:t>
            </a:r>
            <a:r>
              <a:rPr lang="en-US" sz="1500" dirty="0" err="1" smtClean="0"/>
              <a:t>tumour</a:t>
            </a:r>
            <a:r>
              <a:rPr lang="en-US" sz="1500" dirty="0" smtClean="0"/>
              <a:t> status had an ORR of 1% (1/99)</a:t>
            </a:r>
          </a:p>
          <a:p>
            <a:pPr lvl="1"/>
            <a:r>
              <a:rPr lang="en-US" sz="1500" dirty="0" smtClean="0"/>
              <a:t>Adverse events were similar to those previously reported for </a:t>
            </a:r>
            <a:r>
              <a:rPr lang="en-US" sz="1500" i="1" dirty="0" smtClean="0"/>
              <a:t>KRAS</a:t>
            </a:r>
            <a:r>
              <a:rPr lang="en-US" sz="1500" dirty="0" smtClean="0"/>
              <a:t> exon 2 subgroups</a:t>
            </a:r>
          </a:p>
          <a:p>
            <a:r>
              <a:rPr lang="en-US" sz="1500" b="1" dirty="0" smtClean="0"/>
              <a:t>Conclusions</a:t>
            </a:r>
          </a:p>
          <a:p>
            <a:pPr lvl="1"/>
            <a:r>
              <a:rPr lang="en-US" sz="1500" b="1" dirty="0" smtClean="0"/>
              <a:t>Mutant </a:t>
            </a:r>
            <a:r>
              <a:rPr lang="en-US" sz="1500" b="1" i="1" dirty="0" smtClean="0"/>
              <a:t>KRAS</a:t>
            </a:r>
            <a:r>
              <a:rPr lang="en-US" sz="1500" b="1" dirty="0" smtClean="0"/>
              <a:t> and </a:t>
            </a:r>
            <a:r>
              <a:rPr lang="en-US" sz="1500" b="1" i="1" dirty="0" smtClean="0"/>
              <a:t>NRAS</a:t>
            </a:r>
            <a:r>
              <a:rPr lang="en-US" sz="1500" b="1" dirty="0" smtClean="0"/>
              <a:t> occur in a small, but meaningful, proportion of patients with </a:t>
            </a:r>
            <a:r>
              <a:rPr lang="en-US" sz="1500" b="1" dirty="0" err="1" smtClean="0"/>
              <a:t>mCRC</a:t>
            </a:r>
            <a:endParaRPr lang="en-US" sz="1500" b="1" dirty="0" smtClean="0"/>
          </a:p>
          <a:p>
            <a:pPr lvl="1"/>
            <a:r>
              <a:rPr lang="en-US" sz="1500" b="1" dirty="0" smtClean="0"/>
              <a:t>Patients with any activating mutant </a:t>
            </a:r>
            <a:r>
              <a:rPr lang="en-US" sz="1500" b="1" i="1" dirty="0" smtClean="0"/>
              <a:t>KRAS</a:t>
            </a:r>
            <a:r>
              <a:rPr lang="en-US" sz="1500" b="1" dirty="0" smtClean="0"/>
              <a:t> and/or mutant </a:t>
            </a:r>
            <a:r>
              <a:rPr lang="en-US" sz="1500" b="1" i="1" dirty="0" smtClean="0"/>
              <a:t>NRAS</a:t>
            </a:r>
            <a:r>
              <a:rPr lang="en-US" sz="1500" b="1" dirty="0" smtClean="0"/>
              <a:t> may not benefit from treatment with panitumumab</a:t>
            </a:r>
          </a:p>
        </p:txBody>
      </p:sp>
      <p:sp>
        <p:nvSpPr>
          <p:cNvPr id="4" name="Text Placeholder 3"/>
          <p:cNvSpPr>
            <a:spLocks noGrp="1"/>
          </p:cNvSpPr>
          <p:nvPr>
            <p:ph type="body" sz="quarter" idx="11"/>
          </p:nvPr>
        </p:nvSpPr>
        <p:spPr/>
        <p:txBody>
          <a:bodyPr/>
          <a:lstStyle/>
          <a:p>
            <a:r>
              <a:rPr lang="en-US" sz="1100" dirty="0" smtClean="0"/>
              <a:t>Patterson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3617) </a:t>
            </a:r>
            <a:endParaRPr lang="en-US" sz="1100" dirty="0"/>
          </a:p>
        </p:txBody>
      </p:sp>
      <p:sp>
        <p:nvSpPr>
          <p:cNvPr id="9" name="TextBox 8"/>
          <p:cNvSpPr txBox="1"/>
          <p:nvPr/>
        </p:nvSpPr>
        <p:spPr>
          <a:xfrm>
            <a:off x="624849" y="1712343"/>
            <a:ext cx="5356498" cy="307777"/>
          </a:xfrm>
          <a:prstGeom prst="rect">
            <a:avLst/>
          </a:prstGeom>
          <a:noFill/>
        </p:spPr>
        <p:txBody>
          <a:bodyPr wrap="square" rtlCol="0">
            <a:spAutoFit/>
          </a:bodyPr>
          <a:lstStyle/>
          <a:p>
            <a:pPr algn="l"/>
            <a:r>
              <a:rPr lang="en-US" sz="1400" b="0" dirty="0" smtClean="0"/>
              <a:t>Prognostic analysis of PFS by genotype subgroup</a:t>
            </a:r>
          </a:p>
        </p:txBody>
      </p:sp>
      <p:grpSp>
        <p:nvGrpSpPr>
          <p:cNvPr id="7" name="Group 6"/>
          <p:cNvGrpSpPr/>
          <p:nvPr/>
        </p:nvGrpSpPr>
        <p:grpSpPr>
          <a:xfrm>
            <a:off x="598722" y="2030135"/>
            <a:ext cx="3060279" cy="2361535"/>
            <a:chOff x="886580" y="1751447"/>
            <a:chExt cx="2628809" cy="2056409"/>
          </a:xfrm>
        </p:grpSpPr>
        <p:grpSp>
          <p:nvGrpSpPr>
            <p:cNvPr id="11" name="Group 10"/>
            <p:cNvGrpSpPr/>
            <p:nvPr/>
          </p:nvGrpSpPr>
          <p:grpSpPr>
            <a:xfrm>
              <a:off x="1084700" y="2061718"/>
              <a:ext cx="2159000" cy="1327150"/>
              <a:chOff x="1280541" y="2783840"/>
              <a:chExt cx="4267200" cy="2669540"/>
            </a:xfrm>
          </p:grpSpPr>
          <p:cxnSp>
            <p:nvCxnSpPr>
              <p:cNvPr id="12" name="Straight Connector 11"/>
              <p:cNvCxnSpPr/>
              <p:nvPr/>
            </p:nvCxnSpPr>
            <p:spPr>
              <a:xfrm>
                <a:off x="3779520" y="3027045"/>
                <a:ext cx="767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80385" y="3284855"/>
                <a:ext cx="751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07117" y="3838575"/>
                <a:ext cx="1140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25140" y="4091940"/>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00375" y="4699635"/>
                <a:ext cx="1059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62350" y="4981575"/>
                <a:ext cx="701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94480" y="2783840"/>
                <a:ext cx="0" cy="2669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80541" y="5384800"/>
                <a:ext cx="426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16705" y="2988945"/>
                <a:ext cx="68580" cy="6858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116705" y="3804285"/>
                <a:ext cx="68580" cy="6858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430390" y="4057650"/>
                <a:ext cx="68580" cy="6858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493770" y="4665345"/>
                <a:ext cx="68580" cy="6858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425190" y="3246120"/>
                <a:ext cx="68580" cy="6858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882390" y="4953000"/>
                <a:ext cx="68580" cy="6858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3839210" y="3253740"/>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80385" y="3253740"/>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79520" y="2992755"/>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46600" y="2992755"/>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47260" y="3804285"/>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07117" y="3802380"/>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26092" y="4057650"/>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30015" y="4057650"/>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59555" y="4665345"/>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02280" y="4665345"/>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56635" y="4951095"/>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63390" y="4951095"/>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01671" y="5384800"/>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80541" y="5384800"/>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47741" y="5384800"/>
                <a:ext cx="0" cy="6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886580" y="3380957"/>
              <a:ext cx="458780" cy="261610"/>
            </a:xfrm>
            <a:prstGeom prst="rect">
              <a:avLst/>
            </a:prstGeom>
            <a:noFill/>
          </p:spPr>
          <p:txBody>
            <a:bodyPr wrap="none" rtlCol="0">
              <a:spAutoFit/>
            </a:bodyPr>
            <a:lstStyle/>
            <a:p>
              <a:r>
                <a:rPr lang="en-NZ" sz="1050" dirty="0" smtClean="0"/>
                <a:t>0.01</a:t>
              </a:r>
              <a:endParaRPr lang="en-GB" sz="1050" dirty="0"/>
            </a:p>
          </p:txBody>
        </p:sp>
        <p:sp>
          <p:nvSpPr>
            <p:cNvPr id="41" name="TextBox 40"/>
            <p:cNvSpPr txBox="1"/>
            <p:nvPr/>
          </p:nvSpPr>
          <p:spPr>
            <a:xfrm>
              <a:off x="1574334" y="3384804"/>
              <a:ext cx="447558" cy="253916"/>
            </a:xfrm>
            <a:prstGeom prst="rect">
              <a:avLst/>
            </a:prstGeom>
            <a:noFill/>
          </p:spPr>
          <p:txBody>
            <a:bodyPr wrap="none" rtlCol="0">
              <a:spAutoFit/>
            </a:bodyPr>
            <a:lstStyle/>
            <a:p>
              <a:r>
                <a:rPr lang="en-NZ" sz="1050" dirty="0" smtClean="0"/>
                <a:t>0.10</a:t>
              </a:r>
              <a:endParaRPr lang="en-GB" sz="1050" dirty="0"/>
            </a:p>
          </p:txBody>
        </p:sp>
        <p:sp>
          <p:nvSpPr>
            <p:cNvPr id="42" name="TextBox 41"/>
            <p:cNvSpPr txBox="1"/>
            <p:nvPr/>
          </p:nvSpPr>
          <p:spPr>
            <a:xfrm>
              <a:off x="2297182" y="3384804"/>
              <a:ext cx="447558" cy="253916"/>
            </a:xfrm>
            <a:prstGeom prst="rect">
              <a:avLst/>
            </a:prstGeom>
            <a:noFill/>
          </p:spPr>
          <p:txBody>
            <a:bodyPr wrap="none" rtlCol="0">
              <a:spAutoFit/>
            </a:bodyPr>
            <a:lstStyle/>
            <a:p>
              <a:r>
                <a:rPr lang="en-NZ" sz="1050" dirty="0" smtClean="0"/>
                <a:t>1.00</a:t>
              </a:r>
              <a:endParaRPr lang="en-GB" sz="1050" dirty="0"/>
            </a:p>
          </p:txBody>
        </p:sp>
        <p:sp>
          <p:nvSpPr>
            <p:cNvPr id="43" name="TextBox 42"/>
            <p:cNvSpPr txBox="1"/>
            <p:nvPr/>
          </p:nvSpPr>
          <p:spPr>
            <a:xfrm>
              <a:off x="2992489" y="3384804"/>
              <a:ext cx="522900" cy="253916"/>
            </a:xfrm>
            <a:prstGeom prst="rect">
              <a:avLst/>
            </a:prstGeom>
            <a:noFill/>
          </p:spPr>
          <p:txBody>
            <a:bodyPr wrap="none" rtlCol="0">
              <a:spAutoFit/>
            </a:bodyPr>
            <a:lstStyle/>
            <a:p>
              <a:r>
                <a:rPr lang="en-NZ" sz="1050" dirty="0" smtClean="0"/>
                <a:t>10.00</a:t>
              </a:r>
              <a:endParaRPr lang="en-GB" sz="1050" dirty="0"/>
            </a:p>
          </p:txBody>
        </p:sp>
        <p:sp>
          <p:nvSpPr>
            <p:cNvPr id="44" name="TextBox 43"/>
            <p:cNvSpPr txBox="1"/>
            <p:nvPr/>
          </p:nvSpPr>
          <p:spPr>
            <a:xfrm>
              <a:off x="1893635" y="3586748"/>
              <a:ext cx="1088101" cy="221108"/>
            </a:xfrm>
            <a:prstGeom prst="rect">
              <a:avLst/>
            </a:prstGeom>
            <a:noFill/>
          </p:spPr>
          <p:txBody>
            <a:bodyPr wrap="none" rtlCol="0">
              <a:spAutoFit/>
            </a:bodyPr>
            <a:lstStyle/>
            <a:p>
              <a:r>
                <a:rPr lang="en-NZ" sz="1050" b="1" dirty="0" smtClean="0"/>
                <a:t>HR (WT / Mutant)</a:t>
              </a:r>
              <a:endParaRPr lang="en-GB" sz="1050" b="1" dirty="0"/>
            </a:p>
          </p:txBody>
        </p:sp>
        <p:sp>
          <p:nvSpPr>
            <p:cNvPr id="45" name="TextBox 44"/>
            <p:cNvSpPr txBox="1"/>
            <p:nvPr/>
          </p:nvSpPr>
          <p:spPr>
            <a:xfrm>
              <a:off x="1376156" y="1751447"/>
              <a:ext cx="818211" cy="227808"/>
            </a:xfrm>
            <a:prstGeom prst="rect">
              <a:avLst/>
            </a:prstGeom>
            <a:noFill/>
          </p:spPr>
          <p:txBody>
            <a:bodyPr wrap="none" rtlCol="0">
              <a:spAutoFit/>
            </a:bodyPr>
            <a:lstStyle/>
            <a:p>
              <a:r>
                <a:rPr lang="en-NZ" sz="1100" dirty="0" smtClean="0"/>
                <a:t>Favours WT</a:t>
              </a:r>
              <a:endParaRPr lang="en-GB" sz="1100" dirty="0"/>
            </a:p>
          </p:txBody>
        </p:sp>
        <p:sp>
          <p:nvSpPr>
            <p:cNvPr id="46" name="TextBox 45"/>
            <p:cNvSpPr txBox="1"/>
            <p:nvPr/>
          </p:nvSpPr>
          <p:spPr>
            <a:xfrm>
              <a:off x="2580805" y="1751447"/>
              <a:ext cx="804441" cy="227808"/>
            </a:xfrm>
            <a:prstGeom prst="rect">
              <a:avLst/>
            </a:prstGeom>
            <a:noFill/>
          </p:spPr>
          <p:txBody>
            <a:bodyPr wrap="none" rtlCol="0">
              <a:spAutoFit/>
            </a:bodyPr>
            <a:lstStyle/>
            <a:p>
              <a:r>
                <a:rPr lang="en-NZ" sz="1100" dirty="0" smtClean="0"/>
                <a:t>Favours MT</a:t>
              </a:r>
              <a:endParaRPr lang="en-GB" sz="1100" dirty="0"/>
            </a:p>
          </p:txBody>
        </p:sp>
      </p:grpSp>
      <p:graphicFrame>
        <p:nvGraphicFramePr>
          <p:cNvPr id="48" name="Table 47"/>
          <p:cNvGraphicFramePr>
            <a:graphicFrameLocks noGrp="1"/>
          </p:cNvGraphicFramePr>
          <p:nvPr>
            <p:extLst>
              <p:ext uri="{D42A27DB-BD31-4B8C-83A1-F6EECF244321}">
                <p14:modId xmlns:p14="http://schemas.microsoft.com/office/powerpoint/2010/main" val="2575227299"/>
              </p:ext>
            </p:extLst>
          </p:nvPr>
        </p:nvGraphicFramePr>
        <p:xfrm>
          <a:off x="3507497" y="2219691"/>
          <a:ext cx="5209226" cy="1582126"/>
        </p:xfrm>
        <a:graphic>
          <a:graphicData uri="http://schemas.openxmlformats.org/drawingml/2006/table">
            <a:tbl>
              <a:tblPr firstRow="1" bandRow="1">
                <a:tableStyleId>{69012ECD-51FC-41F1-AA8D-1B2483CD663E}</a:tableStyleId>
              </a:tblPr>
              <a:tblGrid>
                <a:gridCol w="2568555"/>
                <a:gridCol w="381964"/>
                <a:gridCol w="555583"/>
                <a:gridCol w="532436"/>
                <a:gridCol w="450109"/>
                <a:gridCol w="720579"/>
              </a:tblGrid>
              <a:tr h="226018">
                <a:tc>
                  <a:txBody>
                    <a:bodyPr/>
                    <a:lstStyle/>
                    <a:p>
                      <a:r>
                        <a:rPr lang="en-NZ" sz="1100" dirty="0" smtClean="0">
                          <a:solidFill>
                            <a:schemeClr val="tx2"/>
                          </a:solidFill>
                        </a:rPr>
                        <a:t>Genotype</a:t>
                      </a:r>
                      <a:endParaRPr lang="en-GB" sz="1100" dirty="0">
                        <a:solidFill>
                          <a:schemeClr val="tx2"/>
                        </a:solidFill>
                      </a:endParaRPr>
                    </a:p>
                  </a:txBody>
                  <a:tcPr marL="0" marR="0" marT="0" marB="0"/>
                </a:tc>
                <a:tc>
                  <a:txBody>
                    <a:bodyPr/>
                    <a:lstStyle/>
                    <a:p>
                      <a:pPr algn="ctr"/>
                      <a:r>
                        <a:rPr lang="en-NZ" sz="1100" dirty="0" smtClean="0">
                          <a:solidFill>
                            <a:schemeClr val="tx2"/>
                          </a:solidFill>
                        </a:rPr>
                        <a:t>WT</a:t>
                      </a:r>
                      <a:endParaRPr lang="en-GB" sz="1100" dirty="0">
                        <a:solidFill>
                          <a:schemeClr val="tx2"/>
                        </a:solidFill>
                      </a:endParaRPr>
                    </a:p>
                  </a:txBody>
                  <a:tcPr marL="0" marR="0" marT="0" marB="0"/>
                </a:tc>
                <a:tc>
                  <a:txBody>
                    <a:bodyPr/>
                    <a:lstStyle/>
                    <a:p>
                      <a:pPr algn="ctr"/>
                      <a:r>
                        <a:rPr lang="en-NZ" sz="1100" dirty="0" smtClean="0">
                          <a:solidFill>
                            <a:schemeClr val="tx2"/>
                          </a:solidFill>
                        </a:rPr>
                        <a:t>Mutant</a:t>
                      </a:r>
                      <a:endParaRPr lang="en-GB" sz="1100" dirty="0">
                        <a:solidFill>
                          <a:schemeClr val="tx2"/>
                        </a:solidFill>
                      </a:endParaRPr>
                    </a:p>
                  </a:txBody>
                  <a:tcPr marL="0" marR="0" marT="0" marB="0"/>
                </a:tc>
                <a:tc>
                  <a:txBody>
                    <a:bodyPr/>
                    <a:lstStyle/>
                    <a:p>
                      <a:pPr algn="ctr"/>
                      <a:r>
                        <a:rPr lang="en-NZ" sz="1100" dirty="0" smtClean="0">
                          <a:solidFill>
                            <a:schemeClr val="tx2"/>
                          </a:solidFill>
                        </a:rPr>
                        <a:t>Total</a:t>
                      </a:r>
                      <a:endParaRPr lang="en-GB" sz="1100" dirty="0">
                        <a:solidFill>
                          <a:schemeClr val="tx2"/>
                        </a:solidFill>
                      </a:endParaRPr>
                    </a:p>
                  </a:txBody>
                  <a:tcPr marL="0" marR="0" marT="0" marB="0"/>
                </a:tc>
                <a:tc>
                  <a:txBody>
                    <a:bodyPr/>
                    <a:lstStyle/>
                    <a:p>
                      <a:pPr algn="ctr"/>
                      <a:r>
                        <a:rPr lang="en-NZ" sz="1100" dirty="0" smtClean="0">
                          <a:solidFill>
                            <a:schemeClr val="tx2"/>
                          </a:solidFill>
                        </a:rPr>
                        <a:t>HR</a:t>
                      </a:r>
                      <a:endParaRPr lang="en-GB" sz="1100" dirty="0">
                        <a:solidFill>
                          <a:schemeClr val="tx2"/>
                        </a:solidFill>
                      </a:endParaRPr>
                    </a:p>
                  </a:txBody>
                  <a:tcPr marL="0" marR="0" marT="0" marB="0"/>
                </a:tc>
                <a:tc>
                  <a:txBody>
                    <a:bodyPr/>
                    <a:lstStyle/>
                    <a:p>
                      <a:pPr algn="ctr"/>
                      <a:r>
                        <a:rPr lang="en-NZ" sz="1100" dirty="0" smtClean="0">
                          <a:solidFill>
                            <a:schemeClr val="tx2"/>
                          </a:solidFill>
                        </a:rPr>
                        <a:t>95% CI</a:t>
                      </a:r>
                      <a:endParaRPr lang="en-GB" sz="1100" dirty="0">
                        <a:solidFill>
                          <a:schemeClr val="tx2"/>
                        </a:solidFill>
                      </a:endParaRPr>
                    </a:p>
                  </a:txBody>
                  <a:tcPr marL="0" marR="0" marT="0" marB="0"/>
                </a:tc>
              </a:tr>
              <a:tr h="226018">
                <a:tc>
                  <a:txBody>
                    <a:bodyPr/>
                    <a:lstStyle/>
                    <a:p>
                      <a:r>
                        <a:rPr lang="en-NZ" sz="1100" i="1" dirty="0" smtClean="0"/>
                        <a:t>RAS</a:t>
                      </a:r>
                      <a:r>
                        <a:rPr lang="en-NZ" sz="1100" dirty="0" smtClean="0"/>
                        <a:t>: BSC</a:t>
                      </a:r>
                      <a:endParaRPr lang="en-GB" sz="1100" dirty="0"/>
                    </a:p>
                  </a:txBody>
                  <a:tcPr marL="0" marR="0" marT="0" marB="0"/>
                </a:tc>
                <a:tc>
                  <a:txBody>
                    <a:bodyPr/>
                    <a:lstStyle/>
                    <a:p>
                      <a:pPr algn="ctr"/>
                      <a:r>
                        <a:rPr lang="en-NZ" sz="1100" dirty="0" smtClean="0"/>
                        <a:t>63</a:t>
                      </a:r>
                      <a:endParaRPr lang="en-GB" sz="1100" dirty="0"/>
                    </a:p>
                  </a:txBody>
                  <a:tcPr marL="0" marR="0" marT="0" marB="0"/>
                </a:tc>
                <a:tc>
                  <a:txBody>
                    <a:bodyPr/>
                    <a:lstStyle/>
                    <a:p>
                      <a:pPr algn="ctr"/>
                      <a:r>
                        <a:rPr lang="en-NZ" sz="1100" dirty="0" smtClean="0"/>
                        <a:t>14</a:t>
                      </a:r>
                      <a:endParaRPr lang="en-GB" sz="1100" dirty="0"/>
                    </a:p>
                  </a:txBody>
                  <a:tcPr marL="0" marR="0" marT="0" marB="0"/>
                </a:tc>
                <a:tc>
                  <a:txBody>
                    <a:bodyPr/>
                    <a:lstStyle/>
                    <a:p>
                      <a:pPr algn="ctr"/>
                      <a:r>
                        <a:rPr lang="en-NZ" sz="1100" dirty="0" smtClean="0"/>
                        <a:t>77</a:t>
                      </a:r>
                      <a:endParaRPr lang="en-GB" sz="1100" dirty="0"/>
                    </a:p>
                  </a:txBody>
                  <a:tcPr marL="0" marR="0" marT="0" marB="0"/>
                </a:tc>
                <a:tc>
                  <a:txBody>
                    <a:bodyPr/>
                    <a:lstStyle/>
                    <a:p>
                      <a:pPr algn="ctr"/>
                      <a:r>
                        <a:rPr lang="en-NZ" sz="1100" dirty="0" smtClean="0"/>
                        <a:t>1.05</a:t>
                      </a:r>
                      <a:endParaRPr lang="en-GB" sz="1100" dirty="0"/>
                    </a:p>
                  </a:txBody>
                  <a:tcPr marL="0" marR="0" marT="0" marB="0"/>
                </a:tc>
                <a:tc>
                  <a:txBody>
                    <a:bodyPr/>
                    <a:lstStyle/>
                    <a:p>
                      <a:pPr algn="ctr"/>
                      <a:r>
                        <a:rPr lang="en-NZ" sz="1100" dirty="0" smtClean="0"/>
                        <a:t>0.57, 1.92</a:t>
                      </a:r>
                      <a:endParaRPr lang="en-GB" sz="1100" dirty="0"/>
                    </a:p>
                  </a:txBody>
                  <a:tcPr marL="0" marR="0" marT="0" marB="0"/>
                </a:tc>
              </a:tr>
              <a:tr h="226018">
                <a:tc>
                  <a:txBody>
                    <a:bodyPr/>
                    <a:lstStyle/>
                    <a:p>
                      <a:r>
                        <a:rPr lang="en-NZ" sz="1100" i="1" dirty="0" smtClean="0"/>
                        <a:t>RAS</a:t>
                      </a:r>
                      <a:r>
                        <a:rPr lang="en-NZ" sz="1100" dirty="0" smtClean="0"/>
                        <a:t>:</a:t>
                      </a:r>
                      <a:r>
                        <a:rPr lang="en-NZ" sz="1100" baseline="0" dirty="0" smtClean="0"/>
                        <a:t> </a:t>
                      </a:r>
                      <a:r>
                        <a:rPr lang="en-NZ" sz="1100" baseline="0" dirty="0" err="1" smtClean="0"/>
                        <a:t>pmab+BSC</a:t>
                      </a:r>
                      <a:endParaRPr lang="en-GB" sz="1100" dirty="0"/>
                    </a:p>
                  </a:txBody>
                  <a:tcPr marL="0" marR="0" marT="0" marB="0"/>
                </a:tc>
                <a:tc>
                  <a:txBody>
                    <a:bodyPr/>
                    <a:lstStyle/>
                    <a:p>
                      <a:pPr algn="ctr"/>
                      <a:r>
                        <a:rPr lang="en-NZ" sz="1100" dirty="0" smtClean="0"/>
                        <a:t>73</a:t>
                      </a:r>
                      <a:endParaRPr lang="en-GB" sz="1100" dirty="0"/>
                    </a:p>
                  </a:txBody>
                  <a:tcPr marL="0" marR="0" marT="0" marB="0"/>
                </a:tc>
                <a:tc>
                  <a:txBody>
                    <a:bodyPr/>
                    <a:lstStyle/>
                    <a:p>
                      <a:pPr algn="ctr"/>
                      <a:r>
                        <a:rPr lang="en-NZ" sz="1100" dirty="0" smtClean="0"/>
                        <a:t>15</a:t>
                      </a:r>
                      <a:endParaRPr lang="en-GB" sz="1100" dirty="0"/>
                    </a:p>
                  </a:txBody>
                  <a:tcPr marL="0" marR="0" marT="0" marB="0"/>
                </a:tc>
                <a:tc>
                  <a:txBody>
                    <a:bodyPr/>
                    <a:lstStyle/>
                    <a:p>
                      <a:pPr algn="ctr"/>
                      <a:r>
                        <a:rPr lang="en-NZ" sz="1100" dirty="0" smtClean="0"/>
                        <a:t>88</a:t>
                      </a:r>
                      <a:endParaRPr lang="en-GB" sz="1100" dirty="0"/>
                    </a:p>
                  </a:txBody>
                  <a:tcPr marL="0" marR="0" marT="0" marB="0"/>
                </a:tc>
                <a:tc>
                  <a:txBody>
                    <a:bodyPr/>
                    <a:lstStyle/>
                    <a:p>
                      <a:pPr algn="ctr"/>
                      <a:r>
                        <a:rPr lang="en-NZ" sz="1100" dirty="0" smtClean="0"/>
                        <a:t>0.35</a:t>
                      </a:r>
                      <a:endParaRPr lang="en-GB" sz="1100" dirty="0"/>
                    </a:p>
                  </a:txBody>
                  <a:tcPr marL="0" marR="0" marT="0" marB="0"/>
                </a:tc>
                <a:tc>
                  <a:txBody>
                    <a:bodyPr/>
                    <a:lstStyle/>
                    <a:p>
                      <a:pPr algn="ctr"/>
                      <a:r>
                        <a:rPr lang="en-NZ" sz="1100" dirty="0" smtClean="0"/>
                        <a:t>0.19,</a:t>
                      </a:r>
                      <a:r>
                        <a:rPr lang="en-NZ" sz="1100" baseline="0" dirty="0" smtClean="0"/>
                        <a:t> </a:t>
                      </a:r>
                      <a:r>
                        <a:rPr lang="en-NZ" sz="1100" dirty="0" smtClean="0"/>
                        <a:t>0.65</a:t>
                      </a:r>
                      <a:endParaRPr lang="en-GB" sz="1100" dirty="0"/>
                    </a:p>
                  </a:txBody>
                  <a:tcPr marL="0" marR="0" marT="0" marB="0"/>
                </a:tc>
              </a:tr>
              <a:tr h="226018">
                <a:tc>
                  <a:txBody>
                    <a:bodyPr/>
                    <a:lstStyle/>
                    <a:p>
                      <a:r>
                        <a:rPr lang="en-NZ" sz="1100" i="1" dirty="0" smtClean="0"/>
                        <a:t>KRAS</a:t>
                      </a:r>
                      <a:r>
                        <a:rPr lang="en-NZ" sz="1100" dirty="0" smtClean="0"/>
                        <a:t> exon 3/4 combined: BSC</a:t>
                      </a:r>
                      <a:endParaRPr lang="en-GB" sz="1100" dirty="0"/>
                    </a:p>
                  </a:txBody>
                  <a:tcPr marL="0" marR="0" marT="0" marB="0"/>
                </a:tc>
                <a:tc>
                  <a:txBody>
                    <a:bodyPr/>
                    <a:lstStyle/>
                    <a:p>
                      <a:pPr algn="ctr"/>
                      <a:r>
                        <a:rPr lang="en-NZ" sz="1100" dirty="0" smtClean="0"/>
                        <a:t>72</a:t>
                      </a:r>
                      <a:endParaRPr lang="en-GB" sz="1100" dirty="0"/>
                    </a:p>
                  </a:txBody>
                  <a:tcPr marL="0" marR="0" marT="0" marB="0"/>
                </a:tc>
                <a:tc>
                  <a:txBody>
                    <a:bodyPr/>
                    <a:lstStyle/>
                    <a:p>
                      <a:pPr algn="ctr"/>
                      <a:r>
                        <a:rPr lang="en-NZ" sz="1100" dirty="0" smtClean="0"/>
                        <a:t>6</a:t>
                      </a:r>
                      <a:endParaRPr lang="en-GB" sz="1100" dirty="0"/>
                    </a:p>
                  </a:txBody>
                  <a:tcPr marL="0" marR="0" marT="0" marB="0"/>
                </a:tc>
                <a:tc>
                  <a:txBody>
                    <a:bodyPr/>
                    <a:lstStyle/>
                    <a:p>
                      <a:pPr algn="ctr"/>
                      <a:r>
                        <a:rPr lang="en-NZ" sz="1100" dirty="0" smtClean="0"/>
                        <a:t>78</a:t>
                      </a:r>
                      <a:endParaRPr lang="en-GB" sz="1100" dirty="0"/>
                    </a:p>
                  </a:txBody>
                  <a:tcPr marL="0" marR="0" marT="0" marB="0"/>
                </a:tc>
                <a:tc>
                  <a:txBody>
                    <a:bodyPr/>
                    <a:lstStyle/>
                    <a:p>
                      <a:pPr algn="ctr"/>
                      <a:r>
                        <a:rPr lang="en-NZ" sz="1100" dirty="0" smtClean="0"/>
                        <a:t>1.10</a:t>
                      </a:r>
                      <a:endParaRPr lang="en-GB" sz="1100" dirty="0"/>
                    </a:p>
                  </a:txBody>
                  <a:tcPr marL="0" marR="0" marT="0" marB="0"/>
                </a:tc>
                <a:tc>
                  <a:txBody>
                    <a:bodyPr/>
                    <a:lstStyle/>
                    <a:p>
                      <a:pPr algn="ctr"/>
                      <a:r>
                        <a:rPr lang="en-NZ" sz="1100" dirty="0" smtClean="0"/>
                        <a:t>0.44,</a:t>
                      </a:r>
                      <a:r>
                        <a:rPr lang="en-NZ" sz="1100" baseline="0" dirty="0" smtClean="0"/>
                        <a:t> </a:t>
                      </a:r>
                      <a:r>
                        <a:rPr lang="en-NZ" sz="1100" dirty="0" smtClean="0"/>
                        <a:t>2.74</a:t>
                      </a:r>
                      <a:endParaRPr lang="en-GB" sz="1100" dirty="0"/>
                    </a:p>
                  </a:txBody>
                  <a:tcPr marL="0" marR="0" marT="0" marB="0"/>
                </a:tc>
              </a:tr>
              <a:tr h="22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100" i="1" dirty="0" smtClean="0"/>
                        <a:t>KRAS</a:t>
                      </a:r>
                      <a:r>
                        <a:rPr lang="en-NZ" sz="1100" dirty="0" smtClean="0"/>
                        <a:t> exon 3/4 combined: </a:t>
                      </a:r>
                      <a:r>
                        <a:rPr lang="en-NZ" sz="1100" dirty="0" err="1" smtClean="0"/>
                        <a:t>pmab+BSC</a:t>
                      </a:r>
                      <a:endParaRPr lang="en-GB" sz="1100" dirty="0" smtClean="0"/>
                    </a:p>
                  </a:txBody>
                  <a:tcPr marL="0" marR="0" marT="0" marB="0"/>
                </a:tc>
                <a:tc>
                  <a:txBody>
                    <a:bodyPr/>
                    <a:lstStyle/>
                    <a:p>
                      <a:pPr algn="ctr"/>
                      <a:r>
                        <a:rPr lang="en-NZ" sz="1100" dirty="0" smtClean="0"/>
                        <a:t>78</a:t>
                      </a:r>
                      <a:endParaRPr lang="en-GB" sz="1100" dirty="0"/>
                    </a:p>
                  </a:txBody>
                  <a:tcPr marL="0" marR="0" marT="0" marB="0"/>
                </a:tc>
                <a:tc>
                  <a:txBody>
                    <a:bodyPr/>
                    <a:lstStyle/>
                    <a:p>
                      <a:pPr algn="ctr"/>
                      <a:r>
                        <a:rPr lang="en-NZ" sz="1100" dirty="0" smtClean="0"/>
                        <a:t>10</a:t>
                      </a:r>
                      <a:endParaRPr lang="en-GB" sz="1100" dirty="0"/>
                    </a:p>
                  </a:txBody>
                  <a:tcPr marL="0" marR="0" marT="0" marB="0"/>
                </a:tc>
                <a:tc>
                  <a:txBody>
                    <a:bodyPr/>
                    <a:lstStyle/>
                    <a:p>
                      <a:pPr algn="ctr"/>
                      <a:r>
                        <a:rPr lang="en-NZ" sz="1100" dirty="0" smtClean="0"/>
                        <a:t>88</a:t>
                      </a:r>
                      <a:endParaRPr lang="en-GB" sz="1100" dirty="0"/>
                    </a:p>
                  </a:txBody>
                  <a:tcPr marL="0" marR="0" marT="0" marB="0"/>
                </a:tc>
                <a:tc>
                  <a:txBody>
                    <a:bodyPr/>
                    <a:lstStyle/>
                    <a:p>
                      <a:pPr algn="ctr"/>
                      <a:r>
                        <a:rPr lang="en-NZ" sz="1100" dirty="0" smtClean="0"/>
                        <a:t>0.36</a:t>
                      </a:r>
                      <a:endParaRPr lang="en-GB" sz="1100" dirty="0"/>
                    </a:p>
                  </a:txBody>
                  <a:tcPr marL="0" marR="0" marT="0" marB="0"/>
                </a:tc>
                <a:tc>
                  <a:txBody>
                    <a:bodyPr/>
                    <a:lstStyle/>
                    <a:p>
                      <a:pPr algn="ctr"/>
                      <a:r>
                        <a:rPr lang="en-NZ" sz="1100" dirty="0" smtClean="0"/>
                        <a:t>0.18,</a:t>
                      </a:r>
                      <a:r>
                        <a:rPr lang="en-NZ" sz="1100" baseline="0" dirty="0" smtClean="0"/>
                        <a:t> </a:t>
                      </a:r>
                      <a:r>
                        <a:rPr lang="en-NZ" sz="1100" dirty="0" smtClean="0"/>
                        <a:t>0.75</a:t>
                      </a:r>
                      <a:endParaRPr lang="en-GB" sz="1100" dirty="0"/>
                    </a:p>
                  </a:txBody>
                  <a:tcPr marL="0" marR="0" marT="0" marB="0"/>
                </a:tc>
              </a:tr>
              <a:tr h="226018">
                <a:tc>
                  <a:txBody>
                    <a:bodyPr/>
                    <a:lstStyle/>
                    <a:p>
                      <a:r>
                        <a:rPr lang="en-NZ" sz="1100" i="1" dirty="0" smtClean="0"/>
                        <a:t>NRAS</a:t>
                      </a:r>
                      <a:r>
                        <a:rPr lang="en-NZ" sz="1100" dirty="0" smtClean="0"/>
                        <a:t> exon 2/3/4 combined</a:t>
                      </a:r>
                      <a:r>
                        <a:rPr lang="en-NZ" sz="1100" baseline="0" dirty="0" smtClean="0"/>
                        <a:t>: BSC</a:t>
                      </a:r>
                      <a:endParaRPr lang="en-GB" sz="1100" dirty="0"/>
                    </a:p>
                  </a:txBody>
                  <a:tcPr marL="0" marR="0" marT="0" marB="0"/>
                </a:tc>
                <a:tc>
                  <a:txBody>
                    <a:bodyPr/>
                    <a:lstStyle/>
                    <a:p>
                      <a:pPr algn="ctr"/>
                      <a:r>
                        <a:rPr lang="en-NZ" sz="1100" dirty="0" smtClean="0"/>
                        <a:t>69</a:t>
                      </a:r>
                      <a:endParaRPr lang="en-GB" sz="1100" dirty="0"/>
                    </a:p>
                  </a:txBody>
                  <a:tcPr marL="0" marR="0" marT="0" marB="0"/>
                </a:tc>
                <a:tc>
                  <a:txBody>
                    <a:bodyPr/>
                    <a:lstStyle/>
                    <a:p>
                      <a:pPr algn="ctr"/>
                      <a:r>
                        <a:rPr lang="en-NZ" sz="1100" dirty="0" smtClean="0"/>
                        <a:t>8</a:t>
                      </a:r>
                      <a:endParaRPr lang="en-GB" sz="1100" dirty="0"/>
                    </a:p>
                  </a:txBody>
                  <a:tcPr marL="0" marR="0" marT="0" marB="0"/>
                </a:tc>
                <a:tc>
                  <a:txBody>
                    <a:bodyPr/>
                    <a:lstStyle/>
                    <a:p>
                      <a:pPr algn="ctr"/>
                      <a:r>
                        <a:rPr lang="en-NZ" sz="1100" dirty="0" smtClean="0"/>
                        <a:t>77</a:t>
                      </a:r>
                      <a:endParaRPr lang="en-GB" sz="1100" dirty="0"/>
                    </a:p>
                  </a:txBody>
                  <a:tcPr marL="0" marR="0" marT="0" marB="0"/>
                </a:tc>
                <a:tc>
                  <a:txBody>
                    <a:bodyPr/>
                    <a:lstStyle/>
                    <a:p>
                      <a:pPr algn="ctr"/>
                      <a:r>
                        <a:rPr lang="en-NZ" sz="1100" dirty="0" smtClean="0"/>
                        <a:t>1.00</a:t>
                      </a:r>
                      <a:endParaRPr lang="en-GB" sz="1100" dirty="0"/>
                    </a:p>
                  </a:txBody>
                  <a:tcPr marL="0" marR="0" marT="0" marB="0"/>
                </a:tc>
                <a:tc>
                  <a:txBody>
                    <a:bodyPr/>
                    <a:lstStyle/>
                    <a:p>
                      <a:pPr algn="ctr"/>
                      <a:r>
                        <a:rPr lang="en-NZ" sz="1100" dirty="0" smtClean="0"/>
                        <a:t>0.48,</a:t>
                      </a:r>
                      <a:r>
                        <a:rPr lang="en-NZ" sz="1100" baseline="0" dirty="0" smtClean="0"/>
                        <a:t> </a:t>
                      </a:r>
                      <a:r>
                        <a:rPr lang="en-NZ" sz="1100" dirty="0" smtClean="0"/>
                        <a:t>2.09</a:t>
                      </a:r>
                      <a:endParaRPr lang="en-GB" sz="1100" dirty="0"/>
                    </a:p>
                  </a:txBody>
                  <a:tcPr marL="0" marR="0" marT="0" marB="0"/>
                </a:tc>
              </a:tr>
              <a:tr h="22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100" i="1" dirty="0" smtClean="0"/>
                        <a:t>NRAS</a:t>
                      </a:r>
                      <a:r>
                        <a:rPr lang="en-NZ" sz="1100" dirty="0" smtClean="0"/>
                        <a:t> exon 2/3/4 combined</a:t>
                      </a:r>
                      <a:r>
                        <a:rPr lang="en-NZ" sz="1100" baseline="0" dirty="0" smtClean="0"/>
                        <a:t>: </a:t>
                      </a:r>
                      <a:r>
                        <a:rPr lang="en-NZ" sz="1100" baseline="0" dirty="0" err="1" smtClean="0"/>
                        <a:t>pmab+BSC</a:t>
                      </a:r>
                      <a:endParaRPr lang="en-GB" sz="1100" dirty="0" smtClean="0"/>
                    </a:p>
                  </a:txBody>
                  <a:tcPr marL="0" marR="0" marT="0" marB="0"/>
                </a:tc>
                <a:tc>
                  <a:txBody>
                    <a:bodyPr/>
                    <a:lstStyle/>
                    <a:p>
                      <a:pPr algn="ctr"/>
                      <a:r>
                        <a:rPr lang="en-NZ" sz="1100" dirty="0" smtClean="0"/>
                        <a:t>83</a:t>
                      </a:r>
                      <a:endParaRPr lang="en-GB" sz="1100" dirty="0"/>
                    </a:p>
                  </a:txBody>
                  <a:tcPr marL="0" marR="0" marT="0" marB="0"/>
                </a:tc>
                <a:tc>
                  <a:txBody>
                    <a:bodyPr/>
                    <a:lstStyle/>
                    <a:p>
                      <a:pPr algn="ctr"/>
                      <a:r>
                        <a:rPr lang="en-NZ" sz="1100" dirty="0" smtClean="0"/>
                        <a:t>6</a:t>
                      </a:r>
                      <a:endParaRPr lang="en-GB" sz="1100" dirty="0"/>
                    </a:p>
                  </a:txBody>
                  <a:tcPr marL="0" marR="0" marT="0" marB="0"/>
                </a:tc>
                <a:tc>
                  <a:txBody>
                    <a:bodyPr/>
                    <a:lstStyle/>
                    <a:p>
                      <a:pPr algn="ctr"/>
                      <a:r>
                        <a:rPr lang="en-NZ" sz="1100" dirty="0" smtClean="0"/>
                        <a:t>89</a:t>
                      </a:r>
                      <a:endParaRPr lang="en-GB" sz="1100" dirty="0"/>
                    </a:p>
                  </a:txBody>
                  <a:tcPr marL="0" marR="0" marT="0" marB="0"/>
                </a:tc>
                <a:tc>
                  <a:txBody>
                    <a:bodyPr/>
                    <a:lstStyle/>
                    <a:p>
                      <a:pPr algn="ctr"/>
                      <a:r>
                        <a:rPr lang="en-NZ" sz="1100" dirty="0" smtClean="0"/>
                        <a:t>0.39</a:t>
                      </a:r>
                      <a:endParaRPr lang="en-GB" sz="1100" dirty="0"/>
                    </a:p>
                  </a:txBody>
                  <a:tcPr marL="0" marR="0" marT="0" marB="0"/>
                </a:tc>
                <a:tc>
                  <a:txBody>
                    <a:bodyPr/>
                    <a:lstStyle/>
                    <a:p>
                      <a:pPr algn="ctr"/>
                      <a:r>
                        <a:rPr lang="en-NZ" sz="1100" dirty="0" smtClean="0"/>
                        <a:t>0.17,</a:t>
                      </a:r>
                      <a:r>
                        <a:rPr lang="en-NZ" sz="1100" baseline="0" dirty="0" smtClean="0"/>
                        <a:t> </a:t>
                      </a:r>
                      <a:r>
                        <a:rPr lang="en-NZ" sz="1100" dirty="0" smtClean="0"/>
                        <a:t>0.92</a:t>
                      </a:r>
                      <a:endParaRPr lang="en-GB" sz="1100" dirty="0"/>
                    </a:p>
                  </a:txBody>
                  <a:tcPr marL="0" marR="0" marT="0" marB="0"/>
                </a:tc>
              </a:tr>
            </a:tbl>
          </a:graphicData>
        </a:graphic>
      </p:graphicFrame>
    </p:spTree>
    <p:extLst>
      <p:ext uri="{BB962C8B-B14F-4D97-AF65-F5344CB8AC3E}">
        <p14:creationId xmlns:p14="http://schemas.microsoft.com/office/powerpoint/2010/main" val="265173250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3514: </a:t>
            </a:r>
            <a:r>
              <a:rPr lang="en-GB" sz="1800" dirty="0" smtClean="0"/>
              <a:t>Analysis of plasma protein biomarkers from the CORRECT phase III study of </a:t>
            </a:r>
            <a:r>
              <a:rPr lang="en-US" sz="1800" dirty="0" smtClean="0"/>
              <a:t>regorafenib for metastatic colorectal cancer – </a:t>
            </a:r>
            <a:r>
              <a:rPr lang="en-US" sz="1800" i="1" dirty="0" smtClean="0"/>
              <a:t>Lenz H-J et al</a:t>
            </a:r>
            <a:endParaRPr lang="en-US" sz="1800" i="1" dirty="0"/>
          </a:p>
        </p:txBody>
      </p:sp>
      <p:sp>
        <p:nvSpPr>
          <p:cNvPr id="3" name="Content Placeholder 2"/>
          <p:cNvSpPr>
            <a:spLocks noGrp="1"/>
          </p:cNvSpPr>
          <p:nvPr>
            <p:ph idx="1"/>
          </p:nvPr>
        </p:nvSpPr>
        <p:spPr/>
        <p:txBody>
          <a:bodyPr/>
          <a:lstStyle/>
          <a:p>
            <a:r>
              <a:rPr lang="en-US" sz="1800" dirty="0" smtClean="0"/>
              <a:t>Study objective</a:t>
            </a:r>
          </a:p>
          <a:p>
            <a:pPr lvl="1"/>
            <a:r>
              <a:rPr lang="en-US" sz="1800" dirty="0" smtClean="0"/>
              <a:t>T</a:t>
            </a:r>
            <a:r>
              <a:rPr lang="en-GB" sz="1800" dirty="0" smtClean="0"/>
              <a:t>o identify plasma protein biomarkers with potential predictive or prognostic value from the CORRECT Phase III study (ClinicalTrials.gov NCT01103323) </a:t>
            </a:r>
            <a:endParaRPr lang="en-US" sz="1800" dirty="0" smtClean="0"/>
          </a:p>
          <a:p>
            <a:r>
              <a:rPr lang="en-US" sz="1800" dirty="0" smtClean="0"/>
              <a:t>Study type / design</a:t>
            </a:r>
          </a:p>
          <a:p>
            <a:pPr lvl="1"/>
            <a:r>
              <a:rPr lang="en-GB" sz="1800" dirty="0" smtClean="0"/>
              <a:t>CORRECT Phase III study of regorafenib vs. placebo </a:t>
            </a:r>
            <a:r>
              <a:rPr lang="en-US" sz="1800" dirty="0" smtClean="0"/>
              <a:t>in patients with </a:t>
            </a:r>
            <a:r>
              <a:rPr lang="en-US" sz="1800" dirty="0" err="1" smtClean="0"/>
              <a:t>mCRC</a:t>
            </a:r>
            <a:r>
              <a:rPr lang="en-US" sz="1800" dirty="0" smtClean="0"/>
              <a:t> </a:t>
            </a:r>
          </a:p>
          <a:p>
            <a:pPr lvl="1"/>
            <a:r>
              <a:rPr lang="en-GB" sz="1800" dirty="0" smtClean="0"/>
              <a:t>Fifteen proteins of interest were quantified by multiplex </a:t>
            </a:r>
            <a:r>
              <a:rPr lang="en-GB" sz="1800" dirty="0" err="1" smtClean="0"/>
              <a:t>luminex</a:t>
            </a:r>
            <a:r>
              <a:rPr lang="en-GB" sz="1800" dirty="0" smtClean="0"/>
              <a:t>-based immunoassay or ELISA in baseline plasma samples collected at study entry from 80% (611/760) of patients</a:t>
            </a:r>
          </a:p>
          <a:p>
            <a:r>
              <a:rPr lang="en-US" sz="1800" dirty="0" smtClean="0"/>
              <a:t>Key results</a:t>
            </a:r>
            <a:endParaRPr lang="en-US" sz="1800" dirty="0"/>
          </a:p>
          <a:p>
            <a:pPr lvl="1"/>
            <a:r>
              <a:rPr lang="en-GB" sz="1800" dirty="0" smtClean="0"/>
              <a:t>High baseline sTie-1 subgroup showed a significant improvement in OS, but not PFS (best-fit and ROC curve cut-off methods)</a:t>
            </a:r>
            <a:endParaRPr lang="en-GB" sz="1800" dirty="0"/>
          </a:p>
          <a:p>
            <a:pPr lvl="1"/>
            <a:r>
              <a:rPr lang="en-GB" sz="1800" dirty="0" smtClean="0"/>
              <a:t>Low baseline von </a:t>
            </a:r>
            <a:r>
              <a:rPr lang="en-GB" sz="1800" dirty="0"/>
              <a:t>Willebrand factor </a:t>
            </a:r>
            <a:r>
              <a:rPr lang="en-GB" sz="1800" dirty="0" smtClean="0"/>
              <a:t>subgroup demonstrated a significant improvement in PFS, but not OS (median cut-off method)</a:t>
            </a:r>
          </a:p>
        </p:txBody>
      </p:sp>
      <p:sp>
        <p:nvSpPr>
          <p:cNvPr id="4" name="Text Placeholder 3"/>
          <p:cNvSpPr>
            <a:spLocks noGrp="1"/>
          </p:cNvSpPr>
          <p:nvPr>
            <p:ph type="body" sz="quarter" idx="11"/>
          </p:nvPr>
        </p:nvSpPr>
        <p:spPr/>
        <p:txBody>
          <a:bodyPr/>
          <a:lstStyle/>
          <a:p>
            <a:r>
              <a:rPr lang="en-US" sz="1100" dirty="0" smtClean="0"/>
              <a:t>Lenz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3514) </a:t>
            </a:r>
            <a:endParaRPr lang="en-US" sz="1100" dirty="0"/>
          </a:p>
        </p:txBody>
      </p:sp>
    </p:spTree>
    <p:extLst>
      <p:ext uri="{BB962C8B-B14F-4D97-AF65-F5344CB8AC3E}">
        <p14:creationId xmlns:p14="http://schemas.microsoft.com/office/powerpoint/2010/main" val="359896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GB" sz="1800" dirty="0" smtClean="0"/>
              <a:t>17: Analysis </a:t>
            </a:r>
            <a:r>
              <a:rPr lang="en-GB" sz="1800" dirty="0"/>
              <a:t>of KRAS/NRAS and BRAF mutations in FIRE-3: A randomized phase III study of FOLFIRI plus </a:t>
            </a:r>
            <a:r>
              <a:rPr lang="en-GB" sz="1800" dirty="0" err="1"/>
              <a:t>cetuximab</a:t>
            </a:r>
            <a:r>
              <a:rPr lang="en-GB" sz="1800" dirty="0"/>
              <a:t> or bevacizumab as first-line treatment for wild-type (WT) KRAS (exon 2) metastatic colorectal cancer (</a:t>
            </a:r>
            <a:r>
              <a:rPr lang="en-GB" sz="1800" dirty="0" err="1"/>
              <a:t>mCRC</a:t>
            </a:r>
            <a:r>
              <a:rPr lang="en-GB" sz="1800" dirty="0"/>
              <a:t>) </a:t>
            </a:r>
            <a:r>
              <a:rPr lang="en-GB" sz="1800" dirty="0" smtClean="0"/>
              <a:t>patients – </a:t>
            </a:r>
            <a:r>
              <a:rPr lang="en-GB" sz="1800" i="1" dirty="0" smtClean="0"/>
              <a:t>Heinemann V et al</a:t>
            </a:r>
            <a:endParaRPr lang="en-GB" sz="1800" i="1" dirty="0"/>
          </a:p>
        </p:txBody>
      </p:sp>
      <p:sp>
        <p:nvSpPr>
          <p:cNvPr id="3" name="Content Placeholder 2"/>
          <p:cNvSpPr>
            <a:spLocks noGrp="1"/>
          </p:cNvSpPr>
          <p:nvPr>
            <p:ph idx="1"/>
          </p:nvPr>
        </p:nvSpPr>
        <p:spPr>
          <a:xfrm>
            <a:off x="228600" y="1320800"/>
            <a:ext cx="8763000" cy="5308600"/>
          </a:xfrm>
        </p:spPr>
        <p:txBody>
          <a:bodyPr/>
          <a:lstStyle/>
          <a:p>
            <a:r>
              <a:rPr lang="en-US" sz="1800" dirty="0"/>
              <a:t>Study </a:t>
            </a:r>
            <a:r>
              <a:rPr lang="en-US" sz="1800" dirty="0" smtClean="0"/>
              <a:t>objective</a:t>
            </a:r>
            <a:endParaRPr lang="en-GB" sz="1800" dirty="0" smtClean="0"/>
          </a:p>
          <a:p>
            <a:pPr lvl="1"/>
            <a:r>
              <a:rPr lang="en-GB" sz="1800" dirty="0" smtClean="0"/>
              <a:t>To examine the effects </a:t>
            </a:r>
            <a:r>
              <a:rPr lang="en-GB" sz="1800" dirty="0"/>
              <a:t>of </a:t>
            </a:r>
            <a:r>
              <a:rPr lang="en-GB" sz="1800" i="1" dirty="0" smtClean="0"/>
              <a:t>RAS* </a:t>
            </a:r>
            <a:r>
              <a:rPr lang="en-GB" sz="1800" dirty="0" smtClean="0"/>
              <a:t>and </a:t>
            </a:r>
            <a:r>
              <a:rPr lang="en-GB" sz="1800" i="1" dirty="0" smtClean="0"/>
              <a:t>BRAF</a:t>
            </a:r>
            <a:r>
              <a:rPr lang="en-GB" sz="1800" dirty="0" smtClean="0"/>
              <a:t> mutations on </a:t>
            </a:r>
            <a:r>
              <a:rPr lang="en-GB" sz="1800" dirty="0"/>
              <a:t>ORR, PFS and OS in </a:t>
            </a:r>
            <a:r>
              <a:rPr lang="en-GB" sz="1800" dirty="0" smtClean="0"/>
              <a:t>patients with </a:t>
            </a:r>
            <a:r>
              <a:rPr lang="en-GB" sz="1800" dirty="0" err="1" smtClean="0"/>
              <a:t>mCRC</a:t>
            </a:r>
            <a:endParaRPr lang="en-GB" sz="1800" dirty="0" smtClean="0"/>
          </a:p>
          <a:p>
            <a:pPr lvl="1"/>
            <a:r>
              <a:rPr lang="en-GB" sz="1800" dirty="0"/>
              <a:t>To compare </a:t>
            </a:r>
            <a:r>
              <a:rPr lang="en-GB" sz="1800" dirty="0" err="1"/>
              <a:t>FOLFIRI+cetuximab</a:t>
            </a:r>
            <a:r>
              <a:rPr lang="en-GB" sz="1800" dirty="0"/>
              <a:t> with </a:t>
            </a:r>
            <a:r>
              <a:rPr lang="en-GB" sz="1800" dirty="0" smtClean="0"/>
              <a:t>FOLFIRI+BEV as first-line treatments</a:t>
            </a:r>
            <a:endParaRPr lang="en-GB" sz="1800" dirty="0"/>
          </a:p>
        </p:txBody>
      </p:sp>
      <p:sp>
        <p:nvSpPr>
          <p:cNvPr id="14" name="Rectangle 9"/>
          <p:cNvSpPr txBox="1">
            <a:spLocks noChangeArrowheads="1"/>
          </p:cNvSpPr>
          <p:nvPr/>
        </p:nvSpPr>
        <p:spPr bwMode="auto">
          <a:xfrm>
            <a:off x="496887" y="5459259"/>
            <a:ext cx="3719513" cy="77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ORR</a:t>
            </a:r>
          </a:p>
        </p:txBody>
      </p:sp>
      <p:sp>
        <p:nvSpPr>
          <p:cNvPr id="16" name="Text Box 4"/>
          <p:cNvSpPr txBox="1">
            <a:spLocks noChangeArrowheads="1"/>
          </p:cNvSpPr>
          <p:nvPr/>
        </p:nvSpPr>
        <p:spPr bwMode="auto">
          <a:xfrm>
            <a:off x="5355053" y="6490286"/>
            <a:ext cx="356828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smtClean="0"/>
              <a:t>Heinemann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17)</a:t>
            </a:r>
            <a:endParaRPr lang="en-GB" sz="1100" dirty="0"/>
          </a:p>
        </p:txBody>
      </p:sp>
      <p:sp>
        <p:nvSpPr>
          <p:cNvPr id="17" name="Text Box 5"/>
          <p:cNvSpPr txBox="1">
            <a:spLocks noChangeArrowheads="1"/>
          </p:cNvSpPr>
          <p:nvPr/>
        </p:nvSpPr>
        <p:spPr bwMode="auto">
          <a:xfrm>
            <a:off x="231775" y="6474897"/>
            <a:ext cx="47974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t> </a:t>
            </a:r>
            <a:endParaRPr lang="en-GB" sz="1200" dirty="0"/>
          </a:p>
        </p:txBody>
      </p:sp>
      <p:grpSp>
        <p:nvGrpSpPr>
          <p:cNvPr id="13" name="Group 12"/>
          <p:cNvGrpSpPr/>
          <p:nvPr/>
        </p:nvGrpSpPr>
        <p:grpSpPr>
          <a:xfrm>
            <a:off x="1056639" y="3149161"/>
            <a:ext cx="6944482" cy="2336163"/>
            <a:chOff x="599318" y="3104517"/>
            <a:chExt cx="6944482" cy="2336163"/>
          </a:xfrm>
        </p:grpSpPr>
        <p:sp>
          <p:nvSpPr>
            <p:cNvPr id="5" name="Oval 14"/>
            <p:cNvSpPr>
              <a:spLocks noChangeArrowheads="1"/>
            </p:cNvSpPr>
            <p:nvPr/>
          </p:nvSpPr>
          <p:spPr bwMode="auto">
            <a:xfrm>
              <a:off x="3941537" y="3943746"/>
              <a:ext cx="583595" cy="584200"/>
            </a:xfrm>
            <a:prstGeom prst="ellipse">
              <a:avLst/>
            </a:prstGeom>
            <a:noFill/>
            <a:ln w="28575">
              <a:solidFill>
                <a:schemeClr val="bg1"/>
              </a:solidFill>
              <a:round/>
              <a:headEnd/>
              <a:tailEnd/>
            </a:ln>
          </p:spPr>
          <p:txBody>
            <a:bodyPr wrap="none" anchor="ctr"/>
            <a:lstStyle/>
            <a:p>
              <a:pPr algn="ctr"/>
              <a:r>
                <a:rPr lang="en-GB" altLang="zh-CN" sz="2000" b="1" dirty="0" smtClean="0">
                  <a:solidFill>
                    <a:schemeClr val="bg1"/>
                  </a:solidFill>
                  <a:ea typeface="SimSun" pitchFamily="2" charset="-122"/>
                </a:rPr>
                <a:t>R</a:t>
              </a:r>
            </a:p>
            <a:p>
              <a:pPr algn="ctr"/>
              <a:r>
                <a:rPr lang="en-NZ" altLang="zh-CN" sz="1600" b="1" dirty="0" smtClean="0">
                  <a:solidFill>
                    <a:schemeClr val="bg1"/>
                  </a:solidFill>
                  <a:ea typeface="SimSun" pitchFamily="2" charset="-122"/>
                </a:rPr>
                <a:t>1:1</a:t>
              </a:r>
              <a:endParaRPr lang="en-GB" altLang="zh-CN" sz="2000" b="1" dirty="0">
                <a:solidFill>
                  <a:schemeClr val="bg1"/>
                </a:solidFill>
                <a:ea typeface="SimSun" pitchFamily="2" charset="-122"/>
              </a:endParaRPr>
            </a:p>
          </p:txBody>
        </p:sp>
        <p:cxnSp>
          <p:nvCxnSpPr>
            <p:cNvPr id="6" name="AutoShape 15"/>
            <p:cNvCxnSpPr>
              <a:cxnSpLocks noChangeShapeType="1"/>
              <a:stCxn id="5" idx="0"/>
              <a:endCxn id="12" idx="1"/>
            </p:cNvCxnSpPr>
            <p:nvPr/>
          </p:nvCxnSpPr>
          <p:spPr bwMode="auto">
            <a:xfrm rot="5400000" flipH="1" flipV="1">
              <a:off x="4334892" y="3413329"/>
              <a:ext cx="428860" cy="631975"/>
            </a:xfrm>
            <a:prstGeom prst="bentConnector2">
              <a:avLst/>
            </a:prstGeom>
            <a:noFill/>
            <a:ln w="38100">
              <a:solidFill>
                <a:schemeClr val="bg1"/>
              </a:solidFill>
              <a:miter lim="800000"/>
              <a:headEnd/>
              <a:tailEnd type="triangle" w="med" len="med"/>
            </a:ln>
          </p:spPr>
        </p:cxnSp>
        <p:cxnSp>
          <p:nvCxnSpPr>
            <p:cNvPr id="7" name="AutoShape 16"/>
            <p:cNvCxnSpPr>
              <a:cxnSpLocks noChangeShapeType="1"/>
              <a:stCxn id="5" idx="4"/>
              <a:endCxn id="11" idx="1"/>
            </p:cNvCxnSpPr>
            <p:nvPr/>
          </p:nvCxnSpPr>
          <p:spPr bwMode="auto">
            <a:xfrm rot="16200000" flipH="1">
              <a:off x="4298139" y="4463141"/>
              <a:ext cx="502366" cy="631975"/>
            </a:xfrm>
            <a:prstGeom prst="bentConnector2">
              <a:avLst/>
            </a:prstGeom>
            <a:noFill/>
            <a:ln w="38100">
              <a:solidFill>
                <a:schemeClr val="bg1"/>
              </a:solidFill>
              <a:miter lim="800000"/>
              <a:headEnd/>
              <a:tailEnd type="triangle" w="med" len="med"/>
            </a:ln>
          </p:spPr>
        </p:cxnSp>
        <p:cxnSp>
          <p:nvCxnSpPr>
            <p:cNvPr id="9" name="AutoShape 19"/>
            <p:cNvCxnSpPr>
              <a:cxnSpLocks noChangeShapeType="1"/>
              <a:stCxn id="10" idx="3"/>
              <a:endCxn id="5" idx="2"/>
            </p:cNvCxnSpPr>
            <p:nvPr/>
          </p:nvCxnSpPr>
          <p:spPr bwMode="auto">
            <a:xfrm flipV="1">
              <a:off x="3684813" y="4235846"/>
              <a:ext cx="256724" cy="1"/>
            </a:xfrm>
            <a:prstGeom prst="straightConnector1">
              <a:avLst/>
            </a:prstGeom>
            <a:noFill/>
            <a:ln w="38100">
              <a:solidFill>
                <a:schemeClr val="bg1"/>
              </a:solidFill>
              <a:round/>
              <a:headEnd/>
              <a:tailEnd type="triangle" w="med" len="med"/>
            </a:ln>
          </p:spPr>
        </p:cxnSp>
        <p:sp>
          <p:nvSpPr>
            <p:cNvPr id="10" name="AutoShape 9"/>
            <p:cNvSpPr>
              <a:spLocks noChangeArrowheads="1"/>
            </p:cNvSpPr>
            <p:nvPr/>
          </p:nvSpPr>
          <p:spPr bwMode="auto">
            <a:xfrm>
              <a:off x="599318" y="3666084"/>
              <a:ext cx="3085495" cy="113952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chemeClr val="tx2"/>
                  </a:solidFill>
                  <a:ea typeface="SimSun" pitchFamily="2" charset="-122"/>
                </a:rPr>
                <a:t>Patients </a:t>
              </a:r>
              <a:r>
                <a:rPr lang="en-GB" altLang="zh-CN" dirty="0">
                  <a:solidFill>
                    <a:schemeClr val="tx2"/>
                  </a:solidFill>
                  <a:ea typeface="SimSun" pitchFamily="2" charset="-122"/>
                </a:rPr>
                <a:t>with </a:t>
              </a:r>
              <a:r>
                <a:rPr lang="en-GB" altLang="zh-CN" dirty="0" err="1">
                  <a:solidFill>
                    <a:schemeClr val="tx2"/>
                  </a:solidFill>
                  <a:ea typeface="SimSun" pitchFamily="2" charset="-122"/>
                </a:rPr>
                <a:t>mCRC</a:t>
              </a:r>
              <a:endParaRPr lang="en-GB" altLang="zh-CN" i="1" dirty="0" smtClean="0">
                <a:solidFill>
                  <a:schemeClr val="tx2"/>
                </a:solidFill>
                <a:ea typeface="SimSun" pitchFamily="2" charset="-122"/>
              </a:endParaRPr>
            </a:p>
            <a:p>
              <a:pPr marL="180975" indent="-180975" algn="l" defTabSz="892175" eaLnBrk="0" hangingPunct="0">
                <a:spcAft>
                  <a:spcPct val="30000"/>
                </a:spcAft>
                <a:buFont typeface="Arial" pitchFamily="34" charset="0"/>
                <a:buChar char="•"/>
              </a:pPr>
              <a:r>
                <a:rPr lang="en-GB" altLang="zh-CN" dirty="0" smtClean="0">
                  <a:solidFill>
                    <a:schemeClr val="tx2"/>
                  </a:solidFill>
                  <a:ea typeface="SimSun" pitchFamily="2" charset="-122"/>
                </a:rPr>
                <a:t>First-line therapy</a:t>
              </a:r>
            </a:p>
            <a:p>
              <a:pPr marL="180975" indent="-180975" algn="l" defTabSz="892175" eaLnBrk="0" hangingPunct="0">
                <a:spcAft>
                  <a:spcPct val="30000"/>
                </a:spcAft>
                <a:buFont typeface="Arial" pitchFamily="34" charset="0"/>
                <a:buChar char="•"/>
              </a:pPr>
              <a:r>
                <a:rPr lang="en-GB" altLang="zh-CN" i="1" dirty="0" smtClean="0">
                  <a:solidFill>
                    <a:schemeClr val="tx2"/>
                  </a:solidFill>
                  <a:ea typeface="SimSun" pitchFamily="2" charset="-122"/>
                </a:rPr>
                <a:t>KRAS</a:t>
              </a:r>
              <a:r>
                <a:rPr lang="en-GB" altLang="zh-CN" dirty="0" smtClean="0">
                  <a:solidFill>
                    <a:schemeClr val="tx2"/>
                  </a:solidFill>
                  <a:ea typeface="SimSun" pitchFamily="2" charset="-122"/>
                </a:rPr>
                <a:t> WT</a:t>
              </a:r>
            </a:p>
          </p:txBody>
        </p:sp>
        <p:sp>
          <p:nvSpPr>
            <p:cNvPr id="11" name="AutoShape 12"/>
            <p:cNvSpPr>
              <a:spLocks noChangeArrowheads="1"/>
            </p:cNvSpPr>
            <p:nvPr/>
          </p:nvSpPr>
          <p:spPr bwMode="auto">
            <a:xfrm>
              <a:off x="4865310" y="4619944"/>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FOLFIRI+BEV</a:t>
              </a:r>
              <a:r>
                <a:rPr lang="en-GB" baseline="30000" dirty="0" smtClean="0">
                  <a:latin typeface="Arial"/>
                  <a:cs typeface="Arial"/>
                </a:rPr>
                <a:t>‡</a:t>
              </a:r>
              <a:r>
                <a:rPr lang="en-GB" altLang="zh-CN" dirty="0" smtClean="0">
                  <a:ea typeface="SimSun" pitchFamily="2" charset="-122"/>
                </a:rPr>
                <a:t> </a:t>
              </a:r>
              <a:br>
                <a:rPr lang="en-GB" altLang="zh-CN" dirty="0" smtClean="0">
                  <a:ea typeface="SimSun" pitchFamily="2" charset="-122"/>
                </a:rPr>
              </a:br>
              <a:r>
                <a:rPr lang="en-GB" altLang="zh-CN" dirty="0" smtClean="0">
                  <a:ea typeface="SimSun" pitchFamily="2" charset="-122"/>
                </a:rPr>
                <a:t>(n=295)</a:t>
              </a:r>
              <a:endParaRPr lang="en-GB" altLang="zh-CN" dirty="0">
                <a:ea typeface="SimSun" pitchFamily="2" charset="-122"/>
              </a:endParaRPr>
            </a:p>
          </p:txBody>
        </p:sp>
        <p:sp>
          <p:nvSpPr>
            <p:cNvPr id="12" name="AutoShape 8"/>
            <p:cNvSpPr>
              <a:spLocks noChangeArrowheads="1"/>
            </p:cNvSpPr>
            <p:nvPr/>
          </p:nvSpPr>
          <p:spPr bwMode="auto">
            <a:xfrm>
              <a:off x="4865310" y="3104517"/>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smtClean="0">
                  <a:solidFill>
                    <a:schemeClr val="tx2"/>
                  </a:solidFill>
                  <a:ea typeface="SimSun" pitchFamily="2" charset="-122"/>
                </a:rPr>
                <a:t>FOLFIRI+cetuximab</a:t>
              </a:r>
              <a:r>
                <a:rPr lang="en-GB" altLang="zh-CN" baseline="30000" dirty="0" smtClean="0">
                  <a:solidFill>
                    <a:schemeClr val="tx2"/>
                  </a:solidFill>
                  <a:latin typeface="Arial"/>
                  <a:ea typeface="SimSun" pitchFamily="2" charset="-122"/>
                  <a:cs typeface="Arial"/>
                </a:rPr>
                <a:t>†</a:t>
              </a:r>
              <a:r>
                <a:rPr lang="en-GB" altLang="zh-CN" dirty="0" smtClean="0">
                  <a:solidFill>
                    <a:schemeClr val="tx2"/>
                  </a:solidFill>
                  <a:ea typeface="SimSun" pitchFamily="2" charset="-122"/>
                </a:rPr>
                <a:t> </a:t>
              </a:r>
              <a:r>
                <a:rPr lang="en-GB" altLang="zh-CN" dirty="0">
                  <a:solidFill>
                    <a:schemeClr val="tx2"/>
                  </a:solidFill>
                  <a:ea typeface="SimSun" pitchFamily="2" charset="-122"/>
                </a:rPr>
                <a:t>(n=297</a:t>
              </a:r>
              <a:r>
                <a:rPr lang="en-GB" altLang="zh-CN" dirty="0" smtClean="0">
                  <a:solidFill>
                    <a:schemeClr val="tx2"/>
                  </a:solidFill>
                  <a:ea typeface="SimSun" pitchFamily="2" charset="-122"/>
                </a:rPr>
                <a:t>)</a:t>
              </a:r>
              <a:endParaRPr lang="en-GB" altLang="zh-CN" dirty="0">
                <a:solidFill>
                  <a:schemeClr val="tx2"/>
                </a:solidFill>
                <a:ea typeface="SimSun" pitchFamily="2" charset="-122"/>
              </a:endParaRPr>
            </a:p>
          </p:txBody>
        </p:sp>
      </p:grpSp>
      <p:sp>
        <p:nvSpPr>
          <p:cNvPr id="19" name="Text Box 5"/>
          <p:cNvSpPr txBox="1">
            <a:spLocks noChangeArrowheads="1"/>
          </p:cNvSpPr>
          <p:nvPr/>
        </p:nvSpPr>
        <p:spPr bwMode="auto">
          <a:xfrm>
            <a:off x="213840" y="6351786"/>
            <a:ext cx="54452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t>*</a:t>
            </a:r>
            <a:r>
              <a:rPr lang="en-GB" sz="1000" i="1" dirty="0" smtClean="0"/>
              <a:t>KRAS</a:t>
            </a:r>
            <a:r>
              <a:rPr lang="en-GB" sz="1000" dirty="0" smtClean="0"/>
              <a:t> and </a:t>
            </a:r>
            <a:r>
              <a:rPr lang="en-GB" sz="1000" i="1" dirty="0" smtClean="0"/>
              <a:t>NRAS </a:t>
            </a:r>
            <a:r>
              <a:rPr lang="en-GB" sz="1000" dirty="0" smtClean="0"/>
              <a:t>exon 2, 3 and </a:t>
            </a:r>
            <a:r>
              <a:rPr lang="en-GB" sz="1000" dirty="0"/>
              <a:t>4; </a:t>
            </a:r>
            <a:r>
              <a:rPr lang="en-GB" sz="1000" baseline="30000" dirty="0" smtClean="0"/>
              <a:t>†</a:t>
            </a:r>
            <a:r>
              <a:rPr lang="en-GB" sz="1000" dirty="0" smtClean="0"/>
              <a:t>400 mg/m</a:t>
            </a:r>
            <a:r>
              <a:rPr lang="en-GB" sz="1000" baseline="30000" dirty="0" smtClean="0"/>
              <a:t>2</a:t>
            </a:r>
            <a:r>
              <a:rPr lang="en-GB" sz="1000" dirty="0" smtClean="0"/>
              <a:t> iv 120-min initial dose, </a:t>
            </a:r>
            <a:br>
              <a:rPr lang="en-GB" sz="1000" dirty="0" smtClean="0"/>
            </a:br>
            <a:r>
              <a:rPr lang="en-GB" sz="1000" dirty="0" smtClean="0"/>
              <a:t>250 mg/m</a:t>
            </a:r>
            <a:r>
              <a:rPr lang="en-GB" sz="1000" baseline="30000" dirty="0" smtClean="0"/>
              <a:t>2</a:t>
            </a:r>
            <a:r>
              <a:rPr lang="en-GB" sz="1000" dirty="0" smtClean="0"/>
              <a:t> iv 60 min q1w; </a:t>
            </a:r>
            <a:r>
              <a:rPr lang="en-GB" sz="1000" baseline="30000" dirty="0" smtClean="0">
                <a:latin typeface="Arial"/>
                <a:cs typeface="Arial"/>
              </a:rPr>
              <a:t>‡</a:t>
            </a:r>
            <a:r>
              <a:rPr lang="en-GB" sz="1000" dirty="0" smtClean="0">
                <a:latin typeface="Arial"/>
                <a:cs typeface="Arial"/>
              </a:rPr>
              <a:t>5 mg iv 30–90 min q2w</a:t>
            </a:r>
            <a:endParaRPr lang="en-GB" sz="1000" dirty="0"/>
          </a:p>
        </p:txBody>
      </p:sp>
    </p:spTree>
    <p:extLst>
      <p:ext uri="{BB962C8B-B14F-4D97-AF65-F5344CB8AC3E}">
        <p14:creationId xmlns:p14="http://schemas.microsoft.com/office/powerpoint/2010/main" val="86407794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3514: </a:t>
            </a:r>
            <a:r>
              <a:rPr lang="en-GB" sz="1800" dirty="0" smtClean="0"/>
              <a:t>Analysis of plasma protein biomarkers from the CORRECT phase III study of </a:t>
            </a:r>
            <a:r>
              <a:rPr lang="en-US" sz="1800" dirty="0" smtClean="0"/>
              <a:t>regorafenib for metastatic colorectal cancer – </a:t>
            </a:r>
            <a:r>
              <a:rPr lang="en-US" sz="1800" i="1" dirty="0" smtClean="0"/>
              <a:t>Lenz H-J et al</a:t>
            </a:r>
            <a:endParaRPr lang="en-US" sz="1800" i="1" dirty="0"/>
          </a:p>
        </p:txBody>
      </p:sp>
      <p:sp>
        <p:nvSpPr>
          <p:cNvPr id="3" name="Content Placeholder 2"/>
          <p:cNvSpPr>
            <a:spLocks noGrp="1"/>
          </p:cNvSpPr>
          <p:nvPr>
            <p:ph idx="1"/>
          </p:nvPr>
        </p:nvSpPr>
        <p:spPr/>
        <p:txBody>
          <a:bodyPr/>
          <a:lstStyle/>
          <a:p>
            <a:r>
              <a:rPr lang="en-US" sz="1800" dirty="0" smtClean="0"/>
              <a:t>Key results (continued)</a:t>
            </a:r>
          </a:p>
          <a:p>
            <a:pPr lvl="1"/>
            <a:r>
              <a:rPr lang="en-GB" sz="1800" dirty="0" smtClean="0"/>
              <a:t>Following adjustment for multiple testing, neither baseline high sTie-1 nor low von </a:t>
            </a:r>
            <a:r>
              <a:rPr lang="en-GB" sz="1800" dirty="0"/>
              <a:t>Willebrand factor </a:t>
            </a:r>
            <a:r>
              <a:rPr lang="en-GB" sz="1800" dirty="0" smtClean="0"/>
              <a:t>subgroups retained statistical significance</a:t>
            </a:r>
          </a:p>
          <a:p>
            <a:pPr lvl="1"/>
            <a:r>
              <a:rPr lang="en-GB" sz="1800" dirty="0" smtClean="0"/>
              <a:t>Baseline levels of IL-8 and placental growth factor were found to have prognostic value for OS</a:t>
            </a:r>
          </a:p>
          <a:p>
            <a:pPr lvl="1"/>
            <a:r>
              <a:rPr lang="en-GB" sz="1800" dirty="0" smtClean="0"/>
              <a:t>IL-8 was also prognostic for PFS</a:t>
            </a:r>
          </a:p>
          <a:p>
            <a:r>
              <a:rPr lang="en-US" sz="1800" b="1" dirty="0" smtClean="0"/>
              <a:t>Conclusions</a:t>
            </a:r>
          </a:p>
          <a:p>
            <a:pPr lvl="1"/>
            <a:r>
              <a:rPr lang="en-US" sz="1800" b="1" dirty="0" smtClean="0"/>
              <a:t>None of the baseline </a:t>
            </a:r>
            <a:r>
              <a:rPr lang="en-GB" sz="1800" b="1" dirty="0" smtClean="0"/>
              <a:t>plasma proteins examined showed significant predictive value for regorafenib efficacy after multiple testing adjustment</a:t>
            </a:r>
          </a:p>
          <a:p>
            <a:pPr lvl="1"/>
            <a:r>
              <a:rPr lang="en-NZ" sz="1800" b="1" dirty="0" smtClean="0"/>
              <a:t>Only IL-8 was prognostic for OS </a:t>
            </a:r>
            <a:r>
              <a:rPr lang="en-NZ" sz="1800" b="1" smtClean="0"/>
              <a:t>and PFS in </a:t>
            </a:r>
            <a:r>
              <a:rPr lang="en-NZ" sz="1800" b="1" dirty="0" smtClean="0"/>
              <a:t>patients </a:t>
            </a:r>
            <a:r>
              <a:rPr lang="en-US" sz="1800" b="1" dirty="0"/>
              <a:t>with </a:t>
            </a:r>
            <a:r>
              <a:rPr lang="en-US" sz="1800" b="1" dirty="0" err="1" smtClean="0"/>
              <a:t>mCRC</a:t>
            </a:r>
            <a:r>
              <a:rPr lang="en-US" sz="1800" b="1" dirty="0" smtClean="0"/>
              <a:t> </a:t>
            </a:r>
            <a:endParaRPr lang="en-GB" sz="1800" b="1" dirty="0" smtClean="0"/>
          </a:p>
        </p:txBody>
      </p:sp>
      <p:sp>
        <p:nvSpPr>
          <p:cNvPr id="4" name="Text Placeholder 3"/>
          <p:cNvSpPr>
            <a:spLocks noGrp="1"/>
          </p:cNvSpPr>
          <p:nvPr>
            <p:ph type="body" sz="quarter" idx="11"/>
          </p:nvPr>
        </p:nvSpPr>
        <p:spPr/>
        <p:txBody>
          <a:bodyPr/>
          <a:lstStyle/>
          <a:p>
            <a:r>
              <a:rPr lang="en-US" sz="1100" dirty="0" smtClean="0"/>
              <a:t>Lenz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3514) </a:t>
            </a:r>
            <a:endParaRPr lang="en-US" sz="1100" dirty="0"/>
          </a:p>
        </p:txBody>
      </p:sp>
    </p:spTree>
    <p:extLst>
      <p:ext uri="{BB962C8B-B14F-4D97-AF65-F5344CB8AC3E}">
        <p14:creationId xmlns:p14="http://schemas.microsoft.com/office/powerpoint/2010/main" val="24513911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2161:</a:t>
            </a:r>
            <a:r>
              <a:rPr lang="en-GB" sz="1800" dirty="0"/>
              <a:t> </a:t>
            </a:r>
            <a:r>
              <a:rPr lang="en-GB" sz="1800" dirty="0" smtClean="0"/>
              <a:t>Evaluation </a:t>
            </a:r>
            <a:r>
              <a:rPr lang="en-GB" sz="1800" dirty="0"/>
              <a:t>of PIK3CA mutation as a predictor of benefit from NSAID therapy in colorectal </a:t>
            </a:r>
            <a:r>
              <a:rPr lang="en-GB" sz="1800" dirty="0" smtClean="0"/>
              <a:t>cancer – </a:t>
            </a:r>
            <a:r>
              <a:rPr lang="en-GB" sz="1800" i="1" dirty="0" smtClean="0"/>
              <a:t>Church D et al</a:t>
            </a:r>
            <a:endParaRPr lang="en-GB" sz="1800" i="1" dirty="0"/>
          </a:p>
        </p:txBody>
      </p:sp>
      <p:sp>
        <p:nvSpPr>
          <p:cNvPr id="3" name="Content Placeholder 2"/>
          <p:cNvSpPr>
            <a:spLocks noGrp="1"/>
          </p:cNvSpPr>
          <p:nvPr>
            <p:ph idx="1"/>
          </p:nvPr>
        </p:nvSpPr>
        <p:spPr/>
        <p:txBody>
          <a:bodyPr/>
          <a:lstStyle/>
          <a:p>
            <a:r>
              <a:rPr lang="en-US" sz="1800" dirty="0"/>
              <a:t>Study </a:t>
            </a:r>
            <a:r>
              <a:rPr lang="en-US" sz="1800" dirty="0" smtClean="0"/>
              <a:t>objective</a:t>
            </a:r>
            <a:endParaRPr lang="en-GB" sz="1800" dirty="0" smtClean="0"/>
          </a:p>
          <a:p>
            <a:pPr lvl="1"/>
            <a:r>
              <a:rPr lang="en-GB" sz="1800" dirty="0" smtClean="0"/>
              <a:t>To assess the value of </a:t>
            </a:r>
            <a:r>
              <a:rPr lang="en-GB" sz="1800" i="1" dirty="0"/>
              <a:t>PIK3CA</a:t>
            </a:r>
            <a:r>
              <a:rPr lang="en-GB" sz="1800" dirty="0"/>
              <a:t> mutation </a:t>
            </a:r>
            <a:r>
              <a:rPr lang="en-GB" sz="1800" dirty="0" smtClean="0"/>
              <a:t>in predicting </a:t>
            </a:r>
            <a:r>
              <a:rPr lang="en-GB" sz="1800" dirty="0"/>
              <a:t>benefit from </a:t>
            </a:r>
            <a:r>
              <a:rPr lang="en-GB" sz="1800" dirty="0" smtClean="0"/>
              <a:t>COX-2 </a:t>
            </a:r>
            <a:r>
              <a:rPr lang="en-GB" sz="1800" dirty="0"/>
              <a:t>inhibition and </a:t>
            </a:r>
            <a:r>
              <a:rPr lang="en-GB" sz="1800" dirty="0" smtClean="0"/>
              <a:t>aspirin</a:t>
            </a:r>
          </a:p>
          <a:p>
            <a:pPr>
              <a:spcBef>
                <a:spcPts val="1200"/>
              </a:spcBef>
            </a:pPr>
            <a:r>
              <a:rPr lang="en-GB" sz="1800" dirty="0" smtClean="0"/>
              <a:t>Study design</a:t>
            </a:r>
          </a:p>
          <a:p>
            <a:pPr lvl="1"/>
            <a:r>
              <a:rPr lang="en-GB" sz="1800" dirty="0" smtClean="0"/>
              <a:t>Substudy of the VICTOR study, in which </a:t>
            </a:r>
            <a:r>
              <a:rPr lang="en-GB" sz="1800" dirty="0"/>
              <a:t>rofecoxib </a:t>
            </a:r>
            <a:r>
              <a:rPr lang="en-GB" sz="1800" dirty="0" smtClean="0"/>
              <a:t>was compared with </a:t>
            </a:r>
            <a:r>
              <a:rPr lang="en-GB" sz="1800" dirty="0"/>
              <a:t>placebo following primary CRC resection</a:t>
            </a:r>
            <a:endParaRPr lang="en-GB" sz="1800" dirty="0" smtClean="0"/>
          </a:p>
          <a:p>
            <a:pPr lvl="1"/>
            <a:r>
              <a:rPr lang="en-GB" sz="1800" dirty="0" smtClean="0"/>
              <a:t>Molecular analysis was carried out on tumours to determine </a:t>
            </a:r>
            <a:r>
              <a:rPr lang="en-GB" sz="1800" i="1" dirty="0"/>
              <a:t>PIK3CA</a:t>
            </a:r>
            <a:r>
              <a:rPr lang="en-GB" sz="1800" dirty="0"/>
              <a:t> mutation status</a:t>
            </a:r>
            <a:r>
              <a:rPr lang="en-GB" sz="1800" dirty="0" smtClean="0"/>
              <a:t> (n=896)</a:t>
            </a:r>
          </a:p>
          <a:p>
            <a:pPr lvl="1"/>
            <a:r>
              <a:rPr lang="en-GB" sz="1800" dirty="0" smtClean="0"/>
              <a:t>Relapse-free survival (RFS) and OS was compared between </a:t>
            </a:r>
            <a:r>
              <a:rPr lang="en-GB" sz="1800" dirty="0"/>
              <a:t>rofecoxib therapy </a:t>
            </a:r>
            <a:r>
              <a:rPr lang="en-GB" sz="1800" dirty="0" smtClean="0"/>
              <a:t>vs. placebo, and </a:t>
            </a:r>
            <a:r>
              <a:rPr lang="en-GB" sz="1800" dirty="0"/>
              <a:t>between the use </a:t>
            </a:r>
            <a:r>
              <a:rPr lang="en-GB" sz="1800" dirty="0" smtClean="0"/>
              <a:t>vs. </a:t>
            </a:r>
            <a:r>
              <a:rPr lang="en-GB" sz="1800" dirty="0"/>
              <a:t>non-use of low-dose aspirin, according to </a:t>
            </a:r>
            <a:r>
              <a:rPr lang="en-GB" sz="1800" dirty="0" smtClean="0"/>
              <a:t>tumour </a:t>
            </a:r>
            <a:r>
              <a:rPr lang="en-GB" sz="1800" i="1" dirty="0"/>
              <a:t>PIK3CA</a:t>
            </a:r>
            <a:r>
              <a:rPr lang="en-GB" sz="1800" dirty="0"/>
              <a:t> </a:t>
            </a:r>
            <a:r>
              <a:rPr lang="en-GB" sz="1800" dirty="0" smtClean="0"/>
              <a:t>status</a:t>
            </a:r>
          </a:p>
        </p:txBody>
      </p:sp>
      <p:sp>
        <p:nvSpPr>
          <p:cNvPr id="5" name="Text Box 4"/>
          <p:cNvSpPr txBox="1">
            <a:spLocks noChangeArrowheads="1"/>
          </p:cNvSpPr>
          <p:nvPr/>
        </p:nvSpPr>
        <p:spPr bwMode="auto">
          <a:xfrm>
            <a:off x="5465661" y="6490286"/>
            <a:ext cx="345767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smtClean="0"/>
              <a:t>Church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2161)</a:t>
            </a:r>
            <a:endParaRPr lang="en-GB" sz="1100" dirty="0"/>
          </a:p>
        </p:txBody>
      </p:sp>
    </p:spTree>
    <p:extLst>
      <p:ext uri="{BB962C8B-B14F-4D97-AF65-F5344CB8AC3E}">
        <p14:creationId xmlns:p14="http://schemas.microsoft.com/office/powerpoint/2010/main" val="41412597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solidFill>
                  <a:srgbClr val="043882"/>
                </a:solidFill>
              </a:rPr>
              <a:t>2161: Evaluation </a:t>
            </a:r>
            <a:r>
              <a:rPr lang="en-GB" sz="1800" dirty="0">
                <a:solidFill>
                  <a:srgbClr val="043882"/>
                </a:solidFill>
              </a:rPr>
              <a:t>of PIK3CA mutation as a predictor of benefit from NSAID therapy in colorectal </a:t>
            </a:r>
            <a:r>
              <a:rPr lang="en-GB" sz="1800" dirty="0" smtClean="0">
                <a:solidFill>
                  <a:srgbClr val="043882"/>
                </a:solidFill>
              </a:rPr>
              <a:t>cancer – </a:t>
            </a:r>
            <a:r>
              <a:rPr lang="en-GB" sz="1800" i="1" dirty="0">
                <a:solidFill>
                  <a:srgbClr val="043882"/>
                </a:solidFill>
              </a:rPr>
              <a:t>Church D et al</a:t>
            </a:r>
            <a:endParaRPr lang="en-GB" sz="1800" dirty="0"/>
          </a:p>
        </p:txBody>
      </p:sp>
      <p:sp>
        <p:nvSpPr>
          <p:cNvPr id="3" name="Content Placeholder 2"/>
          <p:cNvSpPr>
            <a:spLocks noGrp="1"/>
          </p:cNvSpPr>
          <p:nvPr>
            <p:ph idx="1"/>
          </p:nvPr>
        </p:nvSpPr>
        <p:spPr/>
        <p:txBody>
          <a:bodyPr/>
          <a:lstStyle/>
          <a:p>
            <a:r>
              <a:rPr lang="en-GB" sz="1800"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smtClean="0"/>
          </a:p>
          <a:p>
            <a:r>
              <a:rPr lang="en-GB" sz="1800" b="1" dirty="0" smtClean="0"/>
              <a:t>Conclusions</a:t>
            </a:r>
          </a:p>
          <a:p>
            <a:pPr lvl="1"/>
            <a:r>
              <a:rPr lang="en-GB" sz="1800" b="1" dirty="0" smtClean="0"/>
              <a:t>Tumour </a:t>
            </a:r>
            <a:r>
              <a:rPr lang="en-GB" sz="1800" b="1" i="1" dirty="0"/>
              <a:t>PIK3CA</a:t>
            </a:r>
            <a:r>
              <a:rPr lang="en-GB" sz="1800" b="1" dirty="0"/>
              <a:t> mutation </a:t>
            </a:r>
            <a:r>
              <a:rPr lang="en-GB" sz="1800" b="1" dirty="0" smtClean="0"/>
              <a:t>did </a:t>
            </a:r>
            <a:r>
              <a:rPr lang="en-GB" sz="1800" b="1" dirty="0"/>
              <a:t>not predict benefit from rofecoxib </a:t>
            </a:r>
            <a:r>
              <a:rPr lang="en-GB" sz="1800" b="1" dirty="0" smtClean="0"/>
              <a:t>treatment</a:t>
            </a:r>
          </a:p>
          <a:p>
            <a:pPr lvl="1"/>
            <a:r>
              <a:rPr lang="en-GB" sz="1800" b="1" dirty="0" smtClean="0"/>
              <a:t>Aspirin </a:t>
            </a:r>
            <a:r>
              <a:rPr lang="en-GB" sz="1800" b="1" dirty="0"/>
              <a:t>use </a:t>
            </a:r>
            <a:r>
              <a:rPr lang="en-GB" sz="1800" b="1" dirty="0" smtClean="0"/>
              <a:t>was </a:t>
            </a:r>
            <a:r>
              <a:rPr lang="en-GB" sz="1800" b="1" dirty="0"/>
              <a:t>associated with a reduced rate </a:t>
            </a:r>
            <a:r>
              <a:rPr lang="en-GB" sz="1800" b="1" dirty="0" smtClean="0"/>
              <a:t>of CRC recurrence</a:t>
            </a:r>
          </a:p>
          <a:p>
            <a:pPr lvl="2"/>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3526156540"/>
              </p:ext>
            </p:extLst>
          </p:nvPr>
        </p:nvGraphicFramePr>
        <p:xfrm>
          <a:off x="914400" y="1946394"/>
          <a:ext cx="7315200" cy="2595880"/>
        </p:xfrm>
        <a:graphic>
          <a:graphicData uri="http://schemas.openxmlformats.org/drawingml/2006/table">
            <a:tbl>
              <a:tblPr firstRow="1" bandRow="1">
                <a:tableStyleId>{69012ECD-51FC-41F1-AA8D-1B2483CD663E}</a:tableStyleId>
              </a:tblPr>
              <a:tblGrid>
                <a:gridCol w="2651760"/>
                <a:gridCol w="1188720"/>
                <a:gridCol w="1645920"/>
                <a:gridCol w="1828800"/>
              </a:tblGrid>
              <a:tr h="370840">
                <a:tc>
                  <a:txBody>
                    <a:bodyPr/>
                    <a:lstStyle/>
                    <a:p>
                      <a:r>
                        <a:rPr lang="en-GB" sz="1600" dirty="0" smtClean="0">
                          <a:solidFill>
                            <a:schemeClr val="tx2"/>
                          </a:solidFill>
                        </a:rPr>
                        <a:t>RFS</a:t>
                      </a:r>
                      <a:endParaRPr lang="en-GB" sz="1600" dirty="0">
                        <a:solidFill>
                          <a:schemeClr val="tx2"/>
                        </a:solidFill>
                      </a:endParaRPr>
                    </a:p>
                  </a:txBody>
                  <a:tcPr/>
                </a:tc>
                <a:tc>
                  <a:txBody>
                    <a:bodyPr/>
                    <a:lstStyle/>
                    <a:p>
                      <a:pPr algn="ctr"/>
                      <a:r>
                        <a:rPr lang="en-GB" sz="1600" dirty="0" smtClean="0">
                          <a:solidFill>
                            <a:schemeClr val="tx2"/>
                          </a:solidFill>
                        </a:rPr>
                        <a:t>HR</a:t>
                      </a:r>
                      <a:endParaRPr lang="en-GB" sz="1600" dirty="0">
                        <a:solidFill>
                          <a:schemeClr val="tx2"/>
                        </a:solidFill>
                      </a:endParaRPr>
                    </a:p>
                  </a:txBody>
                  <a:tcPr/>
                </a:tc>
                <a:tc>
                  <a:txBody>
                    <a:bodyPr/>
                    <a:lstStyle/>
                    <a:p>
                      <a:pPr algn="ctr"/>
                      <a:r>
                        <a:rPr lang="en-GB" sz="1600" dirty="0" smtClean="0">
                          <a:solidFill>
                            <a:schemeClr val="tx2"/>
                          </a:solidFill>
                        </a:rPr>
                        <a:t>95% CI</a:t>
                      </a:r>
                      <a:endParaRPr lang="en-GB" sz="1600" dirty="0">
                        <a:solidFill>
                          <a:schemeClr val="tx2"/>
                        </a:solidFill>
                      </a:endParaRPr>
                    </a:p>
                  </a:txBody>
                  <a:tcPr/>
                </a:tc>
                <a:tc>
                  <a:txBody>
                    <a:bodyPr/>
                    <a:lstStyle/>
                    <a:p>
                      <a:pPr algn="ctr"/>
                      <a:r>
                        <a:rPr lang="en-GB" sz="1600" baseline="0" dirty="0" smtClean="0">
                          <a:solidFill>
                            <a:schemeClr val="tx2"/>
                          </a:solidFill>
                        </a:rPr>
                        <a:t>p-value</a:t>
                      </a:r>
                      <a:endParaRPr lang="en-GB" sz="1600" dirty="0">
                        <a:solidFill>
                          <a:schemeClr val="tx2"/>
                        </a:solidFill>
                      </a:endParaRPr>
                    </a:p>
                  </a:txBody>
                  <a:tcPr/>
                </a:tc>
              </a:tr>
              <a:tr h="370840">
                <a:tc>
                  <a:txBody>
                    <a:bodyPr/>
                    <a:lstStyle/>
                    <a:p>
                      <a:r>
                        <a:rPr lang="en-GB" sz="1600" b="1" dirty="0" smtClean="0"/>
                        <a:t>Rofecoxib vs. placebo</a:t>
                      </a:r>
                      <a:endParaRPr lang="en-GB" sz="1600" b="1" dirty="0"/>
                    </a:p>
                  </a:txBody>
                  <a:tcPr/>
                </a:tc>
                <a:tc>
                  <a:txBody>
                    <a:bodyPr/>
                    <a:lstStyle/>
                    <a:p>
                      <a:pPr algn="ctr"/>
                      <a:endParaRPr lang="en-GB" sz="1600" dirty="0"/>
                    </a:p>
                  </a:txBody>
                  <a:tcPr/>
                </a:tc>
                <a:tc>
                  <a:txBody>
                    <a:bodyPr/>
                    <a:lstStyle/>
                    <a:p>
                      <a:pPr algn="ctr"/>
                      <a:endParaRPr lang="en-GB" sz="1600" dirty="0"/>
                    </a:p>
                  </a:txBody>
                  <a:tcPr/>
                </a:tc>
                <a:tc>
                  <a:txBody>
                    <a:bodyPr/>
                    <a:lstStyle/>
                    <a:p>
                      <a:pPr algn="ctr"/>
                      <a:endParaRPr lang="en-GB" sz="1600" dirty="0"/>
                    </a:p>
                  </a:txBody>
                  <a:tcPr/>
                </a:tc>
              </a:tr>
              <a:tr h="370840">
                <a:tc>
                  <a:txBody>
                    <a:bodyPr/>
                    <a:lstStyle/>
                    <a:p>
                      <a:pPr marL="180000"/>
                      <a:r>
                        <a:rPr lang="en-GB" sz="1600" i="1" dirty="0" smtClean="0"/>
                        <a:t>PIK3CA</a:t>
                      </a:r>
                      <a:r>
                        <a:rPr lang="en-GB" sz="1600" i="1" baseline="0" dirty="0" smtClean="0"/>
                        <a:t> </a:t>
                      </a:r>
                      <a:r>
                        <a:rPr lang="en-GB" sz="1600" baseline="0" dirty="0" smtClean="0"/>
                        <a:t>mutation</a:t>
                      </a:r>
                      <a:endParaRPr lang="en-GB" sz="1600" dirty="0"/>
                    </a:p>
                  </a:txBody>
                  <a:tcPr/>
                </a:tc>
                <a:tc>
                  <a:txBody>
                    <a:bodyPr/>
                    <a:lstStyle/>
                    <a:p>
                      <a:pPr algn="ctr"/>
                      <a:r>
                        <a:rPr lang="en-GB" sz="1600" dirty="0" smtClean="0"/>
                        <a:t>1.2</a:t>
                      </a:r>
                      <a:endParaRPr lang="en-GB" sz="1600" dirty="0"/>
                    </a:p>
                  </a:txBody>
                  <a:tcPr/>
                </a:tc>
                <a:tc>
                  <a:txBody>
                    <a:bodyPr/>
                    <a:lstStyle/>
                    <a:p>
                      <a:pPr algn="ctr"/>
                      <a:r>
                        <a:rPr lang="en-GB" sz="1600" dirty="0" smtClean="0">
                          <a:effectLst/>
                          <a:latin typeface="Arial"/>
                          <a:ea typeface="Times New Roman"/>
                        </a:rPr>
                        <a:t>0.53, 2.72</a:t>
                      </a:r>
                      <a:endParaRPr lang="en-GB" sz="1600" dirty="0"/>
                    </a:p>
                  </a:txBody>
                  <a:tcPr/>
                </a:tc>
                <a:tc>
                  <a:txBody>
                    <a:bodyPr/>
                    <a:lstStyle/>
                    <a:p>
                      <a:pPr algn="ctr"/>
                      <a:r>
                        <a:rPr lang="en-GB" sz="1600" dirty="0" smtClean="0">
                          <a:effectLst/>
                          <a:latin typeface="Arial"/>
                          <a:ea typeface="Times New Roman"/>
                        </a:rPr>
                        <a:t>0.66</a:t>
                      </a:r>
                      <a:endParaRPr lang="en-GB" sz="1600" dirty="0"/>
                    </a:p>
                  </a:txBody>
                  <a:tcPr/>
                </a:tc>
              </a:tr>
              <a:tr h="370840">
                <a:tc>
                  <a:txBody>
                    <a:bodyPr/>
                    <a:lstStyle/>
                    <a:p>
                      <a:pPr marL="180000"/>
                      <a:r>
                        <a:rPr lang="en-GB" sz="1600" i="1" kern="1200" dirty="0" smtClean="0">
                          <a:solidFill>
                            <a:schemeClr val="tx1"/>
                          </a:solidFill>
                          <a:effectLst/>
                          <a:latin typeface="+mn-lt"/>
                          <a:ea typeface="+mn-ea"/>
                          <a:cs typeface="+mn-cs"/>
                        </a:rPr>
                        <a:t>PIK3CA</a:t>
                      </a:r>
                      <a:r>
                        <a:rPr lang="en-GB" sz="1600" i="1" kern="1200" baseline="0" dirty="0" smtClean="0">
                          <a:solidFill>
                            <a:schemeClr val="tx1"/>
                          </a:solidFill>
                          <a:effectLst/>
                          <a:latin typeface="+mn-lt"/>
                          <a:ea typeface="+mn-ea"/>
                          <a:cs typeface="+mn-cs"/>
                        </a:rPr>
                        <a:t> </a:t>
                      </a:r>
                      <a:r>
                        <a:rPr lang="en-GB" sz="1600" i="0" kern="1200" baseline="0" dirty="0" smtClean="0">
                          <a:solidFill>
                            <a:schemeClr val="tx1"/>
                          </a:solidFill>
                          <a:effectLst/>
                          <a:latin typeface="+mn-lt"/>
                          <a:ea typeface="+mn-ea"/>
                          <a:cs typeface="+mn-cs"/>
                        </a:rPr>
                        <a:t>WT</a:t>
                      </a:r>
                      <a:endParaRPr lang="en-GB" sz="1600" i="0" dirty="0"/>
                    </a:p>
                  </a:txBody>
                  <a:tcPr/>
                </a:tc>
                <a:tc>
                  <a:txBody>
                    <a:bodyPr/>
                    <a:lstStyle/>
                    <a:p>
                      <a:pPr algn="ctr"/>
                      <a:r>
                        <a:rPr lang="en-GB" sz="1600" dirty="0" smtClean="0"/>
                        <a:t>0.87</a:t>
                      </a:r>
                      <a:endParaRPr lang="en-GB" sz="1600" dirty="0"/>
                    </a:p>
                  </a:txBody>
                  <a:tcPr/>
                </a:tc>
                <a:tc>
                  <a:txBody>
                    <a:bodyPr/>
                    <a:lstStyle/>
                    <a:p>
                      <a:pPr algn="ctr"/>
                      <a:r>
                        <a:rPr lang="en-GB" sz="1600" dirty="0" smtClean="0"/>
                        <a:t>0.64, 1.16</a:t>
                      </a:r>
                      <a:endParaRPr lang="en-GB" sz="1600" dirty="0"/>
                    </a:p>
                  </a:txBody>
                  <a:tcPr/>
                </a:tc>
                <a:tc>
                  <a:txBody>
                    <a:bodyPr/>
                    <a:lstStyle/>
                    <a:p>
                      <a:pPr algn="ctr"/>
                      <a:r>
                        <a:rPr lang="en-GB" sz="1600" dirty="0" smtClean="0"/>
                        <a:t>0.34</a:t>
                      </a:r>
                      <a:endParaRPr lang="en-GB" sz="1600" dirty="0"/>
                    </a:p>
                  </a:txBody>
                  <a:tcPr/>
                </a:tc>
              </a:tr>
              <a:tr h="370840">
                <a:tc>
                  <a:txBody>
                    <a:bodyPr/>
                    <a:lstStyle/>
                    <a:p>
                      <a:r>
                        <a:rPr lang="en-GB" sz="1600" b="1" dirty="0" smtClean="0"/>
                        <a:t>Aspirin</a:t>
                      </a:r>
                      <a:r>
                        <a:rPr lang="en-GB" sz="1600" b="1" baseline="0" dirty="0" smtClean="0"/>
                        <a:t> vs. no aspirin</a:t>
                      </a:r>
                      <a:endParaRPr lang="en-GB" sz="1600" b="1" dirty="0"/>
                    </a:p>
                  </a:txBody>
                  <a:tcPr/>
                </a:tc>
                <a:tc>
                  <a:txBody>
                    <a:bodyPr/>
                    <a:lstStyle/>
                    <a:p>
                      <a:pPr algn="ctr"/>
                      <a:endParaRPr lang="en-GB" sz="1600" dirty="0"/>
                    </a:p>
                  </a:txBody>
                  <a:tcPr/>
                </a:tc>
                <a:tc>
                  <a:txBody>
                    <a:bodyPr/>
                    <a:lstStyle/>
                    <a:p>
                      <a:pPr algn="ctr"/>
                      <a:endParaRPr lang="en-GB" sz="1600" dirty="0"/>
                    </a:p>
                  </a:txBody>
                  <a:tcPr/>
                </a:tc>
                <a:tc>
                  <a:txBody>
                    <a:bodyPr/>
                    <a:lstStyle/>
                    <a:p>
                      <a:pPr algn="ctr"/>
                      <a:endParaRPr lang="en-GB" sz="1600" dirty="0"/>
                    </a:p>
                  </a:txBody>
                  <a:tcPr/>
                </a:tc>
              </a:tr>
              <a:tr h="370840">
                <a:tc>
                  <a:txBody>
                    <a:bodyPr/>
                    <a:lstStyle/>
                    <a:p>
                      <a:pPr marL="180000">
                        <a:spcBef>
                          <a:spcPts val="0"/>
                        </a:spcBef>
                      </a:pPr>
                      <a:r>
                        <a:rPr lang="en-GB" sz="1600" i="1" dirty="0" smtClean="0"/>
                        <a:t>PIK3CA</a:t>
                      </a:r>
                      <a:r>
                        <a:rPr lang="en-GB" sz="1600" i="1" baseline="0" dirty="0" smtClean="0"/>
                        <a:t> </a:t>
                      </a:r>
                      <a:r>
                        <a:rPr lang="en-GB" sz="1600" baseline="0" dirty="0" smtClean="0"/>
                        <a:t>mutation</a:t>
                      </a:r>
                      <a:endParaRPr lang="en-GB" sz="1600" dirty="0"/>
                    </a:p>
                  </a:txBody>
                  <a:tcPr/>
                </a:tc>
                <a:tc>
                  <a:txBody>
                    <a:bodyPr/>
                    <a:lstStyle/>
                    <a:p>
                      <a:pPr algn="ctr"/>
                      <a:r>
                        <a:rPr lang="en-GB" sz="1600" dirty="0" smtClean="0"/>
                        <a:t>0.11</a:t>
                      </a:r>
                      <a:endParaRPr lang="en-GB" sz="1600" dirty="0"/>
                    </a:p>
                  </a:txBody>
                  <a:tcPr/>
                </a:tc>
                <a:tc>
                  <a:txBody>
                    <a:bodyPr/>
                    <a:lstStyle/>
                    <a:p>
                      <a:pPr algn="ctr"/>
                      <a:r>
                        <a:rPr lang="en-GB" sz="1600" dirty="0" smtClean="0"/>
                        <a:t>0.00, 0.83</a:t>
                      </a:r>
                      <a:endParaRPr lang="en-GB" sz="1600" dirty="0"/>
                    </a:p>
                  </a:txBody>
                  <a:tcPr/>
                </a:tc>
                <a:tc>
                  <a:txBody>
                    <a:bodyPr/>
                    <a:lstStyle/>
                    <a:p>
                      <a:pPr algn="ctr"/>
                      <a:r>
                        <a:rPr lang="en-GB" sz="1600" dirty="0" smtClean="0"/>
                        <a:t>0.02</a:t>
                      </a:r>
                      <a:endParaRPr lang="en-GB" sz="1600" dirty="0"/>
                    </a:p>
                  </a:txBody>
                  <a:tcPr/>
                </a:tc>
              </a:tr>
              <a:tr h="370840">
                <a:tc>
                  <a:txBody>
                    <a:bodyPr/>
                    <a:lstStyle/>
                    <a:p>
                      <a:pPr marL="180000">
                        <a:spcBef>
                          <a:spcPts val="0"/>
                        </a:spcBef>
                      </a:pPr>
                      <a:r>
                        <a:rPr lang="en-GB" sz="1600" i="1" kern="1200" dirty="0" smtClean="0">
                          <a:solidFill>
                            <a:schemeClr val="tx1"/>
                          </a:solidFill>
                          <a:effectLst/>
                          <a:latin typeface="+mn-lt"/>
                          <a:ea typeface="+mn-ea"/>
                          <a:cs typeface="+mn-cs"/>
                        </a:rPr>
                        <a:t>PIK3CA</a:t>
                      </a:r>
                      <a:r>
                        <a:rPr lang="en-GB" sz="1600" i="1" kern="1200" baseline="0" dirty="0" smtClean="0">
                          <a:solidFill>
                            <a:schemeClr val="tx1"/>
                          </a:solidFill>
                          <a:effectLst/>
                          <a:latin typeface="+mn-lt"/>
                          <a:ea typeface="+mn-ea"/>
                          <a:cs typeface="+mn-cs"/>
                        </a:rPr>
                        <a:t> </a:t>
                      </a:r>
                      <a:r>
                        <a:rPr lang="en-GB" sz="1600" i="0" kern="1200" baseline="0" dirty="0" smtClean="0">
                          <a:solidFill>
                            <a:schemeClr val="tx1"/>
                          </a:solidFill>
                          <a:effectLst/>
                          <a:latin typeface="+mn-lt"/>
                          <a:ea typeface="+mn-ea"/>
                          <a:cs typeface="+mn-cs"/>
                        </a:rPr>
                        <a:t>WT</a:t>
                      </a:r>
                      <a:endParaRPr lang="en-GB" sz="1600" i="0" dirty="0"/>
                    </a:p>
                  </a:txBody>
                  <a:tcPr/>
                </a:tc>
                <a:tc>
                  <a:txBody>
                    <a:bodyPr/>
                    <a:lstStyle/>
                    <a:p>
                      <a:pPr algn="ctr"/>
                      <a:r>
                        <a:rPr lang="en-GB" sz="1600" dirty="0" smtClean="0"/>
                        <a:t>0.92</a:t>
                      </a:r>
                      <a:endParaRPr lang="en-GB" sz="1600" dirty="0"/>
                    </a:p>
                  </a:txBody>
                  <a:tcPr/>
                </a:tc>
                <a:tc>
                  <a:txBody>
                    <a:bodyPr/>
                    <a:lstStyle/>
                    <a:p>
                      <a:pPr algn="ctr"/>
                      <a:r>
                        <a:rPr lang="en-GB" sz="1600" dirty="0" smtClean="0"/>
                        <a:t>0.60, 1.42</a:t>
                      </a:r>
                      <a:endParaRPr lang="en-GB" sz="1600" dirty="0"/>
                    </a:p>
                  </a:txBody>
                  <a:tcPr/>
                </a:tc>
                <a:tc>
                  <a:txBody>
                    <a:bodyPr/>
                    <a:lstStyle/>
                    <a:p>
                      <a:pPr algn="ctr"/>
                      <a:r>
                        <a:rPr lang="en-GB" sz="1600" dirty="0" smtClean="0"/>
                        <a:t>0.71</a:t>
                      </a:r>
                      <a:endParaRPr lang="en-GB" sz="1600" dirty="0"/>
                    </a:p>
                  </a:txBody>
                  <a:tcPr/>
                </a:tc>
              </a:tr>
            </a:tbl>
          </a:graphicData>
        </a:graphic>
      </p:graphicFrame>
      <p:sp>
        <p:nvSpPr>
          <p:cNvPr id="12" name="Text Box 4"/>
          <p:cNvSpPr txBox="1">
            <a:spLocks noChangeArrowheads="1"/>
          </p:cNvSpPr>
          <p:nvPr/>
        </p:nvSpPr>
        <p:spPr bwMode="auto">
          <a:xfrm>
            <a:off x="5465661" y="6490286"/>
            <a:ext cx="345767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smtClean="0"/>
              <a:t>Church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2161)</a:t>
            </a:r>
            <a:endParaRPr lang="en-GB" sz="1100" dirty="0"/>
          </a:p>
        </p:txBody>
      </p:sp>
    </p:spTree>
    <p:extLst>
      <p:ext uri="{BB962C8B-B14F-4D97-AF65-F5344CB8AC3E}">
        <p14:creationId xmlns:p14="http://schemas.microsoft.com/office/powerpoint/2010/main" val="260400534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221: Are </a:t>
            </a:r>
            <a:r>
              <a:rPr lang="en-GB" sz="1800" dirty="0"/>
              <a:t>predictive/prognostic </a:t>
            </a:r>
            <a:r>
              <a:rPr lang="en-GB" sz="1800" dirty="0" smtClean="0"/>
              <a:t>biomarkers/platforms </a:t>
            </a:r>
            <a:r>
              <a:rPr lang="en-GB" sz="1800" dirty="0"/>
              <a:t>ready to be used in adjuvant </a:t>
            </a:r>
            <a:r>
              <a:rPr lang="en-GB" sz="1800" dirty="0" smtClean="0"/>
              <a:t>treatments? </a:t>
            </a:r>
            <a:r>
              <a:rPr lang="en-GB" sz="1800" i="1" dirty="0" smtClean="0"/>
              <a:t>– Roth A</a:t>
            </a:r>
            <a:endParaRPr lang="en-GB" sz="1800" i="1" dirty="0"/>
          </a:p>
        </p:txBody>
      </p:sp>
      <p:sp>
        <p:nvSpPr>
          <p:cNvPr id="3" name="Content Placeholder 2"/>
          <p:cNvSpPr>
            <a:spLocks noGrp="1"/>
          </p:cNvSpPr>
          <p:nvPr>
            <p:ph idx="1"/>
          </p:nvPr>
        </p:nvSpPr>
        <p:spPr/>
        <p:txBody>
          <a:bodyPr/>
          <a:lstStyle/>
          <a:p>
            <a:r>
              <a:rPr lang="en-GB" sz="1800" dirty="0" smtClean="0"/>
              <a:t>Study objective</a:t>
            </a:r>
          </a:p>
          <a:p>
            <a:pPr lvl="1"/>
            <a:r>
              <a:rPr lang="en-GB" sz="1800" dirty="0" smtClean="0"/>
              <a:t>To explore the prognostic and predictive value of biomarkers in colon cancer</a:t>
            </a:r>
          </a:p>
          <a:p>
            <a:r>
              <a:rPr lang="en-GB" sz="1800" dirty="0" smtClean="0"/>
              <a:t>Key results</a:t>
            </a:r>
          </a:p>
          <a:p>
            <a:pPr lvl="1"/>
            <a:r>
              <a:rPr lang="en-GB" sz="1800" dirty="0" smtClean="0"/>
              <a:t>Microsatellite instability (MSI) </a:t>
            </a:r>
            <a:br>
              <a:rPr lang="en-GB" sz="1800" dirty="0" smtClean="0"/>
            </a:br>
            <a:r>
              <a:rPr lang="en-GB" sz="1800" dirty="0" smtClean="0"/>
              <a:t>status and loss of SMAD4 </a:t>
            </a:r>
            <a:br>
              <a:rPr lang="en-GB" sz="1800" dirty="0" smtClean="0"/>
            </a:br>
            <a:r>
              <a:rPr lang="en-GB" sz="1800" dirty="0" smtClean="0"/>
              <a:t>expression are prognostic </a:t>
            </a:r>
            <a:br>
              <a:rPr lang="en-GB" sz="1800" dirty="0" smtClean="0"/>
            </a:br>
            <a:r>
              <a:rPr lang="en-GB" sz="1800" dirty="0" smtClean="0"/>
              <a:t>markers in colon cancer</a:t>
            </a:r>
          </a:p>
          <a:p>
            <a:pPr lvl="1"/>
            <a:r>
              <a:rPr lang="en-GB" sz="1800" dirty="0" smtClean="0"/>
              <a:t>Both seem to add value </a:t>
            </a:r>
            <a:br>
              <a:rPr lang="en-GB" sz="1800" dirty="0" smtClean="0"/>
            </a:br>
            <a:r>
              <a:rPr lang="en-GB" sz="1800" dirty="0" smtClean="0"/>
              <a:t>to TNM classification</a:t>
            </a:r>
          </a:p>
          <a:p>
            <a:endParaRPr lang="en-GB" sz="1800" dirty="0"/>
          </a:p>
        </p:txBody>
      </p:sp>
      <p:sp>
        <p:nvSpPr>
          <p:cNvPr id="7" name="Text Box 8"/>
          <p:cNvSpPr txBox="1">
            <a:spLocks noChangeArrowheads="1"/>
          </p:cNvSpPr>
          <p:nvPr/>
        </p:nvSpPr>
        <p:spPr bwMode="auto">
          <a:xfrm>
            <a:off x="6005873" y="6490286"/>
            <a:ext cx="29174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Roth.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221)</a:t>
            </a:r>
            <a:endParaRPr lang="en-GB" sz="1100" dirty="0"/>
          </a:p>
        </p:txBody>
      </p:sp>
      <p:sp>
        <p:nvSpPr>
          <p:cNvPr id="8" name="TextBox 7"/>
          <p:cNvSpPr txBox="1"/>
          <p:nvPr/>
        </p:nvSpPr>
        <p:spPr>
          <a:xfrm>
            <a:off x="5221934" y="2261301"/>
            <a:ext cx="3769873" cy="307777"/>
          </a:xfrm>
          <a:prstGeom prst="rect">
            <a:avLst/>
          </a:prstGeom>
          <a:noFill/>
        </p:spPr>
        <p:txBody>
          <a:bodyPr wrap="square" rtlCol="0">
            <a:spAutoFit/>
          </a:bodyPr>
          <a:lstStyle/>
          <a:p>
            <a:pPr algn="ctr"/>
            <a:r>
              <a:rPr lang="en-GB" sz="1400" b="1" dirty="0" smtClean="0"/>
              <a:t>RFS in stage II T3–4N0 patients (n=394)</a:t>
            </a:r>
            <a:endParaRPr lang="en-GB" sz="1400" b="1" dirty="0"/>
          </a:p>
        </p:txBody>
      </p:sp>
      <p:sp>
        <p:nvSpPr>
          <p:cNvPr id="5" name="Line 3"/>
          <p:cNvSpPr>
            <a:spLocks noChangeShapeType="1"/>
          </p:cNvSpPr>
          <p:nvPr/>
        </p:nvSpPr>
        <p:spPr bwMode="auto">
          <a:xfrm>
            <a:off x="4738078" y="2566332"/>
            <a:ext cx="619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4"/>
          <p:cNvSpPr>
            <a:spLocks noChangeShapeType="1"/>
          </p:cNvSpPr>
          <p:nvPr/>
        </p:nvSpPr>
        <p:spPr bwMode="auto">
          <a:xfrm>
            <a:off x="4738078" y="3279851"/>
            <a:ext cx="619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5"/>
          <p:cNvSpPr>
            <a:spLocks noChangeShapeType="1"/>
          </p:cNvSpPr>
          <p:nvPr/>
        </p:nvSpPr>
        <p:spPr bwMode="auto">
          <a:xfrm>
            <a:off x="4738078" y="3980852"/>
            <a:ext cx="619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6"/>
          <p:cNvSpPr>
            <a:spLocks noChangeShapeType="1"/>
          </p:cNvSpPr>
          <p:nvPr/>
        </p:nvSpPr>
        <p:spPr bwMode="auto">
          <a:xfrm>
            <a:off x="4738078" y="4694370"/>
            <a:ext cx="619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7"/>
          <p:cNvSpPr>
            <a:spLocks noChangeShapeType="1"/>
          </p:cNvSpPr>
          <p:nvPr/>
        </p:nvSpPr>
        <p:spPr bwMode="auto">
          <a:xfrm>
            <a:off x="4738078" y="5397225"/>
            <a:ext cx="619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8"/>
          <p:cNvSpPr>
            <a:spLocks noChangeShapeType="1"/>
          </p:cNvSpPr>
          <p:nvPr/>
        </p:nvSpPr>
        <p:spPr bwMode="auto">
          <a:xfrm flipV="1">
            <a:off x="4840394"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9"/>
          <p:cNvSpPr>
            <a:spLocks noChangeShapeType="1"/>
          </p:cNvSpPr>
          <p:nvPr/>
        </p:nvSpPr>
        <p:spPr bwMode="auto">
          <a:xfrm flipV="1">
            <a:off x="5212243"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0"/>
          <p:cNvSpPr>
            <a:spLocks noChangeShapeType="1"/>
          </p:cNvSpPr>
          <p:nvPr/>
        </p:nvSpPr>
        <p:spPr bwMode="auto">
          <a:xfrm flipV="1">
            <a:off x="5559303"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1"/>
          <p:cNvSpPr>
            <a:spLocks noChangeShapeType="1"/>
          </p:cNvSpPr>
          <p:nvPr/>
        </p:nvSpPr>
        <p:spPr bwMode="auto">
          <a:xfrm flipV="1">
            <a:off x="5906363"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2"/>
          <p:cNvSpPr>
            <a:spLocks noChangeShapeType="1"/>
          </p:cNvSpPr>
          <p:nvPr/>
        </p:nvSpPr>
        <p:spPr bwMode="auto">
          <a:xfrm flipV="1">
            <a:off x="6265817"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3"/>
          <p:cNvSpPr>
            <a:spLocks noChangeShapeType="1"/>
          </p:cNvSpPr>
          <p:nvPr/>
        </p:nvSpPr>
        <p:spPr bwMode="auto">
          <a:xfrm flipV="1">
            <a:off x="6612877"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4"/>
          <p:cNvSpPr>
            <a:spLocks noChangeShapeType="1"/>
          </p:cNvSpPr>
          <p:nvPr/>
        </p:nvSpPr>
        <p:spPr bwMode="auto">
          <a:xfrm flipV="1">
            <a:off x="6984726"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5"/>
          <p:cNvSpPr>
            <a:spLocks noChangeShapeType="1"/>
          </p:cNvSpPr>
          <p:nvPr/>
        </p:nvSpPr>
        <p:spPr bwMode="auto">
          <a:xfrm flipV="1">
            <a:off x="7344181"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6"/>
          <p:cNvSpPr>
            <a:spLocks noChangeShapeType="1"/>
          </p:cNvSpPr>
          <p:nvPr/>
        </p:nvSpPr>
        <p:spPr bwMode="auto">
          <a:xfrm flipV="1">
            <a:off x="7703635"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7"/>
          <p:cNvSpPr>
            <a:spLocks noChangeShapeType="1"/>
          </p:cNvSpPr>
          <p:nvPr/>
        </p:nvSpPr>
        <p:spPr bwMode="auto">
          <a:xfrm flipV="1">
            <a:off x="8075485" y="5524089"/>
            <a:ext cx="0" cy="62589"/>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p:cNvSpPr>
          <p:nvPr/>
        </p:nvSpPr>
        <p:spPr bwMode="auto">
          <a:xfrm>
            <a:off x="4797012" y="2535037"/>
            <a:ext cx="3284671" cy="2991771"/>
          </a:xfrm>
          <a:custGeom>
            <a:avLst/>
            <a:gdLst>
              <a:gd name="T0" fmla="*/ 0 w 265"/>
              <a:gd name="T1" fmla="*/ 0 h 290"/>
              <a:gd name="T2" fmla="*/ 0 w 265"/>
              <a:gd name="T3" fmla="*/ 290 h 290"/>
              <a:gd name="T4" fmla="*/ 265 w 265"/>
              <a:gd name="T5" fmla="*/ 290 h 290"/>
            </a:gdLst>
            <a:ahLst/>
            <a:cxnLst>
              <a:cxn ang="0">
                <a:pos x="T0" y="T1"/>
              </a:cxn>
              <a:cxn ang="0">
                <a:pos x="T2" y="T3"/>
              </a:cxn>
              <a:cxn ang="0">
                <a:pos x="T4" y="T5"/>
              </a:cxn>
            </a:cxnLst>
            <a:rect l="0" t="0" r="r" b="b"/>
            <a:pathLst>
              <a:path w="265" h="290">
                <a:moveTo>
                  <a:pt x="0" y="0"/>
                </a:moveTo>
                <a:lnTo>
                  <a:pt x="0" y="290"/>
                </a:lnTo>
                <a:lnTo>
                  <a:pt x="265" y="290"/>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p:cNvSpPr>
            <a:spLocks/>
          </p:cNvSpPr>
          <p:nvPr/>
        </p:nvSpPr>
        <p:spPr bwMode="auto">
          <a:xfrm>
            <a:off x="4840394" y="2566332"/>
            <a:ext cx="2950006" cy="225322"/>
          </a:xfrm>
          <a:custGeom>
            <a:avLst/>
            <a:gdLst>
              <a:gd name="T0" fmla="*/ 238 w 238"/>
              <a:gd name="T1" fmla="*/ 18 h 18"/>
              <a:gd name="T2" fmla="*/ 131 w 238"/>
              <a:gd name="T3" fmla="*/ 18 h 18"/>
              <a:gd name="T4" fmla="*/ 131 w 238"/>
              <a:gd name="T5" fmla="*/ 10 h 18"/>
              <a:gd name="T6" fmla="*/ 37 w 238"/>
              <a:gd name="T7" fmla="*/ 10 h 18"/>
              <a:gd name="T8" fmla="*/ 37 w 238"/>
              <a:gd name="T9" fmla="*/ 0 h 18"/>
              <a:gd name="T10" fmla="*/ 0 w 238"/>
              <a:gd name="T11" fmla="*/ 0 h 18"/>
            </a:gdLst>
            <a:ahLst/>
            <a:cxnLst>
              <a:cxn ang="0">
                <a:pos x="T0" y="T1"/>
              </a:cxn>
              <a:cxn ang="0">
                <a:pos x="T2" y="T3"/>
              </a:cxn>
              <a:cxn ang="0">
                <a:pos x="T4" y="T5"/>
              </a:cxn>
              <a:cxn ang="0">
                <a:pos x="T6" y="T7"/>
              </a:cxn>
              <a:cxn ang="0">
                <a:pos x="T8" y="T9"/>
              </a:cxn>
              <a:cxn ang="0">
                <a:pos x="T10" y="T11"/>
              </a:cxn>
            </a:cxnLst>
            <a:rect l="0" t="0" r="r" b="b"/>
            <a:pathLst>
              <a:path w="238" h="18">
                <a:moveTo>
                  <a:pt x="238" y="18"/>
                </a:moveTo>
                <a:lnTo>
                  <a:pt x="131" y="18"/>
                </a:lnTo>
                <a:lnTo>
                  <a:pt x="131" y="10"/>
                </a:lnTo>
                <a:lnTo>
                  <a:pt x="37" y="10"/>
                </a:lnTo>
                <a:lnTo>
                  <a:pt x="37" y="0"/>
                </a:lnTo>
                <a:lnTo>
                  <a:pt x="0" y="0"/>
                </a:lnTo>
              </a:path>
            </a:pathLst>
          </a:custGeom>
          <a:noFill/>
          <a:ln w="12700">
            <a:solidFill>
              <a:srgbClr val="00904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9" name="Line 30"/>
          <p:cNvSpPr>
            <a:spLocks noChangeShapeType="1"/>
          </p:cNvSpPr>
          <p:nvPr/>
        </p:nvSpPr>
        <p:spPr bwMode="auto">
          <a:xfrm>
            <a:off x="6798801" y="3592798"/>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0" name="Line 31"/>
          <p:cNvSpPr>
            <a:spLocks noChangeShapeType="1"/>
          </p:cNvSpPr>
          <p:nvPr/>
        </p:nvSpPr>
        <p:spPr bwMode="auto">
          <a:xfrm>
            <a:off x="6712037" y="3592798"/>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1" name="Line 32"/>
          <p:cNvSpPr>
            <a:spLocks noChangeShapeType="1"/>
          </p:cNvSpPr>
          <p:nvPr/>
        </p:nvSpPr>
        <p:spPr bwMode="auto">
          <a:xfrm>
            <a:off x="6550902" y="3592798"/>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2" name="Line 33"/>
          <p:cNvSpPr>
            <a:spLocks noChangeShapeType="1"/>
          </p:cNvSpPr>
          <p:nvPr/>
        </p:nvSpPr>
        <p:spPr bwMode="auto">
          <a:xfrm>
            <a:off x="6550902" y="3592798"/>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3" name="Line 34"/>
          <p:cNvSpPr>
            <a:spLocks noChangeShapeType="1"/>
          </p:cNvSpPr>
          <p:nvPr/>
        </p:nvSpPr>
        <p:spPr bwMode="auto">
          <a:xfrm>
            <a:off x="5980732" y="3592798"/>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4" name="Freeform 35"/>
          <p:cNvSpPr>
            <a:spLocks/>
          </p:cNvSpPr>
          <p:nvPr/>
        </p:nvSpPr>
        <p:spPr bwMode="auto">
          <a:xfrm>
            <a:off x="4840394" y="2566332"/>
            <a:ext cx="2640132" cy="1076537"/>
          </a:xfrm>
          <a:custGeom>
            <a:avLst/>
            <a:gdLst>
              <a:gd name="T0" fmla="*/ 213 w 213"/>
              <a:gd name="T1" fmla="*/ 86 h 86"/>
              <a:gd name="T2" fmla="*/ 74 w 213"/>
              <a:gd name="T3" fmla="*/ 86 h 86"/>
              <a:gd name="T4" fmla="*/ 74 w 213"/>
              <a:gd name="T5" fmla="*/ 57 h 86"/>
              <a:gd name="T6" fmla="*/ 45 w 213"/>
              <a:gd name="T7" fmla="*/ 57 h 86"/>
              <a:gd name="T8" fmla="*/ 45 w 213"/>
              <a:gd name="T9" fmla="*/ 29 h 86"/>
              <a:gd name="T10" fmla="*/ 37 w 213"/>
              <a:gd name="T11" fmla="*/ 29 h 86"/>
              <a:gd name="T12" fmla="*/ 37 w 213"/>
              <a:gd name="T13" fmla="*/ 0 h 86"/>
              <a:gd name="T14" fmla="*/ 0 w 21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86">
                <a:moveTo>
                  <a:pt x="213" y="86"/>
                </a:moveTo>
                <a:lnTo>
                  <a:pt x="74" y="86"/>
                </a:lnTo>
                <a:lnTo>
                  <a:pt x="74" y="57"/>
                </a:lnTo>
                <a:lnTo>
                  <a:pt x="45" y="57"/>
                </a:lnTo>
                <a:lnTo>
                  <a:pt x="45" y="29"/>
                </a:lnTo>
                <a:lnTo>
                  <a:pt x="37" y="29"/>
                </a:lnTo>
                <a:lnTo>
                  <a:pt x="37" y="0"/>
                </a:lnTo>
                <a:lnTo>
                  <a:pt x="0" y="0"/>
                </a:lnTo>
              </a:path>
            </a:pathLst>
          </a:custGeom>
          <a:noFill/>
          <a:ln w="19050">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7" name="Line 38"/>
          <p:cNvSpPr>
            <a:spLocks noChangeShapeType="1"/>
          </p:cNvSpPr>
          <p:nvPr/>
        </p:nvSpPr>
        <p:spPr bwMode="auto">
          <a:xfrm>
            <a:off x="6687247"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8" name="Line 39"/>
          <p:cNvSpPr>
            <a:spLocks noChangeShapeType="1"/>
          </p:cNvSpPr>
          <p:nvPr/>
        </p:nvSpPr>
        <p:spPr bwMode="auto">
          <a:xfrm>
            <a:off x="6761616"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9" name="Line 40"/>
          <p:cNvSpPr>
            <a:spLocks noChangeShapeType="1"/>
          </p:cNvSpPr>
          <p:nvPr/>
        </p:nvSpPr>
        <p:spPr bwMode="auto">
          <a:xfrm>
            <a:off x="674922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0" name="Line 41"/>
          <p:cNvSpPr>
            <a:spLocks noChangeShapeType="1"/>
          </p:cNvSpPr>
          <p:nvPr/>
        </p:nvSpPr>
        <p:spPr bwMode="auto">
          <a:xfrm>
            <a:off x="674922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1" name="Line 42"/>
          <p:cNvSpPr>
            <a:spLocks noChangeShapeType="1"/>
          </p:cNvSpPr>
          <p:nvPr/>
        </p:nvSpPr>
        <p:spPr bwMode="auto">
          <a:xfrm>
            <a:off x="6736827"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2" name="Line 43"/>
          <p:cNvSpPr>
            <a:spLocks noChangeShapeType="1"/>
          </p:cNvSpPr>
          <p:nvPr/>
        </p:nvSpPr>
        <p:spPr bwMode="auto">
          <a:xfrm>
            <a:off x="6736827"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3" name="Line 44"/>
          <p:cNvSpPr>
            <a:spLocks noChangeShapeType="1"/>
          </p:cNvSpPr>
          <p:nvPr/>
        </p:nvSpPr>
        <p:spPr bwMode="auto">
          <a:xfrm>
            <a:off x="672443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4" name="Line 45"/>
          <p:cNvSpPr>
            <a:spLocks noChangeShapeType="1"/>
          </p:cNvSpPr>
          <p:nvPr/>
        </p:nvSpPr>
        <p:spPr bwMode="auto">
          <a:xfrm>
            <a:off x="672443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5" name="Line 46"/>
          <p:cNvSpPr>
            <a:spLocks noChangeShapeType="1"/>
          </p:cNvSpPr>
          <p:nvPr/>
        </p:nvSpPr>
        <p:spPr bwMode="auto">
          <a:xfrm>
            <a:off x="6712037"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6" name="Line 47"/>
          <p:cNvSpPr>
            <a:spLocks noChangeShapeType="1"/>
          </p:cNvSpPr>
          <p:nvPr/>
        </p:nvSpPr>
        <p:spPr bwMode="auto">
          <a:xfrm>
            <a:off x="669964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7" name="Line 48"/>
          <p:cNvSpPr>
            <a:spLocks noChangeShapeType="1"/>
          </p:cNvSpPr>
          <p:nvPr/>
        </p:nvSpPr>
        <p:spPr bwMode="auto">
          <a:xfrm>
            <a:off x="669964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8" name="Line 49"/>
          <p:cNvSpPr>
            <a:spLocks noChangeShapeType="1"/>
          </p:cNvSpPr>
          <p:nvPr/>
        </p:nvSpPr>
        <p:spPr bwMode="auto">
          <a:xfrm>
            <a:off x="6687247"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9" name="Line 50"/>
          <p:cNvSpPr>
            <a:spLocks noChangeShapeType="1"/>
          </p:cNvSpPr>
          <p:nvPr/>
        </p:nvSpPr>
        <p:spPr bwMode="auto">
          <a:xfrm>
            <a:off x="6687247"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0" name="Line 51"/>
          <p:cNvSpPr>
            <a:spLocks noChangeShapeType="1"/>
          </p:cNvSpPr>
          <p:nvPr/>
        </p:nvSpPr>
        <p:spPr bwMode="auto">
          <a:xfrm>
            <a:off x="667485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1" name="Line 52"/>
          <p:cNvSpPr>
            <a:spLocks noChangeShapeType="1"/>
          </p:cNvSpPr>
          <p:nvPr/>
        </p:nvSpPr>
        <p:spPr bwMode="auto">
          <a:xfrm>
            <a:off x="665006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2" name="Line 53"/>
          <p:cNvSpPr>
            <a:spLocks noChangeShapeType="1"/>
          </p:cNvSpPr>
          <p:nvPr/>
        </p:nvSpPr>
        <p:spPr bwMode="auto">
          <a:xfrm>
            <a:off x="662527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3" name="Line 54"/>
          <p:cNvSpPr>
            <a:spLocks noChangeShapeType="1"/>
          </p:cNvSpPr>
          <p:nvPr/>
        </p:nvSpPr>
        <p:spPr bwMode="auto">
          <a:xfrm>
            <a:off x="6612877"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4" name="Line 55"/>
          <p:cNvSpPr>
            <a:spLocks noChangeShapeType="1"/>
          </p:cNvSpPr>
          <p:nvPr/>
        </p:nvSpPr>
        <p:spPr bwMode="auto">
          <a:xfrm>
            <a:off x="6612877"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5" name="Line 56"/>
          <p:cNvSpPr>
            <a:spLocks noChangeShapeType="1"/>
          </p:cNvSpPr>
          <p:nvPr/>
        </p:nvSpPr>
        <p:spPr bwMode="auto">
          <a:xfrm>
            <a:off x="6600482" y="3442583"/>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8" name="Line 69"/>
          <p:cNvSpPr>
            <a:spLocks noChangeShapeType="1"/>
          </p:cNvSpPr>
          <p:nvPr/>
        </p:nvSpPr>
        <p:spPr bwMode="auto">
          <a:xfrm>
            <a:off x="6798801" y="3492655"/>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9" name="Line 70"/>
          <p:cNvSpPr>
            <a:spLocks noChangeShapeType="1"/>
          </p:cNvSpPr>
          <p:nvPr/>
        </p:nvSpPr>
        <p:spPr bwMode="auto">
          <a:xfrm>
            <a:off x="6501322" y="3392512"/>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0" name="Line 71"/>
          <p:cNvSpPr>
            <a:spLocks noChangeShapeType="1"/>
          </p:cNvSpPr>
          <p:nvPr/>
        </p:nvSpPr>
        <p:spPr bwMode="auto">
          <a:xfrm>
            <a:off x="6352582" y="3342440"/>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1" name="Line 72"/>
          <p:cNvSpPr>
            <a:spLocks noChangeShapeType="1"/>
          </p:cNvSpPr>
          <p:nvPr/>
        </p:nvSpPr>
        <p:spPr bwMode="auto">
          <a:xfrm>
            <a:off x="6340187" y="3342440"/>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2" name="Line 73"/>
          <p:cNvSpPr>
            <a:spLocks noChangeShapeType="1"/>
          </p:cNvSpPr>
          <p:nvPr/>
        </p:nvSpPr>
        <p:spPr bwMode="auto">
          <a:xfrm>
            <a:off x="6092287" y="320474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3" name="Line 74"/>
          <p:cNvSpPr>
            <a:spLocks noChangeShapeType="1"/>
          </p:cNvSpPr>
          <p:nvPr/>
        </p:nvSpPr>
        <p:spPr bwMode="auto">
          <a:xfrm>
            <a:off x="5918758" y="3179708"/>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4" name="Line 75"/>
          <p:cNvSpPr>
            <a:spLocks noChangeShapeType="1"/>
          </p:cNvSpPr>
          <p:nvPr/>
        </p:nvSpPr>
        <p:spPr bwMode="auto">
          <a:xfrm>
            <a:off x="5782413" y="3179708"/>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5" name="Line 76"/>
          <p:cNvSpPr>
            <a:spLocks noChangeShapeType="1"/>
          </p:cNvSpPr>
          <p:nvPr/>
        </p:nvSpPr>
        <p:spPr bwMode="auto">
          <a:xfrm>
            <a:off x="5732833" y="3167190"/>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6" name="Line 77"/>
          <p:cNvSpPr>
            <a:spLocks noChangeShapeType="1"/>
          </p:cNvSpPr>
          <p:nvPr/>
        </p:nvSpPr>
        <p:spPr bwMode="auto">
          <a:xfrm>
            <a:off x="5596488" y="3129636"/>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6" name="Line 97"/>
          <p:cNvSpPr>
            <a:spLocks noChangeShapeType="1"/>
          </p:cNvSpPr>
          <p:nvPr/>
        </p:nvSpPr>
        <p:spPr bwMode="auto">
          <a:xfrm>
            <a:off x="6674852" y="3630351"/>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7" name="Line 98"/>
          <p:cNvSpPr>
            <a:spLocks noChangeShapeType="1"/>
          </p:cNvSpPr>
          <p:nvPr/>
        </p:nvSpPr>
        <p:spPr bwMode="auto">
          <a:xfrm>
            <a:off x="6625272" y="3617833"/>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8" name="Line 99"/>
          <p:cNvSpPr>
            <a:spLocks noChangeShapeType="1"/>
          </p:cNvSpPr>
          <p:nvPr/>
        </p:nvSpPr>
        <p:spPr bwMode="auto">
          <a:xfrm>
            <a:off x="6600482" y="3617833"/>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9" name="Line 110"/>
          <p:cNvSpPr>
            <a:spLocks noChangeShapeType="1"/>
          </p:cNvSpPr>
          <p:nvPr/>
        </p:nvSpPr>
        <p:spPr bwMode="auto">
          <a:xfrm>
            <a:off x="6439347" y="3530208"/>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0" name="Line 111"/>
          <p:cNvSpPr>
            <a:spLocks noChangeShapeType="1"/>
          </p:cNvSpPr>
          <p:nvPr/>
        </p:nvSpPr>
        <p:spPr bwMode="auto">
          <a:xfrm>
            <a:off x="6352582" y="3530208"/>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1" name="Line 112"/>
          <p:cNvSpPr>
            <a:spLocks noChangeShapeType="1"/>
          </p:cNvSpPr>
          <p:nvPr/>
        </p:nvSpPr>
        <p:spPr bwMode="auto">
          <a:xfrm>
            <a:off x="6340187" y="3530208"/>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2" name="Line 113"/>
          <p:cNvSpPr>
            <a:spLocks noChangeShapeType="1"/>
          </p:cNvSpPr>
          <p:nvPr/>
        </p:nvSpPr>
        <p:spPr bwMode="auto">
          <a:xfrm>
            <a:off x="6092287" y="336747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3" name="Line 114"/>
          <p:cNvSpPr>
            <a:spLocks noChangeShapeType="1"/>
          </p:cNvSpPr>
          <p:nvPr/>
        </p:nvSpPr>
        <p:spPr bwMode="auto">
          <a:xfrm>
            <a:off x="5918758" y="3329922"/>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4" name="Line 115"/>
          <p:cNvSpPr>
            <a:spLocks noChangeShapeType="1"/>
          </p:cNvSpPr>
          <p:nvPr/>
        </p:nvSpPr>
        <p:spPr bwMode="auto">
          <a:xfrm>
            <a:off x="7579685"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5" name="Line 116"/>
          <p:cNvSpPr>
            <a:spLocks noChangeShapeType="1"/>
          </p:cNvSpPr>
          <p:nvPr/>
        </p:nvSpPr>
        <p:spPr bwMode="auto">
          <a:xfrm>
            <a:off x="7567290"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6" name="Line 117"/>
          <p:cNvSpPr>
            <a:spLocks noChangeShapeType="1"/>
          </p:cNvSpPr>
          <p:nvPr/>
        </p:nvSpPr>
        <p:spPr bwMode="auto">
          <a:xfrm>
            <a:off x="749292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7" name="Line 118"/>
          <p:cNvSpPr>
            <a:spLocks noChangeShapeType="1"/>
          </p:cNvSpPr>
          <p:nvPr/>
        </p:nvSpPr>
        <p:spPr bwMode="auto">
          <a:xfrm>
            <a:off x="749292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8" name="Line 119"/>
          <p:cNvSpPr>
            <a:spLocks noChangeShapeType="1"/>
          </p:cNvSpPr>
          <p:nvPr/>
        </p:nvSpPr>
        <p:spPr bwMode="auto">
          <a:xfrm>
            <a:off x="740615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9" name="Line 120"/>
          <p:cNvSpPr>
            <a:spLocks noChangeShapeType="1"/>
          </p:cNvSpPr>
          <p:nvPr/>
        </p:nvSpPr>
        <p:spPr bwMode="auto">
          <a:xfrm>
            <a:off x="736897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0" name="Line 121"/>
          <p:cNvSpPr>
            <a:spLocks noChangeShapeType="1"/>
          </p:cNvSpPr>
          <p:nvPr/>
        </p:nvSpPr>
        <p:spPr bwMode="auto">
          <a:xfrm>
            <a:off x="731939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1" name="Line 122"/>
          <p:cNvSpPr>
            <a:spLocks noChangeShapeType="1"/>
          </p:cNvSpPr>
          <p:nvPr/>
        </p:nvSpPr>
        <p:spPr bwMode="auto">
          <a:xfrm>
            <a:off x="730699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2" name="Line 123"/>
          <p:cNvSpPr>
            <a:spLocks noChangeShapeType="1"/>
          </p:cNvSpPr>
          <p:nvPr/>
        </p:nvSpPr>
        <p:spPr bwMode="auto">
          <a:xfrm>
            <a:off x="729460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3" name="Line 124"/>
          <p:cNvSpPr>
            <a:spLocks noChangeShapeType="1"/>
          </p:cNvSpPr>
          <p:nvPr/>
        </p:nvSpPr>
        <p:spPr bwMode="auto">
          <a:xfrm>
            <a:off x="726981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4" name="Line 125"/>
          <p:cNvSpPr>
            <a:spLocks noChangeShapeType="1"/>
          </p:cNvSpPr>
          <p:nvPr/>
        </p:nvSpPr>
        <p:spPr bwMode="auto">
          <a:xfrm>
            <a:off x="725741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5" name="Line 126"/>
          <p:cNvSpPr>
            <a:spLocks noChangeShapeType="1"/>
          </p:cNvSpPr>
          <p:nvPr/>
        </p:nvSpPr>
        <p:spPr bwMode="auto">
          <a:xfrm>
            <a:off x="723262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6" name="Line 127"/>
          <p:cNvSpPr>
            <a:spLocks noChangeShapeType="1"/>
          </p:cNvSpPr>
          <p:nvPr/>
        </p:nvSpPr>
        <p:spPr bwMode="auto">
          <a:xfrm>
            <a:off x="720783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7" name="Line 128"/>
          <p:cNvSpPr>
            <a:spLocks noChangeShapeType="1"/>
          </p:cNvSpPr>
          <p:nvPr/>
        </p:nvSpPr>
        <p:spPr bwMode="auto">
          <a:xfrm>
            <a:off x="718304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8" name="Line 129"/>
          <p:cNvSpPr>
            <a:spLocks noChangeShapeType="1"/>
          </p:cNvSpPr>
          <p:nvPr/>
        </p:nvSpPr>
        <p:spPr bwMode="auto">
          <a:xfrm>
            <a:off x="717065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9" name="Line 130"/>
          <p:cNvSpPr>
            <a:spLocks noChangeShapeType="1"/>
          </p:cNvSpPr>
          <p:nvPr/>
        </p:nvSpPr>
        <p:spPr bwMode="auto">
          <a:xfrm>
            <a:off x="715825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0" name="Line 131"/>
          <p:cNvSpPr>
            <a:spLocks noChangeShapeType="1"/>
          </p:cNvSpPr>
          <p:nvPr/>
        </p:nvSpPr>
        <p:spPr bwMode="auto">
          <a:xfrm>
            <a:off x="715825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1" name="Line 132"/>
          <p:cNvSpPr>
            <a:spLocks noChangeShapeType="1"/>
          </p:cNvSpPr>
          <p:nvPr/>
        </p:nvSpPr>
        <p:spPr bwMode="auto">
          <a:xfrm>
            <a:off x="713346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2" name="Line 133"/>
          <p:cNvSpPr>
            <a:spLocks noChangeShapeType="1"/>
          </p:cNvSpPr>
          <p:nvPr/>
        </p:nvSpPr>
        <p:spPr bwMode="auto">
          <a:xfrm>
            <a:off x="712107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3" name="Line 134"/>
          <p:cNvSpPr>
            <a:spLocks noChangeShapeType="1"/>
          </p:cNvSpPr>
          <p:nvPr/>
        </p:nvSpPr>
        <p:spPr bwMode="auto">
          <a:xfrm>
            <a:off x="707149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4" name="Line 135"/>
          <p:cNvSpPr>
            <a:spLocks noChangeShapeType="1"/>
          </p:cNvSpPr>
          <p:nvPr/>
        </p:nvSpPr>
        <p:spPr bwMode="auto">
          <a:xfrm>
            <a:off x="705909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5" name="Line 136"/>
          <p:cNvSpPr>
            <a:spLocks noChangeShapeType="1"/>
          </p:cNvSpPr>
          <p:nvPr/>
        </p:nvSpPr>
        <p:spPr bwMode="auto">
          <a:xfrm>
            <a:off x="704670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6" name="Line 137"/>
          <p:cNvSpPr>
            <a:spLocks noChangeShapeType="1"/>
          </p:cNvSpPr>
          <p:nvPr/>
        </p:nvSpPr>
        <p:spPr bwMode="auto">
          <a:xfrm>
            <a:off x="703430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7" name="Line 138"/>
          <p:cNvSpPr>
            <a:spLocks noChangeShapeType="1"/>
          </p:cNvSpPr>
          <p:nvPr/>
        </p:nvSpPr>
        <p:spPr bwMode="auto">
          <a:xfrm>
            <a:off x="703430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8" name="Line 139"/>
          <p:cNvSpPr>
            <a:spLocks noChangeShapeType="1"/>
          </p:cNvSpPr>
          <p:nvPr/>
        </p:nvSpPr>
        <p:spPr bwMode="auto">
          <a:xfrm>
            <a:off x="702191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9" name="Line 140"/>
          <p:cNvSpPr>
            <a:spLocks noChangeShapeType="1"/>
          </p:cNvSpPr>
          <p:nvPr/>
        </p:nvSpPr>
        <p:spPr bwMode="auto">
          <a:xfrm>
            <a:off x="700951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0" name="Line 141"/>
          <p:cNvSpPr>
            <a:spLocks noChangeShapeType="1"/>
          </p:cNvSpPr>
          <p:nvPr/>
        </p:nvSpPr>
        <p:spPr bwMode="auto">
          <a:xfrm>
            <a:off x="700951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1" name="Line 142"/>
          <p:cNvSpPr>
            <a:spLocks noChangeShapeType="1"/>
          </p:cNvSpPr>
          <p:nvPr/>
        </p:nvSpPr>
        <p:spPr bwMode="auto">
          <a:xfrm>
            <a:off x="699712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2" name="Line 143"/>
          <p:cNvSpPr>
            <a:spLocks noChangeShapeType="1"/>
          </p:cNvSpPr>
          <p:nvPr/>
        </p:nvSpPr>
        <p:spPr bwMode="auto">
          <a:xfrm>
            <a:off x="698472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3" name="Line 144"/>
          <p:cNvSpPr>
            <a:spLocks noChangeShapeType="1"/>
          </p:cNvSpPr>
          <p:nvPr/>
        </p:nvSpPr>
        <p:spPr bwMode="auto">
          <a:xfrm>
            <a:off x="697233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4" name="Line 145"/>
          <p:cNvSpPr>
            <a:spLocks noChangeShapeType="1"/>
          </p:cNvSpPr>
          <p:nvPr/>
        </p:nvSpPr>
        <p:spPr bwMode="auto">
          <a:xfrm>
            <a:off x="693514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5" name="Line 146"/>
          <p:cNvSpPr>
            <a:spLocks noChangeShapeType="1"/>
          </p:cNvSpPr>
          <p:nvPr/>
        </p:nvSpPr>
        <p:spPr bwMode="auto">
          <a:xfrm>
            <a:off x="691035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6" name="Line 147"/>
          <p:cNvSpPr>
            <a:spLocks noChangeShapeType="1"/>
          </p:cNvSpPr>
          <p:nvPr/>
        </p:nvSpPr>
        <p:spPr bwMode="auto">
          <a:xfrm>
            <a:off x="688556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7" name="Line 148"/>
          <p:cNvSpPr>
            <a:spLocks noChangeShapeType="1"/>
          </p:cNvSpPr>
          <p:nvPr/>
        </p:nvSpPr>
        <p:spPr bwMode="auto">
          <a:xfrm>
            <a:off x="687317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8" name="Line 149"/>
          <p:cNvSpPr>
            <a:spLocks noChangeShapeType="1"/>
          </p:cNvSpPr>
          <p:nvPr/>
        </p:nvSpPr>
        <p:spPr bwMode="auto">
          <a:xfrm>
            <a:off x="6860776"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9" name="Line 150"/>
          <p:cNvSpPr>
            <a:spLocks noChangeShapeType="1"/>
          </p:cNvSpPr>
          <p:nvPr/>
        </p:nvSpPr>
        <p:spPr bwMode="auto">
          <a:xfrm>
            <a:off x="679880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0" name="Line 151"/>
          <p:cNvSpPr>
            <a:spLocks noChangeShapeType="1"/>
          </p:cNvSpPr>
          <p:nvPr/>
        </p:nvSpPr>
        <p:spPr bwMode="auto">
          <a:xfrm>
            <a:off x="679880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1" name="Line 152"/>
          <p:cNvSpPr>
            <a:spLocks noChangeShapeType="1"/>
          </p:cNvSpPr>
          <p:nvPr/>
        </p:nvSpPr>
        <p:spPr bwMode="auto">
          <a:xfrm>
            <a:off x="6774011"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2" name="Line 153"/>
          <p:cNvSpPr>
            <a:spLocks noChangeShapeType="1"/>
          </p:cNvSpPr>
          <p:nvPr/>
        </p:nvSpPr>
        <p:spPr bwMode="auto">
          <a:xfrm>
            <a:off x="6712037"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3" name="Line 154"/>
          <p:cNvSpPr>
            <a:spLocks noChangeShapeType="1"/>
          </p:cNvSpPr>
          <p:nvPr/>
        </p:nvSpPr>
        <p:spPr bwMode="auto">
          <a:xfrm>
            <a:off x="6650062"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4" name="Line 155"/>
          <p:cNvSpPr>
            <a:spLocks noChangeShapeType="1"/>
          </p:cNvSpPr>
          <p:nvPr/>
        </p:nvSpPr>
        <p:spPr bwMode="auto">
          <a:xfrm>
            <a:off x="6538507"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5" name="Line 156"/>
          <p:cNvSpPr>
            <a:spLocks noChangeShapeType="1"/>
          </p:cNvSpPr>
          <p:nvPr/>
        </p:nvSpPr>
        <p:spPr bwMode="auto">
          <a:xfrm>
            <a:off x="6414557" y="4644299"/>
            <a:ext cx="0" cy="75107"/>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6" name="Line 157"/>
          <p:cNvSpPr>
            <a:spLocks noChangeShapeType="1"/>
          </p:cNvSpPr>
          <p:nvPr/>
        </p:nvSpPr>
        <p:spPr bwMode="auto">
          <a:xfrm>
            <a:off x="6352582" y="4544156"/>
            <a:ext cx="0" cy="87625"/>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7" name="Line 158"/>
          <p:cNvSpPr>
            <a:spLocks noChangeShapeType="1"/>
          </p:cNvSpPr>
          <p:nvPr/>
        </p:nvSpPr>
        <p:spPr bwMode="auto">
          <a:xfrm>
            <a:off x="6179052" y="4444013"/>
            <a:ext cx="0" cy="87625"/>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8" name="Line 159"/>
          <p:cNvSpPr>
            <a:spLocks noChangeShapeType="1"/>
          </p:cNvSpPr>
          <p:nvPr/>
        </p:nvSpPr>
        <p:spPr bwMode="auto">
          <a:xfrm>
            <a:off x="7579685" y="5018705"/>
            <a:ext cx="0" cy="75107"/>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9" name="Line 160"/>
          <p:cNvSpPr>
            <a:spLocks noChangeShapeType="1"/>
          </p:cNvSpPr>
          <p:nvPr/>
        </p:nvSpPr>
        <p:spPr bwMode="auto">
          <a:xfrm>
            <a:off x="7492921"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0" name="Line 161"/>
          <p:cNvSpPr>
            <a:spLocks noChangeShapeType="1"/>
          </p:cNvSpPr>
          <p:nvPr/>
        </p:nvSpPr>
        <p:spPr bwMode="auto">
          <a:xfrm>
            <a:off x="7368971"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1" name="Line 162"/>
          <p:cNvSpPr>
            <a:spLocks noChangeShapeType="1"/>
          </p:cNvSpPr>
          <p:nvPr/>
        </p:nvSpPr>
        <p:spPr bwMode="auto">
          <a:xfrm>
            <a:off x="7232626"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2" name="Line 163"/>
          <p:cNvSpPr>
            <a:spLocks noChangeShapeType="1"/>
          </p:cNvSpPr>
          <p:nvPr/>
        </p:nvSpPr>
        <p:spPr bwMode="auto">
          <a:xfrm>
            <a:off x="7257416"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3" name="Line 164"/>
          <p:cNvSpPr>
            <a:spLocks noChangeShapeType="1"/>
          </p:cNvSpPr>
          <p:nvPr/>
        </p:nvSpPr>
        <p:spPr bwMode="auto">
          <a:xfrm>
            <a:off x="7183046"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4" name="Line 165"/>
          <p:cNvSpPr>
            <a:spLocks noChangeShapeType="1"/>
          </p:cNvSpPr>
          <p:nvPr/>
        </p:nvSpPr>
        <p:spPr bwMode="auto">
          <a:xfrm>
            <a:off x="7158256"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5" name="Line 166"/>
          <p:cNvSpPr>
            <a:spLocks noChangeShapeType="1"/>
          </p:cNvSpPr>
          <p:nvPr/>
        </p:nvSpPr>
        <p:spPr bwMode="auto">
          <a:xfrm>
            <a:off x="7121071"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6" name="Line 167"/>
          <p:cNvSpPr>
            <a:spLocks noChangeShapeType="1"/>
          </p:cNvSpPr>
          <p:nvPr/>
        </p:nvSpPr>
        <p:spPr bwMode="auto">
          <a:xfrm>
            <a:off x="7096281"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7" name="Line 168"/>
          <p:cNvSpPr>
            <a:spLocks noChangeShapeType="1"/>
          </p:cNvSpPr>
          <p:nvPr/>
        </p:nvSpPr>
        <p:spPr bwMode="auto">
          <a:xfrm>
            <a:off x="7059096"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8" name="Line 169"/>
          <p:cNvSpPr>
            <a:spLocks noChangeShapeType="1"/>
          </p:cNvSpPr>
          <p:nvPr/>
        </p:nvSpPr>
        <p:spPr bwMode="auto">
          <a:xfrm>
            <a:off x="7034306" y="5018705"/>
            <a:ext cx="0" cy="75107"/>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9" name="Line 170"/>
          <p:cNvSpPr>
            <a:spLocks noChangeShapeType="1"/>
          </p:cNvSpPr>
          <p:nvPr/>
        </p:nvSpPr>
        <p:spPr bwMode="auto">
          <a:xfrm>
            <a:off x="7009516"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0" name="Line 171"/>
          <p:cNvSpPr>
            <a:spLocks noChangeShapeType="1"/>
          </p:cNvSpPr>
          <p:nvPr/>
        </p:nvSpPr>
        <p:spPr bwMode="auto">
          <a:xfrm>
            <a:off x="6972331"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1" name="Line 172"/>
          <p:cNvSpPr>
            <a:spLocks noChangeShapeType="1"/>
          </p:cNvSpPr>
          <p:nvPr/>
        </p:nvSpPr>
        <p:spPr bwMode="auto">
          <a:xfrm>
            <a:off x="6947541"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2" name="Line 173"/>
          <p:cNvSpPr>
            <a:spLocks noChangeShapeType="1"/>
          </p:cNvSpPr>
          <p:nvPr/>
        </p:nvSpPr>
        <p:spPr bwMode="auto">
          <a:xfrm>
            <a:off x="6935146" y="5018705"/>
            <a:ext cx="0" cy="75107"/>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3" name="Line 174"/>
          <p:cNvSpPr>
            <a:spLocks noChangeShapeType="1"/>
          </p:cNvSpPr>
          <p:nvPr/>
        </p:nvSpPr>
        <p:spPr bwMode="auto">
          <a:xfrm>
            <a:off x="6910356"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4" name="Line 175"/>
          <p:cNvSpPr>
            <a:spLocks noChangeShapeType="1"/>
          </p:cNvSpPr>
          <p:nvPr/>
        </p:nvSpPr>
        <p:spPr bwMode="auto">
          <a:xfrm>
            <a:off x="6897961"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5" name="Line 176"/>
          <p:cNvSpPr>
            <a:spLocks noChangeShapeType="1"/>
          </p:cNvSpPr>
          <p:nvPr/>
        </p:nvSpPr>
        <p:spPr bwMode="auto">
          <a:xfrm>
            <a:off x="6873171"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6" name="Line 177"/>
          <p:cNvSpPr>
            <a:spLocks noChangeShapeType="1"/>
          </p:cNvSpPr>
          <p:nvPr/>
        </p:nvSpPr>
        <p:spPr bwMode="auto">
          <a:xfrm>
            <a:off x="6786406" y="5018705"/>
            <a:ext cx="0" cy="75107"/>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7" name="Line 178"/>
          <p:cNvSpPr>
            <a:spLocks noChangeShapeType="1"/>
          </p:cNvSpPr>
          <p:nvPr/>
        </p:nvSpPr>
        <p:spPr bwMode="auto">
          <a:xfrm>
            <a:off x="6761616"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8" name="Line 179"/>
          <p:cNvSpPr>
            <a:spLocks noChangeShapeType="1"/>
          </p:cNvSpPr>
          <p:nvPr/>
        </p:nvSpPr>
        <p:spPr bwMode="auto">
          <a:xfrm>
            <a:off x="6650062"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9" name="Line 180"/>
          <p:cNvSpPr>
            <a:spLocks noChangeShapeType="1"/>
          </p:cNvSpPr>
          <p:nvPr/>
        </p:nvSpPr>
        <p:spPr bwMode="auto">
          <a:xfrm>
            <a:off x="6526112"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0" name="Line 181"/>
          <p:cNvSpPr>
            <a:spLocks noChangeShapeType="1"/>
          </p:cNvSpPr>
          <p:nvPr/>
        </p:nvSpPr>
        <p:spPr bwMode="auto">
          <a:xfrm>
            <a:off x="6402162" y="5012446"/>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1" name="Line 182"/>
          <p:cNvSpPr>
            <a:spLocks noChangeShapeType="1"/>
          </p:cNvSpPr>
          <p:nvPr/>
        </p:nvSpPr>
        <p:spPr bwMode="auto">
          <a:xfrm>
            <a:off x="6179052" y="4756959"/>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2" name="Line 183"/>
          <p:cNvSpPr>
            <a:spLocks noChangeShapeType="1"/>
          </p:cNvSpPr>
          <p:nvPr/>
        </p:nvSpPr>
        <p:spPr bwMode="auto">
          <a:xfrm>
            <a:off x="5856783" y="4756959"/>
            <a:ext cx="0" cy="87625"/>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3" name="Line 184"/>
          <p:cNvSpPr>
            <a:spLocks noChangeShapeType="1"/>
          </p:cNvSpPr>
          <p:nvPr/>
        </p:nvSpPr>
        <p:spPr bwMode="auto">
          <a:xfrm>
            <a:off x="5980732" y="4444013"/>
            <a:ext cx="0" cy="87625"/>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4" name="Line 185"/>
          <p:cNvSpPr>
            <a:spLocks noChangeShapeType="1"/>
          </p:cNvSpPr>
          <p:nvPr/>
        </p:nvSpPr>
        <p:spPr bwMode="auto">
          <a:xfrm>
            <a:off x="5856783" y="4444013"/>
            <a:ext cx="0" cy="87625"/>
          </a:xfrm>
          <a:prstGeom prst="line">
            <a:avLst/>
          </a:prstGeom>
          <a:noFill/>
          <a:ln w="12700">
            <a:solidFill>
              <a:srgbClr val="0089E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5" name="Line 186"/>
          <p:cNvSpPr>
            <a:spLocks noChangeShapeType="1"/>
          </p:cNvSpPr>
          <p:nvPr/>
        </p:nvSpPr>
        <p:spPr bwMode="auto">
          <a:xfrm>
            <a:off x="5782413" y="3329922"/>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6" name="Line 187"/>
          <p:cNvSpPr>
            <a:spLocks noChangeShapeType="1"/>
          </p:cNvSpPr>
          <p:nvPr/>
        </p:nvSpPr>
        <p:spPr bwMode="auto">
          <a:xfrm>
            <a:off x="5720438" y="3304887"/>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7" name="Line 188"/>
          <p:cNvSpPr>
            <a:spLocks noChangeShapeType="1"/>
          </p:cNvSpPr>
          <p:nvPr/>
        </p:nvSpPr>
        <p:spPr bwMode="auto">
          <a:xfrm>
            <a:off x="5286613" y="2929351"/>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0" name="Line 191"/>
          <p:cNvSpPr>
            <a:spLocks noChangeShapeType="1"/>
          </p:cNvSpPr>
          <p:nvPr/>
        </p:nvSpPr>
        <p:spPr bwMode="auto">
          <a:xfrm>
            <a:off x="6724432" y="3617833"/>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1" name="Line 192"/>
          <p:cNvSpPr>
            <a:spLocks noChangeShapeType="1"/>
          </p:cNvSpPr>
          <p:nvPr/>
        </p:nvSpPr>
        <p:spPr bwMode="auto">
          <a:xfrm>
            <a:off x="6687247" y="3630351"/>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3" name="Line 194"/>
          <p:cNvSpPr>
            <a:spLocks noChangeShapeType="1"/>
          </p:cNvSpPr>
          <p:nvPr/>
        </p:nvSpPr>
        <p:spPr bwMode="auto">
          <a:xfrm>
            <a:off x="6798801" y="3492655"/>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5" name="Line 196"/>
          <p:cNvSpPr>
            <a:spLocks noChangeShapeType="1"/>
          </p:cNvSpPr>
          <p:nvPr/>
        </p:nvSpPr>
        <p:spPr bwMode="auto">
          <a:xfrm>
            <a:off x="6786406" y="3492655"/>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6441" name="Group 6440"/>
          <p:cNvGrpSpPr/>
          <p:nvPr/>
        </p:nvGrpSpPr>
        <p:grpSpPr>
          <a:xfrm>
            <a:off x="6811196" y="3597319"/>
            <a:ext cx="964744" cy="87625"/>
            <a:chOff x="6811196" y="3902134"/>
            <a:chExt cx="964744" cy="87625"/>
          </a:xfrm>
        </p:grpSpPr>
        <p:sp>
          <p:nvSpPr>
            <p:cNvPr id="26" name="Line 20"/>
            <p:cNvSpPr>
              <a:spLocks noChangeShapeType="1"/>
            </p:cNvSpPr>
            <p:nvPr/>
          </p:nvSpPr>
          <p:spPr bwMode="auto">
            <a:xfrm>
              <a:off x="7492921"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1"/>
            <p:cNvSpPr>
              <a:spLocks noChangeShapeType="1"/>
            </p:cNvSpPr>
            <p:nvPr/>
          </p:nvSpPr>
          <p:spPr bwMode="auto">
            <a:xfrm>
              <a:off x="7393761"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2"/>
            <p:cNvSpPr>
              <a:spLocks noChangeShapeType="1"/>
            </p:cNvSpPr>
            <p:nvPr/>
          </p:nvSpPr>
          <p:spPr bwMode="auto">
            <a:xfrm>
              <a:off x="7269811"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3"/>
            <p:cNvSpPr>
              <a:spLocks noChangeShapeType="1"/>
            </p:cNvSpPr>
            <p:nvPr/>
          </p:nvSpPr>
          <p:spPr bwMode="auto">
            <a:xfrm>
              <a:off x="7195441"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4"/>
            <p:cNvSpPr>
              <a:spLocks noChangeShapeType="1"/>
            </p:cNvSpPr>
            <p:nvPr/>
          </p:nvSpPr>
          <p:spPr bwMode="auto">
            <a:xfrm>
              <a:off x="7170651"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5"/>
            <p:cNvSpPr>
              <a:spLocks noChangeShapeType="1"/>
            </p:cNvSpPr>
            <p:nvPr/>
          </p:nvSpPr>
          <p:spPr bwMode="auto">
            <a:xfrm>
              <a:off x="7145861"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4" name="Line 26"/>
            <p:cNvSpPr>
              <a:spLocks noChangeShapeType="1"/>
            </p:cNvSpPr>
            <p:nvPr/>
          </p:nvSpPr>
          <p:spPr bwMode="auto">
            <a:xfrm>
              <a:off x="7059096"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5" name="Line 27"/>
            <p:cNvSpPr>
              <a:spLocks noChangeShapeType="1"/>
            </p:cNvSpPr>
            <p:nvPr/>
          </p:nvSpPr>
          <p:spPr bwMode="auto">
            <a:xfrm>
              <a:off x="7009516"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7" name="Line 28"/>
            <p:cNvSpPr>
              <a:spLocks noChangeShapeType="1"/>
            </p:cNvSpPr>
            <p:nvPr/>
          </p:nvSpPr>
          <p:spPr bwMode="auto">
            <a:xfrm>
              <a:off x="6935146"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8" name="Line 29"/>
            <p:cNvSpPr>
              <a:spLocks noChangeShapeType="1"/>
            </p:cNvSpPr>
            <p:nvPr/>
          </p:nvSpPr>
          <p:spPr bwMode="auto">
            <a:xfrm>
              <a:off x="6873171" y="39021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5" name="Line 36"/>
            <p:cNvSpPr>
              <a:spLocks noChangeShapeType="1"/>
            </p:cNvSpPr>
            <p:nvPr/>
          </p:nvSpPr>
          <p:spPr bwMode="auto">
            <a:xfrm>
              <a:off x="705909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6" name="Line 37"/>
            <p:cNvSpPr>
              <a:spLocks noChangeShapeType="1"/>
            </p:cNvSpPr>
            <p:nvPr/>
          </p:nvSpPr>
          <p:spPr bwMode="auto">
            <a:xfrm>
              <a:off x="704670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6" name="Line 57"/>
            <p:cNvSpPr>
              <a:spLocks noChangeShapeType="1"/>
            </p:cNvSpPr>
            <p:nvPr/>
          </p:nvSpPr>
          <p:spPr bwMode="auto">
            <a:xfrm>
              <a:off x="703430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7" name="Line 58"/>
            <p:cNvSpPr>
              <a:spLocks noChangeShapeType="1"/>
            </p:cNvSpPr>
            <p:nvPr/>
          </p:nvSpPr>
          <p:spPr bwMode="auto">
            <a:xfrm>
              <a:off x="684838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8" name="Line 59"/>
            <p:cNvSpPr>
              <a:spLocks noChangeShapeType="1"/>
            </p:cNvSpPr>
            <p:nvPr/>
          </p:nvSpPr>
          <p:spPr bwMode="auto">
            <a:xfrm>
              <a:off x="702191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9" name="Line 60"/>
            <p:cNvSpPr>
              <a:spLocks noChangeShapeType="1"/>
            </p:cNvSpPr>
            <p:nvPr/>
          </p:nvSpPr>
          <p:spPr bwMode="auto">
            <a:xfrm>
              <a:off x="683598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0" name="Line 61"/>
            <p:cNvSpPr>
              <a:spLocks noChangeShapeType="1"/>
            </p:cNvSpPr>
            <p:nvPr/>
          </p:nvSpPr>
          <p:spPr bwMode="auto">
            <a:xfrm>
              <a:off x="702191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1" name="Line 62"/>
            <p:cNvSpPr>
              <a:spLocks noChangeShapeType="1"/>
            </p:cNvSpPr>
            <p:nvPr/>
          </p:nvSpPr>
          <p:spPr bwMode="auto">
            <a:xfrm>
              <a:off x="683598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2" name="Line 63"/>
            <p:cNvSpPr>
              <a:spLocks noChangeShapeType="1"/>
            </p:cNvSpPr>
            <p:nvPr/>
          </p:nvSpPr>
          <p:spPr bwMode="auto">
            <a:xfrm>
              <a:off x="700951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3" name="Line 64"/>
            <p:cNvSpPr>
              <a:spLocks noChangeShapeType="1"/>
            </p:cNvSpPr>
            <p:nvPr/>
          </p:nvSpPr>
          <p:spPr bwMode="auto">
            <a:xfrm>
              <a:off x="682359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4" name="Line 65"/>
            <p:cNvSpPr>
              <a:spLocks noChangeShapeType="1"/>
            </p:cNvSpPr>
            <p:nvPr/>
          </p:nvSpPr>
          <p:spPr bwMode="auto">
            <a:xfrm>
              <a:off x="700951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5" name="Line 66"/>
            <p:cNvSpPr>
              <a:spLocks noChangeShapeType="1"/>
            </p:cNvSpPr>
            <p:nvPr/>
          </p:nvSpPr>
          <p:spPr bwMode="auto">
            <a:xfrm>
              <a:off x="681119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6" name="Line 67"/>
            <p:cNvSpPr>
              <a:spLocks noChangeShapeType="1"/>
            </p:cNvSpPr>
            <p:nvPr/>
          </p:nvSpPr>
          <p:spPr bwMode="auto">
            <a:xfrm>
              <a:off x="699712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7" name="Line 68"/>
            <p:cNvSpPr>
              <a:spLocks noChangeShapeType="1"/>
            </p:cNvSpPr>
            <p:nvPr/>
          </p:nvSpPr>
          <p:spPr bwMode="auto">
            <a:xfrm>
              <a:off x="699712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2" name="Line 193"/>
            <p:cNvSpPr>
              <a:spLocks noChangeShapeType="1"/>
            </p:cNvSpPr>
            <p:nvPr/>
          </p:nvSpPr>
          <p:spPr bwMode="auto">
            <a:xfrm>
              <a:off x="698472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4" name="Line 195"/>
            <p:cNvSpPr>
              <a:spLocks noChangeShapeType="1"/>
            </p:cNvSpPr>
            <p:nvPr/>
          </p:nvSpPr>
          <p:spPr bwMode="auto">
            <a:xfrm>
              <a:off x="698472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6" name="Line 197"/>
            <p:cNvSpPr>
              <a:spLocks noChangeShapeType="1"/>
            </p:cNvSpPr>
            <p:nvPr/>
          </p:nvSpPr>
          <p:spPr bwMode="auto">
            <a:xfrm>
              <a:off x="697233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7" name="Line 198"/>
            <p:cNvSpPr>
              <a:spLocks noChangeShapeType="1"/>
            </p:cNvSpPr>
            <p:nvPr/>
          </p:nvSpPr>
          <p:spPr bwMode="auto">
            <a:xfrm>
              <a:off x="695993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8" name="Line 199"/>
            <p:cNvSpPr>
              <a:spLocks noChangeShapeType="1"/>
            </p:cNvSpPr>
            <p:nvPr/>
          </p:nvSpPr>
          <p:spPr bwMode="auto">
            <a:xfrm>
              <a:off x="694754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9" name="Line 200"/>
            <p:cNvSpPr>
              <a:spLocks noChangeShapeType="1"/>
            </p:cNvSpPr>
            <p:nvPr/>
          </p:nvSpPr>
          <p:spPr bwMode="auto">
            <a:xfrm>
              <a:off x="693514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0" name="Line 201"/>
            <p:cNvSpPr>
              <a:spLocks noChangeShapeType="1"/>
            </p:cNvSpPr>
            <p:nvPr/>
          </p:nvSpPr>
          <p:spPr bwMode="auto">
            <a:xfrm>
              <a:off x="692275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1" name="Line 202"/>
            <p:cNvSpPr>
              <a:spLocks noChangeShapeType="1"/>
            </p:cNvSpPr>
            <p:nvPr/>
          </p:nvSpPr>
          <p:spPr bwMode="auto">
            <a:xfrm>
              <a:off x="692068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2" name="Line 203"/>
            <p:cNvSpPr>
              <a:spLocks noChangeShapeType="1"/>
            </p:cNvSpPr>
            <p:nvPr/>
          </p:nvSpPr>
          <p:spPr bwMode="auto">
            <a:xfrm>
              <a:off x="690829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3" name="Line 204"/>
            <p:cNvSpPr>
              <a:spLocks noChangeShapeType="1"/>
            </p:cNvSpPr>
            <p:nvPr/>
          </p:nvSpPr>
          <p:spPr bwMode="auto">
            <a:xfrm>
              <a:off x="689589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4" name="Line 205"/>
            <p:cNvSpPr>
              <a:spLocks noChangeShapeType="1"/>
            </p:cNvSpPr>
            <p:nvPr/>
          </p:nvSpPr>
          <p:spPr bwMode="auto">
            <a:xfrm>
              <a:off x="6883501"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5" name="Line 206"/>
            <p:cNvSpPr>
              <a:spLocks noChangeShapeType="1"/>
            </p:cNvSpPr>
            <p:nvPr/>
          </p:nvSpPr>
          <p:spPr bwMode="auto">
            <a:xfrm>
              <a:off x="6871106" y="3902134"/>
              <a:ext cx="0" cy="87625"/>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6" name="Line 207"/>
            <p:cNvSpPr>
              <a:spLocks noChangeShapeType="1"/>
            </p:cNvSpPr>
            <p:nvPr/>
          </p:nvSpPr>
          <p:spPr bwMode="auto">
            <a:xfrm>
              <a:off x="777594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7" name="Line 208"/>
            <p:cNvSpPr>
              <a:spLocks noChangeShapeType="1"/>
            </p:cNvSpPr>
            <p:nvPr/>
          </p:nvSpPr>
          <p:spPr bwMode="auto">
            <a:xfrm>
              <a:off x="770157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8" name="Line 209"/>
            <p:cNvSpPr>
              <a:spLocks noChangeShapeType="1"/>
            </p:cNvSpPr>
            <p:nvPr/>
          </p:nvSpPr>
          <p:spPr bwMode="auto">
            <a:xfrm>
              <a:off x="767678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9" name="Line 210"/>
            <p:cNvSpPr>
              <a:spLocks noChangeShapeType="1"/>
            </p:cNvSpPr>
            <p:nvPr/>
          </p:nvSpPr>
          <p:spPr bwMode="auto">
            <a:xfrm>
              <a:off x="7639595"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0" name="Line 211"/>
            <p:cNvSpPr>
              <a:spLocks noChangeShapeType="1"/>
            </p:cNvSpPr>
            <p:nvPr/>
          </p:nvSpPr>
          <p:spPr bwMode="auto">
            <a:xfrm>
              <a:off x="7614805"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1" name="Line 212"/>
            <p:cNvSpPr>
              <a:spLocks noChangeShapeType="1"/>
            </p:cNvSpPr>
            <p:nvPr/>
          </p:nvSpPr>
          <p:spPr bwMode="auto">
            <a:xfrm>
              <a:off x="7590015"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2" name="Line 213"/>
            <p:cNvSpPr>
              <a:spLocks noChangeShapeType="1"/>
            </p:cNvSpPr>
            <p:nvPr/>
          </p:nvSpPr>
          <p:spPr bwMode="auto">
            <a:xfrm>
              <a:off x="7590015"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3" name="Line 214"/>
            <p:cNvSpPr>
              <a:spLocks noChangeShapeType="1"/>
            </p:cNvSpPr>
            <p:nvPr/>
          </p:nvSpPr>
          <p:spPr bwMode="auto">
            <a:xfrm>
              <a:off x="757762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4" name="Line 215"/>
            <p:cNvSpPr>
              <a:spLocks noChangeShapeType="1"/>
            </p:cNvSpPr>
            <p:nvPr/>
          </p:nvSpPr>
          <p:spPr bwMode="auto">
            <a:xfrm>
              <a:off x="755283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5" name="Line 216"/>
            <p:cNvSpPr>
              <a:spLocks noChangeShapeType="1"/>
            </p:cNvSpPr>
            <p:nvPr/>
          </p:nvSpPr>
          <p:spPr bwMode="auto">
            <a:xfrm>
              <a:off x="7540435"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6" name="Line 217"/>
            <p:cNvSpPr>
              <a:spLocks noChangeShapeType="1"/>
            </p:cNvSpPr>
            <p:nvPr/>
          </p:nvSpPr>
          <p:spPr bwMode="auto">
            <a:xfrm>
              <a:off x="752804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7" name="Line 218"/>
            <p:cNvSpPr>
              <a:spLocks noChangeShapeType="1"/>
            </p:cNvSpPr>
            <p:nvPr/>
          </p:nvSpPr>
          <p:spPr bwMode="auto">
            <a:xfrm>
              <a:off x="750325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8" name="Line 219"/>
            <p:cNvSpPr>
              <a:spLocks noChangeShapeType="1"/>
            </p:cNvSpPr>
            <p:nvPr/>
          </p:nvSpPr>
          <p:spPr bwMode="auto">
            <a:xfrm>
              <a:off x="747846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9" name="Line 220"/>
            <p:cNvSpPr>
              <a:spLocks noChangeShapeType="1"/>
            </p:cNvSpPr>
            <p:nvPr/>
          </p:nvSpPr>
          <p:spPr bwMode="auto">
            <a:xfrm>
              <a:off x="7466065"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0" name="Line 221"/>
            <p:cNvSpPr>
              <a:spLocks noChangeShapeType="1"/>
            </p:cNvSpPr>
            <p:nvPr/>
          </p:nvSpPr>
          <p:spPr bwMode="auto">
            <a:xfrm>
              <a:off x="7441275"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1" name="Line 222"/>
            <p:cNvSpPr>
              <a:spLocks noChangeShapeType="1"/>
            </p:cNvSpPr>
            <p:nvPr/>
          </p:nvSpPr>
          <p:spPr bwMode="auto">
            <a:xfrm>
              <a:off x="7428880"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2" name="Line 223"/>
            <p:cNvSpPr>
              <a:spLocks noChangeShapeType="1"/>
            </p:cNvSpPr>
            <p:nvPr/>
          </p:nvSpPr>
          <p:spPr bwMode="auto">
            <a:xfrm>
              <a:off x="740409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3" name="Line 224"/>
            <p:cNvSpPr>
              <a:spLocks noChangeShapeType="1"/>
            </p:cNvSpPr>
            <p:nvPr/>
          </p:nvSpPr>
          <p:spPr bwMode="auto">
            <a:xfrm>
              <a:off x="739169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4" name="Line 225"/>
            <p:cNvSpPr>
              <a:spLocks noChangeShapeType="1"/>
            </p:cNvSpPr>
            <p:nvPr/>
          </p:nvSpPr>
          <p:spPr bwMode="auto">
            <a:xfrm>
              <a:off x="737930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5" name="Line 226"/>
            <p:cNvSpPr>
              <a:spLocks noChangeShapeType="1"/>
            </p:cNvSpPr>
            <p:nvPr/>
          </p:nvSpPr>
          <p:spPr bwMode="auto">
            <a:xfrm>
              <a:off x="736690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6" name="Line 227"/>
            <p:cNvSpPr>
              <a:spLocks noChangeShapeType="1"/>
            </p:cNvSpPr>
            <p:nvPr/>
          </p:nvSpPr>
          <p:spPr bwMode="auto">
            <a:xfrm>
              <a:off x="735451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7" name="Line 228"/>
            <p:cNvSpPr>
              <a:spLocks noChangeShapeType="1"/>
            </p:cNvSpPr>
            <p:nvPr/>
          </p:nvSpPr>
          <p:spPr bwMode="auto">
            <a:xfrm>
              <a:off x="734211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8" name="Line 229"/>
            <p:cNvSpPr>
              <a:spLocks noChangeShapeType="1"/>
            </p:cNvSpPr>
            <p:nvPr/>
          </p:nvSpPr>
          <p:spPr bwMode="auto">
            <a:xfrm>
              <a:off x="734211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9" name="Line 230"/>
            <p:cNvSpPr>
              <a:spLocks noChangeShapeType="1"/>
            </p:cNvSpPr>
            <p:nvPr/>
          </p:nvSpPr>
          <p:spPr bwMode="auto">
            <a:xfrm>
              <a:off x="732972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0" name="Line 231"/>
            <p:cNvSpPr>
              <a:spLocks noChangeShapeType="1"/>
            </p:cNvSpPr>
            <p:nvPr/>
          </p:nvSpPr>
          <p:spPr bwMode="auto">
            <a:xfrm>
              <a:off x="731732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1" name="Line 232"/>
            <p:cNvSpPr>
              <a:spLocks noChangeShapeType="1"/>
            </p:cNvSpPr>
            <p:nvPr/>
          </p:nvSpPr>
          <p:spPr bwMode="auto">
            <a:xfrm>
              <a:off x="730493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2" name="Line 233"/>
            <p:cNvSpPr>
              <a:spLocks noChangeShapeType="1"/>
            </p:cNvSpPr>
            <p:nvPr/>
          </p:nvSpPr>
          <p:spPr bwMode="auto">
            <a:xfrm>
              <a:off x="730493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3" name="Line 234"/>
            <p:cNvSpPr>
              <a:spLocks noChangeShapeType="1"/>
            </p:cNvSpPr>
            <p:nvPr/>
          </p:nvSpPr>
          <p:spPr bwMode="auto">
            <a:xfrm>
              <a:off x="729253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4" name="Line 235"/>
            <p:cNvSpPr>
              <a:spLocks noChangeShapeType="1"/>
            </p:cNvSpPr>
            <p:nvPr/>
          </p:nvSpPr>
          <p:spPr bwMode="auto">
            <a:xfrm>
              <a:off x="729253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5" name="Line 236"/>
            <p:cNvSpPr>
              <a:spLocks noChangeShapeType="1"/>
            </p:cNvSpPr>
            <p:nvPr/>
          </p:nvSpPr>
          <p:spPr bwMode="auto">
            <a:xfrm>
              <a:off x="729253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6" name="Line 237"/>
            <p:cNvSpPr>
              <a:spLocks noChangeShapeType="1"/>
            </p:cNvSpPr>
            <p:nvPr/>
          </p:nvSpPr>
          <p:spPr bwMode="auto">
            <a:xfrm>
              <a:off x="728014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7" name="Line 238"/>
            <p:cNvSpPr>
              <a:spLocks noChangeShapeType="1"/>
            </p:cNvSpPr>
            <p:nvPr/>
          </p:nvSpPr>
          <p:spPr bwMode="auto">
            <a:xfrm>
              <a:off x="726774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8" name="Line 239"/>
            <p:cNvSpPr>
              <a:spLocks noChangeShapeType="1"/>
            </p:cNvSpPr>
            <p:nvPr/>
          </p:nvSpPr>
          <p:spPr bwMode="auto">
            <a:xfrm>
              <a:off x="726774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9" name="Line 240"/>
            <p:cNvSpPr>
              <a:spLocks noChangeShapeType="1"/>
            </p:cNvSpPr>
            <p:nvPr/>
          </p:nvSpPr>
          <p:spPr bwMode="auto">
            <a:xfrm>
              <a:off x="725535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0" name="Line 241"/>
            <p:cNvSpPr>
              <a:spLocks noChangeShapeType="1"/>
            </p:cNvSpPr>
            <p:nvPr/>
          </p:nvSpPr>
          <p:spPr bwMode="auto">
            <a:xfrm>
              <a:off x="724295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1" name="Line 242"/>
            <p:cNvSpPr>
              <a:spLocks noChangeShapeType="1"/>
            </p:cNvSpPr>
            <p:nvPr/>
          </p:nvSpPr>
          <p:spPr bwMode="auto">
            <a:xfrm>
              <a:off x="724295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2" name="Line 243"/>
            <p:cNvSpPr>
              <a:spLocks noChangeShapeType="1"/>
            </p:cNvSpPr>
            <p:nvPr/>
          </p:nvSpPr>
          <p:spPr bwMode="auto">
            <a:xfrm>
              <a:off x="723056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3" name="Line 244"/>
            <p:cNvSpPr>
              <a:spLocks noChangeShapeType="1"/>
            </p:cNvSpPr>
            <p:nvPr/>
          </p:nvSpPr>
          <p:spPr bwMode="auto">
            <a:xfrm>
              <a:off x="721816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4" name="Line 245"/>
            <p:cNvSpPr>
              <a:spLocks noChangeShapeType="1"/>
            </p:cNvSpPr>
            <p:nvPr/>
          </p:nvSpPr>
          <p:spPr bwMode="auto">
            <a:xfrm>
              <a:off x="721816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5" name="Line 246"/>
            <p:cNvSpPr>
              <a:spLocks noChangeShapeType="1"/>
            </p:cNvSpPr>
            <p:nvPr/>
          </p:nvSpPr>
          <p:spPr bwMode="auto">
            <a:xfrm>
              <a:off x="720577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6" name="Line 247"/>
            <p:cNvSpPr>
              <a:spLocks noChangeShapeType="1"/>
            </p:cNvSpPr>
            <p:nvPr/>
          </p:nvSpPr>
          <p:spPr bwMode="auto">
            <a:xfrm>
              <a:off x="719337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7" name="Line 248"/>
            <p:cNvSpPr>
              <a:spLocks noChangeShapeType="1"/>
            </p:cNvSpPr>
            <p:nvPr/>
          </p:nvSpPr>
          <p:spPr bwMode="auto">
            <a:xfrm>
              <a:off x="719337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8" name="Line 249"/>
            <p:cNvSpPr>
              <a:spLocks noChangeShapeType="1"/>
            </p:cNvSpPr>
            <p:nvPr/>
          </p:nvSpPr>
          <p:spPr bwMode="auto">
            <a:xfrm>
              <a:off x="718098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9" name="Line 250"/>
            <p:cNvSpPr>
              <a:spLocks noChangeShapeType="1"/>
            </p:cNvSpPr>
            <p:nvPr/>
          </p:nvSpPr>
          <p:spPr bwMode="auto">
            <a:xfrm>
              <a:off x="716858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0" name="Line 251"/>
            <p:cNvSpPr>
              <a:spLocks noChangeShapeType="1"/>
            </p:cNvSpPr>
            <p:nvPr/>
          </p:nvSpPr>
          <p:spPr bwMode="auto">
            <a:xfrm>
              <a:off x="716858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1" name="Line 252"/>
            <p:cNvSpPr>
              <a:spLocks noChangeShapeType="1"/>
            </p:cNvSpPr>
            <p:nvPr/>
          </p:nvSpPr>
          <p:spPr bwMode="auto">
            <a:xfrm>
              <a:off x="715619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2" name="Line 253"/>
            <p:cNvSpPr>
              <a:spLocks noChangeShapeType="1"/>
            </p:cNvSpPr>
            <p:nvPr/>
          </p:nvSpPr>
          <p:spPr bwMode="auto">
            <a:xfrm>
              <a:off x="714379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3" name="Line 254"/>
            <p:cNvSpPr>
              <a:spLocks noChangeShapeType="1"/>
            </p:cNvSpPr>
            <p:nvPr/>
          </p:nvSpPr>
          <p:spPr bwMode="auto">
            <a:xfrm>
              <a:off x="714379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4" name="Line 255"/>
            <p:cNvSpPr>
              <a:spLocks noChangeShapeType="1"/>
            </p:cNvSpPr>
            <p:nvPr/>
          </p:nvSpPr>
          <p:spPr bwMode="auto">
            <a:xfrm>
              <a:off x="713140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5" name="Line 256"/>
            <p:cNvSpPr>
              <a:spLocks noChangeShapeType="1"/>
            </p:cNvSpPr>
            <p:nvPr/>
          </p:nvSpPr>
          <p:spPr bwMode="auto">
            <a:xfrm>
              <a:off x="711900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6" name="Line 257"/>
            <p:cNvSpPr>
              <a:spLocks noChangeShapeType="1"/>
            </p:cNvSpPr>
            <p:nvPr/>
          </p:nvSpPr>
          <p:spPr bwMode="auto">
            <a:xfrm>
              <a:off x="7119006"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7" name="Line 258"/>
            <p:cNvSpPr>
              <a:spLocks noChangeShapeType="1"/>
            </p:cNvSpPr>
            <p:nvPr/>
          </p:nvSpPr>
          <p:spPr bwMode="auto">
            <a:xfrm>
              <a:off x="7106611" y="3908393"/>
              <a:ext cx="0" cy="75107"/>
            </a:xfrm>
            <a:prstGeom prst="line">
              <a:avLst/>
            </a:prstGeom>
            <a:noFill/>
            <a:ln w="12700">
              <a:solidFill>
                <a:srgbClr val="94939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440" name="Group 6439"/>
          <p:cNvGrpSpPr/>
          <p:nvPr/>
        </p:nvGrpSpPr>
        <p:grpSpPr>
          <a:xfrm>
            <a:off x="6774011" y="3692941"/>
            <a:ext cx="929624" cy="212803"/>
            <a:chOff x="6774011" y="3997756"/>
            <a:chExt cx="929624" cy="212803"/>
          </a:xfrm>
        </p:grpSpPr>
        <p:sp>
          <p:nvSpPr>
            <p:cNvPr id="4" name="Line 2"/>
            <p:cNvSpPr>
              <a:spLocks noChangeShapeType="1"/>
            </p:cNvSpPr>
            <p:nvPr/>
          </p:nvSpPr>
          <p:spPr bwMode="auto">
            <a:xfrm>
              <a:off x="7492921" y="4122934"/>
              <a:ext cx="0" cy="87625"/>
            </a:xfrm>
            <a:prstGeom prst="line">
              <a:avLst/>
            </a:prstGeom>
            <a:noFill/>
            <a:ln w="1270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7" name="Line 78"/>
            <p:cNvSpPr>
              <a:spLocks noChangeShapeType="1"/>
            </p:cNvSpPr>
            <p:nvPr/>
          </p:nvSpPr>
          <p:spPr bwMode="auto">
            <a:xfrm>
              <a:off x="7703635" y="4122934"/>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8" name="Line 79"/>
            <p:cNvSpPr>
              <a:spLocks noChangeShapeType="1"/>
            </p:cNvSpPr>
            <p:nvPr/>
          </p:nvSpPr>
          <p:spPr bwMode="auto">
            <a:xfrm>
              <a:off x="705909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9" name="Line 80"/>
            <p:cNvSpPr>
              <a:spLocks noChangeShapeType="1"/>
            </p:cNvSpPr>
            <p:nvPr/>
          </p:nvSpPr>
          <p:spPr bwMode="auto">
            <a:xfrm>
              <a:off x="705909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0" name="Line 81"/>
            <p:cNvSpPr>
              <a:spLocks noChangeShapeType="1"/>
            </p:cNvSpPr>
            <p:nvPr/>
          </p:nvSpPr>
          <p:spPr bwMode="auto">
            <a:xfrm>
              <a:off x="704670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1" name="Line 82"/>
            <p:cNvSpPr>
              <a:spLocks noChangeShapeType="1"/>
            </p:cNvSpPr>
            <p:nvPr/>
          </p:nvSpPr>
          <p:spPr bwMode="auto">
            <a:xfrm>
              <a:off x="703430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2" name="Line 83"/>
            <p:cNvSpPr>
              <a:spLocks noChangeShapeType="1"/>
            </p:cNvSpPr>
            <p:nvPr/>
          </p:nvSpPr>
          <p:spPr bwMode="auto">
            <a:xfrm>
              <a:off x="703430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3" name="Line 84"/>
            <p:cNvSpPr>
              <a:spLocks noChangeShapeType="1"/>
            </p:cNvSpPr>
            <p:nvPr/>
          </p:nvSpPr>
          <p:spPr bwMode="auto">
            <a:xfrm>
              <a:off x="702191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4" name="Line 85"/>
            <p:cNvSpPr>
              <a:spLocks noChangeShapeType="1"/>
            </p:cNvSpPr>
            <p:nvPr/>
          </p:nvSpPr>
          <p:spPr bwMode="auto">
            <a:xfrm>
              <a:off x="702191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5" name="Line 86"/>
            <p:cNvSpPr>
              <a:spLocks noChangeShapeType="1"/>
            </p:cNvSpPr>
            <p:nvPr/>
          </p:nvSpPr>
          <p:spPr bwMode="auto">
            <a:xfrm>
              <a:off x="700951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6" name="Line 87"/>
            <p:cNvSpPr>
              <a:spLocks noChangeShapeType="1"/>
            </p:cNvSpPr>
            <p:nvPr/>
          </p:nvSpPr>
          <p:spPr bwMode="auto">
            <a:xfrm>
              <a:off x="699712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7" name="Line 88"/>
            <p:cNvSpPr>
              <a:spLocks noChangeShapeType="1"/>
            </p:cNvSpPr>
            <p:nvPr/>
          </p:nvSpPr>
          <p:spPr bwMode="auto">
            <a:xfrm>
              <a:off x="699712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8" name="Line 89"/>
            <p:cNvSpPr>
              <a:spLocks noChangeShapeType="1"/>
            </p:cNvSpPr>
            <p:nvPr/>
          </p:nvSpPr>
          <p:spPr bwMode="auto">
            <a:xfrm>
              <a:off x="698472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9" name="Line 90"/>
            <p:cNvSpPr>
              <a:spLocks noChangeShapeType="1"/>
            </p:cNvSpPr>
            <p:nvPr/>
          </p:nvSpPr>
          <p:spPr bwMode="auto">
            <a:xfrm>
              <a:off x="698472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0" name="Line 91"/>
            <p:cNvSpPr>
              <a:spLocks noChangeShapeType="1"/>
            </p:cNvSpPr>
            <p:nvPr/>
          </p:nvSpPr>
          <p:spPr bwMode="auto">
            <a:xfrm>
              <a:off x="697233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1" name="Line 92"/>
            <p:cNvSpPr>
              <a:spLocks noChangeShapeType="1"/>
            </p:cNvSpPr>
            <p:nvPr/>
          </p:nvSpPr>
          <p:spPr bwMode="auto">
            <a:xfrm>
              <a:off x="695993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2" name="Line 93"/>
            <p:cNvSpPr>
              <a:spLocks noChangeShapeType="1"/>
            </p:cNvSpPr>
            <p:nvPr/>
          </p:nvSpPr>
          <p:spPr bwMode="auto">
            <a:xfrm>
              <a:off x="694754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3" name="Line 94"/>
            <p:cNvSpPr>
              <a:spLocks noChangeShapeType="1"/>
            </p:cNvSpPr>
            <p:nvPr/>
          </p:nvSpPr>
          <p:spPr bwMode="auto">
            <a:xfrm>
              <a:off x="692275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4" name="Line 95"/>
            <p:cNvSpPr>
              <a:spLocks noChangeShapeType="1"/>
            </p:cNvSpPr>
            <p:nvPr/>
          </p:nvSpPr>
          <p:spPr bwMode="auto">
            <a:xfrm>
              <a:off x="6897961"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5" name="Line 96"/>
            <p:cNvSpPr>
              <a:spLocks noChangeShapeType="1"/>
            </p:cNvSpPr>
            <p:nvPr/>
          </p:nvSpPr>
          <p:spPr bwMode="auto">
            <a:xfrm>
              <a:off x="6885566" y="4072863"/>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9" name="Line 100"/>
            <p:cNvSpPr>
              <a:spLocks noChangeShapeType="1"/>
            </p:cNvSpPr>
            <p:nvPr/>
          </p:nvSpPr>
          <p:spPr bwMode="auto">
            <a:xfrm>
              <a:off x="6835986"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0" name="Line 101"/>
            <p:cNvSpPr>
              <a:spLocks noChangeShapeType="1"/>
            </p:cNvSpPr>
            <p:nvPr/>
          </p:nvSpPr>
          <p:spPr bwMode="auto">
            <a:xfrm>
              <a:off x="6823591"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1" name="Line 102"/>
            <p:cNvSpPr>
              <a:spLocks noChangeShapeType="1"/>
            </p:cNvSpPr>
            <p:nvPr/>
          </p:nvSpPr>
          <p:spPr bwMode="auto">
            <a:xfrm>
              <a:off x="6823591"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2" name="Line 103"/>
            <p:cNvSpPr>
              <a:spLocks noChangeShapeType="1"/>
            </p:cNvSpPr>
            <p:nvPr/>
          </p:nvSpPr>
          <p:spPr bwMode="auto">
            <a:xfrm>
              <a:off x="6811196"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3" name="Line 104"/>
            <p:cNvSpPr>
              <a:spLocks noChangeShapeType="1"/>
            </p:cNvSpPr>
            <p:nvPr/>
          </p:nvSpPr>
          <p:spPr bwMode="auto">
            <a:xfrm>
              <a:off x="6811196"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4" name="Line 105"/>
            <p:cNvSpPr>
              <a:spLocks noChangeShapeType="1"/>
            </p:cNvSpPr>
            <p:nvPr/>
          </p:nvSpPr>
          <p:spPr bwMode="auto">
            <a:xfrm>
              <a:off x="6798801"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5" name="Line 106"/>
            <p:cNvSpPr>
              <a:spLocks noChangeShapeType="1"/>
            </p:cNvSpPr>
            <p:nvPr/>
          </p:nvSpPr>
          <p:spPr bwMode="auto">
            <a:xfrm>
              <a:off x="6786406"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6" name="Line 107"/>
            <p:cNvSpPr>
              <a:spLocks noChangeShapeType="1"/>
            </p:cNvSpPr>
            <p:nvPr/>
          </p:nvSpPr>
          <p:spPr bwMode="auto">
            <a:xfrm>
              <a:off x="6786406"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7" name="Line 108"/>
            <p:cNvSpPr>
              <a:spLocks noChangeShapeType="1"/>
            </p:cNvSpPr>
            <p:nvPr/>
          </p:nvSpPr>
          <p:spPr bwMode="auto">
            <a:xfrm>
              <a:off x="6774011"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8" name="Line 109"/>
            <p:cNvSpPr>
              <a:spLocks noChangeShapeType="1"/>
            </p:cNvSpPr>
            <p:nvPr/>
          </p:nvSpPr>
          <p:spPr bwMode="auto">
            <a:xfrm>
              <a:off x="6774011"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8" name="Line 189"/>
            <p:cNvSpPr>
              <a:spLocks noChangeShapeType="1"/>
            </p:cNvSpPr>
            <p:nvPr/>
          </p:nvSpPr>
          <p:spPr bwMode="auto">
            <a:xfrm>
              <a:off x="6848381" y="3997756"/>
              <a:ext cx="0" cy="75107"/>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9" name="Line 190"/>
            <p:cNvSpPr>
              <a:spLocks noChangeShapeType="1"/>
            </p:cNvSpPr>
            <p:nvPr/>
          </p:nvSpPr>
          <p:spPr bwMode="auto">
            <a:xfrm>
              <a:off x="6835986" y="3997756"/>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8" name="Line 259"/>
            <p:cNvSpPr>
              <a:spLocks noChangeShapeType="1"/>
            </p:cNvSpPr>
            <p:nvPr/>
          </p:nvSpPr>
          <p:spPr bwMode="auto">
            <a:xfrm>
              <a:off x="770157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9" name="Line 260"/>
            <p:cNvSpPr>
              <a:spLocks noChangeShapeType="1"/>
            </p:cNvSpPr>
            <p:nvPr/>
          </p:nvSpPr>
          <p:spPr bwMode="auto">
            <a:xfrm>
              <a:off x="7639595"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0" name="Line 261"/>
            <p:cNvSpPr>
              <a:spLocks noChangeShapeType="1"/>
            </p:cNvSpPr>
            <p:nvPr/>
          </p:nvSpPr>
          <p:spPr bwMode="auto">
            <a:xfrm>
              <a:off x="760241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1" name="Line 262"/>
            <p:cNvSpPr>
              <a:spLocks noChangeShapeType="1"/>
            </p:cNvSpPr>
            <p:nvPr/>
          </p:nvSpPr>
          <p:spPr bwMode="auto">
            <a:xfrm>
              <a:off x="757762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2" name="Line 263"/>
            <p:cNvSpPr>
              <a:spLocks noChangeShapeType="1"/>
            </p:cNvSpPr>
            <p:nvPr/>
          </p:nvSpPr>
          <p:spPr bwMode="auto">
            <a:xfrm>
              <a:off x="755283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3" name="Line 264"/>
            <p:cNvSpPr>
              <a:spLocks noChangeShapeType="1"/>
            </p:cNvSpPr>
            <p:nvPr/>
          </p:nvSpPr>
          <p:spPr bwMode="auto">
            <a:xfrm>
              <a:off x="752804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4" name="Line 265"/>
            <p:cNvSpPr>
              <a:spLocks noChangeShapeType="1"/>
            </p:cNvSpPr>
            <p:nvPr/>
          </p:nvSpPr>
          <p:spPr bwMode="auto">
            <a:xfrm>
              <a:off x="752804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5" name="Line 266"/>
            <p:cNvSpPr>
              <a:spLocks noChangeShapeType="1"/>
            </p:cNvSpPr>
            <p:nvPr/>
          </p:nvSpPr>
          <p:spPr bwMode="auto">
            <a:xfrm>
              <a:off x="7515645"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6" name="Line 267"/>
            <p:cNvSpPr>
              <a:spLocks noChangeShapeType="1"/>
            </p:cNvSpPr>
            <p:nvPr/>
          </p:nvSpPr>
          <p:spPr bwMode="auto">
            <a:xfrm>
              <a:off x="750325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7" name="Line 268"/>
            <p:cNvSpPr>
              <a:spLocks noChangeShapeType="1"/>
            </p:cNvSpPr>
            <p:nvPr/>
          </p:nvSpPr>
          <p:spPr bwMode="auto">
            <a:xfrm>
              <a:off x="7490855"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8" name="Line 269"/>
            <p:cNvSpPr>
              <a:spLocks noChangeShapeType="1"/>
            </p:cNvSpPr>
            <p:nvPr/>
          </p:nvSpPr>
          <p:spPr bwMode="auto">
            <a:xfrm>
              <a:off x="7466065"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9" name="Line 270"/>
            <p:cNvSpPr>
              <a:spLocks noChangeShapeType="1"/>
            </p:cNvSpPr>
            <p:nvPr/>
          </p:nvSpPr>
          <p:spPr bwMode="auto">
            <a:xfrm>
              <a:off x="745367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0" name="Line 271"/>
            <p:cNvSpPr>
              <a:spLocks noChangeShapeType="1"/>
            </p:cNvSpPr>
            <p:nvPr/>
          </p:nvSpPr>
          <p:spPr bwMode="auto">
            <a:xfrm>
              <a:off x="7428880"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1" name="Line 272"/>
            <p:cNvSpPr>
              <a:spLocks noChangeShapeType="1"/>
            </p:cNvSpPr>
            <p:nvPr/>
          </p:nvSpPr>
          <p:spPr bwMode="auto">
            <a:xfrm>
              <a:off x="7416485"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2" name="Line 273"/>
            <p:cNvSpPr>
              <a:spLocks noChangeShapeType="1"/>
            </p:cNvSpPr>
            <p:nvPr/>
          </p:nvSpPr>
          <p:spPr bwMode="auto">
            <a:xfrm>
              <a:off x="739169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3" name="Line 274"/>
            <p:cNvSpPr>
              <a:spLocks noChangeShapeType="1"/>
            </p:cNvSpPr>
            <p:nvPr/>
          </p:nvSpPr>
          <p:spPr bwMode="auto">
            <a:xfrm>
              <a:off x="736690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4" name="Line 275"/>
            <p:cNvSpPr>
              <a:spLocks noChangeShapeType="1"/>
            </p:cNvSpPr>
            <p:nvPr/>
          </p:nvSpPr>
          <p:spPr bwMode="auto">
            <a:xfrm>
              <a:off x="735451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5" name="Line 276"/>
            <p:cNvSpPr>
              <a:spLocks noChangeShapeType="1"/>
            </p:cNvSpPr>
            <p:nvPr/>
          </p:nvSpPr>
          <p:spPr bwMode="auto">
            <a:xfrm>
              <a:off x="734211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6" name="Line 277"/>
            <p:cNvSpPr>
              <a:spLocks noChangeShapeType="1"/>
            </p:cNvSpPr>
            <p:nvPr/>
          </p:nvSpPr>
          <p:spPr bwMode="auto">
            <a:xfrm>
              <a:off x="732972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7" name="Line 278"/>
            <p:cNvSpPr>
              <a:spLocks noChangeShapeType="1"/>
            </p:cNvSpPr>
            <p:nvPr/>
          </p:nvSpPr>
          <p:spPr bwMode="auto">
            <a:xfrm>
              <a:off x="731732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8" name="Line 279"/>
            <p:cNvSpPr>
              <a:spLocks noChangeShapeType="1"/>
            </p:cNvSpPr>
            <p:nvPr/>
          </p:nvSpPr>
          <p:spPr bwMode="auto">
            <a:xfrm>
              <a:off x="730493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9" name="Line 280"/>
            <p:cNvSpPr>
              <a:spLocks noChangeShapeType="1"/>
            </p:cNvSpPr>
            <p:nvPr/>
          </p:nvSpPr>
          <p:spPr bwMode="auto">
            <a:xfrm>
              <a:off x="729253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0" name="Line 281"/>
            <p:cNvSpPr>
              <a:spLocks noChangeShapeType="1"/>
            </p:cNvSpPr>
            <p:nvPr/>
          </p:nvSpPr>
          <p:spPr bwMode="auto">
            <a:xfrm>
              <a:off x="729253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1" name="Line 282"/>
            <p:cNvSpPr>
              <a:spLocks noChangeShapeType="1"/>
            </p:cNvSpPr>
            <p:nvPr/>
          </p:nvSpPr>
          <p:spPr bwMode="auto">
            <a:xfrm>
              <a:off x="728014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2" name="Line 283"/>
            <p:cNvSpPr>
              <a:spLocks noChangeShapeType="1"/>
            </p:cNvSpPr>
            <p:nvPr/>
          </p:nvSpPr>
          <p:spPr bwMode="auto">
            <a:xfrm>
              <a:off x="728014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3" name="Line 284"/>
            <p:cNvSpPr>
              <a:spLocks noChangeShapeType="1"/>
            </p:cNvSpPr>
            <p:nvPr/>
          </p:nvSpPr>
          <p:spPr bwMode="auto">
            <a:xfrm>
              <a:off x="726774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4" name="Line 285"/>
            <p:cNvSpPr>
              <a:spLocks noChangeShapeType="1"/>
            </p:cNvSpPr>
            <p:nvPr/>
          </p:nvSpPr>
          <p:spPr bwMode="auto">
            <a:xfrm>
              <a:off x="725535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5" name="Line 286"/>
            <p:cNvSpPr>
              <a:spLocks noChangeShapeType="1"/>
            </p:cNvSpPr>
            <p:nvPr/>
          </p:nvSpPr>
          <p:spPr bwMode="auto">
            <a:xfrm>
              <a:off x="725535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6" name="Line 287"/>
            <p:cNvSpPr>
              <a:spLocks noChangeShapeType="1"/>
            </p:cNvSpPr>
            <p:nvPr/>
          </p:nvSpPr>
          <p:spPr bwMode="auto">
            <a:xfrm>
              <a:off x="724295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7" name="Line 288"/>
            <p:cNvSpPr>
              <a:spLocks noChangeShapeType="1"/>
            </p:cNvSpPr>
            <p:nvPr/>
          </p:nvSpPr>
          <p:spPr bwMode="auto">
            <a:xfrm>
              <a:off x="724295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8" name="Line 289"/>
            <p:cNvSpPr>
              <a:spLocks noChangeShapeType="1"/>
            </p:cNvSpPr>
            <p:nvPr/>
          </p:nvSpPr>
          <p:spPr bwMode="auto">
            <a:xfrm>
              <a:off x="724295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9" name="Line 290"/>
            <p:cNvSpPr>
              <a:spLocks noChangeShapeType="1"/>
            </p:cNvSpPr>
            <p:nvPr/>
          </p:nvSpPr>
          <p:spPr bwMode="auto">
            <a:xfrm>
              <a:off x="723056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0" name="Line 291"/>
            <p:cNvSpPr>
              <a:spLocks noChangeShapeType="1"/>
            </p:cNvSpPr>
            <p:nvPr/>
          </p:nvSpPr>
          <p:spPr bwMode="auto">
            <a:xfrm>
              <a:off x="721816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1" name="Line 292"/>
            <p:cNvSpPr>
              <a:spLocks noChangeShapeType="1"/>
            </p:cNvSpPr>
            <p:nvPr/>
          </p:nvSpPr>
          <p:spPr bwMode="auto">
            <a:xfrm>
              <a:off x="721816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2" name="Line 293"/>
            <p:cNvSpPr>
              <a:spLocks noChangeShapeType="1"/>
            </p:cNvSpPr>
            <p:nvPr/>
          </p:nvSpPr>
          <p:spPr bwMode="auto">
            <a:xfrm>
              <a:off x="720577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3" name="Line 294"/>
            <p:cNvSpPr>
              <a:spLocks noChangeShapeType="1"/>
            </p:cNvSpPr>
            <p:nvPr/>
          </p:nvSpPr>
          <p:spPr bwMode="auto">
            <a:xfrm>
              <a:off x="719337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4" name="Line 295"/>
            <p:cNvSpPr>
              <a:spLocks noChangeShapeType="1"/>
            </p:cNvSpPr>
            <p:nvPr/>
          </p:nvSpPr>
          <p:spPr bwMode="auto">
            <a:xfrm>
              <a:off x="719337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5" name="Line 296"/>
            <p:cNvSpPr>
              <a:spLocks noChangeShapeType="1"/>
            </p:cNvSpPr>
            <p:nvPr/>
          </p:nvSpPr>
          <p:spPr bwMode="auto">
            <a:xfrm>
              <a:off x="718098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6" name="Line 297"/>
            <p:cNvSpPr>
              <a:spLocks noChangeShapeType="1"/>
            </p:cNvSpPr>
            <p:nvPr/>
          </p:nvSpPr>
          <p:spPr bwMode="auto">
            <a:xfrm>
              <a:off x="718098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7" name="Line 298"/>
            <p:cNvSpPr>
              <a:spLocks noChangeShapeType="1"/>
            </p:cNvSpPr>
            <p:nvPr/>
          </p:nvSpPr>
          <p:spPr bwMode="auto">
            <a:xfrm>
              <a:off x="716858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8" name="Line 299"/>
            <p:cNvSpPr>
              <a:spLocks noChangeShapeType="1"/>
            </p:cNvSpPr>
            <p:nvPr/>
          </p:nvSpPr>
          <p:spPr bwMode="auto">
            <a:xfrm>
              <a:off x="715619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9" name="Line 300"/>
            <p:cNvSpPr>
              <a:spLocks noChangeShapeType="1"/>
            </p:cNvSpPr>
            <p:nvPr/>
          </p:nvSpPr>
          <p:spPr bwMode="auto">
            <a:xfrm>
              <a:off x="715619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0" name="Line 301"/>
            <p:cNvSpPr>
              <a:spLocks noChangeShapeType="1"/>
            </p:cNvSpPr>
            <p:nvPr/>
          </p:nvSpPr>
          <p:spPr bwMode="auto">
            <a:xfrm>
              <a:off x="714379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1" name="Line 302"/>
            <p:cNvSpPr>
              <a:spLocks noChangeShapeType="1"/>
            </p:cNvSpPr>
            <p:nvPr/>
          </p:nvSpPr>
          <p:spPr bwMode="auto">
            <a:xfrm>
              <a:off x="714379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2" name="Line 303"/>
            <p:cNvSpPr>
              <a:spLocks noChangeShapeType="1"/>
            </p:cNvSpPr>
            <p:nvPr/>
          </p:nvSpPr>
          <p:spPr bwMode="auto">
            <a:xfrm>
              <a:off x="713140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3" name="Line 304"/>
            <p:cNvSpPr>
              <a:spLocks noChangeShapeType="1"/>
            </p:cNvSpPr>
            <p:nvPr/>
          </p:nvSpPr>
          <p:spPr bwMode="auto">
            <a:xfrm>
              <a:off x="711900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4" name="Line 305"/>
            <p:cNvSpPr>
              <a:spLocks noChangeShapeType="1"/>
            </p:cNvSpPr>
            <p:nvPr/>
          </p:nvSpPr>
          <p:spPr bwMode="auto">
            <a:xfrm>
              <a:off x="711900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5" name="Line 306"/>
            <p:cNvSpPr>
              <a:spLocks noChangeShapeType="1"/>
            </p:cNvSpPr>
            <p:nvPr/>
          </p:nvSpPr>
          <p:spPr bwMode="auto">
            <a:xfrm>
              <a:off x="710661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6" name="Line 307"/>
            <p:cNvSpPr>
              <a:spLocks noChangeShapeType="1"/>
            </p:cNvSpPr>
            <p:nvPr/>
          </p:nvSpPr>
          <p:spPr bwMode="auto">
            <a:xfrm>
              <a:off x="709421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7" name="Line 308"/>
            <p:cNvSpPr>
              <a:spLocks noChangeShapeType="1"/>
            </p:cNvSpPr>
            <p:nvPr/>
          </p:nvSpPr>
          <p:spPr bwMode="auto">
            <a:xfrm>
              <a:off x="7094216"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8" name="Line 309"/>
            <p:cNvSpPr>
              <a:spLocks noChangeShapeType="1"/>
            </p:cNvSpPr>
            <p:nvPr/>
          </p:nvSpPr>
          <p:spPr bwMode="auto">
            <a:xfrm>
              <a:off x="708182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9" name="Line 310"/>
            <p:cNvSpPr>
              <a:spLocks noChangeShapeType="1"/>
            </p:cNvSpPr>
            <p:nvPr/>
          </p:nvSpPr>
          <p:spPr bwMode="auto">
            <a:xfrm>
              <a:off x="7081821" y="4120847"/>
              <a:ext cx="0" cy="8762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430" name="Freeform 311"/>
          <p:cNvSpPr>
            <a:spLocks/>
          </p:cNvSpPr>
          <p:nvPr/>
        </p:nvSpPr>
        <p:spPr bwMode="auto">
          <a:xfrm>
            <a:off x="4838329" y="2576763"/>
            <a:ext cx="2962401" cy="1064019"/>
          </a:xfrm>
          <a:custGeom>
            <a:avLst/>
            <a:gdLst>
              <a:gd name="T0" fmla="*/ 179 w 239"/>
              <a:gd name="T1" fmla="*/ 85 h 85"/>
              <a:gd name="T2" fmla="*/ 164 w 239"/>
              <a:gd name="T3" fmla="*/ 81 h 85"/>
              <a:gd name="T4" fmla="*/ 156 w 239"/>
              <a:gd name="T5" fmla="*/ 76 h 85"/>
              <a:gd name="T6" fmla="*/ 155 w 239"/>
              <a:gd name="T7" fmla="*/ 74 h 85"/>
              <a:gd name="T8" fmla="*/ 138 w 239"/>
              <a:gd name="T9" fmla="*/ 72 h 85"/>
              <a:gd name="T10" fmla="*/ 136 w 239"/>
              <a:gd name="T11" fmla="*/ 70 h 85"/>
              <a:gd name="T12" fmla="*/ 130 w 239"/>
              <a:gd name="T13" fmla="*/ 68 h 85"/>
              <a:gd name="T14" fmla="*/ 120 w 239"/>
              <a:gd name="T15" fmla="*/ 64 h 85"/>
              <a:gd name="T16" fmla="*/ 118 w 239"/>
              <a:gd name="T17" fmla="*/ 63 h 85"/>
              <a:gd name="T18" fmla="*/ 105 w 239"/>
              <a:gd name="T19" fmla="*/ 61 h 85"/>
              <a:gd name="T20" fmla="*/ 104 w 239"/>
              <a:gd name="T21" fmla="*/ 59 h 85"/>
              <a:gd name="T22" fmla="*/ 102 w 239"/>
              <a:gd name="T23" fmla="*/ 57 h 85"/>
              <a:gd name="T24" fmla="*/ 93 w 239"/>
              <a:gd name="T25" fmla="*/ 54 h 85"/>
              <a:gd name="T26" fmla="*/ 74 w 239"/>
              <a:gd name="T27" fmla="*/ 52 h 85"/>
              <a:gd name="T28" fmla="*/ 66 w 239"/>
              <a:gd name="T29" fmla="*/ 50 h 85"/>
              <a:gd name="T30" fmla="*/ 60 w 239"/>
              <a:gd name="T31" fmla="*/ 48 h 85"/>
              <a:gd name="T32" fmla="*/ 59 w 239"/>
              <a:gd name="T33" fmla="*/ 43 h 85"/>
              <a:gd name="T34" fmla="*/ 55 w 239"/>
              <a:gd name="T35" fmla="*/ 40 h 85"/>
              <a:gd name="T36" fmla="*/ 52 w 239"/>
              <a:gd name="T37" fmla="*/ 38 h 85"/>
              <a:gd name="T38" fmla="*/ 49 w 239"/>
              <a:gd name="T39" fmla="*/ 36 h 85"/>
              <a:gd name="T40" fmla="*/ 48 w 239"/>
              <a:gd name="T41" fmla="*/ 32 h 85"/>
              <a:gd name="T42" fmla="*/ 47 w 239"/>
              <a:gd name="T43" fmla="*/ 31 h 85"/>
              <a:gd name="T44" fmla="*/ 39 w 239"/>
              <a:gd name="T45" fmla="*/ 28 h 85"/>
              <a:gd name="T46" fmla="*/ 34 w 239"/>
              <a:gd name="T47" fmla="*/ 25 h 85"/>
              <a:gd name="T48" fmla="*/ 33 w 239"/>
              <a:gd name="T49" fmla="*/ 22 h 85"/>
              <a:gd name="T50" fmla="*/ 30 w 239"/>
              <a:gd name="T51" fmla="*/ 20 h 85"/>
              <a:gd name="T52" fmla="*/ 28 w 239"/>
              <a:gd name="T53" fmla="*/ 16 h 85"/>
              <a:gd name="T54" fmla="*/ 24 w 239"/>
              <a:gd name="T55" fmla="*/ 14 h 85"/>
              <a:gd name="T56" fmla="*/ 22 w 239"/>
              <a:gd name="T57" fmla="*/ 11 h 85"/>
              <a:gd name="T58" fmla="*/ 20 w 239"/>
              <a:gd name="T59" fmla="*/ 9 h 85"/>
              <a:gd name="T60" fmla="*/ 15 w 239"/>
              <a:gd name="T61" fmla="*/ 7 h 85"/>
              <a:gd name="T62" fmla="*/ 7 w 239"/>
              <a:gd name="T63" fmla="*/ 5 h 85"/>
              <a:gd name="T64" fmla="*/ 2 w 239"/>
              <a:gd name="T65" fmla="*/ 2 h 85"/>
              <a:gd name="T66" fmla="*/ 0 w 239"/>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85">
                <a:moveTo>
                  <a:pt x="239" y="85"/>
                </a:moveTo>
                <a:lnTo>
                  <a:pt x="179" y="85"/>
                </a:lnTo>
                <a:lnTo>
                  <a:pt x="179" y="81"/>
                </a:lnTo>
                <a:lnTo>
                  <a:pt x="164" y="81"/>
                </a:lnTo>
                <a:lnTo>
                  <a:pt x="164" y="76"/>
                </a:lnTo>
                <a:lnTo>
                  <a:pt x="156" y="76"/>
                </a:lnTo>
                <a:lnTo>
                  <a:pt x="156" y="74"/>
                </a:lnTo>
                <a:lnTo>
                  <a:pt x="155" y="74"/>
                </a:lnTo>
                <a:lnTo>
                  <a:pt x="155" y="72"/>
                </a:lnTo>
                <a:lnTo>
                  <a:pt x="138" y="72"/>
                </a:lnTo>
                <a:lnTo>
                  <a:pt x="138" y="70"/>
                </a:lnTo>
                <a:lnTo>
                  <a:pt x="136" y="70"/>
                </a:lnTo>
                <a:lnTo>
                  <a:pt x="136" y="68"/>
                </a:lnTo>
                <a:lnTo>
                  <a:pt x="130" y="68"/>
                </a:lnTo>
                <a:lnTo>
                  <a:pt x="130" y="64"/>
                </a:lnTo>
                <a:lnTo>
                  <a:pt x="120" y="64"/>
                </a:lnTo>
                <a:lnTo>
                  <a:pt x="120" y="63"/>
                </a:lnTo>
                <a:lnTo>
                  <a:pt x="118" y="63"/>
                </a:lnTo>
                <a:lnTo>
                  <a:pt x="118" y="61"/>
                </a:lnTo>
                <a:lnTo>
                  <a:pt x="105" y="61"/>
                </a:lnTo>
                <a:lnTo>
                  <a:pt x="105" y="59"/>
                </a:lnTo>
                <a:lnTo>
                  <a:pt x="104" y="59"/>
                </a:lnTo>
                <a:lnTo>
                  <a:pt x="104" y="57"/>
                </a:lnTo>
                <a:lnTo>
                  <a:pt x="102" y="57"/>
                </a:lnTo>
                <a:lnTo>
                  <a:pt x="102" y="54"/>
                </a:lnTo>
                <a:lnTo>
                  <a:pt x="93" y="54"/>
                </a:lnTo>
                <a:lnTo>
                  <a:pt x="93" y="52"/>
                </a:lnTo>
                <a:lnTo>
                  <a:pt x="74" y="52"/>
                </a:lnTo>
                <a:lnTo>
                  <a:pt x="74" y="50"/>
                </a:lnTo>
                <a:lnTo>
                  <a:pt x="66" y="50"/>
                </a:lnTo>
                <a:lnTo>
                  <a:pt x="66" y="48"/>
                </a:lnTo>
                <a:lnTo>
                  <a:pt x="60" y="48"/>
                </a:lnTo>
                <a:lnTo>
                  <a:pt x="60" y="43"/>
                </a:lnTo>
                <a:lnTo>
                  <a:pt x="59" y="43"/>
                </a:lnTo>
                <a:lnTo>
                  <a:pt x="59" y="40"/>
                </a:lnTo>
                <a:lnTo>
                  <a:pt x="55" y="40"/>
                </a:lnTo>
                <a:lnTo>
                  <a:pt x="55" y="38"/>
                </a:lnTo>
                <a:lnTo>
                  <a:pt x="52" y="38"/>
                </a:lnTo>
                <a:lnTo>
                  <a:pt x="52" y="36"/>
                </a:lnTo>
                <a:lnTo>
                  <a:pt x="49" y="36"/>
                </a:lnTo>
                <a:lnTo>
                  <a:pt x="49" y="32"/>
                </a:lnTo>
                <a:lnTo>
                  <a:pt x="48" y="32"/>
                </a:lnTo>
                <a:lnTo>
                  <a:pt x="48" y="31"/>
                </a:lnTo>
                <a:lnTo>
                  <a:pt x="47" y="31"/>
                </a:lnTo>
                <a:lnTo>
                  <a:pt x="47" y="28"/>
                </a:lnTo>
                <a:lnTo>
                  <a:pt x="39" y="28"/>
                </a:lnTo>
                <a:lnTo>
                  <a:pt x="39" y="25"/>
                </a:lnTo>
                <a:lnTo>
                  <a:pt x="34" y="25"/>
                </a:lnTo>
                <a:lnTo>
                  <a:pt x="34" y="22"/>
                </a:lnTo>
                <a:lnTo>
                  <a:pt x="33" y="22"/>
                </a:lnTo>
                <a:lnTo>
                  <a:pt x="33" y="20"/>
                </a:lnTo>
                <a:lnTo>
                  <a:pt x="30" y="20"/>
                </a:lnTo>
                <a:lnTo>
                  <a:pt x="30" y="16"/>
                </a:lnTo>
                <a:lnTo>
                  <a:pt x="28" y="16"/>
                </a:lnTo>
                <a:lnTo>
                  <a:pt x="28" y="14"/>
                </a:lnTo>
                <a:lnTo>
                  <a:pt x="24" y="14"/>
                </a:lnTo>
                <a:lnTo>
                  <a:pt x="24" y="11"/>
                </a:lnTo>
                <a:lnTo>
                  <a:pt x="22" y="11"/>
                </a:lnTo>
                <a:lnTo>
                  <a:pt x="22" y="9"/>
                </a:lnTo>
                <a:lnTo>
                  <a:pt x="20" y="9"/>
                </a:lnTo>
                <a:lnTo>
                  <a:pt x="20" y="7"/>
                </a:lnTo>
                <a:lnTo>
                  <a:pt x="15" y="7"/>
                </a:lnTo>
                <a:lnTo>
                  <a:pt x="15" y="5"/>
                </a:lnTo>
                <a:lnTo>
                  <a:pt x="7" y="5"/>
                </a:lnTo>
                <a:lnTo>
                  <a:pt x="7" y="2"/>
                </a:lnTo>
                <a:lnTo>
                  <a:pt x="2" y="2"/>
                </a:lnTo>
                <a:lnTo>
                  <a:pt x="2" y="0"/>
                </a:lnTo>
                <a:lnTo>
                  <a:pt x="0" y="0"/>
                </a:lnTo>
              </a:path>
            </a:pathLst>
          </a:custGeom>
          <a:noFill/>
          <a:ln w="19050">
            <a:solidFill>
              <a:srgbClr val="94939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3" name="Freeform 314"/>
          <p:cNvSpPr>
            <a:spLocks/>
          </p:cNvSpPr>
          <p:nvPr/>
        </p:nvSpPr>
        <p:spPr bwMode="auto">
          <a:xfrm>
            <a:off x="4838329" y="2564245"/>
            <a:ext cx="2888031" cy="1301858"/>
          </a:xfrm>
          <a:custGeom>
            <a:avLst/>
            <a:gdLst>
              <a:gd name="T0" fmla="*/ 180 w 233"/>
              <a:gd name="T1" fmla="*/ 104 h 104"/>
              <a:gd name="T2" fmla="*/ 165 w 233"/>
              <a:gd name="T3" fmla="*/ 99 h 104"/>
              <a:gd name="T4" fmla="*/ 156 w 233"/>
              <a:gd name="T5" fmla="*/ 93 h 104"/>
              <a:gd name="T6" fmla="*/ 140 w 233"/>
              <a:gd name="T7" fmla="*/ 88 h 104"/>
              <a:gd name="T8" fmla="*/ 137 w 233"/>
              <a:gd name="T9" fmla="*/ 85 h 104"/>
              <a:gd name="T10" fmla="*/ 132 w 233"/>
              <a:gd name="T11" fmla="*/ 83 h 104"/>
              <a:gd name="T12" fmla="*/ 120 w 233"/>
              <a:gd name="T13" fmla="*/ 80 h 104"/>
              <a:gd name="T14" fmla="*/ 117 w 233"/>
              <a:gd name="T15" fmla="*/ 79 h 104"/>
              <a:gd name="T16" fmla="*/ 105 w 233"/>
              <a:gd name="T17" fmla="*/ 76 h 104"/>
              <a:gd name="T18" fmla="*/ 104 w 233"/>
              <a:gd name="T19" fmla="*/ 74 h 104"/>
              <a:gd name="T20" fmla="*/ 102 w 233"/>
              <a:gd name="T21" fmla="*/ 71 h 104"/>
              <a:gd name="T22" fmla="*/ 100 w 233"/>
              <a:gd name="T23" fmla="*/ 69 h 104"/>
              <a:gd name="T24" fmla="*/ 93 w 233"/>
              <a:gd name="T25" fmla="*/ 66 h 104"/>
              <a:gd name="T26" fmla="*/ 74 w 233"/>
              <a:gd name="T27" fmla="*/ 65 h 104"/>
              <a:gd name="T28" fmla="*/ 66 w 233"/>
              <a:gd name="T29" fmla="*/ 61 h 104"/>
              <a:gd name="T30" fmla="*/ 61 w 233"/>
              <a:gd name="T31" fmla="*/ 60 h 104"/>
              <a:gd name="T32" fmla="*/ 59 w 233"/>
              <a:gd name="T33" fmla="*/ 55 h 104"/>
              <a:gd name="T34" fmla="*/ 54 w 233"/>
              <a:gd name="T35" fmla="*/ 48 h 104"/>
              <a:gd name="T36" fmla="*/ 52 w 233"/>
              <a:gd name="T37" fmla="*/ 46 h 104"/>
              <a:gd name="T38" fmla="*/ 49 w 233"/>
              <a:gd name="T39" fmla="*/ 44 h 104"/>
              <a:gd name="T40" fmla="*/ 48 w 233"/>
              <a:gd name="T41" fmla="*/ 39 h 104"/>
              <a:gd name="T42" fmla="*/ 47 w 233"/>
              <a:gd name="T43" fmla="*/ 37 h 104"/>
              <a:gd name="T44" fmla="*/ 39 w 233"/>
              <a:gd name="T45" fmla="*/ 35 h 104"/>
              <a:gd name="T46" fmla="*/ 35 w 233"/>
              <a:gd name="T47" fmla="*/ 33 h 104"/>
              <a:gd name="T48" fmla="*/ 32 w 233"/>
              <a:gd name="T49" fmla="*/ 28 h 104"/>
              <a:gd name="T50" fmla="*/ 29 w 233"/>
              <a:gd name="T51" fmla="*/ 26 h 104"/>
              <a:gd name="T52" fmla="*/ 28 w 233"/>
              <a:gd name="T53" fmla="*/ 22 h 104"/>
              <a:gd name="T54" fmla="*/ 23 w 233"/>
              <a:gd name="T55" fmla="*/ 19 h 104"/>
              <a:gd name="T56" fmla="*/ 22 w 233"/>
              <a:gd name="T57" fmla="*/ 14 h 104"/>
              <a:gd name="T58" fmla="*/ 21 w 233"/>
              <a:gd name="T59" fmla="*/ 12 h 104"/>
              <a:gd name="T60" fmla="*/ 16 w 233"/>
              <a:gd name="T61" fmla="*/ 10 h 104"/>
              <a:gd name="T62" fmla="*/ 11 w 233"/>
              <a:gd name="T63" fmla="*/ 8 h 104"/>
              <a:gd name="T64" fmla="*/ 7 w 233"/>
              <a:gd name="T65" fmla="*/ 6 h 104"/>
              <a:gd name="T66" fmla="*/ 0 w 233"/>
              <a:gd name="T6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104">
                <a:moveTo>
                  <a:pt x="233" y="104"/>
                </a:moveTo>
                <a:lnTo>
                  <a:pt x="180" y="104"/>
                </a:lnTo>
                <a:lnTo>
                  <a:pt x="180" y="99"/>
                </a:lnTo>
                <a:lnTo>
                  <a:pt x="165" y="99"/>
                </a:lnTo>
                <a:lnTo>
                  <a:pt x="165" y="93"/>
                </a:lnTo>
                <a:lnTo>
                  <a:pt x="156" y="93"/>
                </a:lnTo>
                <a:lnTo>
                  <a:pt x="156" y="88"/>
                </a:lnTo>
                <a:lnTo>
                  <a:pt x="140" y="88"/>
                </a:lnTo>
                <a:lnTo>
                  <a:pt x="140" y="85"/>
                </a:lnTo>
                <a:lnTo>
                  <a:pt x="137" y="85"/>
                </a:lnTo>
                <a:lnTo>
                  <a:pt x="137" y="83"/>
                </a:lnTo>
                <a:lnTo>
                  <a:pt x="132" y="83"/>
                </a:lnTo>
                <a:lnTo>
                  <a:pt x="132" y="80"/>
                </a:lnTo>
                <a:lnTo>
                  <a:pt x="120" y="80"/>
                </a:lnTo>
                <a:lnTo>
                  <a:pt x="120" y="79"/>
                </a:lnTo>
                <a:lnTo>
                  <a:pt x="117" y="79"/>
                </a:lnTo>
                <a:lnTo>
                  <a:pt x="117" y="76"/>
                </a:lnTo>
                <a:lnTo>
                  <a:pt x="105" y="76"/>
                </a:lnTo>
                <a:lnTo>
                  <a:pt x="105" y="74"/>
                </a:lnTo>
                <a:lnTo>
                  <a:pt x="104" y="74"/>
                </a:lnTo>
                <a:lnTo>
                  <a:pt x="104" y="71"/>
                </a:lnTo>
                <a:lnTo>
                  <a:pt x="102" y="71"/>
                </a:lnTo>
                <a:lnTo>
                  <a:pt x="102" y="69"/>
                </a:lnTo>
                <a:lnTo>
                  <a:pt x="100" y="69"/>
                </a:lnTo>
                <a:lnTo>
                  <a:pt x="100" y="66"/>
                </a:lnTo>
                <a:lnTo>
                  <a:pt x="93" y="66"/>
                </a:lnTo>
                <a:lnTo>
                  <a:pt x="93" y="65"/>
                </a:lnTo>
                <a:lnTo>
                  <a:pt x="74" y="65"/>
                </a:lnTo>
                <a:lnTo>
                  <a:pt x="74" y="61"/>
                </a:lnTo>
                <a:lnTo>
                  <a:pt x="66" y="61"/>
                </a:lnTo>
                <a:lnTo>
                  <a:pt x="66" y="60"/>
                </a:lnTo>
                <a:lnTo>
                  <a:pt x="61" y="60"/>
                </a:lnTo>
                <a:lnTo>
                  <a:pt x="61" y="55"/>
                </a:lnTo>
                <a:lnTo>
                  <a:pt x="59" y="55"/>
                </a:lnTo>
                <a:lnTo>
                  <a:pt x="59" y="48"/>
                </a:lnTo>
                <a:lnTo>
                  <a:pt x="54" y="48"/>
                </a:lnTo>
                <a:lnTo>
                  <a:pt x="54" y="46"/>
                </a:lnTo>
                <a:lnTo>
                  <a:pt x="52" y="46"/>
                </a:lnTo>
                <a:lnTo>
                  <a:pt x="52" y="44"/>
                </a:lnTo>
                <a:lnTo>
                  <a:pt x="49" y="44"/>
                </a:lnTo>
                <a:lnTo>
                  <a:pt x="49" y="39"/>
                </a:lnTo>
                <a:lnTo>
                  <a:pt x="48" y="39"/>
                </a:lnTo>
                <a:lnTo>
                  <a:pt x="48" y="37"/>
                </a:lnTo>
                <a:lnTo>
                  <a:pt x="47" y="37"/>
                </a:lnTo>
                <a:lnTo>
                  <a:pt x="47" y="35"/>
                </a:lnTo>
                <a:lnTo>
                  <a:pt x="39" y="35"/>
                </a:lnTo>
                <a:lnTo>
                  <a:pt x="39" y="33"/>
                </a:lnTo>
                <a:lnTo>
                  <a:pt x="35" y="33"/>
                </a:lnTo>
                <a:lnTo>
                  <a:pt x="35" y="28"/>
                </a:lnTo>
                <a:lnTo>
                  <a:pt x="32" y="28"/>
                </a:lnTo>
                <a:lnTo>
                  <a:pt x="32" y="26"/>
                </a:lnTo>
                <a:lnTo>
                  <a:pt x="29" y="26"/>
                </a:lnTo>
                <a:lnTo>
                  <a:pt x="29" y="22"/>
                </a:lnTo>
                <a:lnTo>
                  <a:pt x="28" y="22"/>
                </a:lnTo>
                <a:lnTo>
                  <a:pt x="28" y="19"/>
                </a:lnTo>
                <a:lnTo>
                  <a:pt x="23" y="19"/>
                </a:lnTo>
                <a:lnTo>
                  <a:pt x="23" y="14"/>
                </a:lnTo>
                <a:lnTo>
                  <a:pt x="22" y="14"/>
                </a:lnTo>
                <a:lnTo>
                  <a:pt x="22" y="12"/>
                </a:lnTo>
                <a:lnTo>
                  <a:pt x="21" y="12"/>
                </a:lnTo>
                <a:lnTo>
                  <a:pt x="21" y="10"/>
                </a:lnTo>
                <a:lnTo>
                  <a:pt x="16" y="10"/>
                </a:lnTo>
                <a:lnTo>
                  <a:pt x="16" y="8"/>
                </a:lnTo>
                <a:lnTo>
                  <a:pt x="11" y="8"/>
                </a:lnTo>
                <a:lnTo>
                  <a:pt x="11" y="6"/>
                </a:lnTo>
                <a:lnTo>
                  <a:pt x="7" y="6"/>
                </a:lnTo>
                <a:lnTo>
                  <a:pt x="7" y="4"/>
                </a:lnTo>
                <a:lnTo>
                  <a:pt x="0" y="4"/>
                </a:lnTo>
                <a:lnTo>
                  <a:pt x="0" y="0"/>
                </a:lnTo>
              </a:path>
            </a:pathLst>
          </a:custGeom>
          <a:noFill/>
          <a:ln w="19050">
            <a:solidFill>
              <a:srgbClr val="3B373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4" name="Freeform 315"/>
          <p:cNvSpPr>
            <a:spLocks/>
          </p:cNvSpPr>
          <p:nvPr/>
        </p:nvSpPr>
        <p:spPr bwMode="auto">
          <a:xfrm>
            <a:off x="4838329" y="2651870"/>
            <a:ext cx="2838451" cy="1552216"/>
          </a:xfrm>
          <a:custGeom>
            <a:avLst/>
            <a:gdLst>
              <a:gd name="T0" fmla="*/ 229 w 229"/>
              <a:gd name="T1" fmla="*/ 124 h 124"/>
              <a:gd name="T2" fmla="*/ 181 w 229"/>
              <a:gd name="T3" fmla="*/ 124 h 124"/>
              <a:gd name="T4" fmla="*/ 181 w 229"/>
              <a:gd name="T5" fmla="*/ 118 h 124"/>
              <a:gd name="T6" fmla="*/ 164 w 229"/>
              <a:gd name="T7" fmla="*/ 118 h 124"/>
              <a:gd name="T8" fmla="*/ 164 w 229"/>
              <a:gd name="T9" fmla="*/ 112 h 124"/>
              <a:gd name="T10" fmla="*/ 155 w 229"/>
              <a:gd name="T11" fmla="*/ 112 h 124"/>
              <a:gd name="T12" fmla="*/ 155 w 229"/>
              <a:gd name="T13" fmla="*/ 106 h 124"/>
              <a:gd name="T14" fmla="*/ 139 w 229"/>
              <a:gd name="T15" fmla="*/ 106 h 124"/>
              <a:gd name="T16" fmla="*/ 139 w 229"/>
              <a:gd name="T17" fmla="*/ 102 h 124"/>
              <a:gd name="T18" fmla="*/ 134 w 229"/>
              <a:gd name="T19" fmla="*/ 102 h 124"/>
              <a:gd name="T20" fmla="*/ 134 w 229"/>
              <a:gd name="T21" fmla="*/ 97 h 124"/>
              <a:gd name="T22" fmla="*/ 120 w 229"/>
              <a:gd name="T23" fmla="*/ 97 h 124"/>
              <a:gd name="T24" fmla="*/ 120 w 229"/>
              <a:gd name="T25" fmla="*/ 94 h 124"/>
              <a:gd name="T26" fmla="*/ 117 w 229"/>
              <a:gd name="T27" fmla="*/ 94 h 124"/>
              <a:gd name="T28" fmla="*/ 107 w 229"/>
              <a:gd name="T29" fmla="*/ 94 h 124"/>
              <a:gd name="T30" fmla="*/ 107 w 229"/>
              <a:gd name="T31" fmla="*/ 90 h 124"/>
              <a:gd name="T32" fmla="*/ 102 w 229"/>
              <a:gd name="T33" fmla="*/ 90 h 124"/>
              <a:gd name="T34" fmla="*/ 102 w 229"/>
              <a:gd name="T35" fmla="*/ 82 h 124"/>
              <a:gd name="T36" fmla="*/ 91 w 229"/>
              <a:gd name="T37" fmla="*/ 82 h 124"/>
              <a:gd name="T38" fmla="*/ 91 w 229"/>
              <a:gd name="T39" fmla="*/ 77 h 124"/>
              <a:gd name="T40" fmla="*/ 72 w 229"/>
              <a:gd name="T41" fmla="*/ 77 h 124"/>
              <a:gd name="T42" fmla="*/ 67 w 229"/>
              <a:gd name="T43" fmla="*/ 77 h 124"/>
              <a:gd name="T44" fmla="*/ 67 w 229"/>
              <a:gd name="T45" fmla="*/ 74 h 124"/>
              <a:gd name="T46" fmla="*/ 60 w 229"/>
              <a:gd name="T47" fmla="*/ 74 h 124"/>
              <a:gd name="T48" fmla="*/ 60 w 229"/>
              <a:gd name="T49" fmla="*/ 61 h 124"/>
              <a:gd name="T50" fmla="*/ 55 w 229"/>
              <a:gd name="T51" fmla="*/ 61 h 124"/>
              <a:gd name="T52" fmla="*/ 55 w 229"/>
              <a:gd name="T53" fmla="*/ 57 h 124"/>
              <a:gd name="T54" fmla="*/ 50 w 229"/>
              <a:gd name="T55" fmla="*/ 57 h 124"/>
              <a:gd name="T56" fmla="*/ 50 w 229"/>
              <a:gd name="T57" fmla="*/ 45 h 124"/>
              <a:gd name="T58" fmla="*/ 40 w 229"/>
              <a:gd name="T59" fmla="*/ 45 h 124"/>
              <a:gd name="T60" fmla="*/ 40 w 229"/>
              <a:gd name="T61" fmla="*/ 40 h 124"/>
              <a:gd name="T62" fmla="*/ 34 w 229"/>
              <a:gd name="T63" fmla="*/ 40 h 124"/>
              <a:gd name="T64" fmla="*/ 34 w 229"/>
              <a:gd name="T65" fmla="*/ 33 h 124"/>
              <a:gd name="T66" fmla="*/ 31 w 229"/>
              <a:gd name="T67" fmla="*/ 33 h 124"/>
              <a:gd name="T68" fmla="*/ 31 w 229"/>
              <a:gd name="T69" fmla="*/ 25 h 124"/>
              <a:gd name="T70" fmla="*/ 24 w 229"/>
              <a:gd name="T71" fmla="*/ 25 h 124"/>
              <a:gd name="T72" fmla="*/ 24 w 229"/>
              <a:gd name="T73" fmla="*/ 17 h 124"/>
              <a:gd name="T74" fmla="*/ 21 w 229"/>
              <a:gd name="T75" fmla="*/ 17 h 124"/>
              <a:gd name="T76" fmla="*/ 21 w 229"/>
              <a:gd name="T77" fmla="*/ 12 h 124"/>
              <a:gd name="T78" fmla="*/ 14 w 229"/>
              <a:gd name="T79" fmla="*/ 12 h 124"/>
              <a:gd name="T80" fmla="*/ 14 w 229"/>
              <a:gd name="T81" fmla="*/ 7 h 124"/>
              <a:gd name="T82" fmla="*/ 10 w 229"/>
              <a:gd name="T83" fmla="*/ 7 h 124"/>
              <a:gd name="T84" fmla="*/ 10 w 229"/>
              <a:gd name="T85" fmla="*/ 3 h 124"/>
              <a:gd name="T86" fmla="*/ 5 w 229"/>
              <a:gd name="T87" fmla="*/ 3 h 124"/>
              <a:gd name="T88" fmla="*/ 5 w 229"/>
              <a:gd name="T89" fmla="*/ 0 h 124"/>
              <a:gd name="T90" fmla="*/ 0 w 229"/>
              <a:gd name="T9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24">
                <a:moveTo>
                  <a:pt x="229" y="124"/>
                </a:moveTo>
                <a:lnTo>
                  <a:pt x="181" y="124"/>
                </a:lnTo>
                <a:lnTo>
                  <a:pt x="181" y="118"/>
                </a:lnTo>
                <a:lnTo>
                  <a:pt x="164" y="118"/>
                </a:lnTo>
                <a:lnTo>
                  <a:pt x="164" y="112"/>
                </a:lnTo>
                <a:lnTo>
                  <a:pt x="155" y="112"/>
                </a:lnTo>
                <a:lnTo>
                  <a:pt x="155" y="106"/>
                </a:lnTo>
                <a:lnTo>
                  <a:pt x="139" y="106"/>
                </a:lnTo>
                <a:lnTo>
                  <a:pt x="139" y="102"/>
                </a:lnTo>
                <a:lnTo>
                  <a:pt x="134" y="102"/>
                </a:lnTo>
                <a:lnTo>
                  <a:pt x="134" y="97"/>
                </a:lnTo>
                <a:lnTo>
                  <a:pt x="120" y="97"/>
                </a:lnTo>
                <a:lnTo>
                  <a:pt x="120" y="94"/>
                </a:lnTo>
                <a:lnTo>
                  <a:pt x="117" y="94"/>
                </a:lnTo>
                <a:lnTo>
                  <a:pt x="107" y="94"/>
                </a:lnTo>
                <a:lnTo>
                  <a:pt x="107" y="90"/>
                </a:lnTo>
                <a:lnTo>
                  <a:pt x="102" y="90"/>
                </a:lnTo>
                <a:lnTo>
                  <a:pt x="102" y="82"/>
                </a:lnTo>
                <a:lnTo>
                  <a:pt x="91" y="82"/>
                </a:lnTo>
                <a:lnTo>
                  <a:pt x="91" y="77"/>
                </a:lnTo>
                <a:lnTo>
                  <a:pt x="72" y="77"/>
                </a:lnTo>
                <a:lnTo>
                  <a:pt x="67" y="77"/>
                </a:lnTo>
                <a:lnTo>
                  <a:pt x="67" y="74"/>
                </a:lnTo>
                <a:lnTo>
                  <a:pt x="60" y="74"/>
                </a:lnTo>
                <a:lnTo>
                  <a:pt x="60" y="61"/>
                </a:lnTo>
                <a:lnTo>
                  <a:pt x="55" y="61"/>
                </a:lnTo>
                <a:lnTo>
                  <a:pt x="55" y="57"/>
                </a:lnTo>
                <a:lnTo>
                  <a:pt x="50" y="57"/>
                </a:lnTo>
                <a:lnTo>
                  <a:pt x="50" y="45"/>
                </a:lnTo>
                <a:lnTo>
                  <a:pt x="40" y="45"/>
                </a:lnTo>
                <a:lnTo>
                  <a:pt x="40" y="40"/>
                </a:lnTo>
                <a:lnTo>
                  <a:pt x="34" y="40"/>
                </a:lnTo>
                <a:lnTo>
                  <a:pt x="34" y="33"/>
                </a:lnTo>
                <a:lnTo>
                  <a:pt x="31" y="33"/>
                </a:lnTo>
                <a:lnTo>
                  <a:pt x="31" y="25"/>
                </a:lnTo>
                <a:lnTo>
                  <a:pt x="24" y="25"/>
                </a:lnTo>
                <a:lnTo>
                  <a:pt x="24" y="17"/>
                </a:lnTo>
                <a:lnTo>
                  <a:pt x="21" y="17"/>
                </a:lnTo>
                <a:lnTo>
                  <a:pt x="21" y="12"/>
                </a:lnTo>
                <a:lnTo>
                  <a:pt x="14" y="12"/>
                </a:lnTo>
                <a:lnTo>
                  <a:pt x="14" y="7"/>
                </a:lnTo>
                <a:lnTo>
                  <a:pt x="10" y="7"/>
                </a:lnTo>
                <a:lnTo>
                  <a:pt x="10" y="3"/>
                </a:lnTo>
                <a:lnTo>
                  <a:pt x="5" y="3"/>
                </a:lnTo>
                <a:lnTo>
                  <a:pt x="5" y="0"/>
                </a:lnTo>
                <a:lnTo>
                  <a:pt x="0" y="0"/>
                </a:lnTo>
              </a:path>
            </a:pathLst>
          </a:custGeom>
          <a:noFill/>
          <a:ln w="19050">
            <a:solidFill>
              <a:srgbClr val="BBB0D5"/>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5" name="Freeform 316"/>
          <p:cNvSpPr>
            <a:spLocks/>
          </p:cNvSpPr>
          <p:nvPr/>
        </p:nvSpPr>
        <p:spPr bwMode="auto">
          <a:xfrm>
            <a:off x="4838329" y="2564245"/>
            <a:ext cx="2776477" cy="2115520"/>
          </a:xfrm>
          <a:custGeom>
            <a:avLst/>
            <a:gdLst>
              <a:gd name="T0" fmla="*/ 224 w 224"/>
              <a:gd name="T1" fmla="*/ 169 h 169"/>
              <a:gd name="T2" fmla="*/ 122 w 224"/>
              <a:gd name="T3" fmla="*/ 169 h 169"/>
              <a:gd name="T4" fmla="*/ 122 w 224"/>
              <a:gd name="T5" fmla="*/ 161 h 169"/>
              <a:gd name="T6" fmla="*/ 117 w 224"/>
              <a:gd name="T7" fmla="*/ 161 h 169"/>
              <a:gd name="T8" fmla="*/ 117 w 224"/>
              <a:gd name="T9" fmla="*/ 153 h 169"/>
              <a:gd name="T10" fmla="*/ 80 w 224"/>
              <a:gd name="T11" fmla="*/ 153 h 169"/>
              <a:gd name="T12" fmla="*/ 80 w 224"/>
              <a:gd name="T13" fmla="*/ 148 h 169"/>
              <a:gd name="T14" fmla="*/ 77 w 224"/>
              <a:gd name="T15" fmla="*/ 148 h 169"/>
              <a:gd name="T16" fmla="*/ 77 w 224"/>
              <a:gd name="T17" fmla="*/ 140 h 169"/>
              <a:gd name="T18" fmla="*/ 74 w 224"/>
              <a:gd name="T19" fmla="*/ 140 h 169"/>
              <a:gd name="T20" fmla="*/ 74 w 224"/>
              <a:gd name="T21" fmla="*/ 132 h 169"/>
              <a:gd name="T22" fmla="*/ 70 w 224"/>
              <a:gd name="T23" fmla="*/ 132 h 169"/>
              <a:gd name="T24" fmla="*/ 70 w 224"/>
              <a:gd name="T25" fmla="*/ 125 h 169"/>
              <a:gd name="T26" fmla="*/ 68 w 224"/>
              <a:gd name="T27" fmla="*/ 125 h 169"/>
              <a:gd name="T28" fmla="*/ 68 w 224"/>
              <a:gd name="T29" fmla="*/ 119 h 169"/>
              <a:gd name="T30" fmla="*/ 59 w 224"/>
              <a:gd name="T31" fmla="*/ 119 h 169"/>
              <a:gd name="T32" fmla="*/ 59 w 224"/>
              <a:gd name="T33" fmla="*/ 110 h 169"/>
              <a:gd name="T34" fmla="*/ 56 w 224"/>
              <a:gd name="T35" fmla="*/ 110 h 169"/>
              <a:gd name="T36" fmla="*/ 56 w 224"/>
              <a:gd name="T37" fmla="*/ 103 h 169"/>
              <a:gd name="T38" fmla="*/ 54 w 224"/>
              <a:gd name="T39" fmla="*/ 103 h 169"/>
              <a:gd name="T40" fmla="*/ 54 w 224"/>
              <a:gd name="T41" fmla="*/ 96 h 169"/>
              <a:gd name="T42" fmla="*/ 50 w 224"/>
              <a:gd name="T43" fmla="*/ 96 h 169"/>
              <a:gd name="T44" fmla="*/ 50 w 224"/>
              <a:gd name="T45" fmla="*/ 89 h 169"/>
              <a:gd name="T46" fmla="*/ 45 w 224"/>
              <a:gd name="T47" fmla="*/ 89 h 169"/>
              <a:gd name="T48" fmla="*/ 45 w 224"/>
              <a:gd name="T49" fmla="*/ 81 h 169"/>
              <a:gd name="T50" fmla="*/ 43 w 224"/>
              <a:gd name="T51" fmla="*/ 81 h 169"/>
              <a:gd name="T52" fmla="*/ 43 w 224"/>
              <a:gd name="T53" fmla="*/ 74 h 169"/>
              <a:gd name="T54" fmla="*/ 39 w 224"/>
              <a:gd name="T55" fmla="*/ 74 h 169"/>
              <a:gd name="T56" fmla="*/ 39 w 224"/>
              <a:gd name="T57" fmla="*/ 65 h 169"/>
              <a:gd name="T58" fmla="*/ 37 w 224"/>
              <a:gd name="T59" fmla="*/ 65 h 169"/>
              <a:gd name="T60" fmla="*/ 37 w 224"/>
              <a:gd name="T61" fmla="*/ 54 h 169"/>
              <a:gd name="T62" fmla="*/ 34 w 224"/>
              <a:gd name="T63" fmla="*/ 54 h 169"/>
              <a:gd name="T64" fmla="*/ 34 w 224"/>
              <a:gd name="T65" fmla="*/ 46 h 169"/>
              <a:gd name="T66" fmla="*/ 27 w 224"/>
              <a:gd name="T67" fmla="*/ 46 h 169"/>
              <a:gd name="T68" fmla="*/ 27 w 224"/>
              <a:gd name="T69" fmla="*/ 38 h 169"/>
              <a:gd name="T70" fmla="*/ 19 w 224"/>
              <a:gd name="T71" fmla="*/ 38 h 169"/>
              <a:gd name="T72" fmla="*/ 19 w 224"/>
              <a:gd name="T73" fmla="*/ 30 h 169"/>
              <a:gd name="T74" fmla="*/ 16 w 224"/>
              <a:gd name="T75" fmla="*/ 30 h 169"/>
              <a:gd name="T76" fmla="*/ 16 w 224"/>
              <a:gd name="T77" fmla="*/ 23 h 169"/>
              <a:gd name="T78" fmla="*/ 12 w 224"/>
              <a:gd name="T79" fmla="*/ 23 h 169"/>
              <a:gd name="T80" fmla="*/ 12 w 224"/>
              <a:gd name="T81" fmla="*/ 20 h 169"/>
              <a:gd name="T82" fmla="*/ 10 w 224"/>
              <a:gd name="T83" fmla="*/ 20 h 169"/>
              <a:gd name="T84" fmla="*/ 10 w 224"/>
              <a:gd name="T85" fmla="*/ 11 h 169"/>
              <a:gd name="T86" fmla="*/ 6 w 224"/>
              <a:gd name="T87" fmla="*/ 11 h 169"/>
              <a:gd name="T88" fmla="*/ 6 w 224"/>
              <a:gd name="T89" fmla="*/ 0 h 169"/>
              <a:gd name="T90" fmla="*/ 0 w 224"/>
              <a:gd name="T9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 h="169">
                <a:moveTo>
                  <a:pt x="224" y="169"/>
                </a:moveTo>
                <a:lnTo>
                  <a:pt x="122" y="169"/>
                </a:lnTo>
                <a:lnTo>
                  <a:pt x="122" y="161"/>
                </a:lnTo>
                <a:lnTo>
                  <a:pt x="117" y="161"/>
                </a:lnTo>
                <a:lnTo>
                  <a:pt x="117" y="153"/>
                </a:lnTo>
                <a:lnTo>
                  <a:pt x="80" y="153"/>
                </a:lnTo>
                <a:lnTo>
                  <a:pt x="80" y="148"/>
                </a:lnTo>
                <a:lnTo>
                  <a:pt x="77" y="148"/>
                </a:lnTo>
                <a:lnTo>
                  <a:pt x="77" y="140"/>
                </a:lnTo>
                <a:lnTo>
                  <a:pt x="74" y="140"/>
                </a:lnTo>
                <a:lnTo>
                  <a:pt x="74" y="132"/>
                </a:lnTo>
                <a:lnTo>
                  <a:pt x="70" y="132"/>
                </a:lnTo>
                <a:lnTo>
                  <a:pt x="70" y="125"/>
                </a:lnTo>
                <a:lnTo>
                  <a:pt x="68" y="125"/>
                </a:lnTo>
                <a:lnTo>
                  <a:pt x="68" y="119"/>
                </a:lnTo>
                <a:lnTo>
                  <a:pt x="59" y="119"/>
                </a:lnTo>
                <a:lnTo>
                  <a:pt x="59" y="110"/>
                </a:lnTo>
                <a:lnTo>
                  <a:pt x="56" y="110"/>
                </a:lnTo>
                <a:lnTo>
                  <a:pt x="56" y="103"/>
                </a:lnTo>
                <a:lnTo>
                  <a:pt x="54" y="103"/>
                </a:lnTo>
                <a:lnTo>
                  <a:pt x="54" y="96"/>
                </a:lnTo>
                <a:lnTo>
                  <a:pt x="50" y="96"/>
                </a:lnTo>
                <a:lnTo>
                  <a:pt x="50" y="89"/>
                </a:lnTo>
                <a:lnTo>
                  <a:pt x="45" y="89"/>
                </a:lnTo>
                <a:lnTo>
                  <a:pt x="45" y="81"/>
                </a:lnTo>
                <a:lnTo>
                  <a:pt x="43" y="81"/>
                </a:lnTo>
                <a:lnTo>
                  <a:pt x="43" y="74"/>
                </a:lnTo>
                <a:lnTo>
                  <a:pt x="39" y="74"/>
                </a:lnTo>
                <a:lnTo>
                  <a:pt x="39" y="65"/>
                </a:lnTo>
                <a:lnTo>
                  <a:pt x="37" y="65"/>
                </a:lnTo>
                <a:lnTo>
                  <a:pt x="37" y="54"/>
                </a:lnTo>
                <a:lnTo>
                  <a:pt x="34" y="54"/>
                </a:lnTo>
                <a:lnTo>
                  <a:pt x="34" y="46"/>
                </a:lnTo>
                <a:lnTo>
                  <a:pt x="27" y="46"/>
                </a:lnTo>
                <a:lnTo>
                  <a:pt x="27" y="38"/>
                </a:lnTo>
                <a:lnTo>
                  <a:pt x="19" y="38"/>
                </a:lnTo>
                <a:lnTo>
                  <a:pt x="19" y="30"/>
                </a:lnTo>
                <a:lnTo>
                  <a:pt x="16" y="30"/>
                </a:lnTo>
                <a:lnTo>
                  <a:pt x="16" y="23"/>
                </a:lnTo>
                <a:lnTo>
                  <a:pt x="12" y="23"/>
                </a:lnTo>
                <a:lnTo>
                  <a:pt x="12" y="20"/>
                </a:lnTo>
                <a:lnTo>
                  <a:pt x="10" y="20"/>
                </a:lnTo>
                <a:lnTo>
                  <a:pt x="10" y="11"/>
                </a:lnTo>
                <a:lnTo>
                  <a:pt x="6" y="11"/>
                </a:lnTo>
                <a:lnTo>
                  <a:pt x="6" y="0"/>
                </a:lnTo>
                <a:lnTo>
                  <a:pt x="0" y="0"/>
                </a:lnTo>
              </a:path>
            </a:pathLst>
          </a:custGeom>
          <a:noFill/>
          <a:ln w="1905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6" name="Freeform 317"/>
          <p:cNvSpPr>
            <a:spLocks/>
          </p:cNvSpPr>
          <p:nvPr/>
        </p:nvSpPr>
        <p:spPr bwMode="auto">
          <a:xfrm>
            <a:off x="4838329" y="2564245"/>
            <a:ext cx="2764082" cy="2491056"/>
          </a:xfrm>
          <a:custGeom>
            <a:avLst/>
            <a:gdLst>
              <a:gd name="T0" fmla="*/ 223 w 223"/>
              <a:gd name="T1" fmla="*/ 199 h 199"/>
              <a:gd name="T2" fmla="*/ 122 w 223"/>
              <a:gd name="T3" fmla="*/ 199 h 199"/>
              <a:gd name="T4" fmla="*/ 122 w 223"/>
              <a:gd name="T5" fmla="*/ 189 h 199"/>
              <a:gd name="T6" fmla="*/ 118 w 223"/>
              <a:gd name="T7" fmla="*/ 189 h 199"/>
              <a:gd name="T8" fmla="*/ 118 w 223"/>
              <a:gd name="T9" fmla="*/ 179 h 199"/>
              <a:gd name="T10" fmla="*/ 80 w 223"/>
              <a:gd name="T11" fmla="*/ 179 h 199"/>
              <a:gd name="T12" fmla="*/ 80 w 223"/>
              <a:gd name="T13" fmla="*/ 169 h 199"/>
              <a:gd name="T14" fmla="*/ 76 w 223"/>
              <a:gd name="T15" fmla="*/ 169 h 199"/>
              <a:gd name="T16" fmla="*/ 76 w 223"/>
              <a:gd name="T17" fmla="*/ 159 h 199"/>
              <a:gd name="T18" fmla="*/ 72 w 223"/>
              <a:gd name="T19" fmla="*/ 159 h 199"/>
              <a:gd name="T20" fmla="*/ 72 w 223"/>
              <a:gd name="T21" fmla="*/ 150 h 199"/>
              <a:gd name="T22" fmla="*/ 70 w 223"/>
              <a:gd name="T23" fmla="*/ 150 h 199"/>
              <a:gd name="T24" fmla="*/ 70 w 223"/>
              <a:gd name="T25" fmla="*/ 139 h 199"/>
              <a:gd name="T26" fmla="*/ 58 w 223"/>
              <a:gd name="T27" fmla="*/ 139 h 199"/>
              <a:gd name="T28" fmla="*/ 58 w 223"/>
              <a:gd name="T29" fmla="*/ 129 h 199"/>
              <a:gd name="T30" fmla="*/ 56 w 223"/>
              <a:gd name="T31" fmla="*/ 129 h 199"/>
              <a:gd name="T32" fmla="*/ 56 w 223"/>
              <a:gd name="T33" fmla="*/ 119 h 199"/>
              <a:gd name="T34" fmla="*/ 54 w 223"/>
              <a:gd name="T35" fmla="*/ 119 h 199"/>
              <a:gd name="T36" fmla="*/ 54 w 223"/>
              <a:gd name="T37" fmla="*/ 109 h 199"/>
              <a:gd name="T38" fmla="*/ 52 w 223"/>
              <a:gd name="T39" fmla="*/ 109 h 199"/>
              <a:gd name="T40" fmla="*/ 52 w 223"/>
              <a:gd name="T41" fmla="*/ 100 h 199"/>
              <a:gd name="T42" fmla="*/ 43 w 223"/>
              <a:gd name="T43" fmla="*/ 100 h 199"/>
              <a:gd name="T44" fmla="*/ 43 w 223"/>
              <a:gd name="T45" fmla="*/ 90 h 199"/>
              <a:gd name="T46" fmla="*/ 39 w 223"/>
              <a:gd name="T47" fmla="*/ 90 h 199"/>
              <a:gd name="T48" fmla="*/ 39 w 223"/>
              <a:gd name="T49" fmla="*/ 80 h 199"/>
              <a:gd name="T50" fmla="*/ 38 w 223"/>
              <a:gd name="T51" fmla="*/ 80 h 199"/>
              <a:gd name="T52" fmla="*/ 38 w 223"/>
              <a:gd name="T53" fmla="*/ 70 h 199"/>
              <a:gd name="T54" fmla="*/ 34 w 223"/>
              <a:gd name="T55" fmla="*/ 70 h 199"/>
              <a:gd name="T56" fmla="*/ 34 w 223"/>
              <a:gd name="T57" fmla="*/ 60 h 199"/>
              <a:gd name="T58" fmla="*/ 27 w 223"/>
              <a:gd name="T59" fmla="*/ 60 h 199"/>
              <a:gd name="T60" fmla="*/ 27 w 223"/>
              <a:gd name="T61" fmla="*/ 50 h 199"/>
              <a:gd name="T62" fmla="*/ 19 w 223"/>
              <a:gd name="T63" fmla="*/ 50 h 199"/>
              <a:gd name="T64" fmla="*/ 19 w 223"/>
              <a:gd name="T65" fmla="*/ 41 h 199"/>
              <a:gd name="T66" fmla="*/ 17 w 223"/>
              <a:gd name="T67" fmla="*/ 41 h 199"/>
              <a:gd name="T68" fmla="*/ 17 w 223"/>
              <a:gd name="T69" fmla="*/ 31 h 199"/>
              <a:gd name="T70" fmla="*/ 13 w 223"/>
              <a:gd name="T71" fmla="*/ 31 h 199"/>
              <a:gd name="T72" fmla="*/ 13 w 223"/>
              <a:gd name="T73" fmla="*/ 21 h 199"/>
              <a:gd name="T74" fmla="*/ 11 w 223"/>
              <a:gd name="T75" fmla="*/ 21 h 199"/>
              <a:gd name="T76" fmla="*/ 11 w 223"/>
              <a:gd name="T77" fmla="*/ 11 h 199"/>
              <a:gd name="T78" fmla="*/ 5 w 223"/>
              <a:gd name="T79" fmla="*/ 11 h 199"/>
              <a:gd name="T80" fmla="*/ 5 w 223"/>
              <a:gd name="T81" fmla="*/ 0 h 199"/>
              <a:gd name="T82" fmla="*/ 0 w 223"/>
              <a:gd name="T8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3" h="199">
                <a:moveTo>
                  <a:pt x="223" y="199"/>
                </a:moveTo>
                <a:lnTo>
                  <a:pt x="122" y="199"/>
                </a:lnTo>
                <a:lnTo>
                  <a:pt x="122" y="189"/>
                </a:lnTo>
                <a:lnTo>
                  <a:pt x="118" y="189"/>
                </a:lnTo>
                <a:lnTo>
                  <a:pt x="118" y="179"/>
                </a:lnTo>
                <a:lnTo>
                  <a:pt x="80" y="179"/>
                </a:lnTo>
                <a:lnTo>
                  <a:pt x="80" y="169"/>
                </a:lnTo>
                <a:lnTo>
                  <a:pt x="76" y="169"/>
                </a:lnTo>
                <a:lnTo>
                  <a:pt x="76" y="159"/>
                </a:lnTo>
                <a:lnTo>
                  <a:pt x="72" y="159"/>
                </a:lnTo>
                <a:lnTo>
                  <a:pt x="72" y="150"/>
                </a:lnTo>
                <a:lnTo>
                  <a:pt x="70" y="150"/>
                </a:lnTo>
                <a:lnTo>
                  <a:pt x="70" y="139"/>
                </a:lnTo>
                <a:lnTo>
                  <a:pt x="58" y="139"/>
                </a:lnTo>
                <a:lnTo>
                  <a:pt x="58" y="129"/>
                </a:lnTo>
                <a:lnTo>
                  <a:pt x="56" y="129"/>
                </a:lnTo>
                <a:lnTo>
                  <a:pt x="56" y="119"/>
                </a:lnTo>
                <a:lnTo>
                  <a:pt x="54" y="119"/>
                </a:lnTo>
                <a:lnTo>
                  <a:pt x="54" y="109"/>
                </a:lnTo>
                <a:lnTo>
                  <a:pt x="52" y="109"/>
                </a:lnTo>
                <a:lnTo>
                  <a:pt x="52" y="100"/>
                </a:lnTo>
                <a:lnTo>
                  <a:pt x="43" y="100"/>
                </a:lnTo>
                <a:lnTo>
                  <a:pt x="43" y="90"/>
                </a:lnTo>
                <a:lnTo>
                  <a:pt x="39" y="90"/>
                </a:lnTo>
                <a:lnTo>
                  <a:pt x="39" y="80"/>
                </a:lnTo>
                <a:lnTo>
                  <a:pt x="38" y="80"/>
                </a:lnTo>
                <a:lnTo>
                  <a:pt x="38" y="70"/>
                </a:lnTo>
                <a:lnTo>
                  <a:pt x="34" y="70"/>
                </a:lnTo>
                <a:lnTo>
                  <a:pt x="34" y="60"/>
                </a:lnTo>
                <a:lnTo>
                  <a:pt x="27" y="60"/>
                </a:lnTo>
                <a:lnTo>
                  <a:pt x="27" y="50"/>
                </a:lnTo>
                <a:lnTo>
                  <a:pt x="19" y="50"/>
                </a:lnTo>
                <a:lnTo>
                  <a:pt x="19" y="41"/>
                </a:lnTo>
                <a:lnTo>
                  <a:pt x="17" y="41"/>
                </a:lnTo>
                <a:lnTo>
                  <a:pt x="17" y="31"/>
                </a:lnTo>
                <a:lnTo>
                  <a:pt x="13" y="31"/>
                </a:lnTo>
                <a:lnTo>
                  <a:pt x="13" y="21"/>
                </a:lnTo>
                <a:lnTo>
                  <a:pt x="11" y="21"/>
                </a:lnTo>
                <a:lnTo>
                  <a:pt x="11" y="11"/>
                </a:lnTo>
                <a:cubicBezTo>
                  <a:pt x="11" y="11"/>
                  <a:pt x="5" y="12"/>
                  <a:pt x="5" y="11"/>
                </a:cubicBezTo>
                <a:cubicBezTo>
                  <a:pt x="5" y="10"/>
                  <a:pt x="5" y="0"/>
                  <a:pt x="5" y="0"/>
                </a:cubicBez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8" name="TextBox 6437"/>
          <p:cNvSpPr txBox="1"/>
          <p:nvPr/>
        </p:nvSpPr>
        <p:spPr>
          <a:xfrm rot="16200000">
            <a:off x="3741227" y="3862016"/>
            <a:ext cx="543739" cy="307777"/>
          </a:xfrm>
          <a:prstGeom prst="rect">
            <a:avLst/>
          </a:prstGeom>
          <a:noFill/>
        </p:spPr>
        <p:txBody>
          <a:bodyPr wrap="none" rtlCol="0">
            <a:spAutoFit/>
          </a:bodyPr>
          <a:lstStyle/>
          <a:p>
            <a:r>
              <a:rPr lang="en-GB" sz="1400" b="1" dirty="0" smtClean="0"/>
              <a:t>RFS</a:t>
            </a:r>
            <a:endParaRPr lang="en-GB" sz="1400" b="1" dirty="0"/>
          </a:p>
        </p:txBody>
      </p:sp>
      <p:sp>
        <p:nvSpPr>
          <p:cNvPr id="327" name="TextBox 326"/>
          <p:cNvSpPr txBox="1"/>
          <p:nvPr/>
        </p:nvSpPr>
        <p:spPr>
          <a:xfrm>
            <a:off x="5330721" y="5920896"/>
            <a:ext cx="2209259" cy="307777"/>
          </a:xfrm>
          <a:prstGeom prst="rect">
            <a:avLst/>
          </a:prstGeom>
          <a:noFill/>
        </p:spPr>
        <p:txBody>
          <a:bodyPr wrap="none" rtlCol="0">
            <a:spAutoFit/>
          </a:bodyPr>
          <a:lstStyle/>
          <a:p>
            <a:pPr algn="ctr"/>
            <a:r>
              <a:rPr lang="en-GB" sz="1400" b="1" dirty="0" smtClean="0"/>
              <a:t>Months since diagnosis</a:t>
            </a:r>
            <a:endParaRPr lang="en-GB" sz="1400" b="1" dirty="0"/>
          </a:p>
        </p:txBody>
      </p:sp>
      <p:sp>
        <p:nvSpPr>
          <p:cNvPr id="328" name="TextBox 327"/>
          <p:cNvSpPr txBox="1"/>
          <p:nvPr/>
        </p:nvSpPr>
        <p:spPr>
          <a:xfrm>
            <a:off x="4372181" y="2422874"/>
            <a:ext cx="433132" cy="307777"/>
          </a:xfrm>
          <a:prstGeom prst="rect">
            <a:avLst/>
          </a:prstGeom>
          <a:noFill/>
        </p:spPr>
        <p:txBody>
          <a:bodyPr wrap="none" rtlCol="0">
            <a:spAutoFit/>
          </a:bodyPr>
          <a:lstStyle/>
          <a:p>
            <a:pPr algn="r"/>
            <a:r>
              <a:rPr lang="en-GB" sz="1400" b="1" dirty="0" smtClean="0"/>
              <a:t>1.0</a:t>
            </a:r>
            <a:endParaRPr lang="en-GB" sz="1400" b="1" dirty="0"/>
          </a:p>
        </p:txBody>
      </p:sp>
      <p:sp>
        <p:nvSpPr>
          <p:cNvPr id="329" name="TextBox 328"/>
          <p:cNvSpPr txBox="1"/>
          <p:nvPr/>
        </p:nvSpPr>
        <p:spPr>
          <a:xfrm>
            <a:off x="4372181" y="3127847"/>
            <a:ext cx="433132" cy="307777"/>
          </a:xfrm>
          <a:prstGeom prst="rect">
            <a:avLst/>
          </a:prstGeom>
          <a:noFill/>
        </p:spPr>
        <p:txBody>
          <a:bodyPr wrap="none" rtlCol="0">
            <a:spAutoFit/>
          </a:bodyPr>
          <a:lstStyle/>
          <a:p>
            <a:pPr algn="r"/>
            <a:r>
              <a:rPr lang="en-GB" sz="1400" b="1" dirty="0" smtClean="0"/>
              <a:t>0.9</a:t>
            </a:r>
            <a:endParaRPr lang="en-GB" sz="1400" b="1" dirty="0"/>
          </a:p>
        </p:txBody>
      </p:sp>
      <p:sp>
        <p:nvSpPr>
          <p:cNvPr id="330" name="TextBox 329"/>
          <p:cNvSpPr txBox="1"/>
          <p:nvPr/>
        </p:nvSpPr>
        <p:spPr>
          <a:xfrm>
            <a:off x="4372181" y="3832820"/>
            <a:ext cx="433132" cy="307777"/>
          </a:xfrm>
          <a:prstGeom prst="rect">
            <a:avLst/>
          </a:prstGeom>
          <a:noFill/>
        </p:spPr>
        <p:txBody>
          <a:bodyPr wrap="none" rtlCol="0">
            <a:spAutoFit/>
          </a:bodyPr>
          <a:lstStyle/>
          <a:p>
            <a:pPr algn="r"/>
            <a:r>
              <a:rPr lang="en-GB" sz="1400" b="1" dirty="0" smtClean="0"/>
              <a:t>0.6</a:t>
            </a:r>
            <a:endParaRPr lang="en-GB" sz="1400" b="1" dirty="0"/>
          </a:p>
        </p:txBody>
      </p:sp>
      <p:sp>
        <p:nvSpPr>
          <p:cNvPr id="331" name="TextBox 330"/>
          <p:cNvSpPr txBox="1"/>
          <p:nvPr/>
        </p:nvSpPr>
        <p:spPr>
          <a:xfrm>
            <a:off x="4372181" y="4537793"/>
            <a:ext cx="433132" cy="307777"/>
          </a:xfrm>
          <a:prstGeom prst="rect">
            <a:avLst/>
          </a:prstGeom>
          <a:noFill/>
        </p:spPr>
        <p:txBody>
          <a:bodyPr wrap="none" rtlCol="0">
            <a:spAutoFit/>
          </a:bodyPr>
          <a:lstStyle/>
          <a:p>
            <a:pPr algn="r"/>
            <a:r>
              <a:rPr lang="en-GB" sz="1400" b="1" dirty="0" smtClean="0"/>
              <a:t>0.7</a:t>
            </a:r>
            <a:endParaRPr lang="en-GB" sz="1400" b="1" dirty="0"/>
          </a:p>
        </p:txBody>
      </p:sp>
      <p:sp>
        <p:nvSpPr>
          <p:cNvPr id="332" name="TextBox 331"/>
          <p:cNvSpPr txBox="1"/>
          <p:nvPr/>
        </p:nvSpPr>
        <p:spPr>
          <a:xfrm>
            <a:off x="4372181" y="5242766"/>
            <a:ext cx="433132" cy="307777"/>
          </a:xfrm>
          <a:prstGeom prst="rect">
            <a:avLst/>
          </a:prstGeom>
          <a:noFill/>
        </p:spPr>
        <p:txBody>
          <a:bodyPr wrap="none" rtlCol="0">
            <a:spAutoFit/>
          </a:bodyPr>
          <a:lstStyle/>
          <a:p>
            <a:pPr algn="r"/>
            <a:r>
              <a:rPr lang="en-GB" sz="1400" b="1" dirty="0" smtClean="0"/>
              <a:t>0.6</a:t>
            </a:r>
            <a:endParaRPr lang="en-GB" sz="1400" b="1" dirty="0"/>
          </a:p>
        </p:txBody>
      </p:sp>
      <p:sp>
        <p:nvSpPr>
          <p:cNvPr id="333" name="TextBox 332"/>
          <p:cNvSpPr txBox="1"/>
          <p:nvPr/>
        </p:nvSpPr>
        <p:spPr>
          <a:xfrm>
            <a:off x="4687309" y="5566463"/>
            <a:ext cx="284052" cy="307777"/>
          </a:xfrm>
          <a:prstGeom prst="rect">
            <a:avLst/>
          </a:prstGeom>
          <a:noFill/>
        </p:spPr>
        <p:txBody>
          <a:bodyPr wrap="none" rtlCol="0">
            <a:spAutoFit/>
          </a:bodyPr>
          <a:lstStyle/>
          <a:p>
            <a:pPr algn="ctr"/>
            <a:r>
              <a:rPr lang="en-GB" sz="1400" b="1" dirty="0" smtClean="0"/>
              <a:t>0</a:t>
            </a:r>
            <a:endParaRPr lang="en-GB" sz="1400" b="1" dirty="0"/>
          </a:p>
        </p:txBody>
      </p:sp>
      <p:sp>
        <p:nvSpPr>
          <p:cNvPr id="334" name="TextBox 333"/>
          <p:cNvSpPr txBox="1"/>
          <p:nvPr/>
        </p:nvSpPr>
        <p:spPr>
          <a:xfrm>
            <a:off x="5020984" y="5566463"/>
            <a:ext cx="383438" cy="307777"/>
          </a:xfrm>
          <a:prstGeom prst="rect">
            <a:avLst/>
          </a:prstGeom>
          <a:noFill/>
        </p:spPr>
        <p:txBody>
          <a:bodyPr wrap="none" rtlCol="0">
            <a:spAutoFit/>
          </a:bodyPr>
          <a:lstStyle/>
          <a:p>
            <a:pPr algn="ctr"/>
            <a:r>
              <a:rPr lang="en-GB" sz="1400" b="1" dirty="0" smtClean="0"/>
              <a:t>12</a:t>
            </a:r>
            <a:endParaRPr lang="en-GB" sz="1400" b="1" dirty="0"/>
          </a:p>
        </p:txBody>
      </p:sp>
      <p:sp>
        <p:nvSpPr>
          <p:cNvPr id="335" name="TextBox 334"/>
          <p:cNvSpPr txBox="1"/>
          <p:nvPr/>
        </p:nvSpPr>
        <p:spPr>
          <a:xfrm>
            <a:off x="5370232" y="5566463"/>
            <a:ext cx="383438" cy="307777"/>
          </a:xfrm>
          <a:prstGeom prst="rect">
            <a:avLst/>
          </a:prstGeom>
          <a:noFill/>
        </p:spPr>
        <p:txBody>
          <a:bodyPr wrap="none" rtlCol="0">
            <a:spAutoFit/>
          </a:bodyPr>
          <a:lstStyle/>
          <a:p>
            <a:pPr algn="ctr"/>
            <a:r>
              <a:rPr lang="en-GB" sz="1400" b="1" dirty="0" smtClean="0"/>
              <a:t>24</a:t>
            </a:r>
            <a:endParaRPr lang="en-GB" sz="1400" b="1" dirty="0"/>
          </a:p>
        </p:txBody>
      </p:sp>
      <p:sp>
        <p:nvSpPr>
          <p:cNvPr id="336" name="TextBox 335"/>
          <p:cNvSpPr txBox="1"/>
          <p:nvPr/>
        </p:nvSpPr>
        <p:spPr>
          <a:xfrm>
            <a:off x="5719480" y="5566463"/>
            <a:ext cx="383438" cy="307777"/>
          </a:xfrm>
          <a:prstGeom prst="rect">
            <a:avLst/>
          </a:prstGeom>
          <a:noFill/>
        </p:spPr>
        <p:txBody>
          <a:bodyPr wrap="none" rtlCol="0">
            <a:spAutoFit/>
          </a:bodyPr>
          <a:lstStyle/>
          <a:p>
            <a:pPr algn="ctr"/>
            <a:r>
              <a:rPr lang="en-GB" sz="1400" b="1" dirty="0" smtClean="0"/>
              <a:t>36</a:t>
            </a:r>
            <a:endParaRPr lang="en-GB" sz="1400" b="1" dirty="0"/>
          </a:p>
        </p:txBody>
      </p:sp>
      <p:sp>
        <p:nvSpPr>
          <p:cNvPr id="337" name="TextBox 336"/>
          <p:cNvSpPr txBox="1"/>
          <p:nvPr/>
        </p:nvSpPr>
        <p:spPr>
          <a:xfrm>
            <a:off x="6075552" y="5566463"/>
            <a:ext cx="383438" cy="307777"/>
          </a:xfrm>
          <a:prstGeom prst="rect">
            <a:avLst/>
          </a:prstGeom>
          <a:noFill/>
        </p:spPr>
        <p:txBody>
          <a:bodyPr wrap="none" rtlCol="0">
            <a:spAutoFit/>
          </a:bodyPr>
          <a:lstStyle/>
          <a:p>
            <a:pPr algn="ctr"/>
            <a:r>
              <a:rPr lang="en-GB" sz="1400" b="1" dirty="0" smtClean="0"/>
              <a:t>48</a:t>
            </a:r>
            <a:endParaRPr lang="en-GB" sz="1400" b="1" dirty="0"/>
          </a:p>
        </p:txBody>
      </p:sp>
      <p:sp>
        <p:nvSpPr>
          <p:cNvPr id="338" name="TextBox 337"/>
          <p:cNvSpPr txBox="1"/>
          <p:nvPr/>
        </p:nvSpPr>
        <p:spPr>
          <a:xfrm>
            <a:off x="6431624" y="5566463"/>
            <a:ext cx="383438" cy="307777"/>
          </a:xfrm>
          <a:prstGeom prst="rect">
            <a:avLst/>
          </a:prstGeom>
          <a:noFill/>
        </p:spPr>
        <p:txBody>
          <a:bodyPr wrap="none" rtlCol="0">
            <a:spAutoFit/>
          </a:bodyPr>
          <a:lstStyle/>
          <a:p>
            <a:pPr algn="ctr"/>
            <a:r>
              <a:rPr lang="en-GB" sz="1400" b="1" dirty="0" smtClean="0"/>
              <a:t>60</a:t>
            </a:r>
            <a:endParaRPr lang="en-GB" sz="1400" b="1" dirty="0"/>
          </a:p>
        </p:txBody>
      </p:sp>
      <p:sp>
        <p:nvSpPr>
          <p:cNvPr id="339" name="TextBox 338"/>
          <p:cNvSpPr txBox="1"/>
          <p:nvPr/>
        </p:nvSpPr>
        <p:spPr>
          <a:xfrm>
            <a:off x="6794520" y="5566463"/>
            <a:ext cx="383438" cy="307777"/>
          </a:xfrm>
          <a:prstGeom prst="rect">
            <a:avLst/>
          </a:prstGeom>
          <a:noFill/>
        </p:spPr>
        <p:txBody>
          <a:bodyPr wrap="none" rtlCol="0">
            <a:spAutoFit/>
          </a:bodyPr>
          <a:lstStyle/>
          <a:p>
            <a:pPr algn="ctr"/>
            <a:r>
              <a:rPr lang="en-GB" sz="1400" b="1" dirty="0" smtClean="0"/>
              <a:t>72</a:t>
            </a:r>
            <a:endParaRPr lang="en-GB" sz="1400" b="1" dirty="0"/>
          </a:p>
        </p:txBody>
      </p:sp>
      <p:sp>
        <p:nvSpPr>
          <p:cNvPr id="340" name="TextBox 339"/>
          <p:cNvSpPr txBox="1"/>
          <p:nvPr/>
        </p:nvSpPr>
        <p:spPr>
          <a:xfrm>
            <a:off x="7157416" y="5566463"/>
            <a:ext cx="383438" cy="307777"/>
          </a:xfrm>
          <a:prstGeom prst="rect">
            <a:avLst/>
          </a:prstGeom>
          <a:noFill/>
        </p:spPr>
        <p:txBody>
          <a:bodyPr wrap="none" rtlCol="0">
            <a:spAutoFit/>
          </a:bodyPr>
          <a:lstStyle/>
          <a:p>
            <a:pPr algn="ctr"/>
            <a:r>
              <a:rPr lang="en-GB" sz="1400" b="1" dirty="0" smtClean="0"/>
              <a:t>84</a:t>
            </a:r>
            <a:endParaRPr lang="en-GB" sz="1400" b="1" dirty="0"/>
          </a:p>
        </p:txBody>
      </p:sp>
      <p:sp>
        <p:nvSpPr>
          <p:cNvPr id="341" name="TextBox 340"/>
          <p:cNvSpPr txBox="1"/>
          <p:nvPr/>
        </p:nvSpPr>
        <p:spPr>
          <a:xfrm>
            <a:off x="7520312" y="5566463"/>
            <a:ext cx="383438" cy="307777"/>
          </a:xfrm>
          <a:prstGeom prst="rect">
            <a:avLst/>
          </a:prstGeom>
          <a:noFill/>
        </p:spPr>
        <p:txBody>
          <a:bodyPr wrap="none" rtlCol="0">
            <a:spAutoFit/>
          </a:bodyPr>
          <a:lstStyle/>
          <a:p>
            <a:pPr algn="ctr"/>
            <a:r>
              <a:rPr lang="en-GB" sz="1400" b="1" dirty="0" smtClean="0"/>
              <a:t>96</a:t>
            </a:r>
            <a:endParaRPr lang="en-GB" sz="1400" b="1" dirty="0"/>
          </a:p>
        </p:txBody>
      </p:sp>
      <p:sp>
        <p:nvSpPr>
          <p:cNvPr id="342" name="TextBox 341"/>
          <p:cNvSpPr txBox="1"/>
          <p:nvPr/>
        </p:nvSpPr>
        <p:spPr>
          <a:xfrm>
            <a:off x="7833515" y="5566463"/>
            <a:ext cx="482824" cy="307777"/>
          </a:xfrm>
          <a:prstGeom prst="rect">
            <a:avLst/>
          </a:prstGeom>
          <a:noFill/>
        </p:spPr>
        <p:txBody>
          <a:bodyPr wrap="none" rtlCol="0">
            <a:spAutoFit/>
          </a:bodyPr>
          <a:lstStyle/>
          <a:p>
            <a:pPr algn="ctr"/>
            <a:r>
              <a:rPr lang="en-GB" sz="1400" b="1" dirty="0" smtClean="0"/>
              <a:t>108</a:t>
            </a:r>
            <a:endParaRPr lang="en-GB" sz="1400" b="1" dirty="0"/>
          </a:p>
        </p:txBody>
      </p:sp>
      <p:sp>
        <p:nvSpPr>
          <p:cNvPr id="345" name="TextBox 344"/>
          <p:cNvSpPr txBox="1"/>
          <p:nvPr/>
        </p:nvSpPr>
        <p:spPr>
          <a:xfrm>
            <a:off x="7866179" y="2656969"/>
            <a:ext cx="1039066" cy="276999"/>
          </a:xfrm>
          <a:prstGeom prst="rect">
            <a:avLst/>
          </a:prstGeom>
          <a:noFill/>
        </p:spPr>
        <p:txBody>
          <a:bodyPr wrap="none" rtlCol="0">
            <a:spAutoFit/>
          </a:bodyPr>
          <a:lstStyle/>
          <a:p>
            <a:r>
              <a:rPr lang="en-GB" sz="1200" b="1" dirty="0" smtClean="0">
                <a:solidFill>
                  <a:srgbClr val="00B050"/>
                </a:solidFill>
              </a:rPr>
              <a:t>T3N0 MSI-H</a:t>
            </a:r>
            <a:endParaRPr lang="en-GB" sz="1200" b="1" dirty="0">
              <a:solidFill>
                <a:srgbClr val="00B050"/>
              </a:solidFill>
            </a:endParaRPr>
          </a:p>
        </p:txBody>
      </p:sp>
      <p:sp>
        <p:nvSpPr>
          <p:cNvPr id="346" name="TextBox 345"/>
          <p:cNvSpPr txBox="1"/>
          <p:nvPr/>
        </p:nvSpPr>
        <p:spPr>
          <a:xfrm>
            <a:off x="7866179" y="3425950"/>
            <a:ext cx="559769" cy="276999"/>
          </a:xfrm>
          <a:prstGeom prst="rect">
            <a:avLst/>
          </a:prstGeom>
          <a:noFill/>
        </p:spPr>
        <p:txBody>
          <a:bodyPr wrap="none" rtlCol="0">
            <a:spAutoFit/>
          </a:bodyPr>
          <a:lstStyle/>
          <a:p>
            <a:r>
              <a:rPr lang="en-GB" sz="1200" b="1" dirty="0" smtClean="0">
                <a:solidFill>
                  <a:schemeClr val="bg2">
                    <a:lumMod val="60000"/>
                    <a:lumOff val="40000"/>
                  </a:schemeClr>
                </a:solidFill>
              </a:rPr>
              <a:t>T3N0</a:t>
            </a:r>
            <a:endParaRPr lang="en-GB" sz="1200" b="1" dirty="0">
              <a:solidFill>
                <a:schemeClr val="bg2">
                  <a:lumMod val="60000"/>
                  <a:lumOff val="40000"/>
                </a:schemeClr>
              </a:solidFill>
            </a:endParaRPr>
          </a:p>
        </p:txBody>
      </p:sp>
      <p:sp>
        <p:nvSpPr>
          <p:cNvPr id="347" name="TextBox 346"/>
          <p:cNvSpPr txBox="1"/>
          <p:nvPr/>
        </p:nvSpPr>
        <p:spPr>
          <a:xfrm>
            <a:off x="7866179" y="3629019"/>
            <a:ext cx="1039066" cy="276999"/>
          </a:xfrm>
          <a:prstGeom prst="rect">
            <a:avLst/>
          </a:prstGeom>
          <a:noFill/>
        </p:spPr>
        <p:txBody>
          <a:bodyPr wrap="none" rtlCol="0">
            <a:spAutoFit/>
          </a:bodyPr>
          <a:lstStyle/>
          <a:p>
            <a:r>
              <a:rPr lang="en-GB" sz="1200" b="1" dirty="0" smtClean="0">
                <a:solidFill>
                  <a:srgbClr val="002060"/>
                </a:solidFill>
              </a:rPr>
              <a:t>T4N0 MSI-H</a:t>
            </a:r>
            <a:endParaRPr lang="en-GB" sz="1200" b="1" dirty="0">
              <a:solidFill>
                <a:srgbClr val="002060"/>
              </a:solidFill>
            </a:endParaRPr>
          </a:p>
        </p:txBody>
      </p:sp>
      <p:sp>
        <p:nvSpPr>
          <p:cNvPr id="348" name="TextBox 347"/>
          <p:cNvSpPr txBox="1"/>
          <p:nvPr/>
        </p:nvSpPr>
        <p:spPr>
          <a:xfrm>
            <a:off x="7866179" y="3818308"/>
            <a:ext cx="1125629" cy="276999"/>
          </a:xfrm>
          <a:prstGeom prst="rect">
            <a:avLst/>
          </a:prstGeom>
          <a:noFill/>
        </p:spPr>
        <p:txBody>
          <a:bodyPr wrap="none" rtlCol="0">
            <a:spAutoFit/>
          </a:bodyPr>
          <a:lstStyle/>
          <a:p>
            <a:r>
              <a:rPr lang="en-GB" sz="1200" b="1" dirty="0" smtClean="0">
                <a:solidFill>
                  <a:srgbClr val="000000"/>
                </a:solidFill>
              </a:rPr>
              <a:t>T3N0 MS-L/S</a:t>
            </a:r>
            <a:endParaRPr lang="en-GB" sz="1200" b="1" dirty="0">
              <a:solidFill>
                <a:srgbClr val="000000"/>
              </a:solidFill>
            </a:endParaRPr>
          </a:p>
        </p:txBody>
      </p:sp>
      <p:sp>
        <p:nvSpPr>
          <p:cNvPr id="349" name="TextBox 348"/>
          <p:cNvSpPr txBox="1"/>
          <p:nvPr/>
        </p:nvSpPr>
        <p:spPr>
          <a:xfrm>
            <a:off x="7866179" y="4544767"/>
            <a:ext cx="559769" cy="276999"/>
          </a:xfrm>
          <a:prstGeom prst="rect">
            <a:avLst/>
          </a:prstGeom>
          <a:noFill/>
        </p:spPr>
        <p:txBody>
          <a:bodyPr wrap="none" rtlCol="0">
            <a:spAutoFit/>
          </a:bodyPr>
          <a:lstStyle/>
          <a:p>
            <a:r>
              <a:rPr lang="en-GB" sz="1200" b="1" dirty="0" smtClean="0">
                <a:solidFill>
                  <a:schemeClr val="bg1">
                    <a:lumMod val="40000"/>
                    <a:lumOff val="60000"/>
                  </a:schemeClr>
                </a:solidFill>
              </a:rPr>
              <a:t>T4N0</a:t>
            </a:r>
            <a:endParaRPr lang="en-GB" sz="1200" b="1" dirty="0">
              <a:solidFill>
                <a:schemeClr val="bg1">
                  <a:lumMod val="40000"/>
                  <a:lumOff val="60000"/>
                </a:schemeClr>
              </a:solidFill>
            </a:endParaRPr>
          </a:p>
        </p:txBody>
      </p:sp>
      <p:sp>
        <p:nvSpPr>
          <p:cNvPr id="350" name="TextBox 349"/>
          <p:cNvSpPr txBox="1"/>
          <p:nvPr/>
        </p:nvSpPr>
        <p:spPr>
          <a:xfrm>
            <a:off x="7866179" y="4920951"/>
            <a:ext cx="1125629" cy="276999"/>
          </a:xfrm>
          <a:prstGeom prst="rect">
            <a:avLst/>
          </a:prstGeom>
          <a:noFill/>
        </p:spPr>
        <p:txBody>
          <a:bodyPr wrap="none" rtlCol="0">
            <a:spAutoFit/>
          </a:bodyPr>
          <a:lstStyle/>
          <a:p>
            <a:r>
              <a:rPr lang="en-GB" sz="1200" b="1" dirty="0" smtClean="0">
                <a:solidFill>
                  <a:schemeClr val="accent6"/>
                </a:solidFill>
              </a:rPr>
              <a:t>T4N0 MS-L/S</a:t>
            </a:r>
            <a:endParaRPr lang="en-GB" sz="1200" b="1" dirty="0">
              <a:solidFill>
                <a:schemeClr val="accent6"/>
              </a:solidFill>
            </a:endParaRPr>
          </a:p>
        </p:txBody>
      </p:sp>
      <p:sp>
        <p:nvSpPr>
          <p:cNvPr id="352" name="Freeform 313"/>
          <p:cNvSpPr>
            <a:spLocks/>
          </p:cNvSpPr>
          <p:nvPr/>
        </p:nvSpPr>
        <p:spPr bwMode="auto">
          <a:xfrm>
            <a:off x="4838329" y="2564245"/>
            <a:ext cx="2850846" cy="926322"/>
          </a:xfrm>
          <a:custGeom>
            <a:avLst/>
            <a:gdLst>
              <a:gd name="T0" fmla="*/ 230 w 230"/>
              <a:gd name="T1" fmla="*/ 74 h 74"/>
              <a:gd name="T2" fmla="*/ 181 w 230"/>
              <a:gd name="T3" fmla="*/ 74 h 74"/>
              <a:gd name="T4" fmla="*/ 181 w 230"/>
              <a:gd name="T5" fmla="*/ 71 h 74"/>
              <a:gd name="T6" fmla="*/ 165 w 230"/>
              <a:gd name="T7" fmla="*/ 71 h 74"/>
              <a:gd name="T8" fmla="*/ 165 w 230"/>
              <a:gd name="T9" fmla="*/ 66 h 74"/>
              <a:gd name="T10" fmla="*/ 157 w 230"/>
              <a:gd name="T11" fmla="*/ 66 h 74"/>
              <a:gd name="T12" fmla="*/ 157 w 230"/>
              <a:gd name="T13" fmla="*/ 62 h 74"/>
              <a:gd name="T14" fmla="*/ 141 w 230"/>
              <a:gd name="T15" fmla="*/ 62 h 74"/>
              <a:gd name="T16" fmla="*/ 141 w 230"/>
              <a:gd name="T17" fmla="*/ 59 h 74"/>
              <a:gd name="T18" fmla="*/ 137 w 230"/>
              <a:gd name="T19" fmla="*/ 59 h 74"/>
              <a:gd name="T20" fmla="*/ 137 w 230"/>
              <a:gd name="T21" fmla="*/ 56 h 74"/>
              <a:gd name="T22" fmla="*/ 121 w 230"/>
              <a:gd name="T23" fmla="*/ 56 h 74"/>
              <a:gd name="T24" fmla="*/ 121 w 230"/>
              <a:gd name="T25" fmla="*/ 54 h 74"/>
              <a:gd name="T26" fmla="*/ 117 w 230"/>
              <a:gd name="T27" fmla="*/ 54 h 74"/>
              <a:gd name="T28" fmla="*/ 117 w 230"/>
              <a:gd name="T29" fmla="*/ 51 h 74"/>
              <a:gd name="T30" fmla="*/ 105 w 230"/>
              <a:gd name="T31" fmla="*/ 51 h 74"/>
              <a:gd name="T32" fmla="*/ 105 w 230"/>
              <a:gd name="T33" fmla="*/ 48 h 74"/>
              <a:gd name="T34" fmla="*/ 101 w 230"/>
              <a:gd name="T35" fmla="*/ 48 h 74"/>
              <a:gd name="T36" fmla="*/ 101 w 230"/>
              <a:gd name="T37" fmla="*/ 44 h 74"/>
              <a:gd name="T38" fmla="*/ 92 w 230"/>
              <a:gd name="T39" fmla="*/ 44 h 74"/>
              <a:gd name="T40" fmla="*/ 92 w 230"/>
              <a:gd name="T41" fmla="*/ 42 h 74"/>
              <a:gd name="T42" fmla="*/ 71 w 230"/>
              <a:gd name="T43" fmla="*/ 42 h 74"/>
              <a:gd name="T44" fmla="*/ 71 w 230"/>
              <a:gd name="T45" fmla="*/ 39 h 74"/>
              <a:gd name="T46" fmla="*/ 62 w 230"/>
              <a:gd name="T47" fmla="*/ 39 h 74"/>
              <a:gd name="T48" fmla="*/ 62 w 230"/>
              <a:gd name="T49" fmla="*/ 31 h 74"/>
              <a:gd name="T50" fmla="*/ 58 w 230"/>
              <a:gd name="T51" fmla="*/ 31 h 74"/>
              <a:gd name="T52" fmla="*/ 58 w 230"/>
              <a:gd name="T53" fmla="*/ 28 h 74"/>
              <a:gd name="T54" fmla="*/ 52 w 230"/>
              <a:gd name="T55" fmla="*/ 28 h 74"/>
              <a:gd name="T56" fmla="*/ 52 w 230"/>
              <a:gd name="T57" fmla="*/ 24 h 74"/>
              <a:gd name="T58" fmla="*/ 49 w 230"/>
              <a:gd name="T59" fmla="*/ 24 h 74"/>
              <a:gd name="T60" fmla="*/ 49 w 230"/>
              <a:gd name="T61" fmla="*/ 18 h 74"/>
              <a:gd name="T62" fmla="*/ 36 w 230"/>
              <a:gd name="T63" fmla="*/ 18 h 74"/>
              <a:gd name="T64" fmla="*/ 36 w 230"/>
              <a:gd name="T65" fmla="*/ 15 h 74"/>
              <a:gd name="T66" fmla="*/ 34 w 230"/>
              <a:gd name="T67" fmla="*/ 15 h 74"/>
              <a:gd name="T68" fmla="*/ 34 w 230"/>
              <a:gd name="T69" fmla="*/ 12 h 74"/>
              <a:gd name="T70" fmla="*/ 30 w 230"/>
              <a:gd name="T71" fmla="*/ 12 h 74"/>
              <a:gd name="T72" fmla="*/ 30 w 230"/>
              <a:gd name="T73" fmla="*/ 8 h 74"/>
              <a:gd name="T74" fmla="*/ 26 w 230"/>
              <a:gd name="T75" fmla="*/ 8 h 74"/>
              <a:gd name="T76" fmla="*/ 26 w 230"/>
              <a:gd name="T77" fmla="*/ 3 h 74"/>
              <a:gd name="T78" fmla="*/ 22 w 230"/>
              <a:gd name="T79" fmla="*/ 3 h 74"/>
              <a:gd name="T80" fmla="*/ 22 w 230"/>
              <a:gd name="T81" fmla="*/ 0 h 74"/>
              <a:gd name="T82" fmla="*/ 0 w 230"/>
              <a:gd name="T8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0" h="74">
                <a:moveTo>
                  <a:pt x="230" y="74"/>
                </a:moveTo>
                <a:lnTo>
                  <a:pt x="181" y="74"/>
                </a:lnTo>
                <a:lnTo>
                  <a:pt x="181" y="71"/>
                </a:lnTo>
                <a:lnTo>
                  <a:pt x="165" y="71"/>
                </a:lnTo>
                <a:lnTo>
                  <a:pt x="165" y="66"/>
                </a:lnTo>
                <a:lnTo>
                  <a:pt x="157" y="66"/>
                </a:lnTo>
                <a:lnTo>
                  <a:pt x="157" y="62"/>
                </a:lnTo>
                <a:lnTo>
                  <a:pt x="141" y="62"/>
                </a:lnTo>
                <a:lnTo>
                  <a:pt x="141" y="59"/>
                </a:lnTo>
                <a:lnTo>
                  <a:pt x="137" y="59"/>
                </a:lnTo>
                <a:lnTo>
                  <a:pt x="137" y="56"/>
                </a:lnTo>
                <a:lnTo>
                  <a:pt x="121" y="56"/>
                </a:lnTo>
                <a:lnTo>
                  <a:pt x="121" y="54"/>
                </a:lnTo>
                <a:lnTo>
                  <a:pt x="117" y="54"/>
                </a:lnTo>
                <a:lnTo>
                  <a:pt x="117" y="51"/>
                </a:lnTo>
                <a:lnTo>
                  <a:pt x="105" y="51"/>
                </a:lnTo>
                <a:lnTo>
                  <a:pt x="105" y="48"/>
                </a:lnTo>
                <a:lnTo>
                  <a:pt x="101" y="48"/>
                </a:lnTo>
                <a:lnTo>
                  <a:pt x="101" y="44"/>
                </a:lnTo>
                <a:lnTo>
                  <a:pt x="92" y="44"/>
                </a:lnTo>
                <a:lnTo>
                  <a:pt x="92" y="42"/>
                </a:lnTo>
                <a:lnTo>
                  <a:pt x="71" y="42"/>
                </a:lnTo>
                <a:lnTo>
                  <a:pt x="71" y="39"/>
                </a:lnTo>
                <a:lnTo>
                  <a:pt x="62" y="39"/>
                </a:lnTo>
                <a:lnTo>
                  <a:pt x="62" y="31"/>
                </a:lnTo>
                <a:lnTo>
                  <a:pt x="58" y="31"/>
                </a:lnTo>
                <a:lnTo>
                  <a:pt x="58" y="28"/>
                </a:lnTo>
                <a:lnTo>
                  <a:pt x="52" y="28"/>
                </a:lnTo>
                <a:lnTo>
                  <a:pt x="52" y="24"/>
                </a:lnTo>
                <a:lnTo>
                  <a:pt x="49" y="24"/>
                </a:lnTo>
                <a:lnTo>
                  <a:pt x="49" y="18"/>
                </a:lnTo>
                <a:lnTo>
                  <a:pt x="36" y="18"/>
                </a:lnTo>
                <a:lnTo>
                  <a:pt x="36" y="15"/>
                </a:lnTo>
                <a:lnTo>
                  <a:pt x="34" y="15"/>
                </a:lnTo>
                <a:lnTo>
                  <a:pt x="34" y="12"/>
                </a:lnTo>
                <a:lnTo>
                  <a:pt x="30" y="12"/>
                </a:lnTo>
                <a:lnTo>
                  <a:pt x="30" y="8"/>
                </a:lnTo>
                <a:lnTo>
                  <a:pt x="26" y="8"/>
                </a:lnTo>
                <a:lnTo>
                  <a:pt x="26" y="3"/>
                </a:lnTo>
                <a:lnTo>
                  <a:pt x="22" y="3"/>
                </a:lnTo>
                <a:lnTo>
                  <a:pt x="22" y="0"/>
                </a:lnTo>
                <a:lnTo>
                  <a:pt x="0" y="0"/>
                </a:lnTo>
              </a:path>
            </a:pathLst>
          </a:custGeom>
          <a:noFill/>
          <a:ln w="12700">
            <a:solidFill>
              <a:srgbClr val="C1C0B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62" name="Group 361"/>
          <p:cNvGrpSpPr/>
          <p:nvPr/>
        </p:nvGrpSpPr>
        <p:grpSpPr>
          <a:xfrm>
            <a:off x="6489501" y="2748152"/>
            <a:ext cx="1293906" cy="93115"/>
            <a:chOff x="4081463" y="2716213"/>
            <a:chExt cx="981075" cy="57150"/>
          </a:xfrm>
        </p:grpSpPr>
        <p:sp>
          <p:nvSpPr>
            <p:cNvPr id="6442" name="Line 318"/>
            <p:cNvSpPr>
              <a:spLocks noChangeShapeType="1"/>
            </p:cNvSpPr>
            <p:nvPr/>
          </p:nvSpPr>
          <p:spPr bwMode="auto">
            <a:xfrm>
              <a:off x="50625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3" name="Line 319"/>
            <p:cNvSpPr>
              <a:spLocks noChangeShapeType="1"/>
            </p:cNvSpPr>
            <p:nvPr/>
          </p:nvSpPr>
          <p:spPr bwMode="auto">
            <a:xfrm>
              <a:off x="49863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4" name="Line 320"/>
            <p:cNvSpPr>
              <a:spLocks noChangeShapeType="1"/>
            </p:cNvSpPr>
            <p:nvPr/>
          </p:nvSpPr>
          <p:spPr bwMode="auto">
            <a:xfrm>
              <a:off x="49101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5" name="Line 321"/>
            <p:cNvSpPr>
              <a:spLocks noChangeShapeType="1"/>
            </p:cNvSpPr>
            <p:nvPr/>
          </p:nvSpPr>
          <p:spPr bwMode="auto">
            <a:xfrm>
              <a:off x="49006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6" name="Line 322"/>
            <p:cNvSpPr>
              <a:spLocks noChangeShapeType="1"/>
            </p:cNvSpPr>
            <p:nvPr/>
          </p:nvSpPr>
          <p:spPr bwMode="auto">
            <a:xfrm>
              <a:off x="48625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7" name="Line 323"/>
            <p:cNvSpPr>
              <a:spLocks noChangeShapeType="1"/>
            </p:cNvSpPr>
            <p:nvPr/>
          </p:nvSpPr>
          <p:spPr bwMode="auto">
            <a:xfrm>
              <a:off x="48339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8" name="Line 324"/>
            <p:cNvSpPr>
              <a:spLocks noChangeShapeType="1"/>
            </p:cNvSpPr>
            <p:nvPr/>
          </p:nvSpPr>
          <p:spPr bwMode="auto">
            <a:xfrm>
              <a:off x="48148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9" name="Line 325"/>
            <p:cNvSpPr>
              <a:spLocks noChangeShapeType="1"/>
            </p:cNvSpPr>
            <p:nvPr/>
          </p:nvSpPr>
          <p:spPr bwMode="auto">
            <a:xfrm>
              <a:off x="47767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0" name="Line 326"/>
            <p:cNvSpPr>
              <a:spLocks noChangeShapeType="1"/>
            </p:cNvSpPr>
            <p:nvPr/>
          </p:nvSpPr>
          <p:spPr bwMode="auto">
            <a:xfrm>
              <a:off x="47386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1" name="Line 327"/>
            <p:cNvSpPr>
              <a:spLocks noChangeShapeType="1"/>
            </p:cNvSpPr>
            <p:nvPr/>
          </p:nvSpPr>
          <p:spPr bwMode="auto">
            <a:xfrm>
              <a:off x="47101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2" name="Line 328"/>
            <p:cNvSpPr>
              <a:spLocks noChangeShapeType="1"/>
            </p:cNvSpPr>
            <p:nvPr/>
          </p:nvSpPr>
          <p:spPr bwMode="auto">
            <a:xfrm>
              <a:off x="46815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3" name="Line 329"/>
            <p:cNvSpPr>
              <a:spLocks noChangeShapeType="1"/>
            </p:cNvSpPr>
            <p:nvPr/>
          </p:nvSpPr>
          <p:spPr bwMode="auto">
            <a:xfrm>
              <a:off x="465296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4" name="Line 330"/>
            <p:cNvSpPr>
              <a:spLocks noChangeShapeType="1"/>
            </p:cNvSpPr>
            <p:nvPr/>
          </p:nvSpPr>
          <p:spPr bwMode="auto">
            <a:xfrm>
              <a:off x="46243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5" name="Line 331"/>
            <p:cNvSpPr>
              <a:spLocks noChangeShapeType="1"/>
            </p:cNvSpPr>
            <p:nvPr/>
          </p:nvSpPr>
          <p:spPr bwMode="auto">
            <a:xfrm>
              <a:off x="46053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6" name="Line 332"/>
            <p:cNvSpPr>
              <a:spLocks noChangeShapeType="1"/>
            </p:cNvSpPr>
            <p:nvPr/>
          </p:nvSpPr>
          <p:spPr bwMode="auto">
            <a:xfrm>
              <a:off x="45958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7" name="Line 333"/>
            <p:cNvSpPr>
              <a:spLocks noChangeShapeType="1"/>
            </p:cNvSpPr>
            <p:nvPr/>
          </p:nvSpPr>
          <p:spPr bwMode="auto">
            <a:xfrm>
              <a:off x="45862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8" name="Line 334"/>
            <p:cNvSpPr>
              <a:spLocks noChangeShapeType="1"/>
            </p:cNvSpPr>
            <p:nvPr/>
          </p:nvSpPr>
          <p:spPr bwMode="auto">
            <a:xfrm>
              <a:off x="45672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9" name="Line 335"/>
            <p:cNvSpPr>
              <a:spLocks noChangeShapeType="1"/>
            </p:cNvSpPr>
            <p:nvPr/>
          </p:nvSpPr>
          <p:spPr bwMode="auto">
            <a:xfrm>
              <a:off x="45577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0" name="Line 336"/>
            <p:cNvSpPr>
              <a:spLocks noChangeShapeType="1"/>
            </p:cNvSpPr>
            <p:nvPr/>
          </p:nvSpPr>
          <p:spPr bwMode="auto">
            <a:xfrm>
              <a:off x="45481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1" name="Line 337"/>
            <p:cNvSpPr>
              <a:spLocks noChangeShapeType="1"/>
            </p:cNvSpPr>
            <p:nvPr/>
          </p:nvSpPr>
          <p:spPr bwMode="auto">
            <a:xfrm>
              <a:off x="45291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2" name="Line 338"/>
            <p:cNvSpPr>
              <a:spLocks noChangeShapeType="1"/>
            </p:cNvSpPr>
            <p:nvPr/>
          </p:nvSpPr>
          <p:spPr bwMode="auto">
            <a:xfrm>
              <a:off x="45196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3" name="Line 339"/>
            <p:cNvSpPr>
              <a:spLocks noChangeShapeType="1"/>
            </p:cNvSpPr>
            <p:nvPr/>
          </p:nvSpPr>
          <p:spPr bwMode="auto">
            <a:xfrm>
              <a:off x="45100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340"/>
            <p:cNvSpPr>
              <a:spLocks noChangeShapeType="1"/>
            </p:cNvSpPr>
            <p:nvPr/>
          </p:nvSpPr>
          <p:spPr bwMode="auto">
            <a:xfrm>
              <a:off x="44910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341"/>
            <p:cNvSpPr>
              <a:spLocks noChangeShapeType="1"/>
            </p:cNvSpPr>
            <p:nvPr/>
          </p:nvSpPr>
          <p:spPr bwMode="auto">
            <a:xfrm>
              <a:off x="44815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342"/>
            <p:cNvSpPr>
              <a:spLocks noChangeShapeType="1"/>
            </p:cNvSpPr>
            <p:nvPr/>
          </p:nvSpPr>
          <p:spPr bwMode="auto">
            <a:xfrm>
              <a:off x="44719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343"/>
            <p:cNvSpPr>
              <a:spLocks noChangeShapeType="1"/>
            </p:cNvSpPr>
            <p:nvPr/>
          </p:nvSpPr>
          <p:spPr bwMode="auto">
            <a:xfrm>
              <a:off x="44529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344"/>
            <p:cNvSpPr>
              <a:spLocks noChangeShapeType="1"/>
            </p:cNvSpPr>
            <p:nvPr/>
          </p:nvSpPr>
          <p:spPr bwMode="auto">
            <a:xfrm>
              <a:off x="44148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345"/>
            <p:cNvSpPr>
              <a:spLocks noChangeShapeType="1"/>
            </p:cNvSpPr>
            <p:nvPr/>
          </p:nvSpPr>
          <p:spPr bwMode="auto">
            <a:xfrm>
              <a:off x="43957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346"/>
            <p:cNvSpPr>
              <a:spLocks noChangeShapeType="1"/>
            </p:cNvSpPr>
            <p:nvPr/>
          </p:nvSpPr>
          <p:spPr bwMode="auto">
            <a:xfrm>
              <a:off x="43767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347"/>
            <p:cNvSpPr>
              <a:spLocks noChangeShapeType="1"/>
            </p:cNvSpPr>
            <p:nvPr/>
          </p:nvSpPr>
          <p:spPr bwMode="auto">
            <a:xfrm>
              <a:off x="43576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348"/>
            <p:cNvSpPr>
              <a:spLocks noChangeShapeType="1"/>
            </p:cNvSpPr>
            <p:nvPr/>
          </p:nvSpPr>
          <p:spPr bwMode="auto">
            <a:xfrm>
              <a:off x="43386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49"/>
            <p:cNvSpPr>
              <a:spLocks noChangeShapeType="1"/>
            </p:cNvSpPr>
            <p:nvPr/>
          </p:nvSpPr>
          <p:spPr bwMode="auto">
            <a:xfrm>
              <a:off x="43195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50"/>
            <p:cNvSpPr>
              <a:spLocks noChangeShapeType="1"/>
            </p:cNvSpPr>
            <p:nvPr/>
          </p:nvSpPr>
          <p:spPr bwMode="auto">
            <a:xfrm>
              <a:off x="431006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51"/>
            <p:cNvSpPr>
              <a:spLocks noChangeShapeType="1"/>
            </p:cNvSpPr>
            <p:nvPr/>
          </p:nvSpPr>
          <p:spPr bwMode="auto">
            <a:xfrm>
              <a:off x="42814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52"/>
            <p:cNvSpPr>
              <a:spLocks noChangeShapeType="1"/>
            </p:cNvSpPr>
            <p:nvPr/>
          </p:nvSpPr>
          <p:spPr bwMode="auto">
            <a:xfrm>
              <a:off x="42529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53"/>
            <p:cNvSpPr>
              <a:spLocks noChangeShapeType="1"/>
            </p:cNvSpPr>
            <p:nvPr/>
          </p:nvSpPr>
          <p:spPr bwMode="auto">
            <a:xfrm>
              <a:off x="422433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54"/>
            <p:cNvSpPr>
              <a:spLocks noChangeShapeType="1"/>
            </p:cNvSpPr>
            <p:nvPr/>
          </p:nvSpPr>
          <p:spPr bwMode="auto">
            <a:xfrm>
              <a:off x="419576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55"/>
            <p:cNvSpPr>
              <a:spLocks noChangeShapeType="1"/>
            </p:cNvSpPr>
            <p:nvPr/>
          </p:nvSpPr>
          <p:spPr bwMode="auto">
            <a:xfrm>
              <a:off x="4167188"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56"/>
            <p:cNvSpPr>
              <a:spLocks noChangeShapeType="1"/>
            </p:cNvSpPr>
            <p:nvPr/>
          </p:nvSpPr>
          <p:spPr bwMode="auto">
            <a:xfrm>
              <a:off x="413861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57"/>
            <p:cNvSpPr>
              <a:spLocks noChangeShapeType="1"/>
            </p:cNvSpPr>
            <p:nvPr/>
          </p:nvSpPr>
          <p:spPr bwMode="auto">
            <a:xfrm>
              <a:off x="4081463" y="2716213"/>
              <a:ext cx="0" cy="5715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583648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Freeform 115"/>
          <p:cNvSpPr>
            <a:spLocks/>
          </p:cNvSpPr>
          <p:nvPr/>
        </p:nvSpPr>
        <p:spPr bwMode="auto">
          <a:xfrm>
            <a:off x="5610790" y="3238115"/>
            <a:ext cx="2968958" cy="724493"/>
          </a:xfrm>
          <a:custGeom>
            <a:avLst/>
            <a:gdLst>
              <a:gd name="T0" fmla="*/ 237 w 237"/>
              <a:gd name="T1" fmla="*/ 58 h 58"/>
              <a:gd name="T2" fmla="*/ 131 w 237"/>
              <a:gd name="T3" fmla="*/ 58 h 58"/>
              <a:gd name="T4" fmla="*/ 131 w 237"/>
              <a:gd name="T5" fmla="*/ 53 h 58"/>
              <a:gd name="T6" fmla="*/ 99 w 237"/>
              <a:gd name="T7" fmla="*/ 53 h 58"/>
              <a:gd name="T8" fmla="*/ 99 w 237"/>
              <a:gd name="T9" fmla="*/ 49 h 58"/>
              <a:gd name="T10" fmla="*/ 96 w 237"/>
              <a:gd name="T11" fmla="*/ 49 h 58"/>
              <a:gd name="T12" fmla="*/ 96 w 237"/>
              <a:gd name="T13" fmla="*/ 44 h 58"/>
              <a:gd name="T14" fmla="*/ 87 w 237"/>
              <a:gd name="T15" fmla="*/ 44 h 58"/>
              <a:gd name="T16" fmla="*/ 84 w 237"/>
              <a:gd name="T17" fmla="*/ 44 h 58"/>
              <a:gd name="T18" fmla="*/ 84 w 237"/>
              <a:gd name="T19" fmla="*/ 39 h 58"/>
              <a:gd name="T20" fmla="*/ 82 w 237"/>
              <a:gd name="T21" fmla="*/ 39 h 58"/>
              <a:gd name="T22" fmla="*/ 82 w 237"/>
              <a:gd name="T23" fmla="*/ 36 h 58"/>
              <a:gd name="T24" fmla="*/ 76 w 237"/>
              <a:gd name="T25" fmla="*/ 36 h 58"/>
              <a:gd name="T26" fmla="*/ 76 w 237"/>
              <a:gd name="T27" fmla="*/ 31 h 58"/>
              <a:gd name="T28" fmla="*/ 68 w 237"/>
              <a:gd name="T29" fmla="*/ 31 h 58"/>
              <a:gd name="T30" fmla="*/ 68 w 237"/>
              <a:gd name="T31" fmla="*/ 27 h 58"/>
              <a:gd name="T32" fmla="*/ 56 w 237"/>
              <a:gd name="T33" fmla="*/ 27 h 58"/>
              <a:gd name="T34" fmla="*/ 56 w 237"/>
              <a:gd name="T35" fmla="*/ 23 h 58"/>
              <a:gd name="T36" fmla="*/ 38 w 237"/>
              <a:gd name="T37" fmla="*/ 23 h 58"/>
              <a:gd name="T38" fmla="*/ 38 w 237"/>
              <a:gd name="T39" fmla="*/ 18 h 58"/>
              <a:gd name="T40" fmla="*/ 30 w 237"/>
              <a:gd name="T41" fmla="*/ 18 h 58"/>
              <a:gd name="T42" fmla="*/ 30 w 237"/>
              <a:gd name="T43" fmla="*/ 14 h 58"/>
              <a:gd name="T44" fmla="*/ 15 w 237"/>
              <a:gd name="T45" fmla="*/ 14 h 58"/>
              <a:gd name="T46" fmla="*/ 15 w 237"/>
              <a:gd name="T47" fmla="*/ 9 h 58"/>
              <a:gd name="T48" fmla="*/ 11 w 237"/>
              <a:gd name="T49" fmla="*/ 9 h 58"/>
              <a:gd name="T50" fmla="*/ 11 w 237"/>
              <a:gd name="T51" fmla="*/ 5 h 58"/>
              <a:gd name="T52" fmla="*/ 5 w 237"/>
              <a:gd name="T53" fmla="*/ 5 h 58"/>
              <a:gd name="T54" fmla="*/ 5 w 237"/>
              <a:gd name="T55" fmla="*/ 0 h 58"/>
              <a:gd name="T56" fmla="*/ 0 w 237"/>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58">
                <a:moveTo>
                  <a:pt x="237" y="58"/>
                </a:moveTo>
                <a:lnTo>
                  <a:pt x="131" y="58"/>
                </a:lnTo>
                <a:lnTo>
                  <a:pt x="131" y="53"/>
                </a:lnTo>
                <a:lnTo>
                  <a:pt x="99" y="53"/>
                </a:lnTo>
                <a:lnTo>
                  <a:pt x="99" y="49"/>
                </a:lnTo>
                <a:lnTo>
                  <a:pt x="96" y="49"/>
                </a:lnTo>
                <a:lnTo>
                  <a:pt x="96" y="44"/>
                </a:lnTo>
                <a:lnTo>
                  <a:pt x="87" y="44"/>
                </a:lnTo>
                <a:lnTo>
                  <a:pt x="84" y="44"/>
                </a:lnTo>
                <a:lnTo>
                  <a:pt x="84" y="39"/>
                </a:lnTo>
                <a:lnTo>
                  <a:pt x="82" y="39"/>
                </a:lnTo>
                <a:lnTo>
                  <a:pt x="82" y="36"/>
                </a:lnTo>
                <a:lnTo>
                  <a:pt x="76" y="36"/>
                </a:lnTo>
                <a:lnTo>
                  <a:pt x="76" y="31"/>
                </a:lnTo>
                <a:lnTo>
                  <a:pt x="68" y="31"/>
                </a:lnTo>
                <a:lnTo>
                  <a:pt x="68" y="27"/>
                </a:lnTo>
                <a:lnTo>
                  <a:pt x="56" y="27"/>
                </a:lnTo>
                <a:lnTo>
                  <a:pt x="56" y="23"/>
                </a:lnTo>
                <a:lnTo>
                  <a:pt x="38" y="23"/>
                </a:lnTo>
                <a:lnTo>
                  <a:pt x="38" y="18"/>
                </a:lnTo>
                <a:lnTo>
                  <a:pt x="30" y="18"/>
                </a:lnTo>
                <a:lnTo>
                  <a:pt x="30" y="14"/>
                </a:lnTo>
                <a:cubicBezTo>
                  <a:pt x="30" y="14"/>
                  <a:pt x="15" y="14"/>
                  <a:pt x="15" y="14"/>
                </a:cubicBezTo>
                <a:cubicBezTo>
                  <a:pt x="15" y="13"/>
                  <a:pt x="15" y="9"/>
                  <a:pt x="15" y="9"/>
                </a:cubicBezTo>
                <a:lnTo>
                  <a:pt x="11" y="9"/>
                </a:lnTo>
                <a:lnTo>
                  <a:pt x="11" y="5"/>
                </a:lnTo>
                <a:lnTo>
                  <a:pt x="5" y="5"/>
                </a:lnTo>
                <a:lnTo>
                  <a:pt x="5" y="0"/>
                </a:lnTo>
                <a:lnTo>
                  <a:pt x="0" y="0"/>
                </a:lnTo>
              </a:path>
            </a:pathLst>
          </a:custGeom>
          <a:noFill/>
          <a:ln w="19050">
            <a:solidFill>
              <a:srgbClr val="0089E1"/>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Freeform 116"/>
          <p:cNvSpPr>
            <a:spLocks/>
          </p:cNvSpPr>
          <p:nvPr/>
        </p:nvSpPr>
        <p:spPr bwMode="auto">
          <a:xfrm>
            <a:off x="5598263" y="3238115"/>
            <a:ext cx="2981486" cy="811932"/>
          </a:xfrm>
          <a:custGeom>
            <a:avLst/>
            <a:gdLst>
              <a:gd name="T0" fmla="*/ 238 w 238"/>
              <a:gd name="T1" fmla="*/ 65 h 65"/>
              <a:gd name="T2" fmla="*/ 140 w 238"/>
              <a:gd name="T3" fmla="*/ 65 h 65"/>
              <a:gd name="T4" fmla="*/ 140 w 238"/>
              <a:gd name="T5" fmla="*/ 58 h 65"/>
              <a:gd name="T6" fmla="*/ 126 w 238"/>
              <a:gd name="T7" fmla="*/ 58 h 65"/>
              <a:gd name="T8" fmla="*/ 126 w 238"/>
              <a:gd name="T9" fmla="*/ 51 h 65"/>
              <a:gd name="T10" fmla="*/ 69 w 238"/>
              <a:gd name="T11" fmla="*/ 51 h 65"/>
              <a:gd name="T12" fmla="*/ 69 w 238"/>
              <a:gd name="T13" fmla="*/ 43 h 65"/>
              <a:gd name="T14" fmla="*/ 60 w 238"/>
              <a:gd name="T15" fmla="*/ 43 h 65"/>
              <a:gd name="T16" fmla="*/ 60 w 238"/>
              <a:gd name="T17" fmla="*/ 36 h 65"/>
              <a:gd name="T18" fmla="*/ 40 w 238"/>
              <a:gd name="T19" fmla="*/ 36 h 65"/>
              <a:gd name="T20" fmla="*/ 40 w 238"/>
              <a:gd name="T21" fmla="*/ 29 h 65"/>
              <a:gd name="T22" fmla="*/ 32 w 238"/>
              <a:gd name="T23" fmla="*/ 29 h 65"/>
              <a:gd name="T24" fmla="*/ 32 w 238"/>
              <a:gd name="T25" fmla="*/ 22 h 65"/>
              <a:gd name="T26" fmla="*/ 18 w 238"/>
              <a:gd name="T27" fmla="*/ 22 h 65"/>
              <a:gd name="T28" fmla="*/ 18 w 238"/>
              <a:gd name="T29" fmla="*/ 16 h 65"/>
              <a:gd name="T30" fmla="*/ 15 w 238"/>
              <a:gd name="T31" fmla="*/ 16 h 65"/>
              <a:gd name="T32" fmla="*/ 15 w 238"/>
              <a:gd name="T33" fmla="*/ 7 h 65"/>
              <a:gd name="T34" fmla="*/ 14 w 238"/>
              <a:gd name="T35" fmla="*/ 7 h 65"/>
              <a:gd name="T36" fmla="*/ 14 w 238"/>
              <a:gd name="T37" fmla="*/ 0 h 65"/>
              <a:gd name="T38" fmla="*/ 0 w 238"/>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65">
                <a:moveTo>
                  <a:pt x="238" y="65"/>
                </a:moveTo>
                <a:lnTo>
                  <a:pt x="140" y="65"/>
                </a:lnTo>
                <a:lnTo>
                  <a:pt x="140" y="58"/>
                </a:lnTo>
                <a:lnTo>
                  <a:pt x="126" y="58"/>
                </a:lnTo>
                <a:lnTo>
                  <a:pt x="126" y="51"/>
                </a:lnTo>
                <a:lnTo>
                  <a:pt x="69" y="51"/>
                </a:lnTo>
                <a:lnTo>
                  <a:pt x="69" y="43"/>
                </a:lnTo>
                <a:lnTo>
                  <a:pt x="60" y="43"/>
                </a:lnTo>
                <a:lnTo>
                  <a:pt x="60" y="36"/>
                </a:lnTo>
                <a:lnTo>
                  <a:pt x="40" y="36"/>
                </a:lnTo>
                <a:lnTo>
                  <a:pt x="40" y="29"/>
                </a:lnTo>
                <a:lnTo>
                  <a:pt x="32" y="29"/>
                </a:lnTo>
                <a:lnTo>
                  <a:pt x="32" y="22"/>
                </a:lnTo>
                <a:lnTo>
                  <a:pt x="18" y="22"/>
                </a:lnTo>
                <a:lnTo>
                  <a:pt x="18" y="16"/>
                </a:lnTo>
                <a:lnTo>
                  <a:pt x="15" y="16"/>
                </a:lnTo>
                <a:lnTo>
                  <a:pt x="15" y="7"/>
                </a:lnTo>
                <a:lnTo>
                  <a:pt x="14" y="7"/>
                </a:lnTo>
                <a:lnTo>
                  <a:pt x="14" y="0"/>
                </a:lnTo>
                <a:lnTo>
                  <a:pt x="0" y="0"/>
                </a:lnTo>
              </a:path>
            </a:pathLst>
          </a:cu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GB" sz="1800" dirty="0">
                <a:solidFill>
                  <a:srgbClr val="043882"/>
                </a:solidFill>
              </a:rPr>
              <a:t>221: Are predictive/prognostic biomarkers/platforms ready to be used in adjuvant treatments? </a:t>
            </a:r>
            <a:r>
              <a:rPr lang="en-GB" sz="1800" i="1" dirty="0">
                <a:solidFill>
                  <a:srgbClr val="043882"/>
                </a:solidFill>
              </a:rPr>
              <a:t>– Roth A</a:t>
            </a:r>
            <a:endParaRPr lang="en-GB" sz="1800" dirty="0"/>
          </a:p>
        </p:txBody>
      </p:sp>
      <p:sp>
        <p:nvSpPr>
          <p:cNvPr id="3" name="Content Placeholder 2"/>
          <p:cNvSpPr>
            <a:spLocks noGrp="1"/>
          </p:cNvSpPr>
          <p:nvPr>
            <p:ph idx="1"/>
          </p:nvPr>
        </p:nvSpPr>
        <p:spPr/>
        <p:txBody>
          <a:bodyPr/>
          <a:lstStyle/>
          <a:p>
            <a:r>
              <a:rPr lang="en-GB" sz="1800" dirty="0" smtClean="0"/>
              <a:t>Key results (continued)</a:t>
            </a:r>
          </a:p>
          <a:p>
            <a:pPr lvl="1"/>
            <a:r>
              <a:rPr lang="en-GB" sz="1800" dirty="0" smtClean="0"/>
              <a:t>MSI is not a negative predictor to 5-FU-based adjuvant CT in stage III colon cancer </a:t>
            </a:r>
          </a:p>
          <a:p>
            <a:pPr lvl="2"/>
            <a:r>
              <a:rPr lang="en-GB" sz="1800" dirty="0" smtClean="0"/>
              <a:t>Effect of MSI in stage II disease currently unclear</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p:txBody>
      </p:sp>
      <p:sp>
        <p:nvSpPr>
          <p:cNvPr id="9" name="Line 2"/>
          <p:cNvSpPr>
            <a:spLocks noChangeShapeType="1"/>
          </p:cNvSpPr>
          <p:nvPr/>
        </p:nvSpPr>
        <p:spPr bwMode="auto">
          <a:xfrm>
            <a:off x="970746" y="323373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3"/>
          <p:cNvSpPr>
            <a:spLocks noChangeShapeType="1"/>
          </p:cNvSpPr>
          <p:nvPr/>
        </p:nvSpPr>
        <p:spPr bwMode="auto">
          <a:xfrm>
            <a:off x="970746" y="3697612"/>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4"/>
          <p:cNvSpPr>
            <a:spLocks noChangeShapeType="1"/>
          </p:cNvSpPr>
          <p:nvPr/>
        </p:nvSpPr>
        <p:spPr bwMode="auto">
          <a:xfrm>
            <a:off x="970746" y="4122831"/>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5"/>
          <p:cNvSpPr>
            <a:spLocks noChangeShapeType="1"/>
          </p:cNvSpPr>
          <p:nvPr/>
        </p:nvSpPr>
        <p:spPr bwMode="auto">
          <a:xfrm>
            <a:off x="970746" y="4586706"/>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6"/>
          <p:cNvSpPr>
            <a:spLocks noChangeShapeType="1"/>
          </p:cNvSpPr>
          <p:nvPr/>
        </p:nvSpPr>
        <p:spPr bwMode="auto">
          <a:xfrm>
            <a:off x="970746" y="499904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p:cNvSpPr>
            <a:spLocks noChangeShapeType="1"/>
          </p:cNvSpPr>
          <p:nvPr/>
        </p:nvSpPr>
        <p:spPr bwMode="auto">
          <a:xfrm>
            <a:off x="970746" y="543790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flipV="1">
            <a:off x="1033096"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flipV="1">
            <a:off x="1642945"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flipV="1">
            <a:off x="2253973"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flipV="1">
            <a:off x="2840060"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flipV="1">
            <a:off x="3438618"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flipV="1">
            <a:off x="4049645"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1031918" y="3246622"/>
            <a:ext cx="3267126" cy="2190522"/>
          </a:xfrm>
          <a:custGeom>
            <a:avLst/>
            <a:gdLst>
              <a:gd name="T0" fmla="*/ 0 w 262"/>
              <a:gd name="T1" fmla="*/ 0 h 170"/>
              <a:gd name="T2" fmla="*/ 0 w 262"/>
              <a:gd name="T3" fmla="*/ 170 h 170"/>
              <a:gd name="T4" fmla="*/ 262 w 262"/>
              <a:gd name="T5" fmla="*/ 170 h 170"/>
            </a:gdLst>
            <a:ahLst/>
            <a:cxnLst>
              <a:cxn ang="0">
                <a:pos x="T0" y="T1"/>
              </a:cxn>
              <a:cxn ang="0">
                <a:pos x="T2" y="T3"/>
              </a:cxn>
              <a:cxn ang="0">
                <a:pos x="T4" y="T5"/>
              </a:cxn>
            </a:cxnLst>
            <a:rect l="0" t="0" r="r" b="b"/>
            <a:pathLst>
              <a:path w="262" h="170">
                <a:moveTo>
                  <a:pt x="0" y="0"/>
                </a:moveTo>
                <a:lnTo>
                  <a:pt x="0" y="170"/>
                </a:lnTo>
                <a:lnTo>
                  <a:pt x="262" y="170"/>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p:nvSpPr>
        <p:spPr bwMode="auto">
          <a:xfrm>
            <a:off x="1056858" y="3246622"/>
            <a:ext cx="2980318" cy="618500"/>
          </a:xfrm>
          <a:custGeom>
            <a:avLst/>
            <a:gdLst>
              <a:gd name="T0" fmla="*/ 239 w 239"/>
              <a:gd name="T1" fmla="*/ 48 h 48"/>
              <a:gd name="T2" fmla="*/ 236 w 239"/>
              <a:gd name="T3" fmla="*/ 48 h 48"/>
              <a:gd name="T4" fmla="*/ 236 w 239"/>
              <a:gd name="T5" fmla="*/ 42 h 48"/>
              <a:gd name="T6" fmla="*/ 168 w 239"/>
              <a:gd name="T7" fmla="*/ 42 h 48"/>
              <a:gd name="T8" fmla="*/ 168 w 239"/>
              <a:gd name="T9" fmla="*/ 38 h 48"/>
              <a:gd name="T10" fmla="*/ 125 w 239"/>
              <a:gd name="T11" fmla="*/ 38 h 48"/>
              <a:gd name="T12" fmla="*/ 125 w 239"/>
              <a:gd name="T13" fmla="*/ 34 h 48"/>
              <a:gd name="T14" fmla="*/ 98 w 239"/>
              <a:gd name="T15" fmla="*/ 34 h 48"/>
              <a:gd name="T16" fmla="*/ 98 w 239"/>
              <a:gd name="T17" fmla="*/ 29 h 48"/>
              <a:gd name="T18" fmla="*/ 95 w 239"/>
              <a:gd name="T19" fmla="*/ 29 h 48"/>
              <a:gd name="T20" fmla="*/ 95 w 239"/>
              <a:gd name="T21" fmla="*/ 26 h 48"/>
              <a:gd name="T22" fmla="*/ 91 w 239"/>
              <a:gd name="T23" fmla="*/ 26 h 48"/>
              <a:gd name="T24" fmla="*/ 91 w 239"/>
              <a:gd name="T25" fmla="*/ 22 h 48"/>
              <a:gd name="T26" fmla="*/ 44 w 239"/>
              <a:gd name="T27" fmla="*/ 22 h 48"/>
              <a:gd name="T28" fmla="*/ 44 w 239"/>
              <a:gd name="T29" fmla="*/ 18 h 48"/>
              <a:gd name="T30" fmla="*/ 41 w 239"/>
              <a:gd name="T31" fmla="*/ 18 h 48"/>
              <a:gd name="T32" fmla="*/ 41 w 239"/>
              <a:gd name="T33" fmla="*/ 15 h 48"/>
              <a:gd name="T34" fmla="*/ 25 w 239"/>
              <a:gd name="T35" fmla="*/ 15 h 48"/>
              <a:gd name="T36" fmla="*/ 25 w 239"/>
              <a:gd name="T37" fmla="*/ 11 h 48"/>
              <a:gd name="T38" fmla="*/ 18 w 239"/>
              <a:gd name="T39" fmla="*/ 11 h 48"/>
              <a:gd name="T40" fmla="*/ 18 w 239"/>
              <a:gd name="T41" fmla="*/ 8 h 48"/>
              <a:gd name="T42" fmla="*/ 7 w 239"/>
              <a:gd name="T43" fmla="*/ 8 h 48"/>
              <a:gd name="T44" fmla="*/ 7 w 239"/>
              <a:gd name="T45" fmla="*/ 4 h 48"/>
              <a:gd name="T46" fmla="*/ 2 w 239"/>
              <a:gd name="T47" fmla="*/ 4 h 48"/>
              <a:gd name="T48" fmla="*/ 2 w 239"/>
              <a:gd name="T49" fmla="*/ 0 h 48"/>
              <a:gd name="T50" fmla="*/ 0 w 239"/>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9" h="48">
                <a:moveTo>
                  <a:pt x="239" y="48"/>
                </a:moveTo>
                <a:lnTo>
                  <a:pt x="236" y="48"/>
                </a:lnTo>
                <a:lnTo>
                  <a:pt x="236" y="42"/>
                </a:lnTo>
                <a:lnTo>
                  <a:pt x="168" y="42"/>
                </a:lnTo>
                <a:lnTo>
                  <a:pt x="168" y="38"/>
                </a:lnTo>
                <a:lnTo>
                  <a:pt x="125" y="38"/>
                </a:lnTo>
                <a:lnTo>
                  <a:pt x="125" y="34"/>
                </a:lnTo>
                <a:lnTo>
                  <a:pt x="98" y="34"/>
                </a:lnTo>
                <a:lnTo>
                  <a:pt x="98" y="29"/>
                </a:lnTo>
                <a:lnTo>
                  <a:pt x="95" y="29"/>
                </a:lnTo>
                <a:lnTo>
                  <a:pt x="95" y="26"/>
                </a:lnTo>
                <a:lnTo>
                  <a:pt x="91" y="26"/>
                </a:lnTo>
                <a:lnTo>
                  <a:pt x="91" y="22"/>
                </a:lnTo>
                <a:lnTo>
                  <a:pt x="44" y="22"/>
                </a:lnTo>
                <a:lnTo>
                  <a:pt x="44" y="18"/>
                </a:lnTo>
                <a:lnTo>
                  <a:pt x="41" y="18"/>
                </a:lnTo>
                <a:lnTo>
                  <a:pt x="41" y="15"/>
                </a:lnTo>
                <a:lnTo>
                  <a:pt x="25" y="15"/>
                </a:lnTo>
                <a:lnTo>
                  <a:pt x="25" y="11"/>
                </a:lnTo>
                <a:lnTo>
                  <a:pt x="18" y="11"/>
                </a:lnTo>
                <a:lnTo>
                  <a:pt x="18" y="8"/>
                </a:lnTo>
                <a:lnTo>
                  <a:pt x="7" y="8"/>
                </a:lnTo>
                <a:lnTo>
                  <a:pt x="7" y="4"/>
                </a:lnTo>
                <a:lnTo>
                  <a:pt x="2" y="4"/>
                </a:lnTo>
                <a:lnTo>
                  <a:pt x="2" y="0"/>
                </a:lnTo>
                <a:lnTo>
                  <a:pt x="0" y="0"/>
                </a:lnTo>
              </a:path>
            </a:pathLst>
          </a:custGeom>
          <a:noFill/>
          <a:ln w="19050">
            <a:solidFill>
              <a:srgbClr val="0089E1"/>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a:off x="4037175" y="3826466"/>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a:off x="3999765" y="3865123"/>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8"/>
          <p:cNvSpPr>
            <a:spLocks noChangeShapeType="1"/>
          </p:cNvSpPr>
          <p:nvPr/>
        </p:nvSpPr>
        <p:spPr bwMode="auto">
          <a:xfrm>
            <a:off x="3999765" y="374915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
          <p:cNvSpPr>
            <a:spLocks noChangeShapeType="1"/>
          </p:cNvSpPr>
          <p:nvPr/>
        </p:nvSpPr>
        <p:spPr bwMode="auto">
          <a:xfrm>
            <a:off x="3974825" y="3787810"/>
            <a:ext cx="4988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a:off x="3937416" y="3762039"/>
            <a:ext cx="0" cy="5154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a:off x="3900006" y="378781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a:off x="3837656" y="3762039"/>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a:off x="3800246" y="378781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6" name="Line 24"/>
          <p:cNvSpPr>
            <a:spLocks noChangeShapeType="1"/>
          </p:cNvSpPr>
          <p:nvPr/>
        </p:nvSpPr>
        <p:spPr bwMode="auto">
          <a:xfrm>
            <a:off x="3787776" y="3762039"/>
            <a:ext cx="0" cy="5154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7" name="Line 25"/>
          <p:cNvSpPr>
            <a:spLocks noChangeShapeType="1"/>
          </p:cNvSpPr>
          <p:nvPr/>
        </p:nvSpPr>
        <p:spPr bwMode="auto">
          <a:xfrm>
            <a:off x="3762836" y="378781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9" name="Line 26"/>
          <p:cNvSpPr>
            <a:spLocks noChangeShapeType="1"/>
          </p:cNvSpPr>
          <p:nvPr/>
        </p:nvSpPr>
        <p:spPr bwMode="auto">
          <a:xfrm>
            <a:off x="3700486" y="374915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0" name="Line 27"/>
          <p:cNvSpPr>
            <a:spLocks noChangeShapeType="1"/>
          </p:cNvSpPr>
          <p:nvPr/>
        </p:nvSpPr>
        <p:spPr bwMode="auto">
          <a:xfrm>
            <a:off x="3675547" y="378781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1" name="Line 28"/>
          <p:cNvSpPr>
            <a:spLocks noChangeShapeType="1"/>
          </p:cNvSpPr>
          <p:nvPr/>
        </p:nvSpPr>
        <p:spPr bwMode="auto">
          <a:xfrm>
            <a:off x="3351328" y="374915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2" name="Line 29"/>
          <p:cNvSpPr>
            <a:spLocks noChangeShapeType="1"/>
          </p:cNvSpPr>
          <p:nvPr/>
        </p:nvSpPr>
        <p:spPr bwMode="auto">
          <a:xfrm>
            <a:off x="3326388" y="378781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3" name="Line 30"/>
          <p:cNvSpPr>
            <a:spLocks noChangeShapeType="1"/>
          </p:cNvSpPr>
          <p:nvPr/>
        </p:nvSpPr>
        <p:spPr bwMode="auto">
          <a:xfrm>
            <a:off x="3276508" y="374915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4" name="Line 31"/>
          <p:cNvSpPr>
            <a:spLocks noChangeShapeType="1"/>
          </p:cNvSpPr>
          <p:nvPr/>
        </p:nvSpPr>
        <p:spPr bwMode="auto">
          <a:xfrm>
            <a:off x="3251568" y="378781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5" name="Line 32"/>
          <p:cNvSpPr>
            <a:spLocks noChangeShapeType="1"/>
          </p:cNvSpPr>
          <p:nvPr/>
        </p:nvSpPr>
        <p:spPr bwMode="auto">
          <a:xfrm>
            <a:off x="3189219" y="374915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6" name="Line 33"/>
          <p:cNvSpPr>
            <a:spLocks noChangeShapeType="1"/>
          </p:cNvSpPr>
          <p:nvPr/>
        </p:nvSpPr>
        <p:spPr bwMode="auto">
          <a:xfrm>
            <a:off x="3151809" y="3774925"/>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7" name="Line 34"/>
          <p:cNvSpPr>
            <a:spLocks noChangeShapeType="1"/>
          </p:cNvSpPr>
          <p:nvPr/>
        </p:nvSpPr>
        <p:spPr bwMode="auto">
          <a:xfrm>
            <a:off x="3052049" y="3697612"/>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8" name="Line 35"/>
          <p:cNvSpPr>
            <a:spLocks noChangeShapeType="1"/>
          </p:cNvSpPr>
          <p:nvPr/>
        </p:nvSpPr>
        <p:spPr bwMode="auto">
          <a:xfrm>
            <a:off x="3027109" y="3736268"/>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9" name="Line 36"/>
          <p:cNvSpPr>
            <a:spLocks noChangeShapeType="1"/>
          </p:cNvSpPr>
          <p:nvPr/>
        </p:nvSpPr>
        <p:spPr bwMode="auto">
          <a:xfrm>
            <a:off x="2490902" y="3646070"/>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0" name="Line 37"/>
          <p:cNvSpPr>
            <a:spLocks noChangeShapeType="1"/>
          </p:cNvSpPr>
          <p:nvPr/>
        </p:nvSpPr>
        <p:spPr bwMode="auto">
          <a:xfrm>
            <a:off x="2465962" y="368472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1" name="Line 38"/>
          <p:cNvSpPr>
            <a:spLocks noChangeShapeType="1"/>
          </p:cNvSpPr>
          <p:nvPr/>
        </p:nvSpPr>
        <p:spPr bwMode="auto">
          <a:xfrm>
            <a:off x="1829994" y="3504331"/>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2" name="Line 39"/>
          <p:cNvSpPr>
            <a:spLocks noChangeShapeType="1"/>
          </p:cNvSpPr>
          <p:nvPr/>
        </p:nvSpPr>
        <p:spPr bwMode="auto">
          <a:xfrm>
            <a:off x="1792584" y="3530102"/>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3" name="Line 40"/>
          <p:cNvSpPr>
            <a:spLocks noChangeShapeType="1"/>
          </p:cNvSpPr>
          <p:nvPr/>
        </p:nvSpPr>
        <p:spPr bwMode="auto">
          <a:xfrm>
            <a:off x="1430956" y="340124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4" name="Line 41"/>
          <p:cNvSpPr>
            <a:spLocks noChangeShapeType="1"/>
          </p:cNvSpPr>
          <p:nvPr/>
        </p:nvSpPr>
        <p:spPr bwMode="auto">
          <a:xfrm>
            <a:off x="1406016" y="3439904"/>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5" name="Line 42"/>
          <p:cNvSpPr>
            <a:spLocks noChangeShapeType="1"/>
          </p:cNvSpPr>
          <p:nvPr/>
        </p:nvSpPr>
        <p:spPr bwMode="auto">
          <a:xfrm>
            <a:off x="4037175" y="3504331"/>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6" name="Line 43"/>
          <p:cNvSpPr>
            <a:spLocks noChangeShapeType="1"/>
          </p:cNvSpPr>
          <p:nvPr/>
        </p:nvSpPr>
        <p:spPr bwMode="auto">
          <a:xfrm>
            <a:off x="4012235" y="3530102"/>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7" name="Line 44"/>
          <p:cNvSpPr>
            <a:spLocks noChangeShapeType="1"/>
          </p:cNvSpPr>
          <p:nvPr/>
        </p:nvSpPr>
        <p:spPr bwMode="auto">
          <a:xfrm>
            <a:off x="3999765" y="3504331"/>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8" name="Line 45"/>
          <p:cNvSpPr>
            <a:spLocks noChangeShapeType="1"/>
          </p:cNvSpPr>
          <p:nvPr/>
        </p:nvSpPr>
        <p:spPr bwMode="auto">
          <a:xfrm>
            <a:off x="3974825" y="3530102"/>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9" name="Line 46"/>
          <p:cNvSpPr>
            <a:spLocks noChangeShapeType="1"/>
          </p:cNvSpPr>
          <p:nvPr/>
        </p:nvSpPr>
        <p:spPr bwMode="auto">
          <a:xfrm>
            <a:off x="3974825" y="3504331"/>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0" name="Line 47"/>
          <p:cNvSpPr>
            <a:spLocks noChangeShapeType="1"/>
          </p:cNvSpPr>
          <p:nvPr/>
        </p:nvSpPr>
        <p:spPr bwMode="auto">
          <a:xfrm>
            <a:off x="3937416" y="3530102"/>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1" name="Line 48"/>
          <p:cNvSpPr>
            <a:spLocks noChangeShapeType="1"/>
          </p:cNvSpPr>
          <p:nvPr/>
        </p:nvSpPr>
        <p:spPr bwMode="auto">
          <a:xfrm>
            <a:off x="3937416" y="3504331"/>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2" name="Line 49"/>
          <p:cNvSpPr>
            <a:spLocks noChangeShapeType="1"/>
          </p:cNvSpPr>
          <p:nvPr/>
        </p:nvSpPr>
        <p:spPr bwMode="auto">
          <a:xfrm>
            <a:off x="3900006" y="3530102"/>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3" name="Line 50"/>
          <p:cNvSpPr>
            <a:spLocks noChangeShapeType="1"/>
          </p:cNvSpPr>
          <p:nvPr/>
        </p:nvSpPr>
        <p:spPr bwMode="auto">
          <a:xfrm>
            <a:off x="3862596" y="3504331"/>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4" name="Line 51"/>
          <p:cNvSpPr>
            <a:spLocks noChangeShapeType="1"/>
          </p:cNvSpPr>
          <p:nvPr/>
        </p:nvSpPr>
        <p:spPr bwMode="auto">
          <a:xfrm>
            <a:off x="3825186" y="3530102"/>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5" name="Line 52"/>
          <p:cNvSpPr>
            <a:spLocks noChangeShapeType="1"/>
          </p:cNvSpPr>
          <p:nvPr/>
        </p:nvSpPr>
        <p:spPr bwMode="auto">
          <a:xfrm>
            <a:off x="3737896"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6" name="Line 53"/>
          <p:cNvSpPr>
            <a:spLocks noChangeShapeType="1"/>
          </p:cNvSpPr>
          <p:nvPr/>
        </p:nvSpPr>
        <p:spPr bwMode="auto">
          <a:xfrm>
            <a:off x="3712956"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7" name="Line 54"/>
          <p:cNvSpPr>
            <a:spLocks noChangeShapeType="1"/>
          </p:cNvSpPr>
          <p:nvPr/>
        </p:nvSpPr>
        <p:spPr bwMode="auto">
          <a:xfrm>
            <a:off x="3563317"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8" name="Line 55"/>
          <p:cNvSpPr>
            <a:spLocks noChangeShapeType="1"/>
          </p:cNvSpPr>
          <p:nvPr/>
        </p:nvSpPr>
        <p:spPr bwMode="auto">
          <a:xfrm>
            <a:off x="3538377"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9" name="Line 56"/>
          <p:cNvSpPr>
            <a:spLocks noChangeShapeType="1"/>
          </p:cNvSpPr>
          <p:nvPr/>
        </p:nvSpPr>
        <p:spPr bwMode="auto">
          <a:xfrm>
            <a:off x="3388738"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0" name="Line 57"/>
          <p:cNvSpPr>
            <a:spLocks noChangeShapeType="1"/>
          </p:cNvSpPr>
          <p:nvPr/>
        </p:nvSpPr>
        <p:spPr bwMode="auto">
          <a:xfrm>
            <a:off x="3351328"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1" name="Line 58"/>
          <p:cNvSpPr>
            <a:spLocks noChangeShapeType="1"/>
          </p:cNvSpPr>
          <p:nvPr/>
        </p:nvSpPr>
        <p:spPr bwMode="auto">
          <a:xfrm>
            <a:off x="3712956"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2" name="Line 59"/>
          <p:cNvSpPr>
            <a:spLocks noChangeShapeType="1"/>
          </p:cNvSpPr>
          <p:nvPr/>
        </p:nvSpPr>
        <p:spPr bwMode="auto">
          <a:xfrm>
            <a:off x="3675547"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3" name="Line 60"/>
          <p:cNvSpPr>
            <a:spLocks noChangeShapeType="1"/>
          </p:cNvSpPr>
          <p:nvPr/>
        </p:nvSpPr>
        <p:spPr bwMode="auto">
          <a:xfrm>
            <a:off x="3525907"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4" name="Line 61"/>
          <p:cNvSpPr>
            <a:spLocks noChangeShapeType="1"/>
          </p:cNvSpPr>
          <p:nvPr/>
        </p:nvSpPr>
        <p:spPr bwMode="auto">
          <a:xfrm>
            <a:off x="3500967"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5" name="Line 62"/>
          <p:cNvSpPr>
            <a:spLocks noChangeShapeType="1"/>
          </p:cNvSpPr>
          <p:nvPr/>
        </p:nvSpPr>
        <p:spPr bwMode="auto">
          <a:xfrm>
            <a:off x="3351328"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6" name="Line 63"/>
          <p:cNvSpPr>
            <a:spLocks noChangeShapeType="1"/>
          </p:cNvSpPr>
          <p:nvPr/>
        </p:nvSpPr>
        <p:spPr bwMode="auto">
          <a:xfrm>
            <a:off x="3326388"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7" name="Line 64"/>
          <p:cNvSpPr>
            <a:spLocks noChangeShapeType="1"/>
          </p:cNvSpPr>
          <p:nvPr/>
        </p:nvSpPr>
        <p:spPr bwMode="auto">
          <a:xfrm>
            <a:off x="3288978"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8" name="Line 65"/>
          <p:cNvSpPr>
            <a:spLocks noChangeShapeType="1"/>
          </p:cNvSpPr>
          <p:nvPr/>
        </p:nvSpPr>
        <p:spPr bwMode="auto">
          <a:xfrm>
            <a:off x="3264038"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9" name="Line 66"/>
          <p:cNvSpPr>
            <a:spLocks noChangeShapeType="1"/>
          </p:cNvSpPr>
          <p:nvPr/>
        </p:nvSpPr>
        <p:spPr bwMode="auto">
          <a:xfrm>
            <a:off x="3226628"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0" name="Line 67"/>
          <p:cNvSpPr>
            <a:spLocks noChangeShapeType="1"/>
          </p:cNvSpPr>
          <p:nvPr/>
        </p:nvSpPr>
        <p:spPr bwMode="auto">
          <a:xfrm>
            <a:off x="3189219"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1" name="Line 68"/>
          <p:cNvSpPr>
            <a:spLocks noChangeShapeType="1"/>
          </p:cNvSpPr>
          <p:nvPr/>
        </p:nvSpPr>
        <p:spPr bwMode="auto">
          <a:xfrm>
            <a:off x="3164279"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2" name="Line 69"/>
          <p:cNvSpPr>
            <a:spLocks noChangeShapeType="1"/>
          </p:cNvSpPr>
          <p:nvPr/>
        </p:nvSpPr>
        <p:spPr bwMode="auto">
          <a:xfrm>
            <a:off x="3126869"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3" name="Line 70"/>
          <p:cNvSpPr>
            <a:spLocks noChangeShapeType="1"/>
          </p:cNvSpPr>
          <p:nvPr/>
        </p:nvSpPr>
        <p:spPr bwMode="auto">
          <a:xfrm>
            <a:off x="3101929" y="3439904"/>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4" name="Line 71"/>
          <p:cNvSpPr>
            <a:spLocks noChangeShapeType="1"/>
          </p:cNvSpPr>
          <p:nvPr/>
        </p:nvSpPr>
        <p:spPr bwMode="auto">
          <a:xfrm>
            <a:off x="3064519" y="347856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5" name="Freeform 72"/>
          <p:cNvSpPr>
            <a:spLocks/>
          </p:cNvSpPr>
          <p:nvPr/>
        </p:nvSpPr>
        <p:spPr bwMode="auto">
          <a:xfrm>
            <a:off x="1031918" y="3246622"/>
            <a:ext cx="3005257" cy="296365"/>
          </a:xfrm>
          <a:custGeom>
            <a:avLst/>
            <a:gdLst>
              <a:gd name="T0" fmla="*/ 241 w 241"/>
              <a:gd name="T1" fmla="*/ 23 h 23"/>
              <a:gd name="T2" fmla="*/ 221 w 241"/>
              <a:gd name="T3" fmla="*/ 23 h 23"/>
              <a:gd name="T4" fmla="*/ 221 w 241"/>
              <a:gd name="T5" fmla="*/ 17 h 23"/>
              <a:gd name="T6" fmla="*/ 161 w 241"/>
              <a:gd name="T7" fmla="*/ 17 h 23"/>
              <a:gd name="T8" fmla="*/ 161 w 241"/>
              <a:gd name="T9" fmla="*/ 13 h 23"/>
              <a:gd name="T10" fmla="*/ 148 w 241"/>
              <a:gd name="T11" fmla="*/ 13 h 23"/>
              <a:gd name="T12" fmla="*/ 148 w 241"/>
              <a:gd name="T13" fmla="*/ 10 h 23"/>
              <a:gd name="T14" fmla="*/ 43 w 241"/>
              <a:gd name="T15" fmla="*/ 10 h 23"/>
              <a:gd name="T16" fmla="*/ 43 w 241"/>
              <a:gd name="T17" fmla="*/ 7 h 23"/>
              <a:gd name="T18" fmla="*/ 22 w 241"/>
              <a:gd name="T19" fmla="*/ 7 h 23"/>
              <a:gd name="T20" fmla="*/ 22 w 241"/>
              <a:gd name="T21" fmla="*/ 3 h 23"/>
              <a:gd name="T22" fmla="*/ 13 w 241"/>
              <a:gd name="T23" fmla="*/ 3 h 23"/>
              <a:gd name="T24" fmla="*/ 13 w 241"/>
              <a:gd name="T25" fmla="*/ 0 h 23"/>
              <a:gd name="T26" fmla="*/ 0 w 241"/>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3">
                <a:moveTo>
                  <a:pt x="241" y="23"/>
                </a:moveTo>
                <a:lnTo>
                  <a:pt x="221" y="23"/>
                </a:lnTo>
                <a:lnTo>
                  <a:pt x="221" y="17"/>
                </a:lnTo>
                <a:lnTo>
                  <a:pt x="161" y="17"/>
                </a:lnTo>
                <a:lnTo>
                  <a:pt x="161" y="13"/>
                </a:lnTo>
                <a:lnTo>
                  <a:pt x="148" y="13"/>
                </a:lnTo>
                <a:lnTo>
                  <a:pt x="148" y="10"/>
                </a:lnTo>
                <a:lnTo>
                  <a:pt x="43" y="10"/>
                </a:lnTo>
                <a:lnTo>
                  <a:pt x="43" y="7"/>
                </a:lnTo>
                <a:lnTo>
                  <a:pt x="22" y="7"/>
                </a:lnTo>
                <a:lnTo>
                  <a:pt x="22" y="3"/>
                </a:lnTo>
                <a:lnTo>
                  <a:pt x="13" y="3"/>
                </a:lnTo>
                <a:lnTo>
                  <a:pt x="13" y="0"/>
                </a:lnTo>
                <a:lnTo>
                  <a:pt x="0" y="0"/>
                </a:lnTo>
              </a:path>
            </a:pathLst>
          </a:cu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6" name="Line 73"/>
          <p:cNvSpPr>
            <a:spLocks noChangeShapeType="1"/>
          </p:cNvSpPr>
          <p:nvPr/>
        </p:nvSpPr>
        <p:spPr bwMode="auto">
          <a:xfrm>
            <a:off x="2852530" y="3349706"/>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7" name="Line 74"/>
          <p:cNvSpPr>
            <a:spLocks noChangeShapeType="1"/>
          </p:cNvSpPr>
          <p:nvPr/>
        </p:nvSpPr>
        <p:spPr bwMode="auto">
          <a:xfrm>
            <a:off x="2815120" y="337547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8" name="Line 75"/>
          <p:cNvSpPr>
            <a:spLocks noChangeShapeType="1"/>
          </p:cNvSpPr>
          <p:nvPr/>
        </p:nvSpPr>
        <p:spPr bwMode="auto">
          <a:xfrm>
            <a:off x="2815120" y="3349706"/>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9" name="Line 76"/>
          <p:cNvSpPr>
            <a:spLocks noChangeShapeType="1"/>
          </p:cNvSpPr>
          <p:nvPr/>
        </p:nvSpPr>
        <p:spPr bwMode="auto">
          <a:xfrm>
            <a:off x="2777710" y="337547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0" name="Line 77"/>
          <p:cNvSpPr>
            <a:spLocks noChangeShapeType="1"/>
          </p:cNvSpPr>
          <p:nvPr/>
        </p:nvSpPr>
        <p:spPr bwMode="auto">
          <a:xfrm>
            <a:off x="2490902" y="3349706"/>
            <a:ext cx="0" cy="5154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1" name="Line 78"/>
          <p:cNvSpPr>
            <a:spLocks noChangeShapeType="1"/>
          </p:cNvSpPr>
          <p:nvPr/>
        </p:nvSpPr>
        <p:spPr bwMode="auto">
          <a:xfrm>
            <a:off x="2465962" y="337547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2" name="Line 79"/>
          <p:cNvSpPr>
            <a:spLocks noChangeShapeType="1"/>
          </p:cNvSpPr>
          <p:nvPr/>
        </p:nvSpPr>
        <p:spPr bwMode="auto">
          <a:xfrm>
            <a:off x="2303852" y="3349706"/>
            <a:ext cx="0" cy="5154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3" name="Line 80"/>
          <p:cNvSpPr>
            <a:spLocks noChangeShapeType="1"/>
          </p:cNvSpPr>
          <p:nvPr/>
        </p:nvSpPr>
        <p:spPr bwMode="auto">
          <a:xfrm>
            <a:off x="2266442" y="337547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4" name="Line 81"/>
          <p:cNvSpPr>
            <a:spLocks noChangeShapeType="1"/>
          </p:cNvSpPr>
          <p:nvPr/>
        </p:nvSpPr>
        <p:spPr bwMode="auto">
          <a:xfrm>
            <a:off x="2216563" y="3349706"/>
            <a:ext cx="0" cy="5154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5" name="Line 82"/>
          <p:cNvSpPr>
            <a:spLocks noChangeShapeType="1"/>
          </p:cNvSpPr>
          <p:nvPr/>
        </p:nvSpPr>
        <p:spPr bwMode="auto">
          <a:xfrm>
            <a:off x="2191623" y="337547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7" name="TextBox 9276"/>
          <p:cNvSpPr txBox="1"/>
          <p:nvPr/>
        </p:nvSpPr>
        <p:spPr>
          <a:xfrm rot="16200000">
            <a:off x="-396989" y="4086990"/>
            <a:ext cx="1713931" cy="461665"/>
          </a:xfrm>
          <a:prstGeom prst="rect">
            <a:avLst/>
          </a:prstGeom>
          <a:noFill/>
        </p:spPr>
        <p:txBody>
          <a:bodyPr wrap="none" rtlCol="0">
            <a:spAutoFit/>
          </a:bodyPr>
          <a:lstStyle/>
          <a:p>
            <a:pPr algn="ctr"/>
            <a:r>
              <a:rPr lang="en-GB" sz="1200" b="1" dirty="0" smtClean="0"/>
              <a:t>Percentage alive and</a:t>
            </a:r>
            <a:br>
              <a:rPr lang="en-GB" sz="1200" b="1" dirty="0" smtClean="0"/>
            </a:br>
            <a:r>
              <a:rPr lang="en-GB" sz="1200" b="1" dirty="0" smtClean="0"/>
              <a:t>progression-free</a:t>
            </a:r>
            <a:endParaRPr lang="en-GB" sz="1200" b="1" dirty="0"/>
          </a:p>
        </p:txBody>
      </p:sp>
      <p:sp>
        <p:nvSpPr>
          <p:cNvPr id="94" name="TextBox 93"/>
          <p:cNvSpPr txBox="1"/>
          <p:nvPr/>
        </p:nvSpPr>
        <p:spPr>
          <a:xfrm>
            <a:off x="2064848" y="5691647"/>
            <a:ext cx="1086002" cy="276999"/>
          </a:xfrm>
          <a:prstGeom prst="rect">
            <a:avLst/>
          </a:prstGeom>
          <a:noFill/>
        </p:spPr>
        <p:txBody>
          <a:bodyPr wrap="none" rtlCol="0">
            <a:spAutoFit/>
          </a:bodyPr>
          <a:lstStyle/>
          <a:p>
            <a:pPr algn="ctr"/>
            <a:r>
              <a:rPr lang="en-GB" sz="1200" b="1" dirty="0" smtClean="0"/>
              <a:t>Time (years)</a:t>
            </a:r>
            <a:endParaRPr lang="en-GB" sz="1200" b="1" dirty="0"/>
          </a:p>
        </p:txBody>
      </p:sp>
      <p:sp>
        <p:nvSpPr>
          <p:cNvPr id="95" name="TextBox 94"/>
          <p:cNvSpPr txBox="1"/>
          <p:nvPr/>
        </p:nvSpPr>
        <p:spPr>
          <a:xfrm>
            <a:off x="901573" y="5465926"/>
            <a:ext cx="269625" cy="276999"/>
          </a:xfrm>
          <a:prstGeom prst="rect">
            <a:avLst/>
          </a:prstGeom>
          <a:noFill/>
        </p:spPr>
        <p:txBody>
          <a:bodyPr wrap="none" rtlCol="0">
            <a:spAutoFit/>
          </a:bodyPr>
          <a:lstStyle/>
          <a:p>
            <a:pPr algn="ctr"/>
            <a:r>
              <a:rPr lang="en-GB" sz="1200" b="1" dirty="0" smtClean="0"/>
              <a:t>0</a:t>
            </a:r>
            <a:endParaRPr lang="en-GB" sz="1200" b="1" dirty="0"/>
          </a:p>
        </p:txBody>
      </p:sp>
      <p:sp>
        <p:nvSpPr>
          <p:cNvPr id="96" name="TextBox 95"/>
          <p:cNvSpPr txBox="1"/>
          <p:nvPr/>
        </p:nvSpPr>
        <p:spPr>
          <a:xfrm>
            <a:off x="1508132" y="5465926"/>
            <a:ext cx="269625" cy="276999"/>
          </a:xfrm>
          <a:prstGeom prst="rect">
            <a:avLst/>
          </a:prstGeom>
          <a:noFill/>
        </p:spPr>
        <p:txBody>
          <a:bodyPr wrap="none" rtlCol="0">
            <a:spAutoFit/>
          </a:bodyPr>
          <a:lstStyle/>
          <a:p>
            <a:pPr algn="ctr"/>
            <a:r>
              <a:rPr lang="en-GB" sz="1200" b="1" dirty="0" smtClean="0"/>
              <a:t>1</a:t>
            </a:r>
            <a:endParaRPr lang="en-GB" sz="1200" b="1" dirty="0"/>
          </a:p>
        </p:txBody>
      </p:sp>
      <p:sp>
        <p:nvSpPr>
          <p:cNvPr id="97" name="TextBox 96"/>
          <p:cNvSpPr txBox="1"/>
          <p:nvPr/>
        </p:nvSpPr>
        <p:spPr>
          <a:xfrm>
            <a:off x="2114691" y="5465926"/>
            <a:ext cx="269625" cy="276999"/>
          </a:xfrm>
          <a:prstGeom prst="rect">
            <a:avLst/>
          </a:prstGeom>
          <a:noFill/>
        </p:spPr>
        <p:txBody>
          <a:bodyPr wrap="none" rtlCol="0">
            <a:spAutoFit/>
          </a:bodyPr>
          <a:lstStyle/>
          <a:p>
            <a:pPr algn="ctr"/>
            <a:r>
              <a:rPr lang="en-GB" sz="1200" b="1" dirty="0" smtClean="0"/>
              <a:t>2</a:t>
            </a:r>
            <a:endParaRPr lang="en-GB" sz="1200" b="1" dirty="0"/>
          </a:p>
        </p:txBody>
      </p:sp>
      <p:sp>
        <p:nvSpPr>
          <p:cNvPr id="98" name="TextBox 97"/>
          <p:cNvSpPr txBox="1"/>
          <p:nvPr/>
        </p:nvSpPr>
        <p:spPr>
          <a:xfrm>
            <a:off x="2721250" y="5465926"/>
            <a:ext cx="269625" cy="276999"/>
          </a:xfrm>
          <a:prstGeom prst="rect">
            <a:avLst/>
          </a:prstGeom>
          <a:noFill/>
        </p:spPr>
        <p:txBody>
          <a:bodyPr wrap="none" rtlCol="0">
            <a:spAutoFit/>
          </a:bodyPr>
          <a:lstStyle/>
          <a:p>
            <a:pPr algn="ctr"/>
            <a:r>
              <a:rPr lang="en-GB" sz="1200" b="1" dirty="0" smtClean="0"/>
              <a:t>3</a:t>
            </a:r>
            <a:endParaRPr lang="en-GB" sz="1200" b="1" dirty="0"/>
          </a:p>
        </p:txBody>
      </p:sp>
      <p:sp>
        <p:nvSpPr>
          <p:cNvPr id="99" name="TextBox 98"/>
          <p:cNvSpPr txBox="1"/>
          <p:nvPr/>
        </p:nvSpPr>
        <p:spPr>
          <a:xfrm>
            <a:off x="3327809" y="5465926"/>
            <a:ext cx="269625" cy="276999"/>
          </a:xfrm>
          <a:prstGeom prst="rect">
            <a:avLst/>
          </a:prstGeom>
          <a:noFill/>
        </p:spPr>
        <p:txBody>
          <a:bodyPr wrap="none" rtlCol="0">
            <a:spAutoFit/>
          </a:bodyPr>
          <a:lstStyle/>
          <a:p>
            <a:pPr algn="ctr"/>
            <a:r>
              <a:rPr lang="en-GB" sz="1200" b="1" dirty="0" smtClean="0"/>
              <a:t>4</a:t>
            </a:r>
            <a:endParaRPr lang="en-GB" sz="1200" b="1" dirty="0"/>
          </a:p>
        </p:txBody>
      </p:sp>
      <p:sp>
        <p:nvSpPr>
          <p:cNvPr id="100" name="TextBox 99"/>
          <p:cNvSpPr txBox="1"/>
          <p:nvPr/>
        </p:nvSpPr>
        <p:spPr>
          <a:xfrm>
            <a:off x="3934368" y="5465926"/>
            <a:ext cx="269625" cy="276999"/>
          </a:xfrm>
          <a:prstGeom prst="rect">
            <a:avLst/>
          </a:prstGeom>
          <a:noFill/>
        </p:spPr>
        <p:txBody>
          <a:bodyPr wrap="none" rtlCol="0">
            <a:spAutoFit/>
          </a:bodyPr>
          <a:lstStyle/>
          <a:p>
            <a:pPr algn="ctr"/>
            <a:r>
              <a:rPr lang="en-GB" sz="1200" b="1" dirty="0" smtClean="0"/>
              <a:t>5</a:t>
            </a:r>
            <a:endParaRPr lang="en-GB" sz="1200" b="1" dirty="0"/>
          </a:p>
        </p:txBody>
      </p:sp>
      <p:sp>
        <p:nvSpPr>
          <p:cNvPr id="105" name="TextBox 104"/>
          <p:cNvSpPr txBox="1"/>
          <p:nvPr/>
        </p:nvSpPr>
        <p:spPr>
          <a:xfrm>
            <a:off x="589395" y="3098478"/>
            <a:ext cx="439544" cy="276999"/>
          </a:xfrm>
          <a:prstGeom prst="rect">
            <a:avLst/>
          </a:prstGeom>
          <a:noFill/>
        </p:spPr>
        <p:txBody>
          <a:bodyPr wrap="none" rtlCol="0">
            <a:spAutoFit/>
          </a:bodyPr>
          <a:lstStyle/>
          <a:p>
            <a:pPr algn="r"/>
            <a:r>
              <a:rPr lang="en-GB" sz="1200" b="1" dirty="0" smtClean="0"/>
              <a:t>100</a:t>
            </a:r>
            <a:endParaRPr lang="en-GB" sz="1200" b="1" dirty="0"/>
          </a:p>
        </p:txBody>
      </p:sp>
      <p:sp>
        <p:nvSpPr>
          <p:cNvPr id="106" name="TextBox 105"/>
          <p:cNvSpPr txBox="1"/>
          <p:nvPr/>
        </p:nvSpPr>
        <p:spPr>
          <a:xfrm>
            <a:off x="674355" y="3583261"/>
            <a:ext cx="354584" cy="276999"/>
          </a:xfrm>
          <a:prstGeom prst="rect">
            <a:avLst/>
          </a:prstGeom>
          <a:noFill/>
        </p:spPr>
        <p:txBody>
          <a:bodyPr wrap="none" rtlCol="0">
            <a:spAutoFit/>
          </a:bodyPr>
          <a:lstStyle/>
          <a:p>
            <a:pPr algn="r"/>
            <a:r>
              <a:rPr lang="en-GB" sz="1200" b="1" dirty="0" smtClean="0"/>
              <a:t>80</a:t>
            </a:r>
            <a:endParaRPr lang="en-GB" sz="1200" b="1" dirty="0"/>
          </a:p>
        </p:txBody>
      </p:sp>
      <p:sp>
        <p:nvSpPr>
          <p:cNvPr id="107" name="TextBox 106"/>
          <p:cNvSpPr txBox="1"/>
          <p:nvPr/>
        </p:nvSpPr>
        <p:spPr>
          <a:xfrm>
            <a:off x="674355" y="4020276"/>
            <a:ext cx="354584" cy="276999"/>
          </a:xfrm>
          <a:prstGeom prst="rect">
            <a:avLst/>
          </a:prstGeom>
          <a:noFill/>
        </p:spPr>
        <p:txBody>
          <a:bodyPr wrap="none" rtlCol="0">
            <a:spAutoFit/>
          </a:bodyPr>
          <a:lstStyle/>
          <a:p>
            <a:pPr algn="r"/>
            <a:r>
              <a:rPr lang="en-GB" sz="1200" b="1" dirty="0" smtClean="0"/>
              <a:t>60</a:t>
            </a:r>
            <a:endParaRPr lang="en-GB" sz="1200" b="1" dirty="0"/>
          </a:p>
        </p:txBody>
      </p:sp>
      <p:sp>
        <p:nvSpPr>
          <p:cNvPr id="108" name="TextBox 107"/>
          <p:cNvSpPr txBox="1"/>
          <p:nvPr/>
        </p:nvSpPr>
        <p:spPr>
          <a:xfrm>
            <a:off x="674355" y="4443844"/>
            <a:ext cx="354584" cy="276999"/>
          </a:xfrm>
          <a:prstGeom prst="rect">
            <a:avLst/>
          </a:prstGeom>
          <a:noFill/>
        </p:spPr>
        <p:txBody>
          <a:bodyPr wrap="none" rtlCol="0">
            <a:spAutoFit/>
          </a:bodyPr>
          <a:lstStyle/>
          <a:p>
            <a:pPr algn="r"/>
            <a:r>
              <a:rPr lang="en-GB" sz="1200" b="1" dirty="0" smtClean="0"/>
              <a:t>40</a:t>
            </a:r>
            <a:endParaRPr lang="en-GB" sz="1200" b="1" dirty="0"/>
          </a:p>
        </p:txBody>
      </p:sp>
      <p:sp>
        <p:nvSpPr>
          <p:cNvPr id="109" name="TextBox 108"/>
          <p:cNvSpPr txBox="1"/>
          <p:nvPr/>
        </p:nvSpPr>
        <p:spPr>
          <a:xfrm>
            <a:off x="674355" y="4867814"/>
            <a:ext cx="354584" cy="276999"/>
          </a:xfrm>
          <a:prstGeom prst="rect">
            <a:avLst/>
          </a:prstGeom>
          <a:noFill/>
        </p:spPr>
        <p:txBody>
          <a:bodyPr wrap="none" rtlCol="0">
            <a:spAutoFit/>
          </a:bodyPr>
          <a:lstStyle/>
          <a:p>
            <a:pPr algn="r"/>
            <a:r>
              <a:rPr lang="en-GB" sz="1200" b="1" dirty="0" smtClean="0"/>
              <a:t>20</a:t>
            </a:r>
            <a:endParaRPr lang="en-GB" sz="1200" b="1" dirty="0"/>
          </a:p>
        </p:txBody>
      </p:sp>
      <p:sp>
        <p:nvSpPr>
          <p:cNvPr id="110" name="TextBox 109"/>
          <p:cNvSpPr txBox="1"/>
          <p:nvPr/>
        </p:nvSpPr>
        <p:spPr>
          <a:xfrm>
            <a:off x="759314" y="5305030"/>
            <a:ext cx="269625" cy="276999"/>
          </a:xfrm>
          <a:prstGeom prst="rect">
            <a:avLst/>
          </a:prstGeom>
          <a:noFill/>
        </p:spPr>
        <p:txBody>
          <a:bodyPr wrap="none" rtlCol="0">
            <a:spAutoFit/>
          </a:bodyPr>
          <a:lstStyle/>
          <a:p>
            <a:pPr algn="r"/>
            <a:r>
              <a:rPr lang="en-GB" sz="1200" b="1" dirty="0" smtClean="0"/>
              <a:t>0</a:t>
            </a:r>
            <a:endParaRPr lang="en-GB" sz="1200" b="1" dirty="0"/>
          </a:p>
        </p:txBody>
      </p:sp>
      <p:cxnSp>
        <p:nvCxnSpPr>
          <p:cNvPr id="9279" name="Straight Connector 9278"/>
          <p:cNvCxnSpPr/>
          <p:nvPr/>
        </p:nvCxnSpPr>
        <p:spPr>
          <a:xfrm>
            <a:off x="1112584" y="5141752"/>
            <a:ext cx="236929" cy="0"/>
          </a:xfrm>
          <a:prstGeom prst="line">
            <a:avLst/>
          </a:pr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3" name="Straight Connector 112"/>
          <p:cNvCxnSpPr/>
          <p:nvPr/>
        </p:nvCxnSpPr>
        <p:spPr>
          <a:xfrm>
            <a:off x="1112584" y="5304148"/>
            <a:ext cx="236929" cy="0"/>
          </a:xfrm>
          <a:prstGeom prst="line">
            <a:avLst/>
          </a:prstGeom>
          <a:noFill/>
          <a:ln w="19050">
            <a:solidFill>
              <a:srgbClr val="0089E1"/>
            </a:solidFill>
            <a:prstDash val="dash"/>
            <a:round/>
            <a:headEnd/>
            <a:tailEnd/>
          </a:ln>
          <a:extLst>
            <a:ext uri="{909E8E84-426E-40DD-AFC4-6F175D3DCCD1}">
              <a14:hiddenFill xmlns:a14="http://schemas.microsoft.com/office/drawing/2010/main">
                <a:solidFill>
                  <a:srgbClr val="FFFFFF"/>
                </a:solidFill>
              </a14:hiddenFill>
            </a:ext>
          </a:extLst>
        </p:spPr>
      </p:cxnSp>
      <p:sp>
        <p:nvSpPr>
          <p:cNvPr id="64" name="TextBox 63"/>
          <p:cNvSpPr txBox="1"/>
          <p:nvPr/>
        </p:nvSpPr>
        <p:spPr>
          <a:xfrm>
            <a:off x="1430956" y="5026336"/>
            <a:ext cx="3002745" cy="230832"/>
          </a:xfrm>
          <a:prstGeom prst="rect">
            <a:avLst/>
          </a:prstGeom>
          <a:noFill/>
        </p:spPr>
        <p:txBody>
          <a:bodyPr wrap="none" rtlCol="0">
            <a:spAutoFit/>
          </a:bodyPr>
          <a:lstStyle/>
          <a:p>
            <a:r>
              <a:rPr lang="en-GB" sz="900" dirty="0" smtClean="0">
                <a:latin typeface="+mn-lt"/>
              </a:rPr>
              <a:t>Surgery alone (n = 55)      HR: 2.30; 95% CI: 0.84–6.24</a:t>
            </a:r>
            <a:endParaRPr lang="en-GB" sz="900" dirty="0">
              <a:latin typeface="+mn-lt"/>
            </a:endParaRPr>
          </a:p>
        </p:txBody>
      </p:sp>
      <p:sp>
        <p:nvSpPr>
          <p:cNvPr id="115" name="TextBox 114"/>
          <p:cNvSpPr txBox="1"/>
          <p:nvPr/>
        </p:nvSpPr>
        <p:spPr>
          <a:xfrm>
            <a:off x="1430956" y="5188732"/>
            <a:ext cx="1351652" cy="230832"/>
          </a:xfrm>
          <a:prstGeom prst="rect">
            <a:avLst/>
          </a:prstGeom>
          <a:noFill/>
        </p:spPr>
        <p:txBody>
          <a:bodyPr wrap="none" rtlCol="0">
            <a:spAutoFit/>
          </a:bodyPr>
          <a:lstStyle/>
          <a:p>
            <a:r>
              <a:rPr lang="en-GB" sz="900" dirty="0" smtClean="0">
                <a:latin typeface="+mn-lt"/>
              </a:rPr>
              <a:t>FU(n = 47)      p = 0.09</a:t>
            </a:r>
            <a:endParaRPr lang="en-GB" sz="900" dirty="0">
              <a:latin typeface="+mn-lt"/>
            </a:endParaRPr>
          </a:p>
        </p:txBody>
      </p:sp>
      <p:sp>
        <p:nvSpPr>
          <p:cNvPr id="118" name="Line 2"/>
          <p:cNvSpPr>
            <a:spLocks noChangeShapeType="1"/>
          </p:cNvSpPr>
          <p:nvPr/>
        </p:nvSpPr>
        <p:spPr bwMode="auto">
          <a:xfrm>
            <a:off x="5543951" y="323373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3"/>
          <p:cNvSpPr>
            <a:spLocks noChangeShapeType="1"/>
          </p:cNvSpPr>
          <p:nvPr/>
        </p:nvSpPr>
        <p:spPr bwMode="auto">
          <a:xfrm>
            <a:off x="5543951" y="3697612"/>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4"/>
          <p:cNvSpPr>
            <a:spLocks noChangeShapeType="1"/>
          </p:cNvSpPr>
          <p:nvPr/>
        </p:nvSpPr>
        <p:spPr bwMode="auto">
          <a:xfrm>
            <a:off x="5543951" y="4122831"/>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5"/>
          <p:cNvSpPr>
            <a:spLocks noChangeShapeType="1"/>
          </p:cNvSpPr>
          <p:nvPr/>
        </p:nvSpPr>
        <p:spPr bwMode="auto">
          <a:xfrm>
            <a:off x="5543951" y="4586706"/>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6"/>
          <p:cNvSpPr>
            <a:spLocks noChangeShapeType="1"/>
          </p:cNvSpPr>
          <p:nvPr/>
        </p:nvSpPr>
        <p:spPr bwMode="auto">
          <a:xfrm>
            <a:off x="5543951" y="4999040"/>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7"/>
          <p:cNvSpPr>
            <a:spLocks noChangeShapeType="1"/>
          </p:cNvSpPr>
          <p:nvPr/>
        </p:nvSpPr>
        <p:spPr bwMode="auto">
          <a:xfrm>
            <a:off x="5543951" y="5437907"/>
            <a:ext cx="6235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
          <p:cNvSpPr>
            <a:spLocks noChangeShapeType="1"/>
          </p:cNvSpPr>
          <p:nvPr/>
        </p:nvSpPr>
        <p:spPr bwMode="auto">
          <a:xfrm flipV="1">
            <a:off x="5606301"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9"/>
          <p:cNvSpPr>
            <a:spLocks noChangeShapeType="1"/>
          </p:cNvSpPr>
          <p:nvPr/>
        </p:nvSpPr>
        <p:spPr bwMode="auto">
          <a:xfrm flipV="1">
            <a:off x="6216150"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0"/>
          <p:cNvSpPr>
            <a:spLocks noChangeShapeType="1"/>
          </p:cNvSpPr>
          <p:nvPr/>
        </p:nvSpPr>
        <p:spPr bwMode="auto">
          <a:xfrm flipV="1">
            <a:off x="6827178"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1"/>
          <p:cNvSpPr>
            <a:spLocks noChangeShapeType="1"/>
          </p:cNvSpPr>
          <p:nvPr/>
        </p:nvSpPr>
        <p:spPr bwMode="auto">
          <a:xfrm flipV="1">
            <a:off x="7413265"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2"/>
          <p:cNvSpPr>
            <a:spLocks noChangeShapeType="1"/>
          </p:cNvSpPr>
          <p:nvPr/>
        </p:nvSpPr>
        <p:spPr bwMode="auto">
          <a:xfrm flipV="1">
            <a:off x="8011823"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3"/>
          <p:cNvSpPr>
            <a:spLocks noChangeShapeType="1"/>
          </p:cNvSpPr>
          <p:nvPr/>
        </p:nvSpPr>
        <p:spPr bwMode="auto">
          <a:xfrm flipV="1">
            <a:off x="8622850" y="5437907"/>
            <a:ext cx="0" cy="644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Freeform 14"/>
          <p:cNvSpPr>
            <a:spLocks/>
          </p:cNvSpPr>
          <p:nvPr/>
        </p:nvSpPr>
        <p:spPr bwMode="auto">
          <a:xfrm>
            <a:off x="5605123" y="3246622"/>
            <a:ext cx="3267126" cy="2190522"/>
          </a:xfrm>
          <a:custGeom>
            <a:avLst/>
            <a:gdLst>
              <a:gd name="T0" fmla="*/ 0 w 262"/>
              <a:gd name="T1" fmla="*/ 0 h 170"/>
              <a:gd name="T2" fmla="*/ 0 w 262"/>
              <a:gd name="T3" fmla="*/ 170 h 170"/>
              <a:gd name="T4" fmla="*/ 262 w 262"/>
              <a:gd name="T5" fmla="*/ 170 h 170"/>
            </a:gdLst>
            <a:ahLst/>
            <a:cxnLst>
              <a:cxn ang="0">
                <a:pos x="T0" y="T1"/>
              </a:cxn>
              <a:cxn ang="0">
                <a:pos x="T2" y="T3"/>
              </a:cxn>
              <a:cxn ang="0">
                <a:pos x="T4" y="T5"/>
              </a:cxn>
            </a:cxnLst>
            <a:rect l="0" t="0" r="r" b="b"/>
            <a:pathLst>
              <a:path w="262" h="170">
                <a:moveTo>
                  <a:pt x="0" y="0"/>
                </a:moveTo>
                <a:lnTo>
                  <a:pt x="0" y="170"/>
                </a:lnTo>
                <a:lnTo>
                  <a:pt x="262" y="170"/>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TextBox 198"/>
          <p:cNvSpPr txBox="1"/>
          <p:nvPr/>
        </p:nvSpPr>
        <p:spPr>
          <a:xfrm rot="16200000">
            <a:off x="4176216" y="4086990"/>
            <a:ext cx="1713931" cy="461665"/>
          </a:xfrm>
          <a:prstGeom prst="rect">
            <a:avLst/>
          </a:prstGeom>
          <a:noFill/>
        </p:spPr>
        <p:txBody>
          <a:bodyPr wrap="none" rtlCol="0">
            <a:spAutoFit/>
          </a:bodyPr>
          <a:lstStyle/>
          <a:p>
            <a:pPr algn="ctr"/>
            <a:r>
              <a:rPr lang="en-GB" sz="1200" b="1" dirty="0" smtClean="0"/>
              <a:t>Percentage alive and</a:t>
            </a:r>
            <a:br>
              <a:rPr lang="en-GB" sz="1200" b="1" dirty="0" smtClean="0"/>
            </a:br>
            <a:r>
              <a:rPr lang="en-GB" sz="1200" b="1" dirty="0" smtClean="0"/>
              <a:t>progression-free</a:t>
            </a:r>
            <a:endParaRPr lang="en-GB" sz="1200" b="1" dirty="0"/>
          </a:p>
        </p:txBody>
      </p:sp>
      <p:sp>
        <p:nvSpPr>
          <p:cNvPr id="200" name="TextBox 199"/>
          <p:cNvSpPr txBox="1"/>
          <p:nvPr/>
        </p:nvSpPr>
        <p:spPr>
          <a:xfrm>
            <a:off x="6638053" y="5691647"/>
            <a:ext cx="1086002" cy="276999"/>
          </a:xfrm>
          <a:prstGeom prst="rect">
            <a:avLst/>
          </a:prstGeom>
          <a:noFill/>
        </p:spPr>
        <p:txBody>
          <a:bodyPr wrap="none" rtlCol="0">
            <a:spAutoFit/>
          </a:bodyPr>
          <a:lstStyle/>
          <a:p>
            <a:pPr algn="ctr"/>
            <a:r>
              <a:rPr lang="en-GB" sz="1200" b="1" dirty="0" smtClean="0"/>
              <a:t>Time (years)</a:t>
            </a:r>
            <a:endParaRPr lang="en-GB" sz="1200" b="1" dirty="0"/>
          </a:p>
        </p:txBody>
      </p:sp>
      <p:sp>
        <p:nvSpPr>
          <p:cNvPr id="201" name="TextBox 200"/>
          <p:cNvSpPr txBox="1"/>
          <p:nvPr/>
        </p:nvSpPr>
        <p:spPr>
          <a:xfrm>
            <a:off x="5474778" y="5465926"/>
            <a:ext cx="269625" cy="276999"/>
          </a:xfrm>
          <a:prstGeom prst="rect">
            <a:avLst/>
          </a:prstGeom>
          <a:noFill/>
        </p:spPr>
        <p:txBody>
          <a:bodyPr wrap="none" rtlCol="0">
            <a:spAutoFit/>
          </a:bodyPr>
          <a:lstStyle/>
          <a:p>
            <a:pPr algn="ctr"/>
            <a:r>
              <a:rPr lang="en-GB" sz="1200" b="1" dirty="0" smtClean="0"/>
              <a:t>0</a:t>
            </a:r>
            <a:endParaRPr lang="en-GB" sz="1200" b="1" dirty="0"/>
          </a:p>
        </p:txBody>
      </p:sp>
      <p:sp>
        <p:nvSpPr>
          <p:cNvPr id="202" name="TextBox 201"/>
          <p:cNvSpPr txBox="1"/>
          <p:nvPr/>
        </p:nvSpPr>
        <p:spPr>
          <a:xfrm>
            <a:off x="6081337" y="5465926"/>
            <a:ext cx="269625" cy="276999"/>
          </a:xfrm>
          <a:prstGeom prst="rect">
            <a:avLst/>
          </a:prstGeom>
          <a:noFill/>
        </p:spPr>
        <p:txBody>
          <a:bodyPr wrap="none" rtlCol="0">
            <a:spAutoFit/>
          </a:bodyPr>
          <a:lstStyle/>
          <a:p>
            <a:pPr algn="ctr"/>
            <a:r>
              <a:rPr lang="en-GB" sz="1200" b="1" dirty="0" smtClean="0"/>
              <a:t>1</a:t>
            </a:r>
            <a:endParaRPr lang="en-GB" sz="1200" b="1" dirty="0"/>
          </a:p>
        </p:txBody>
      </p:sp>
      <p:sp>
        <p:nvSpPr>
          <p:cNvPr id="203" name="TextBox 202"/>
          <p:cNvSpPr txBox="1"/>
          <p:nvPr/>
        </p:nvSpPr>
        <p:spPr>
          <a:xfrm>
            <a:off x="6687896" y="5465926"/>
            <a:ext cx="269625" cy="276999"/>
          </a:xfrm>
          <a:prstGeom prst="rect">
            <a:avLst/>
          </a:prstGeom>
          <a:noFill/>
        </p:spPr>
        <p:txBody>
          <a:bodyPr wrap="none" rtlCol="0">
            <a:spAutoFit/>
          </a:bodyPr>
          <a:lstStyle/>
          <a:p>
            <a:pPr algn="ctr"/>
            <a:r>
              <a:rPr lang="en-GB" sz="1200" b="1" dirty="0" smtClean="0"/>
              <a:t>2</a:t>
            </a:r>
            <a:endParaRPr lang="en-GB" sz="1200" b="1" dirty="0"/>
          </a:p>
        </p:txBody>
      </p:sp>
      <p:sp>
        <p:nvSpPr>
          <p:cNvPr id="204" name="TextBox 203"/>
          <p:cNvSpPr txBox="1"/>
          <p:nvPr/>
        </p:nvSpPr>
        <p:spPr>
          <a:xfrm>
            <a:off x="7294455" y="5465926"/>
            <a:ext cx="269625" cy="276999"/>
          </a:xfrm>
          <a:prstGeom prst="rect">
            <a:avLst/>
          </a:prstGeom>
          <a:noFill/>
        </p:spPr>
        <p:txBody>
          <a:bodyPr wrap="none" rtlCol="0">
            <a:spAutoFit/>
          </a:bodyPr>
          <a:lstStyle/>
          <a:p>
            <a:pPr algn="ctr"/>
            <a:r>
              <a:rPr lang="en-GB" sz="1200" b="1" dirty="0" smtClean="0"/>
              <a:t>3</a:t>
            </a:r>
            <a:endParaRPr lang="en-GB" sz="1200" b="1" dirty="0"/>
          </a:p>
        </p:txBody>
      </p:sp>
      <p:sp>
        <p:nvSpPr>
          <p:cNvPr id="205" name="TextBox 204"/>
          <p:cNvSpPr txBox="1"/>
          <p:nvPr/>
        </p:nvSpPr>
        <p:spPr>
          <a:xfrm>
            <a:off x="7901014" y="5465926"/>
            <a:ext cx="269625" cy="276999"/>
          </a:xfrm>
          <a:prstGeom prst="rect">
            <a:avLst/>
          </a:prstGeom>
          <a:noFill/>
        </p:spPr>
        <p:txBody>
          <a:bodyPr wrap="none" rtlCol="0">
            <a:spAutoFit/>
          </a:bodyPr>
          <a:lstStyle/>
          <a:p>
            <a:pPr algn="ctr"/>
            <a:r>
              <a:rPr lang="en-GB" sz="1200" b="1" dirty="0" smtClean="0"/>
              <a:t>4</a:t>
            </a:r>
            <a:endParaRPr lang="en-GB" sz="1200" b="1" dirty="0"/>
          </a:p>
        </p:txBody>
      </p:sp>
      <p:sp>
        <p:nvSpPr>
          <p:cNvPr id="206" name="TextBox 205"/>
          <p:cNvSpPr txBox="1"/>
          <p:nvPr/>
        </p:nvSpPr>
        <p:spPr>
          <a:xfrm>
            <a:off x="8507573" y="5465926"/>
            <a:ext cx="269625" cy="276999"/>
          </a:xfrm>
          <a:prstGeom prst="rect">
            <a:avLst/>
          </a:prstGeom>
          <a:noFill/>
        </p:spPr>
        <p:txBody>
          <a:bodyPr wrap="none" rtlCol="0">
            <a:spAutoFit/>
          </a:bodyPr>
          <a:lstStyle/>
          <a:p>
            <a:pPr algn="ctr"/>
            <a:r>
              <a:rPr lang="en-GB" sz="1200" b="1" dirty="0" smtClean="0"/>
              <a:t>5</a:t>
            </a:r>
            <a:endParaRPr lang="en-GB" sz="1200" b="1" dirty="0"/>
          </a:p>
        </p:txBody>
      </p:sp>
      <p:sp>
        <p:nvSpPr>
          <p:cNvPr id="207" name="TextBox 206"/>
          <p:cNvSpPr txBox="1"/>
          <p:nvPr/>
        </p:nvSpPr>
        <p:spPr>
          <a:xfrm>
            <a:off x="5162600" y="3098478"/>
            <a:ext cx="439544" cy="276999"/>
          </a:xfrm>
          <a:prstGeom prst="rect">
            <a:avLst/>
          </a:prstGeom>
          <a:noFill/>
        </p:spPr>
        <p:txBody>
          <a:bodyPr wrap="none" rtlCol="0">
            <a:spAutoFit/>
          </a:bodyPr>
          <a:lstStyle/>
          <a:p>
            <a:pPr algn="r"/>
            <a:r>
              <a:rPr lang="en-GB" sz="1200" b="1" dirty="0" smtClean="0"/>
              <a:t>100</a:t>
            </a:r>
            <a:endParaRPr lang="en-GB" sz="1200" b="1" dirty="0"/>
          </a:p>
        </p:txBody>
      </p:sp>
      <p:sp>
        <p:nvSpPr>
          <p:cNvPr id="208" name="TextBox 207"/>
          <p:cNvSpPr txBox="1"/>
          <p:nvPr/>
        </p:nvSpPr>
        <p:spPr>
          <a:xfrm>
            <a:off x="5247560" y="3583261"/>
            <a:ext cx="354584" cy="276999"/>
          </a:xfrm>
          <a:prstGeom prst="rect">
            <a:avLst/>
          </a:prstGeom>
          <a:noFill/>
        </p:spPr>
        <p:txBody>
          <a:bodyPr wrap="none" rtlCol="0">
            <a:spAutoFit/>
          </a:bodyPr>
          <a:lstStyle/>
          <a:p>
            <a:pPr algn="r"/>
            <a:r>
              <a:rPr lang="en-GB" sz="1200" b="1" dirty="0" smtClean="0"/>
              <a:t>80</a:t>
            </a:r>
            <a:endParaRPr lang="en-GB" sz="1200" b="1" dirty="0"/>
          </a:p>
        </p:txBody>
      </p:sp>
      <p:sp>
        <p:nvSpPr>
          <p:cNvPr id="209" name="TextBox 208"/>
          <p:cNvSpPr txBox="1"/>
          <p:nvPr/>
        </p:nvSpPr>
        <p:spPr>
          <a:xfrm>
            <a:off x="5247560" y="4020276"/>
            <a:ext cx="354584" cy="276999"/>
          </a:xfrm>
          <a:prstGeom prst="rect">
            <a:avLst/>
          </a:prstGeom>
          <a:noFill/>
        </p:spPr>
        <p:txBody>
          <a:bodyPr wrap="none" rtlCol="0">
            <a:spAutoFit/>
          </a:bodyPr>
          <a:lstStyle/>
          <a:p>
            <a:pPr algn="r"/>
            <a:r>
              <a:rPr lang="en-GB" sz="1200" b="1" dirty="0" smtClean="0"/>
              <a:t>60</a:t>
            </a:r>
            <a:endParaRPr lang="en-GB" sz="1200" b="1" dirty="0"/>
          </a:p>
        </p:txBody>
      </p:sp>
      <p:sp>
        <p:nvSpPr>
          <p:cNvPr id="210" name="TextBox 209"/>
          <p:cNvSpPr txBox="1"/>
          <p:nvPr/>
        </p:nvSpPr>
        <p:spPr>
          <a:xfrm>
            <a:off x="5247560" y="4443844"/>
            <a:ext cx="354584" cy="276999"/>
          </a:xfrm>
          <a:prstGeom prst="rect">
            <a:avLst/>
          </a:prstGeom>
          <a:noFill/>
        </p:spPr>
        <p:txBody>
          <a:bodyPr wrap="none" rtlCol="0">
            <a:spAutoFit/>
          </a:bodyPr>
          <a:lstStyle/>
          <a:p>
            <a:pPr algn="r"/>
            <a:r>
              <a:rPr lang="en-GB" sz="1200" b="1" dirty="0" smtClean="0"/>
              <a:t>40</a:t>
            </a:r>
            <a:endParaRPr lang="en-GB" sz="1200" b="1" dirty="0"/>
          </a:p>
        </p:txBody>
      </p:sp>
      <p:sp>
        <p:nvSpPr>
          <p:cNvPr id="211" name="TextBox 210"/>
          <p:cNvSpPr txBox="1"/>
          <p:nvPr/>
        </p:nvSpPr>
        <p:spPr>
          <a:xfrm>
            <a:off x="5247560" y="4867814"/>
            <a:ext cx="354584" cy="276999"/>
          </a:xfrm>
          <a:prstGeom prst="rect">
            <a:avLst/>
          </a:prstGeom>
          <a:noFill/>
        </p:spPr>
        <p:txBody>
          <a:bodyPr wrap="none" rtlCol="0">
            <a:spAutoFit/>
          </a:bodyPr>
          <a:lstStyle/>
          <a:p>
            <a:pPr algn="r"/>
            <a:r>
              <a:rPr lang="en-GB" sz="1200" b="1" dirty="0" smtClean="0"/>
              <a:t>20</a:t>
            </a:r>
            <a:endParaRPr lang="en-GB" sz="1200" b="1" dirty="0"/>
          </a:p>
        </p:txBody>
      </p:sp>
      <p:sp>
        <p:nvSpPr>
          <p:cNvPr id="212" name="TextBox 211"/>
          <p:cNvSpPr txBox="1"/>
          <p:nvPr/>
        </p:nvSpPr>
        <p:spPr>
          <a:xfrm>
            <a:off x="5332519" y="5305030"/>
            <a:ext cx="269625" cy="276999"/>
          </a:xfrm>
          <a:prstGeom prst="rect">
            <a:avLst/>
          </a:prstGeom>
          <a:noFill/>
        </p:spPr>
        <p:txBody>
          <a:bodyPr wrap="none" rtlCol="0">
            <a:spAutoFit/>
          </a:bodyPr>
          <a:lstStyle/>
          <a:p>
            <a:pPr algn="r"/>
            <a:r>
              <a:rPr lang="en-GB" sz="1200" b="1" dirty="0" smtClean="0"/>
              <a:t>0</a:t>
            </a:r>
            <a:endParaRPr lang="en-GB" sz="1200" b="1" dirty="0"/>
          </a:p>
        </p:txBody>
      </p:sp>
      <p:cxnSp>
        <p:nvCxnSpPr>
          <p:cNvPr id="213" name="Straight Connector 212"/>
          <p:cNvCxnSpPr/>
          <p:nvPr/>
        </p:nvCxnSpPr>
        <p:spPr>
          <a:xfrm>
            <a:off x="5685789" y="5141752"/>
            <a:ext cx="236929" cy="0"/>
          </a:xfrm>
          <a:prstGeom prst="line">
            <a:avLst/>
          </a:pr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14" name="Straight Connector 213"/>
          <p:cNvCxnSpPr/>
          <p:nvPr/>
        </p:nvCxnSpPr>
        <p:spPr>
          <a:xfrm>
            <a:off x="5685789" y="5304148"/>
            <a:ext cx="236929" cy="0"/>
          </a:xfrm>
          <a:prstGeom prst="line">
            <a:avLst/>
          </a:prstGeom>
          <a:noFill/>
          <a:ln w="19050">
            <a:solidFill>
              <a:srgbClr val="0089E1"/>
            </a:solidFill>
            <a:prstDash val="dash"/>
            <a:round/>
            <a:headEnd/>
            <a:tailEnd/>
          </a:ln>
          <a:extLst>
            <a:ext uri="{909E8E84-426E-40DD-AFC4-6F175D3DCCD1}">
              <a14:hiddenFill xmlns:a14="http://schemas.microsoft.com/office/drawing/2010/main">
                <a:solidFill>
                  <a:srgbClr val="FFFFFF"/>
                </a:solidFill>
              </a14:hiddenFill>
            </a:ext>
          </a:extLst>
        </p:spPr>
      </p:cxnSp>
      <p:sp>
        <p:nvSpPr>
          <p:cNvPr id="215" name="TextBox 214"/>
          <p:cNvSpPr txBox="1"/>
          <p:nvPr/>
        </p:nvSpPr>
        <p:spPr>
          <a:xfrm>
            <a:off x="6004161" y="5026336"/>
            <a:ext cx="3002745" cy="230832"/>
          </a:xfrm>
          <a:prstGeom prst="rect">
            <a:avLst/>
          </a:prstGeom>
          <a:noFill/>
        </p:spPr>
        <p:txBody>
          <a:bodyPr wrap="none" rtlCol="0">
            <a:spAutoFit/>
          </a:bodyPr>
          <a:lstStyle/>
          <a:p>
            <a:r>
              <a:rPr lang="en-GB" sz="900" dirty="0" smtClean="0">
                <a:latin typeface="+mn-lt"/>
              </a:rPr>
              <a:t>Surgery alone (n = 24)      HR: 1.01; 95% CI: 0.41–2.51</a:t>
            </a:r>
            <a:endParaRPr lang="en-GB" sz="900" dirty="0">
              <a:latin typeface="+mn-lt"/>
            </a:endParaRPr>
          </a:p>
        </p:txBody>
      </p:sp>
      <p:sp>
        <p:nvSpPr>
          <p:cNvPr id="216" name="TextBox 215"/>
          <p:cNvSpPr txBox="1"/>
          <p:nvPr/>
        </p:nvSpPr>
        <p:spPr>
          <a:xfrm>
            <a:off x="6004161" y="5188732"/>
            <a:ext cx="1351652" cy="230832"/>
          </a:xfrm>
          <a:prstGeom prst="rect">
            <a:avLst/>
          </a:prstGeom>
          <a:noFill/>
        </p:spPr>
        <p:txBody>
          <a:bodyPr wrap="none" rtlCol="0">
            <a:spAutoFit/>
          </a:bodyPr>
          <a:lstStyle/>
          <a:p>
            <a:r>
              <a:rPr lang="en-GB" sz="900" dirty="0" smtClean="0">
                <a:latin typeface="+mn-lt"/>
              </a:rPr>
              <a:t>FU(n = 39)      p = 0.98</a:t>
            </a:r>
            <a:endParaRPr lang="en-GB" sz="900" dirty="0">
              <a:latin typeface="+mn-lt"/>
            </a:endParaRPr>
          </a:p>
        </p:txBody>
      </p:sp>
      <p:sp>
        <p:nvSpPr>
          <p:cNvPr id="68" name="Line 85"/>
          <p:cNvSpPr>
            <a:spLocks noChangeShapeType="1"/>
          </p:cNvSpPr>
          <p:nvPr/>
        </p:nvSpPr>
        <p:spPr bwMode="auto">
          <a:xfrm>
            <a:off x="8153822" y="402506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86"/>
          <p:cNvSpPr>
            <a:spLocks noChangeShapeType="1"/>
          </p:cNvSpPr>
          <p:nvPr/>
        </p:nvSpPr>
        <p:spPr bwMode="auto">
          <a:xfrm>
            <a:off x="8116240" y="4050047"/>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87"/>
          <p:cNvSpPr>
            <a:spLocks noChangeShapeType="1"/>
          </p:cNvSpPr>
          <p:nvPr/>
        </p:nvSpPr>
        <p:spPr bwMode="auto">
          <a:xfrm>
            <a:off x="7101533" y="3875170"/>
            <a:ext cx="0" cy="499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88"/>
          <p:cNvSpPr>
            <a:spLocks noChangeShapeType="1"/>
          </p:cNvSpPr>
          <p:nvPr/>
        </p:nvSpPr>
        <p:spPr bwMode="auto">
          <a:xfrm>
            <a:off x="7063951" y="3900152"/>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89"/>
          <p:cNvSpPr>
            <a:spLocks noChangeShapeType="1"/>
          </p:cNvSpPr>
          <p:nvPr/>
        </p:nvSpPr>
        <p:spPr bwMode="auto">
          <a:xfrm>
            <a:off x="7139115" y="3875170"/>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90"/>
          <p:cNvSpPr>
            <a:spLocks noChangeShapeType="1"/>
          </p:cNvSpPr>
          <p:nvPr/>
        </p:nvSpPr>
        <p:spPr bwMode="auto">
          <a:xfrm>
            <a:off x="7101533" y="3900152"/>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91"/>
          <p:cNvSpPr>
            <a:spLocks noChangeShapeType="1"/>
          </p:cNvSpPr>
          <p:nvPr/>
        </p:nvSpPr>
        <p:spPr bwMode="auto">
          <a:xfrm>
            <a:off x="7464823" y="402506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92"/>
          <p:cNvSpPr>
            <a:spLocks noChangeShapeType="1"/>
          </p:cNvSpPr>
          <p:nvPr/>
        </p:nvSpPr>
        <p:spPr bwMode="auto">
          <a:xfrm>
            <a:off x="7439769" y="4050047"/>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94"/>
          <p:cNvSpPr>
            <a:spLocks noChangeShapeType="1"/>
          </p:cNvSpPr>
          <p:nvPr/>
        </p:nvSpPr>
        <p:spPr bwMode="auto">
          <a:xfrm>
            <a:off x="6475171" y="3862678"/>
            <a:ext cx="5010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95"/>
          <p:cNvSpPr>
            <a:spLocks noChangeShapeType="1"/>
          </p:cNvSpPr>
          <p:nvPr/>
        </p:nvSpPr>
        <p:spPr bwMode="auto">
          <a:xfrm>
            <a:off x="6500225" y="3825204"/>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21" name="Group 220"/>
          <p:cNvGrpSpPr/>
          <p:nvPr/>
        </p:nvGrpSpPr>
        <p:grpSpPr>
          <a:xfrm>
            <a:off x="6462643" y="3837696"/>
            <a:ext cx="62636" cy="62456"/>
            <a:chOff x="6462643" y="3873006"/>
            <a:chExt cx="62636" cy="62456"/>
          </a:xfrm>
        </p:grpSpPr>
        <p:sp>
          <p:nvSpPr>
            <p:cNvPr id="76" name="Line 93"/>
            <p:cNvSpPr>
              <a:spLocks noChangeShapeType="1"/>
            </p:cNvSpPr>
            <p:nvPr/>
          </p:nvSpPr>
          <p:spPr bwMode="auto">
            <a:xfrm>
              <a:off x="6493961" y="3873006"/>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96"/>
            <p:cNvSpPr>
              <a:spLocks noChangeShapeType="1"/>
            </p:cNvSpPr>
            <p:nvPr/>
          </p:nvSpPr>
          <p:spPr bwMode="auto">
            <a:xfrm>
              <a:off x="6462643" y="3904234"/>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0" name="Line 97"/>
          <p:cNvSpPr>
            <a:spLocks noChangeShapeType="1"/>
          </p:cNvSpPr>
          <p:nvPr/>
        </p:nvSpPr>
        <p:spPr bwMode="auto">
          <a:xfrm>
            <a:off x="8579749" y="392513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98"/>
          <p:cNvSpPr>
            <a:spLocks noChangeShapeType="1"/>
          </p:cNvSpPr>
          <p:nvPr/>
        </p:nvSpPr>
        <p:spPr bwMode="auto">
          <a:xfrm>
            <a:off x="8542167" y="3962608"/>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99"/>
          <p:cNvSpPr>
            <a:spLocks noChangeShapeType="1"/>
          </p:cNvSpPr>
          <p:nvPr/>
        </p:nvSpPr>
        <p:spPr bwMode="auto">
          <a:xfrm>
            <a:off x="8592276" y="392513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00"/>
          <p:cNvSpPr>
            <a:spLocks noChangeShapeType="1"/>
          </p:cNvSpPr>
          <p:nvPr/>
        </p:nvSpPr>
        <p:spPr bwMode="auto">
          <a:xfrm>
            <a:off x="8554694" y="3962608"/>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01"/>
          <p:cNvSpPr>
            <a:spLocks noChangeShapeType="1"/>
          </p:cNvSpPr>
          <p:nvPr/>
        </p:nvSpPr>
        <p:spPr bwMode="auto">
          <a:xfrm>
            <a:off x="8554694" y="392513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02"/>
          <p:cNvSpPr>
            <a:spLocks noChangeShapeType="1"/>
          </p:cNvSpPr>
          <p:nvPr/>
        </p:nvSpPr>
        <p:spPr bwMode="auto">
          <a:xfrm>
            <a:off x="8517112" y="3962608"/>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03"/>
          <p:cNvSpPr>
            <a:spLocks noChangeShapeType="1"/>
          </p:cNvSpPr>
          <p:nvPr/>
        </p:nvSpPr>
        <p:spPr bwMode="auto">
          <a:xfrm>
            <a:off x="8003495" y="392513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04"/>
          <p:cNvSpPr>
            <a:spLocks noChangeShapeType="1"/>
          </p:cNvSpPr>
          <p:nvPr/>
        </p:nvSpPr>
        <p:spPr bwMode="auto">
          <a:xfrm>
            <a:off x="7978441" y="3950117"/>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05"/>
          <p:cNvSpPr>
            <a:spLocks noChangeShapeType="1"/>
          </p:cNvSpPr>
          <p:nvPr/>
        </p:nvSpPr>
        <p:spPr bwMode="auto">
          <a:xfrm>
            <a:off x="8003495" y="392513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06"/>
          <p:cNvSpPr>
            <a:spLocks noChangeShapeType="1"/>
          </p:cNvSpPr>
          <p:nvPr/>
        </p:nvSpPr>
        <p:spPr bwMode="auto">
          <a:xfrm>
            <a:off x="7965913" y="3962608"/>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07"/>
          <p:cNvSpPr>
            <a:spLocks noChangeShapeType="1"/>
          </p:cNvSpPr>
          <p:nvPr/>
        </p:nvSpPr>
        <p:spPr bwMode="auto">
          <a:xfrm>
            <a:off x="7677787" y="392513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08"/>
          <p:cNvSpPr>
            <a:spLocks noChangeShapeType="1"/>
          </p:cNvSpPr>
          <p:nvPr/>
        </p:nvSpPr>
        <p:spPr bwMode="auto">
          <a:xfrm>
            <a:off x="7652732" y="3962608"/>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09"/>
          <p:cNvSpPr>
            <a:spLocks noChangeShapeType="1"/>
          </p:cNvSpPr>
          <p:nvPr/>
        </p:nvSpPr>
        <p:spPr bwMode="auto">
          <a:xfrm>
            <a:off x="7089006" y="3875170"/>
            <a:ext cx="0" cy="499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10"/>
          <p:cNvSpPr>
            <a:spLocks noChangeShapeType="1"/>
          </p:cNvSpPr>
          <p:nvPr/>
        </p:nvSpPr>
        <p:spPr bwMode="auto">
          <a:xfrm>
            <a:off x="7063951" y="3900152"/>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111"/>
          <p:cNvSpPr>
            <a:spLocks noChangeShapeType="1"/>
          </p:cNvSpPr>
          <p:nvPr/>
        </p:nvSpPr>
        <p:spPr bwMode="auto">
          <a:xfrm>
            <a:off x="6825934" y="3775239"/>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112"/>
          <p:cNvSpPr>
            <a:spLocks noChangeShapeType="1"/>
          </p:cNvSpPr>
          <p:nvPr/>
        </p:nvSpPr>
        <p:spPr bwMode="auto">
          <a:xfrm>
            <a:off x="6800879" y="3800222"/>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113"/>
          <p:cNvSpPr>
            <a:spLocks noChangeShapeType="1"/>
          </p:cNvSpPr>
          <p:nvPr/>
        </p:nvSpPr>
        <p:spPr bwMode="auto">
          <a:xfrm>
            <a:off x="7139115" y="3875170"/>
            <a:ext cx="0" cy="4996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114"/>
          <p:cNvSpPr>
            <a:spLocks noChangeShapeType="1"/>
          </p:cNvSpPr>
          <p:nvPr/>
        </p:nvSpPr>
        <p:spPr bwMode="auto">
          <a:xfrm>
            <a:off x="7114060" y="3900152"/>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20" name="Group 219"/>
          <p:cNvGrpSpPr/>
          <p:nvPr/>
        </p:nvGrpSpPr>
        <p:grpSpPr>
          <a:xfrm>
            <a:off x="8565625" y="4010941"/>
            <a:ext cx="62636" cy="62456"/>
            <a:chOff x="8579749" y="4060375"/>
            <a:chExt cx="62636" cy="62456"/>
          </a:xfrm>
        </p:grpSpPr>
        <p:sp>
          <p:nvSpPr>
            <p:cNvPr id="66" name="Line 83"/>
            <p:cNvSpPr>
              <a:spLocks noChangeShapeType="1"/>
            </p:cNvSpPr>
            <p:nvPr/>
          </p:nvSpPr>
          <p:spPr bwMode="auto">
            <a:xfrm>
              <a:off x="8604803" y="4060375"/>
              <a:ext cx="0" cy="6245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84"/>
            <p:cNvSpPr>
              <a:spLocks noChangeShapeType="1"/>
            </p:cNvSpPr>
            <p:nvPr/>
          </p:nvSpPr>
          <p:spPr bwMode="auto">
            <a:xfrm>
              <a:off x="8579749" y="4097848"/>
              <a:ext cx="62636"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56" name="TextBox 255"/>
          <p:cNvSpPr txBox="1"/>
          <p:nvPr/>
        </p:nvSpPr>
        <p:spPr>
          <a:xfrm>
            <a:off x="1905000" y="2862948"/>
            <a:ext cx="1840568" cy="338554"/>
          </a:xfrm>
          <a:prstGeom prst="rect">
            <a:avLst/>
          </a:prstGeom>
          <a:noFill/>
        </p:spPr>
        <p:txBody>
          <a:bodyPr wrap="none" rtlCol="0">
            <a:spAutoFit/>
          </a:bodyPr>
          <a:lstStyle/>
          <a:p>
            <a:r>
              <a:rPr lang="en-GB" sz="1600" b="1" dirty="0" smtClean="0"/>
              <a:t>Stage II MSI-high</a:t>
            </a:r>
            <a:endParaRPr lang="en-GB" sz="1600" b="1" dirty="0"/>
          </a:p>
        </p:txBody>
      </p:sp>
      <p:sp>
        <p:nvSpPr>
          <p:cNvPr id="257" name="TextBox 256"/>
          <p:cNvSpPr txBox="1"/>
          <p:nvPr/>
        </p:nvSpPr>
        <p:spPr>
          <a:xfrm>
            <a:off x="6125051" y="2862951"/>
            <a:ext cx="1898277" cy="338554"/>
          </a:xfrm>
          <a:prstGeom prst="rect">
            <a:avLst/>
          </a:prstGeom>
          <a:noFill/>
        </p:spPr>
        <p:txBody>
          <a:bodyPr wrap="none" rtlCol="0">
            <a:spAutoFit/>
          </a:bodyPr>
          <a:lstStyle/>
          <a:p>
            <a:r>
              <a:rPr lang="en-GB" sz="1600" b="1" dirty="0" smtClean="0"/>
              <a:t>Stage III MSI-high</a:t>
            </a:r>
            <a:endParaRPr lang="en-GB" sz="1600" b="1" dirty="0"/>
          </a:p>
        </p:txBody>
      </p:sp>
      <p:sp>
        <p:nvSpPr>
          <p:cNvPr id="174" name="Text Box 8"/>
          <p:cNvSpPr txBox="1">
            <a:spLocks noChangeArrowheads="1"/>
          </p:cNvSpPr>
          <p:nvPr/>
        </p:nvSpPr>
        <p:spPr bwMode="auto">
          <a:xfrm>
            <a:off x="6005873" y="6490286"/>
            <a:ext cx="29174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Roth.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221)</a:t>
            </a:r>
            <a:endParaRPr lang="en-GB" sz="1100" dirty="0"/>
          </a:p>
        </p:txBody>
      </p:sp>
    </p:spTree>
    <p:extLst>
      <p:ext uri="{BB962C8B-B14F-4D97-AF65-F5344CB8AC3E}">
        <p14:creationId xmlns:p14="http://schemas.microsoft.com/office/powerpoint/2010/main" val="29178192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221: Are predictive/prognostic biomarkers/platforms ready to be used in adjuvant treatments? </a:t>
            </a:r>
            <a:r>
              <a:rPr lang="en-GB" sz="1800" i="1" dirty="0">
                <a:solidFill>
                  <a:srgbClr val="043882"/>
                </a:solidFill>
              </a:rPr>
              <a:t>– Roth A</a:t>
            </a:r>
            <a:endParaRPr lang="en-GB" sz="2000" dirty="0"/>
          </a:p>
        </p:txBody>
      </p:sp>
      <p:sp>
        <p:nvSpPr>
          <p:cNvPr id="3" name="Content Placeholder 2"/>
          <p:cNvSpPr>
            <a:spLocks noGrp="1"/>
          </p:cNvSpPr>
          <p:nvPr>
            <p:ph idx="1"/>
          </p:nvPr>
        </p:nvSpPr>
        <p:spPr/>
        <p:txBody>
          <a:bodyPr/>
          <a:lstStyle/>
          <a:p>
            <a:r>
              <a:rPr lang="en-GB" sz="1800" dirty="0" smtClean="0"/>
              <a:t>Key results (continued)</a:t>
            </a:r>
          </a:p>
          <a:p>
            <a:pPr lvl="1"/>
            <a:r>
              <a:rPr lang="en-GB" sz="1800" dirty="0" smtClean="0"/>
              <a:t>Recurrence </a:t>
            </a:r>
            <a:r>
              <a:rPr lang="en-GB" sz="1800" dirty="0"/>
              <a:t>score, T stage and MMR deficiency are key predictors of recurrence in stage II colon </a:t>
            </a:r>
            <a:r>
              <a:rPr lang="en-GB" sz="1800" dirty="0" smtClean="0"/>
              <a:t>cancer</a:t>
            </a:r>
          </a:p>
          <a:p>
            <a:pPr lvl="1"/>
            <a:endParaRPr lang="en-GB" sz="1800" dirty="0" smtClean="0"/>
          </a:p>
          <a:p>
            <a:endParaRPr lang="en-GB" sz="1800" dirty="0"/>
          </a:p>
          <a:p>
            <a:endParaRPr lang="en-GB" sz="1800" dirty="0" smtClean="0"/>
          </a:p>
          <a:p>
            <a:endParaRPr lang="en-GB" sz="1800" dirty="0" smtClean="0"/>
          </a:p>
          <a:p>
            <a:endParaRPr lang="en-GB" sz="1800" dirty="0"/>
          </a:p>
          <a:p>
            <a:endParaRPr lang="en-GB" sz="1800" dirty="0" smtClean="0"/>
          </a:p>
          <a:p>
            <a:pPr marL="0" indent="0">
              <a:buNone/>
            </a:pPr>
            <a:endParaRPr lang="en-GB" sz="1800" b="1" dirty="0" smtClean="0"/>
          </a:p>
          <a:p>
            <a:pPr>
              <a:spcBef>
                <a:spcPts val="1200"/>
              </a:spcBef>
            </a:pPr>
            <a:r>
              <a:rPr lang="en-GB" sz="1800" b="1" dirty="0" smtClean="0"/>
              <a:t>Conclusions</a:t>
            </a:r>
          </a:p>
          <a:p>
            <a:pPr lvl="1"/>
            <a:r>
              <a:rPr lang="en-GB" sz="1800" b="1" dirty="0" smtClean="0"/>
              <a:t>MSI status and SMAD4 loss of expression may be useful add-on to TNM classification</a:t>
            </a:r>
          </a:p>
          <a:p>
            <a:pPr lvl="1"/>
            <a:r>
              <a:rPr lang="en-GB" sz="1800" b="1" dirty="0" smtClean="0"/>
              <a:t>Further studies are needed to assess the value of prognostic and predictive markers in colon cancer</a:t>
            </a:r>
            <a:endParaRPr lang="en-GB" sz="1800" b="1" dirty="0"/>
          </a:p>
          <a:p>
            <a:pPr marL="0" indent="0">
              <a:buNone/>
            </a:pPr>
            <a:endParaRPr lang="en-GB" sz="1800" dirty="0"/>
          </a:p>
        </p:txBody>
      </p:sp>
      <p:sp>
        <p:nvSpPr>
          <p:cNvPr id="55" name="TextBox 54"/>
          <p:cNvSpPr txBox="1"/>
          <p:nvPr/>
        </p:nvSpPr>
        <p:spPr>
          <a:xfrm rot="16200000">
            <a:off x="2278601" y="3404766"/>
            <a:ext cx="2191626" cy="276999"/>
          </a:xfrm>
          <a:prstGeom prst="rect">
            <a:avLst/>
          </a:prstGeom>
          <a:noFill/>
        </p:spPr>
        <p:txBody>
          <a:bodyPr wrap="none" rtlCol="0">
            <a:spAutoFit/>
          </a:bodyPr>
          <a:lstStyle/>
          <a:p>
            <a:r>
              <a:rPr lang="en-NZ" sz="1200" dirty="0" smtClean="0"/>
              <a:t>Risk of recurrence at 3 years </a:t>
            </a:r>
            <a:endParaRPr lang="en-GB" sz="1200" dirty="0"/>
          </a:p>
        </p:txBody>
      </p:sp>
      <p:sp>
        <p:nvSpPr>
          <p:cNvPr id="62" name="TextBox 61"/>
          <p:cNvSpPr txBox="1"/>
          <p:nvPr/>
        </p:nvSpPr>
        <p:spPr>
          <a:xfrm>
            <a:off x="4509245" y="4865514"/>
            <a:ext cx="1394934" cy="276999"/>
          </a:xfrm>
          <a:prstGeom prst="rect">
            <a:avLst/>
          </a:prstGeom>
          <a:noFill/>
        </p:spPr>
        <p:txBody>
          <a:bodyPr wrap="none" rtlCol="0">
            <a:spAutoFit/>
          </a:bodyPr>
          <a:lstStyle/>
          <a:p>
            <a:r>
              <a:rPr lang="en-NZ" sz="1200" dirty="0" smtClean="0"/>
              <a:t>Recurrence score</a:t>
            </a:r>
            <a:endParaRPr lang="en-GB" sz="1200" dirty="0"/>
          </a:p>
        </p:txBody>
      </p:sp>
      <p:grpSp>
        <p:nvGrpSpPr>
          <p:cNvPr id="48" name="Group 47"/>
          <p:cNvGrpSpPr/>
          <p:nvPr/>
        </p:nvGrpSpPr>
        <p:grpSpPr>
          <a:xfrm>
            <a:off x="3426466" y="2288323"/>
            <a:ext cx="5361028" cy="2629449"/>
            <a:chOff x="3489222" y="2213675"/>
            <a:chExt cx="4726787" cy="2318361"/>
          </a:xfrm>
        </p:grpSpPr>
        <p:grpSp>
          <p:nvGrpSpPr>
            <p:cNvPr id="18" name="Group 17"/>
            <p:cNvGrpSpPr/>
            <p:nvPr/>
          </p:nvGrpSpPr>
          <p:grpSpPr>
            <a:xfrm>
              <a:off x="3848101" y="2314318"/>
              <a:ext cx="2634352" cy="1998465"/>
              <a:chOff x="621724" y="863600"/>
              <a:chExt cx="2987830" cy="4810779"/>
            </a:xfrm>
          </p:grpSpPr>
          <p:grpSp>
            <p:nvGrpSpPr>
              <p:cNvPr id="19" name="Group 18"/>
              <p:cNvGrpSpPr/>
              <p:nvPr/>
            </p:nvGrpSpPr>
            <p:grpSpPr>
              <a:xfrm>
                <a:off x="674888" y="899159"/>
                <a:ext cx="2792558" cy="4587234"/>
                <a:chOff x="1447528" y="899160"/>
                <a:chExt cx="5989592" cy="4587240"/>
              </a:xfrm>
            </p:grpSpPr>
            <p:sp>
              <p:nvSpPr>
                <p:cNvPr id="39" name="Freeform 38"/>
                <p:cNvSpPr/>
                <p:nvPr/>
              </p:nvSpPr>
              <p:spPr>
                <a:xfrm>
                  <a:off x="1783080" y="950706"/>
                  <a:ext cx="5560720" cy="2725181"/>
                </a:xfrm>
                <a:custGeom>
                  <a:avLst/>
                  <a:gdLst>
                    <a:gd name="connsiteX0" fmla="*/ 0 w 5560721"/>
                    <a:gd name="connsiteY0" fmla="*/ 2725182 h 2725182"/>
                    <a:gd name="connsiteX1" fmla="*/ 1728216 w 5560721"/>
                    <a:gd name="connsiteY1" fmla="*/ 2057670 h 2725182"/>
                    <a:gd name="connsiteX2" fmla="*/ 3447288 w 5560721"/>
                    <a:gd name="connsiteY2" fmla="*/ 1243854 h 2725182"/>
                    <a:gd name="connsiteX3" fmla="*/ 4617720 w 5560721"/>
                    <a:gd name="connsiteY3" fmla="*/ 576342 h 2725182"/>
                    <a:gd name="connsiteX4" fmla="*/ 5486400 w 5560721"/>
                    <a:gd name="connsiteY4" fmla="*/ 45990 h 2725182"/>
                    <a:gd name="connsiteX5" fmla="*/ 5513832 w 5560721"/>
                    <a:gd name="connsiteY5" fmla="*/ 27702 h 2725182"/>
                    <a:gd name="connsiteX6" fmla="*/ 5513832 w 5560721"/>
                    <a:gd name="connsiteY6" fmla="*/ 27702 h 272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0721" h="2725182">
                      <a:moveTo>
                        <a:pt x="0" y="2725182"/>
                      </a:moveTo>
                      <a:cubicBezTo>
                        <a:pt x="576834" y="2514870"/>
                        <a:pt x="1153668" y="2304558"/>
                        <a:pt x="1728216" y="2057670"/>
                      </a:cubicBezTo>
                      <a:cubicBezTo>
                        <a:pt x="2302764" y="1810782"/>
                        <a:pt x="2965704" y="1490742"/>
                        <a:pt x="3447288" y="1243854"/>
                      </a:cubicBezTo>
                      <a:cubicBezTo>
                        <a:pt x="3928872" y="996966"/>
                        <a:pt x="4277868" y="775986"/>
                        <a:pt x="4617720" y="576342"/>
                      </a:cubicBezTo>
                      <a:cubicBezTo>
                        <a:pt x="4957572" y="376698"/>
                        <a:pt x="5337048" y="137430"/>
                        <a:pt x="5486400" y="45990"/>
                      </a:cubicBezTo>
                      <a:cubicBezTo>
                        <a:pt x="5635752" y="-45450"/>
                        <a:pt x="5513832" y="27702"/>
                        <a:pt x="5513832" y="27702"/>
                      </a:cubicBezTo>
                      <a:lnTo>
                        <a:pt x="5513832" y="2770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0" name="Freeform 39"/>
                <p:cNvSpPr/>
                <p:nvPr/>
              </p:nvSpPr>
              <p:spPr>
                <a:xfrm>
                  <a:off x="1764029" y="899160"/>
                  <a:ext cx="3779520" cy="1653541"/>
                </a:xfrm>
                <a:custGeom>
                  <a:avLst/>
                  <a:gdLst>
                    <a:gd name="connsiteX0" fmla="*/ 3779520 w 3779520"/>
                    <a:gd name="connsiteY0" fmla="*/ 0 h 1653540"/>
                    <a:gd name="connsiteX1" fmla="*/ 3299460 w 3779520"/>
                    <a:gd name="connsiteY1" fmla="*/ 335280 h 1653540"/>
                    <a:gd name="connsiteX2" fmla="*/ 2880360 w 3779520"/>
                    <a:gd name="connsiteY2" fmla="*/ 605790 h 1653540"/>
                    <a:gd name="connsiteX3" fmla="*/ 2476500 w 3779520"/>
                    <a:gd name="connsiteY3" fmla="*/ 819150 h 1653540"/>
                    <a:gd name="connsiteX4" fmla="*/ 1893570 w 3779520"/>
                    <a:gd name="connsiteY4" fmla="*/ 1074420 h 1653540"/>
                    <a:gd name="connsiteX5" fmla="*/ 1303020 w 3779520"/>
                    <a:gd name="connsiteY5" fmla="*/ 1287780 h 1653540"/>
                    <a:gd name="connsiteX6" fmla="*/ 697230 w 3779520"/>
                    <a:gd name="connsiteY6" fmla="*/ 1474470 h 1653540"/>
                    <a:gd name="connsiteX7" fmla="*/ 0 w 3779520"/>
                    <a:gd name="connsiteY7" fmla="*/ 1653540 h 165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9520" h="1653540">
                      <a:moveTo>
                        <a:pt x="3779520" y="0"/>
                      </a:moveTo>
                      <a:cubicBezTo>
                        <a:pt x="3614420" y="117157"/>
                        <a:pt x="3449320" y="234315"/>
                        <a:pt x="3299460" y="335280"/>
                      </a:cubicBezTo>
                      <a:cubicBezTo>
                        <a:pt x="3149600" y="436245"/>
                        <a:pt x="3017520" y="525145"/>
                        <a:pt x="2880360" y="605790"/>
                      </a:cubicBezTo>
                      <a:cubicBezTo>
                        <a:pt x="2743200" y="686435"/>
                        <a:pt x="2640965" y="741045"/>
                        <a:pt x="2476500" y="819150"/>
                      </a:cubicBezTo>
                      <a:cubicBezTo>
                        <a:pt x="2312035" y="897255"/>
                        <a:pt x="2089150" y="996315"/>
                        <a:pt x="1893570" y="1074420"/>
                      </a:cubicBezTo>
                      <a:cubicBezTo>
                        <a:pt x="1697990" y="1152525"/>
                        <a:pt x="1502410" y="1221105"/>
                        <a:pt x="1303020" y="1287780"/>
                      </a:cubicBezTo>
                      <a:cubicBezTo>
                        <a:pt x="1103630" y="1354455"/>
                        <a:pt x="914400" y="1413510"/>
                        <a:pt x="697230" y="1474470"/>
                      </a:cubicBezTo>
                      <a:cubicBezTo>
                        <a:pt x="480060" y="1535430"/>
                        <a:pt x="240030" y="1594485"/>
                        <a:pt x="0" y="1653540"/>
                      </a:cubicBezTo>
                    </a:path>
                  </a:pathLst>
                </a:cu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1" name="Freeform 40"/>
                <p:cNvSpPr/>
                <p:nvPr/>
              </p:nvSpPr>
              <p:spPr>
                <a:xfrm>
                  <a:off x="1478281" y="2885441"/>
                  <a:ext cx="5867400" cy="1732281"/>
                </a:xfrm>
                <a:custGeom>
                  <a:avLst/>
                  <a:gdLst>
                    <a:gd name="connsiteX0" fmla="*/ 5867400 w 5867400"/>
                    <a:gd name="connsiteY0" fmla="*/ 0 h 1732280"/>
                    <a:gd name="connsiteX1" fmla="*/ 5298440 w 5867400"/>
                    <a:gd name="connsiteY1" fmla="*/ 248920 h 1732280"/>
                    <a:gd name="connsiteX2" fmla="*/ 4561840 w 5867400"/>
                    <a:gd name="connsiteY2" fmla="*/ 533400 h 1732280"/>
                    <a:gd name="connsiteX3" fmla="*/ 3667760 w 5867400"/>
                    <a:gd name="connsiteY3" fmla="*/ 843280 h 1732280"/>
                    <a:gd name="connsiteX4" fmla="*/ 2976880 w 5867400"/>
                    <a:gd name="connsiteY4" fmla="*/ 1051560 h 1732280"/>
                    <a:gd name="connsiteX5" fmla="*/ 2133600 w 5867400"/>
                    <a:gd name="connsiteY5" fmla="*/ 1280160 h 1732280"/>
                    <a:gd name="connsiteX6" fmla="*/ 1219200 w 5867400"/>
                    <a:gd name="connsiteY6" fmla="*/ 1493520 h 1732280"/>
                    <a:gd name="connsiteX7" fmla="*/ 472440 w 5867400"/>
                    <a:gd name="connsiteY7" fmla="*/ 1645920 h 1732280"/>
                    <a:gd name="connsiteX8" fmla="*/ 0 w 5867400"/>
                    <a:gd name="connsiteY8" fmla="*/ 1732280 h 173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400" h="1732280">
                      <a:moveTo>
                        <a:pt x="5867400" y="0"/>
                      </a:moveTo>
                      <a:cubicBezTo>
                        <a:pt x="5691716" y="80010"/>
                        <a:pt x="5516033" y="160020"/>
                        <a:pt x="5298440" y="248920"/>
                      </a:cubicBezTo>
                      <a:cubicBezTo>
                        <a:pt x="5080847" y="337820"/>
                        <a:pt x="4833620" y="434340"/>
                        <a:pt x="4561840" y="533400"/>
                      </a:cubicBezTo>
                      <a:cubicBezTo>
                        <a:pt x="4290060" y="632460"/>
                        <a:pt x="3931920" y="756920"/>
                        <a:pt x="3667760" y="843280"/>
                      </a:cubicBezTo>
                      <a:cubicBezTo>
                        <a:pt x="3403600" y="929640"/>
                        <a:pt x="3232573" y="978747"/>
                        <a:pt x="2976880" y="1051560"/>
                      </a:cubicBezTo>
                      <a:cubicBezTo>
                        <a:pt x="2721187" y="1124373"/>
                        <a:pt x="2426547" y="1206500"/>
                        <a:pt x="2133600" y="1280160"/>
                      </a:cubicBezTo>
                      <a:cubicBezTo>
                        <a:pt x="1840653" y="1353820"/>
                        <a:pt x="1496060" y="1432560"/>
                        <a:pt x="1219200" y="1493520"/>
                      </a:cubicBezTo>
                      <a:cubicBezTo>
                        <a:pt x="942340" y="1554480"/>
                        <a:pt x="675640" y="1606127"/>
                        <a:pt x="472440" y="1645920"/>
                      </a:cubicBezTo>
                      <a:cubicBezTo>
                        <a:pt x="269240" y="1685713"/>
                        <a:pt x="134620" y="1708996"/>
                        <a:pt x="0" y="1732280"/>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2" name="Freeform 41"/>
                <p:cNvSpPr/>
                <p:nvPr/>
              </p:nvSpPr>
              <p:spPr>
                <a:xfrm>
                  <a:off x="1447528" y="1798320"/>
                  <a:ext cx="5872751" cy="2324492"/>
                </a:xfrm>
                <a:custGeom>
                  <a:avLst/>
                  <a:gdLst>
                    <a:gd name="connsiteX0" fmla="*/ 5872752 w 5872752"/>
                    <a:gd name="connsiteY0" fmla="*/ 0 h 2324492"/>
                    <a:gd name="connsiteX1" fmla="*/ 5344432 w 5872752"/>
                    <a:gd name="connsiteY1" fmla="*/ 452120 h 2324492"/>
                    <a:gd name="connsiteX2" fmla="*/ 4541792 w 5872752"/>
                    <a:gd name="connsiteY2" fmla="*/ 1046480 h 2324492"/>
                    <a:gd name="connsiteX3" fmla="*/ 3952512 w 5872752"/>
                    <a:gd name="connsiteY3" fmla="*/ 1386840 h 2324492"/>
                    <a:gd name="connsiteX4" fmla="*/ 3342912 w 5872752"/>
                    <a:gd name="connsiteY4" fmla="*/ 1666240 h 2324492"/>
                    <a:gd name="connsiteX5" fmla="*/ 2794272 w 5872752"/>
                    <a:gd name="connsiteY5" fmla="*/ 1849120 h 2324492"/>
                    <a:gd name="connsiteX6" fmla="*/ 2245632 w 5872752"/>
                    <a:gd name="connsiteY6" fmla="*/ 1996440 h 2324492"/>
                    <a:gd name="connsiteX7" fmla="*/ 1707152 w 5872752"/>
                    <a:gd name="connsiteY7" fmla="*/ 2087880 h 2324492"/>
                    <a:gd name="connsiteX8" fmla="*/ 904512 w 5872752"/>
                    <a:gd name="connsiteY8" fmla="*/ 2204720 h 2324492"/>
                    <a:gd name="connsiteX9" fmla="*/ 274592 w 5872752"/>
                    <a:gd name="connsiteY9" fmla="*/ 2291080 h 2324492"/>
                    <a:gd name="connsiteX10" fmla="*/ 25672 w 5872752"/>
                    <a:gd name="connsiteY10" fmla="*/ 2321560 h 2324492"/>
                    <a:gd name="connsiteX11" fmla="*/ 20592 w 5872752"/>
                    <a:gd name="connsiteY11" fmla="*/ 2321560 h 232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72752" h="2324492">
                      <a:moveTo>
                        <a:pt x="5872752" y="0"/>
                      </a:moveTo>
                      <a:cubicBezTo>
                        <a:pt x="5719505" y="138853"/>
                        <a:pt x="5566259" y="277707"/>
                        <a:pt x="5344432" y="452120"/>
                      </a:cubicBezTo>
                      <a:cubicBezTo>
                        <a:pt x="5122605" y="626533"/>
                        <a:pt x="4773779" y="890693"/>
                        <a:pt x="4541792" y="1046480"/>
                      </a:cubicBezTo>
                      <a:cubicBezTo>
                        <a:pt x="4309805" y="1202267"/>
                        <a:pt x="4152325" y="1283547"/>
                        <a:pt x="3952512" y="1386840"/>
                      </a:cubicBezTo>
                      <a:cubicBezTo>
                        <a:pt x="3752699" y="1490133"/>
                        <a:pt x="3535952" y="1589193"/>
                        <a:pt x="3342912" y="1666240"/>
                      </a:cubicBezTo>
                      <a:cubicBezTo>
                        <a:pt x="3149872" y="1743287"/>
                        <a:pt x="2977152" y="1794087"/>
                        <a:pt x="2794272" y="1849120"/>
                      </a:cubicBezTo>
                      <a:cubicBezTo>
                        <a:pt x="2611392" y="1904153"/>
                        <a:pt x="2426819" y="1956647"/>
                        <a:pt x="2245632" y="1996440"/>
                      </a:cubicBezTo>
                      <a:cubicBezTo>
                        <a:pt x="2064445" y="2036233"/>
                        <a:pt x="1707152" y="2087880"/>
                        <a:pt x="1707152" y="2087880"/>
                      </a:cubicBezTo>
                      <a:lnTo>
                        <a:pt x="904512" y="2204720"/>
                      </a:lnTo>
                      <a:lnTo>
                        <a:pt x="274592" y="2291080"/>
                      </a:lnTo>
                      <a:cubicBezTo>
                        <a:pt x="128119" y="2310553"/>
                        <a:pt x="68005" y="2316480"/>
                        <a:pt x="25672" y="2321560"/>
                      </a:cubicBezTo>
                      <a:cubicBezTo>
                        <a:pt x="-16661" y="2326640"/>
                        <a:pt x="1965" y="2324100"/>
                        <a:pt x="20592" y="2321560"/>
                      </a:cubicBezTo>
                    </a:path>
                  </a:pathLst>
                </a:custGeom>
                <a:noFill/>
                <a:ln w="127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3" name="Freeform 42"/>
                <p:cNvSpPr/>
                <p:nvPr/>
              </p:nvSpPr>
              <p:spPr>
                <a:xfrm>
                  <a:off x="1874521" y="4881881"/>
                  <a:ext cx="4978400" cy="426720"/>
                </a:xfrm>
                <a:custGeom>
                  <a:avLst/>
                  <a:gdLst>
                    <a:gd name="connsiteX0" fmla="*/ 4978400 w 4978400"/>
                    <a:gd name="connsiteY0" fmla="*/ 0 h 426720"/>
                    <a:gd name="connsiteX1" fmla="*/ 2946400 w 4978400"/>
                    <a:gd name="connsiteY1" fmla="*/ 223520 h 426720"/>
                    <a:gd name="connsiteX2" fmla="*/ 787400 w 4978400"/>
                    <a:gd name="connsiteY2" fmla="*/ 391160 h 426720"/>
                    <a:gd name="connsiteX3" fmla="*/ 0 w 4978400"/>
                    <a:gd name="connsiteY3" fmla="*/ 426720 h 426720"/>
                  </a:gdLst>
                  <a:ahLst/>
                  <a:cxnLst>
                    <a:cxn ang="0">
                      <a:pos x="connsiteX0" y="connsiteY0"/>
                    </a:cxn>
                    <a:cxn ang="0">
                      <a:pos x="connsiteX1" y="connsiteY1"/>
                    </a:cxn>
                    <a:cxn ang="0">
                      <a:pos x="connsiteX2" y="connsiteY2"/>
                    </a:cxn>
                    <a:cxn ang="0">
                      <a:pos x="connsiteX3" y="connsiteY3"/>
                    </a:cxn>
                  </a:cxnLst>
                  <a:rect l="l" t="t" r="r" b="b"/>
                  <a:pathLst>
                    <a:path w="4978400" h="426720">
                      <a:moveTo>
                        <a:pt x="4978400" y="0"/>
                      </a:moveTo>
                      <a:lnTo>
                        <a:pt x="2946400" y="223520"/>
                      </a:lnTo>
                      <a:cubicBezTo>
                        <a:pt x="2247900" y="288713"/>
                        <a:pt x="1278467" y="357293"/>
                        <a:pt x="787400" y="391160"/>
                      </a:cubicBezTo>
                      <a:cubicBezTo>
                        <a:pt x="296333" y="425027"/>
                        <a:pt x="0" y="426720"/>
                        <a:pt x="0" y="426720"/>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4" name="Freeform 43"/>
                <p:cNvSpPr/>
                <p:nvPr/>
              </p:nvSpPr>
              <p:spPr>
                <a:xfrm>
                  <a:off x="1864361" y="5288279"/>
                  <a:ext cx="5003799" cy="198121"/>
                </a:xfrm>
                <a:custGeom>
                  <a:avLst/>
                  <a:gdLst>
                    <a:gd name="connsiteX0" fmla="*/ 0 w 5003800"/>
                    <a:gd name="connsiteY0" fmla="*/ 198120 h 198120"/>
                    <a:gd name="connsiteX1" fmla="*/ 1432560 w 5003800"/>
                    <a:gd name="connsiteY1" fmla="*/ 162560 h 198120"/>
                    <a:gd name="connsiteX2" fmla="*/ 2545080 w 5003800"/>
                    <a:gd name="connsiteY2" fmla="*/ 121920 h 198120"/>
                    <a:gd name="connsiteX3" fmla="*/ 3627120 w 5003800"/>
                    <a:gd name="connsiteY3" fmla="*/ 71120 h 198120"/>
                    <a:gd name="connsiteX4" fmla="*/ 5003800 w 5003800"/>
                    <a:gd name="connsiteY4" fmla="*/ 0 h 198120"/>
                    <a:gd name="connsiteX5" fmla="*/ 5003800 w 5003800"/>
                    <a:gd name="connsiteY5" fmla="*/ 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3800" h="198120">
                      <a:moveTo>
                        <a:pt x="0" y="198120"/>
                      </a:moveTo>
                      <a:lnTo>
                        <a:pt x="1432560" y="162560"/>
                      </a:lnTo>
                      <a:lnTo>
                        <a:pt x="2545080" y="121920"/>
                      </a:lnTo>
                      <a:lnTo>
                        <a:pt x="3627120" y="71120"/>
                      </a:lnTo>
                      <a:lnTo>
                        <a:pt x="5003800" y="0"/>
                      </a:lnTo>
                      <a:lnTo>
                        <a:pt x="5003800" y="0"/>
                      </a:lnTo>
                    </a:path>
                  </a:pathLst>
                </a:cu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5" name="Freeform 44"/>
                <p:cNvSpPr/>
                <p:nvPr/>
              </p:nvSpPr>
              <p:spPr>
                <a:xfrm>
                  <a:off x="1879600" y="3896361"/>
                  <a:ext cx="4983479" cy="975360"/>
                </a:xfrm>
                <a:custGeom>
                  <a:avLst/>
                  <a:gdLst>
                    <a:gd name="connsiteX0" fmla="*/ 0 w 4983480"/>
                    <a:gd name="connsiteY0" fmla="*/ 975360 h 975360"/>
                    <a:gd name="connsiteX1" fmla="*/ 1706880 w 4983480"/>
                    <a:gd name="connsiteY1" fmla="*/ 777240 h 975360"/>
                    <a:gd name="connsiteX2" fmla="*/ 2997200 w 4983480"/>
                    <a:gd name="connsiteY2" fmla="*/ 548640 h 975360"/>
                    <a:gd name="connsiteX3" fmla="*/ 3815080 w 4983480"/>
                    <a:gd name="connsiteY3" fmla="*/ 360680 h 975360"/>
                    <a:gd name="connsiteX4" fmla="*/ 4526280 w 4983480"/>
                    <a:gd name="connsiteY4" fmla="*/ 157480 h 975360"/>
                    <a:gd name="connsiteX5" fmla="*/ 4983480 w 4983480"/>
                    <a:gd name="connsiteY5" fmla="*/ 0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3480" h="975360">
                      <a:moveTo>
                        <a:pt x="0" y="975360"/>
                      </a:moveTo>
                      <a:cubicBezTo>
                        <a:pt x="603673" y="911860"/>
                        <a:pt x="1207347" y="848360"/>
                        <a:pt x="1706880" y="777240"/>
                      </a:cubicBezTo>
                      <a:cubicBezTo>
                        <a:pt x="2206413" y="706120"/>
                        <a:pt x="2645833" y="618067"/>
                        <a:pt x="2997200" y="548640"/>
                      </a:cubicBezTo>
                      <a:cubicBezTo>
                        <a:pt x="3348567" y="479213"/>
                        <a:pt x="3560233" y="425873"/>
                        <a:pt x="3815080" y="360680"/>
                      </a:cubicBezTo>
                      <a:cubicBezTo>
                        <a:pt x="4069927" y="295487"/>
                        <a:pt x="4331547" y="217593"/>
                        <a:pt x="4526280" y="157480"/>
                      </a:cubicBezTo>
                      <a:cubicBezTo>
                        <a:pt x="4721013" y="97367"/>
                        <a:pt x="4852246" y="48683"/>
                        <a:pt x="4983480" y="0"/>
                      </a:cubicBezTo>
                    </a:path>
                  </a:pathLst>
                </a:cu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6" name="Freeform 45"/>
                <p:cNvSpPr/>
                <p:nvPr/>
              </p:nvSpPr>
              <p:spPr>
                <a:xfrm>
                  <a:off x="1468121" y="3723639"/>
                  <a:ext cx="5841999" cy="1229361"/>
                </a:xfrm>
                <a:custGeom>
                  <a:avLst/>
                  <a:gdLst>
                    <a:gd name="connsiteX0" fmla="*/ 5842000 w 5842000"/>
                    <a:gd name="connsiteY0" fmla="*/ 0 h 1229360"/>
                    <a:gd name="connsiteX1" fmla="*/ 4688840 w 5842000"/>
                    <a:gd name="connsiteY1" fmla="*/ 162560 h 1229360"/>
                    <a:gd name="connsiteX2" fmla="*/ 4114800 w 5842000"/>
                    <a:gd name="connsiteY2" fmla="*/ 259080 h 1229360"/>
                    <a:gd name="connsiteX3" fmla="*/ 3662680 w 5842000"/>
                    <a:gd name="connsiteY3" fmla="*/ 345440 h 1229360"/>
                    <a:gd name="connsiteX4" fmla="*/ 3195320 w 5842000"/>
                    <a:gd name="connsiteY4" fmla="*/ 441960 h 1229360"/>
                    <a:gd name="connsiteX5" fmla="*/ 2463800 w 5842000"/>
                    <a:gd name="connsiteY5" fmla="*/ 640080 h 1229360"/>
                    <a:gd name="connsiteX6" fmla="*/ 2037080 w 5842000"/>
                    <a:gd name="connsiteY6" fmla="*/ 756920 h 1229360"/>
                    <a:gd name="connsiteX7" fmla="*/ 1610360 w 5842000"/>
                    <a:gd name="connsiteY7" fmla="*/ 868680 h 1229360"/>
                    <a:gd name="connsiteX8" fmla="*/ 965200 w 5842000"/>
                    <a:gd name="connsiteY8" fmla="*/ 1021080 h 1229360"/>
                    <a:gd name="connsiteX9" fmla="*/ 284480 w 5842000"/>
                    <a:gd name="connsiteY9" fmla="*/ 1178560 h 1229360"/>
                    <a:gd name="connsiteX10" fmla="*/ 0 w 5842000"/>
                    <a:gd name="connsiteY10" fmla="*/ 12293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2000" h="1229360">
                      <a:moveTo>
                        <a:pt x="5842000" y="0"/>
                      </a:moveTo>
                      <a:lnTo>
                        <a:pt x="4688840" y="162560"/>
                      </a:lnTo>
                      <a:cubicBezTo>
                        <a:pt x="4400973" y="205740"/>
                        <a:pt x="4285827" y="228600"/>
                        <a:pt x="4114800" y="259080"/>
                      </a:cubicBezTo>
                      <a:cubicBezTo>
                        <a:pt x="3943773" y="289560"/>
                        <a:pt x="3662680" y="345440"/>
                        <a:pt x="3662680" y="345440"/>
                      </a:cubicBezTo>
                      <a:cubicBezTo>
                        <a:pt x="3509433" y="375920"/>
                        <a:pt x="3395133" y="392853"/>
                        <a:pt x="3195320" y="441960"/>
                      </a:cubicBezTo>
                      <a:cubicBezTo>
                        <a:pt x="2995507" y="491067"/>
                        <a:pt x="2463800" y="640080"/>
                        <a:pt x="2463800" y="640080"/>
                      </a:cubicBezTo>
                      <a:lnTo>
                        <a:pt x="2037080" y="756920"/>
                      </a:lnTo>
                      <a:cubicBezTo>
                        <a:pt x="1894840" y="795020"/>
                        <a:pt x="1789007" y="824653"/>
                        <a:pt x="1610360" y="868680"/>
                      </a:cubicBezTo>
                      <a:cubicBezTo>
                        <a:pt x="1431713" y="912707"/>
                        <a:pt x="965200" y="1021080"/>
                        <a:pt x="965200" y="1021080"/>
                      </a:cubicBezTo>
                      <a:lnTo>
                        <a:pt x="284480" y="1178560"/>
                      </a:lnTo>
                      <a:cubicBezTo>
                        <a:pt x="123613" y="1213273"/>
                        <a:pt x="61806" y="1221316"/>
                        <a:pt x="0" y="1229360"/>
                      </a:cubicBezTo>
                    </a:path>
                  </a:pathLst>
                </a:custGeom>
                <a:noFill/>
                <a:ln w="127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7" name="Freeform 46"/>
                <p:cNvSpPr/>
                <p:nvPr/>
              </p:nvSpPr>
              <p:spPr>
                <a:xfrm>
                  <a:off x="1772920" y="2372361"/>
                  <a:ext cx="5664200" cy="2037082"/>
                </a:xfrm>
                <a:custGeom>
                  <a:avLst/>
                  <a:gdLst>
                    <a:gd name="connsiteX0" fmla="*/ 5664200 w 5664200"/>
                    <a:gd name="connsiteY0" fmla="*/ 0 h 2037080"/>
                    <a:gd name="connsiteX1" fmla="*/ 4856480 w 5664200"/>
                    <a:gd name="connsiteY1" fmla="*/ 233680 h 2037080"/>
                    <a:gd name="connsiteX2" fmla="*/ 4033520 w 5664200"/>
                    <a:gd name="connsiteY2" fmla="*/ 492760 h 2037080"/>
                    <a:gd name="connsiteX3" fmla="*/ 3134360 w 5664200"/>
                    <a:gd name="connsiteY3" fmla="*/ 817880 h 2037080"/>
                    <a:gd name="connsiteX4" fmla="*/ 2565400 w 5664200"/>
                    <a:gd name="connsiteY4" fmla="*/ 1041400 h 2037080"/>
                    <a:gd name="connsiteX5" fmla="*/ 1717040 w 5664200"/>
                    <a:gd name="connsiteY5" fmla="*/ 1397000 h 2037080"/>
                    <a:gd name="connsiteX6" fmla="*/ 1163320 w 5664200"/>
                    <a:gd name="connsiteY6" fmla="*/ 1615440 h 2037080"/>
                    <a:gd name="connsiteX7" fmla="*/ 574040 w 5664200"/>
                    <a:gd name="connsiteY7" fmla="*/ 1849120 h 2037080"/>
                    <a:gd name="connsiteX8" fmla="*/ 0 w 5664200"/>
                    <a:gd name="connsiteY8" fmla="*/ 2037080 h 2037080"/>
                    <a:gd name="connsiteX9" fmla="*/ 0 w 5664200"/>
                    <a:gd name="connsiteY9" fmla="*/ 2037080 h 203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4200" h="2037080">
                      <a:moveTo>
                        <a:pt x="5664200" y="0"/>
                      </a:moveTo>
                      <a:lnTo>
                        <a:pt x="4856480" y="233680"/>
                      </a:lnTo>
                      <a:cubicBezTo>
                        <a:pt x="4584700" y="315807"/>
                        <a:pt x="4320540" y="395393"/>
                        <a:pt x="4033520" y="492760"/>
                      </a:cubicBezTo>
                      <a:cubicBezTo>
                        <a:pt x="3746500" y="590127"/>
                        <a:pt x="3379047" y="726440"/>
                        <a:pt x="3134360" y="817880"/>
                      </a:cubicBezTo>
                      <a:cubicBezTo>
                        <a:pt x="2889673" y="909320"/>
                        <a:pt x="2801620" y="944880"/>
                        <a:pt x="2565400" y="1041400"/>
                      </a:cubicBezTo>
                      <a:cubicBezTo>
                        <a:pt x="2329180" y="1137920"/>
                        <a:pt x="1950720" y="1301327"/>
                        <a:pt x="1717040" y="1397000"/>
                      </a:cubicBezTo>
                      <a:cubicBezTo>
                        <a:pt x="1483360" y="1492673"/>
                        <a:pt x="1163320" y="1615440"/>
                        <a:pt x="1163320" y="1615440"/>
                      </a:cubicBezTo>
                      <a:cubicBezTo>
                        <a:pt x="972820" y="1690793"/>
                        <a:pt x="767927" y="1778847"/>
                        <a:pt x="574040" y="1849120"/>
                      </a:cubicBezTo>
                      <a:cubicBezTo>
                        <a:pt x="380153" y="1919393"/>
                        <a:pt x="0" y="2037080"/>
                        <a:pt x="0" y="2037080"/>
                      </a:cubicBezTo>
                      <a:lnTo>
                        <a:pt x="0" y="2037080"/>
                      </a:lnTo>
                    </a:path>
                  </a:pathLst>
                </a:cu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cxnSp>
            <p:nvCxnSpPr>
              <p:cNvPr id="20" name="Straight Connector 19"/>
              <p:cNvCxnSpPr/>
              <p:nvPr/>
            </p:nvCxnSpPr>
            <p:spPr>
              <a:xfrm>
                <a:off x="665414" y="863600"/>
                <a:ext cx="0" cy="4716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1724" y="863600"/>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1724" y="1384299"/>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1724" y="1920237"/>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1724" y="2440936"/>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1724" y="2984496"/>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1724" y="3489956"/>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1724" y="4020817"/>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1724" y="4549142"/>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1724" y="5087621"/>
                <a:ext cx="43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1724" y="5582919"/>
                <a:ext cx="29878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09554" y="5582919"/>
                <a:ext cx="0" cy="9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232967" y="5582919"/>
                <a:ext cx="0" cy="9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800423" y="5582919"/>
                <a:ext cx="0" cy="9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374098" y="5582919"/>
                <a:ext cx="0" cy="9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953102" y="5582919"/>
                <a:ext cx="0" cy="9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19671" y="5582919"/>
                <a:ext cx="0" cy="9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86240" y="5582938"/>
                <a:ext cx="0" cy="9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429111" y="5582919"/>
                <a:ext cx="0" cy="9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3489222" y="2390912"/>
              <a:ext cx="411570" cy="230659"/>
            </a:xfrm>
            <a:prstGeom prst="rect">
              <a:avLst/>
            </a:prstGeom>
            <a:noFill/>
          </p:spPr>
          <p:txBody>
            <a:bodyPr wrap="none" rtlCol="0">
              <a:spAutoFit/>
            </a:bodyPr>
            <a:lstStyle/>
            <a:p>
              <a:r>
                <a:rPr lang="en-NZ" sz="1100" dirty="0" smtClean="0">
                  <a:latin typeface="+mn-lt"/>
                </a:rPr>
                <a:t>40%</a:t>
              </a:r>
              <a:endParaRPr lang="en-GB" sz="1100" dirty="0">
                <a:latin typeface="+mn-lt"/>
              </a:endParaRPr>
            </a:p>
          </p:txBody>
        </p:sp>
        <p:sp>
          <p:nvSpPr>
            <p:cNvPr id="50" name="TextBox 49"/>
            <p:cNvSpPr txBox="1"/>
            <p:nvPr/>
          </p:nvSpPr>
          <p:spPr>
            <a:xfrm>
              <a:off x="3489222" y="2832932"/>
              <a:ext cx="411570" cy="230659"/>
            </a:xfrm>
            <a:prstGeom prst="rect">
              <a:avLst/>
            </a:prstGeom>
            <a:noFill/>
          </p:spPr>
          <p:txBody>
            <a:bodyPr wrap="none" rtlCol="0">
              <a:spAutoFit/>
            </a:bodyPr>
            <a:lstStyle/>
            <a:p>
              <a:r>
                <a:rPr lang="en-NZ" sz="1100" dirty="0" smtClean="0">
                  <a:latin typeface="+mn-lt"/>
                </a:rPr>
                <a:t>30%</a:t>
              </a:r>
              <a:endParaRPr lang="en-GB" sz="1100" dirty="0">
                <a:latin typeface="+mn-lt"/>
              </a:endParaRPr>
            </a:p>
          </p:txBody>
        </p:sp>
        <p:sp>
          <p:nvSpPr>
            <p:cNvPr id="51" name="TextBox 50"/>
            <p:cNvSpPr txBox="1"/>
            <p:nvPr/>
          </p:nvSpPr>
          <p:spPr>
            <a:xfrm>
              <a:off x="3489222" y="3274952"/>
              <a:ext cx="411570" cy="230659"/>
            </a:xfrm>
            <a:prstGeom prst="rect">
              <a:avLst/>
            </a:prstGeom>
            <a:noFill/>
          </p:spPr>
          <p:txBody>
            <a:bodyPr wrap="none" rtlCol="0">
              <a:spAutoFit/>
            </a:bodyPr>
            <a:lstStyle/>
            <a:p>
              <a:r>
                <a:rPr lang="en-NZ" sz="1100" dirty="0" smtClean="0">
                  <a:latin typeface="+mn-lt"/>
                </a:rPr>
                <a:t>20%</a:t>
              </a:r>
              <a:endParaRPr lang="en-GB" sz="1100" dirty="0">
                <a:latin typeface="+mn-lt"/>
              </a:endParaRPr>
            </a:p>
          </p:txBody>
        </p:sp>
        <p:sp>
          <p:nvSpPr>
            <p:cNvPr id="52" name="TextBox 51"/>
            <p:cNvSpPr txBox="1"/>
            <p:nvPr/>
          </p:nvSpPr>
          <p:spPr>
            <a:xfrm>
              <a:off x="3489224" y="3716971"/>
              <a:ext cx="411570" cy="230659"/>
            </a:xfrm>
            <a:prstGeom prst="rect">
              <a:avLst/>
            </a:prstGeom>
            <a:noFill/>
          </p:spPr>
          <p:txBody>
            <a:bodyPr wrap="none" rtlCol="0">
              <a:spAutoFit/>
            </a:bodyPr>
            <a:lstStyle/>
            <a:p>
              <a:r>
                <a:rPr lang="en-NZ" sz="1100" dirty="0" smtClean="0">
                  <a:latin typeface="+mn-lt"/>
                </a:rPr>
                <a:t>10%</a:t>
              </a:r>
              <a:endParaRPr lang="en-GB" sz="1100" dirty="0">
                <a:latin typeface="+mn-lt"/>
              </a:endParaRPr>
            </a:p>
          </p:txBody>
        </p:sp>
        <p:sp>
          <p:nvSpPr>
            <p:cNvPr id="53" name="TextBox 52"/>
            <p:cNvSpPr txBox="1"/>
            <p:nvPr/>
          </p:nvSpPr>
          <p:spPr>
            <a:xfrm>
              <a:off x="3550184" y="4158994"/>
              <a:ext cx="342316" cy="230659"/>
            </a:xfrm>
            <a:prstGeom prst="rect">
              <a:avLst/>
            </a:prstGeom>
            <a:noFill/>
          </p:spPr>
          <p:txBody>
            <a:bodyPr wrap="none" rtlCol="0">
              <a:spAutoFit/>
            </a:bodyPr>
            <a:lstStyle/>
            <a:p>
              <a:r>
                <a:rPr lang="en-NZ" sz="1100" dirty="0" smtClean="0">
                  <a:latin typeface="+mn-lt"/>
                </a:rPr>
                <a:t>0%</a:t>
              </a:r>
              <a:endParaRPr lang="en-GB" sz="1100" dirty="0">
                <a:latin typeface="+mn-lt"/>
              </a:endParaRPr>
            </a:p>
          </p:txBody>
        </p:sp>
        <p:sp>
          <p:nvSpPr>
            <p:cNvPr id="56" name="TextBox 55"/>
            <p:cNvSpPr txBox="1"/>
            <p:nvPr/>
          </p:nvSpPr>
          <p:spPr>
            <a:xfrm>
              <a:off x="6357159" y="2213675"/>
              <a:ext cx="1032035" cy="230659"/>
            </a:xfrm>
            <a:prstGeom prst="rect">
              <a:avLst/>
            </a:prstGeom>
            <a:noFill/>
          </p:spPr>
          <p:txBody>
            <a:bodyPr wrap="none" rtlCol="0">
              <a:spAutoFit/>
            </a:bodyPr>
            <a:lstStyle/>
            <a:p>
              <a:r>
                <a:rPr lang="en-NZ" sz="1100" b="1" dirty="0" smtClean="0">
                  <a:solidFill>
                    <a:schemeClr val="accent1"/>
                  </a:solidFill>
                  <a:latin typeface="+mn-lt"/>
                </a:rPr>
                <a:t>T4 stage (13%)</a:t>
              </a:r>
              <a:endParaRPr lang="en-GB" sz="1100" b="1" dirty="0">
                <a:solidFill>
                  <a:schemeClr val="accent1"/>
                </a:solidFill>
                <a:latin typeface="+mn-lt"/>
              </a:endParaRPr>
            </a:p>
          </p:txBody>
        </p:sp>
        <p:sp>
          <p:nvSpPr>
            <p:cNvPr id="57" name="TextBox 56"/>
            <p:cNvSpPr txBox="1"/>
            <p:nvPr/>
          </p:nvSpPr>
          <p:spPr>
            <a:xfrm>
              <a:off x="6357159" y="3079153"/>
              <a:ext cx="1858850" cy="230659"/>
            </a:xfrm>
            <a:prstGeom prst="rect">
              <a:avLst/>
            </a:prstGeom>
            <a:noFill/>
          </p:spPr>
          <p:txBody>
            <a:bodyPr wrap="none" rtlCol="0">
              <a:spAutoFit/>
            </a:bodyPr>
            <a:lstStyle/>
            <a:p>
              <a:r>
                <a:rPr lang="en-NZ" sz="1100" b="1" dirty="0" smtClean="0">
                  <a:solidFill>
                    <a:schemeClr val="accent4"/>
                  </a:solidFill>
                  <a:latin typeface="+mn-lt"/>
                </a:rPr>
                <a:t>T3 and MMR proficient (76%)</a:t>
              </a:r>
              <a:endParaRPr lang="en-GB" sz="1100" b="1" dirty="0">
                <a:solidFill>
                  <a:schemeClr val="accent4"/>
                </a:solidFill>
                <a:latin typeface="+mn-lt"/>
              </a:endParaRPr>
            </a:p>
          </p:txBody>
        </p:sp>
        <p:sp>
          <p:nvSpPr>
            <p:cNvPr id="58" name="TextBox 57"/>
            <p:cNvSpPr txBox="1"/>
            <p:nvPr/>
          </p:nvSpPr>
          <p:spPr>
            <a:xfrm>
              <a:off x="6357159" y="3863940"/>
              <a:ext cx="1368415" cy="230659"/>
            </a:xfrm>
            <a:prstGeom prst="rect">
              <a:avLst/>
            </a:prstGeom>
            <a:noFill/>
          </p:spPr>
          <p:txBody>
            <a:bodyPr wrap="none" rtlCol="0">
              <a:spAutoFit/>
            </a:bodyPr>
            <a:lstStyle/>
            <a:p>
              <a:r>
                <a:rPr lang="en-NZ" sz="1100" b="1" dirty="0" smtClean="0">
                  <a:solidFill>
                    <a:schemeClr val="accent2"/>
                  </a:solidFill>
                  <a:latin typeface="+mn-lt"/>
                </a:rPr>
                <a:t>MMR deficient (11%)</a:t>
              </a:r>
              <a:endParaRPr lang="en-GB" sz="1100" b="1" dirty="0">
                <a:solidFill>
                  <a:schemeClr val="accent2"/>
                </a:solidFill>
                <a:latin typeface="+mn-lt"/>
              </a:endParaRPr>
            </a:p>
          </p:txBody>
        </p:sp>
        <p:sp>
          <p:nvSpPr>
            <p:cNvPr id="59" name="TextBox 58"/>
            <p:cNvSpPr txBox="1"/>
            <p:nvPr/>
          </p:nvSpPr>
          <p:spPr>
            <a:xfrm>
              <a:off x="3765058" y="4301356"/>
              <a:ext cx="232073" cy="230659"/>
            </a:xfrm>
            <a:prstGeom prst="rect">
              <a:avLst/>
            </a:prstGeom>
            <a:noFill/>
          </p:spPr>
          <p:txBody>
            <a:bodyPr wrap="none" rtlCol="0">
              <a:spAutoFit/>
            </a:bodyPr>
            <a:lstStyle/>
            <a:p>
              <a:pPr algn="ctr"/>
              <a:r>
                <a:rPr lang="en-NZ" sz="1100" dirty="0" smtClean="0">
                  <a:latin typeface="+mn-lt"/>
                </a:rPr>
                <a:t>0</a:t>
              </a:r>
              <a:endParaRPr lang="en-GB" sz="1100" dirty="0">
                <a:latin typeface="+mn-lt"/>
              </a:endParaRPr>
            </a:p>
          </p:txBody>
        </p:sp>
        <p:sp>
          <p:nvSpPr>
            <p:cNvPr id="60" name="TextBox 59"/>
            <p:cNvSpPr txBox="1"/>
            <p:nvPr/>
          </p:nvSpPr>
          <p:spPr>
            <a:xfrm>
              <a:off x="4106999" y="4301353"/>
              <a:ext cx="301328" cy="230659"/>
            </a:xfrm>
            <a:prstGeom prst="rect">
              <a:avLst/>
            </a:prstGeom>
            <a:noFill/>
          </p:spPr>
          <p:txBody>
            <a:bodyPr wrap="none" rtlCol="0">
              <a:spAutoFit/>
            </a:bodyPr>
            <a:lstStyle/>
            <a:p>
              <a:pPr algn="ctr"/>
              <a:r>
                <a:rPr lang="en-NZ" sz="1100" dirty="0" smtClean="0">
                  <a:latin typeface="+mn-lt"/>
                </a:rPr>
                <a:t>10</a:t>
              </a:r>
              <a:endParaRPr lang="en-GB" sz="1100" dirty="0">
                <a:latin typeface="+mn-lt"/>
              </a:endParaRPr>
            </a:p>
          </p:txBody>
        </p:sp>
        <p:sp>
          <p:nvSpPr>
            <p:cNvPr id="61" name="TextBox 60"/>
            <p:cNvSpPr txBox="1"/>
            <p:nvPr/>
          </p:nvSpPr>
          <p:spPr>
            <a:xfrm>
              <a:off x="4489152" y="4301354"/>
              <a:ext cx="301328" cy="230659"/>
            </a:xfrm>
            <a:prstGeom prst="rect">
              <a:avLst/>
            </a:prstGeom>
            <a:noFill/>
          </p:spPr>
          <p:txBody>
            <a:bodyPr wrap="none" rtlCol="0">
              <a:spAutoFit/>
            </a:bodyPr>
            <a:lstStyle/>
            <a:p>
              <a:pPr algn="ctr"/>
              <a:r>
                <a:rPr lang="en-NZ" sz="1100" dirty="0" smtClean="0">
                  <a:latin typeface="+mn-lt"/>
                </a:rPr>
                <a:t>20</a:t>
              </a:r>
              <a:endParaRPr lang="en-GB" sz="1100" dirty="0">
                <a:latin typeface="+mn-lt"/>
              </a:endParaRPr>
            </a:p>
          </p:txBody>
        </p:sp>
        <p:sp>
          <p:nvSpPr>
            <p:cNvPr id="63" name="TextBox 62"/>
            <p:cNvSpPr txBox="1"/>
            <p:nvPr/>
          </p:nvSpPr>
          <p:spPr>
            <a:xfrm>
              <a:off x="4871304" y="4301361"/>
              <a:ext cx="301328" cy="230660"/>
            </a:xfrm>
            <a:prstGeom prst="rect">
              <a:avLst/>
            </a:prstGeom>
            <a:noFill/>
          </p:spPr>
          <p:txBody>
            <a:bodyPr wrap="none" rtlCol="0">
              <a:spAutoFit/>
            </a:bodyPr>
            <a:lstStyle/>
            <a:p>
              <a:pPr algn="ctr"/>
              <a:r>
                <a:rPr lang="en-NZ" sz="1100" dirty="0" smtClean="0">
                  <a:latin typeface="+mn-lt"/>
                </a:rPr>
                <a:t>30</a:t>
              </a:r>
              <a:endParaRPr lang="en-GB" sz="1100" dirty="0">
                <a:latin typeface="+mn-lt"/>
              </a:endParaRPr>
            </a:p>
          </p:txBody>
        </p:sp>
        <p:sp>
          <p:nvSpPr>
            <p:cNvPr id="64" name="TextBox 63"/>
            <p:cNvSpPr txBox="1"/>
            <p:nvPr/>
          </p:nvSpPr>
          <p:spPr>
            <a:xfrm>
              <a:off x="5276381" y="4301365"/>
              <a:ext cx="301328" cy="230660"/>
            </a:xfrm>
            <a:prstGeom prst="rect">
              <a:avLst/>
            </a:prstGeom>
            <a:noFill/>
          </p:spPr>
          <p:txBody>
            <a:bodyPr wrap="none" rtlCol="0">
              <a:spAutoFit/>
            </a:bodyPr>
            <a:lstStyle/>
            <a:p>
              <a:pPr algn="ctr"/>
              <a:r>
                <a:rPr lang="en-NZ" sz="1100" dirty="0" smtClean="0">
                  <a:latin typeface="+mn-lt"/>
                </a:rPr>
                <a:t>40</a:t>
              </a:r>
              <a:endParaRPr lang="en-GB" sz="1100" dirty="0">
                <a:latin typeface="+mn-lt"/>
              </a:endParaRPr>
            </a:p>
          </p:txBody>
        </p:sp>
        <p:sp>
          <p:nvSpPr>
            <p:cNvPr id="65" name="TextBox 64"/>
            <p:cNvSpPr txBox="1"/>
            <p:nvPr/>
          </p:nvSpPr>
          <p:spPr>
            <a:xfrm>
              <a:off x="5658539" y="4301376"/>
              <a:ext cx="301328" cy="230660"/>
            </a:xfrm>
            <a:prstGeom prst="rect">
              <a:avLst/>
            </a:prstGeom>
            <a:noFill/>
          </p:spPr>
          <p:txBody>
            <a:bodyPr wrap="none" rtlCol="0">
              <a:spAutoFit/>
            </a:bodyPr>
            <a:lstStyle/>
            <a:p>
              <a:pPr algn="ctr"/>
              <a:r>
                <a:rPr lang="en-NZ" sz="1100" dirty="0" smtClean="0">
                  <a:latin typeface="+mn-lt"/>
                </a:rPr>
                <a:t>50</a:t>
              </a:r>
              <a:endParaRPr lang="en-GB" sz="1100" dirty="0">
                <a:latin typeface="+mn-lt"/>
              </a:endParaRPr>
            </a:p>
          </p:txBody>
        </p:sp>
        <p:sp>
          <p:nvSpPr>
            <p:cNvPr id="66" name="TextBox 65"/>
            <p:cNvSpPr txBox="1"/>
            <p:nvPr/>
          </p:nvSpPr>
          <p:spPr>
            <a:xfrm>
              <a:off x="5982727" y="4301370"/>
              <a:ext cx="301328" cy="230660"/>
            </a:xfrm>
            <a:prstGeom prst="rect">
              <a:avLst/>
            </a:prstGeom>
            <a:noFill/>
          </p:spPr>
          <p:txBody>
            <a:bodyPr wrap="none" rtlCol="0">
              <a:spAutoFit/>
            </a:bodyPr>
            <a:lstStyle/>
            <a:p>
              <a:pPr algn="ctr"/>
              <a:r>
                <a:rPr lang="en-NZ" sz="1100" dirty="0">
                  <a:latin typeface="+mn-lt"/>
                </a:rPr>
                <a:t>6</a:t>
              </a:r>
              <a:r>
                <a:rPr lang="en-NZ" sz="1100" dirty="0" smtClean="0">
                  <a:latin typeface="+mn-lt"/>
                </a:rPr>
                <a:t>0</a:t>
              </a:r>
              <a:endParaRPr lang="en-GB" sz="1100" dirty="0">
                <a:latin typeface="+mn-lt"/>
              </a:endParaRPr>
            </a:p>
          </p:txBody>
        </p:sp>
        <p:sp>
          <p:nvSpPr>
            <p:cNvPr id="67" name="TextBox 66"/>
            <p:cNvSpPr txBox="1"/>
            <p:nvPr/>
          </p:nvSpPr>
          <p:spPr>
            <a:xfrm>
              <a:off x="6364876" y="4301369"/>
              <a:ext cx="301328" cy="230660"/>
            </a:xfrm>
            <a:prstGeom prst="rect">
              <a:avLst/>
            </a:prstGeom>
            <a:noFill/>
          </p:spPr>
          <p:txBody>
            <a:bodyPr wrap="none" rtlCol="0">
              <a:spAutoFit/>
            </a:bodyPr>
            <a:lstStyle/>
            <a:p>
              <a:pPr algn="ctr"/>
              <a:r>
                <a:rPr lang="en-NZ" sz="1100" dirty="0">
                  <a:latin typeface="+mn-lt"/>
                </a:rPr>
                <a:t>7</a:t>
              </a:r>
              <a:r>
                <a:rPr lang="en-NZ" sz="1100" dirty="0" smtClean="0">
                  <a:latin typeface="+mn-lt"/>
                </a:rPr>
                <a:t>0</a:t>
              </a:r>
              <a:endParaRPr lang="en-GB" sz="1100" dirty="0">
                <a:latin typeface="+mn-lt"/>
              </a:endParaRPr>
            </a:p>
          </p:txBody>
        </p:sp>
      </p:grpSp>
      <p:sp>
        <p:nvSpPr>
          <p:cNvPr id="68" name="Text Box 8"/>
          <p:cNvSpPr txBox="1">
            <a:spLocks noChangeArrowheads="1"/>
          </p:cNvSpPr>
          <p:nvPr/>
        </p:nvSpPr>
        <p:spPr bwMode="auto">
          <a:xfrm>
            <a:off x="6005873" y="6490286"/>
            <a:ext cx="291746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Roth.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221)</a:t>
            </a:r>
            <a:endParaRPr lang="en-GB" sz="1100" dirty="0"/>
          </a:p>
        </p:txBody>
      </p:sp>
    </p:spTree>
    <p:extLst>
      <p:ext uri="{BB962C8B-B14F-4D97-AF65-F5344CB8AC3E}">
        <p14:creationId xmlns:p14="http://schemas.microsoft.com/office/powerpoint/2010/main" val="22005223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223: Selecting </a:t>
            </a:r>
            <a:r>
              <a:rPr lang="en-GB" sz="1800" dirty="0"/>
              <a:t>for anti-EGFR inhibitors in CRC: KRAS and beyond</a:t>
            </a:r>
            <a:r>
              <a:rPr lang="en-GB" sz="1800" dirty="0" smtClean="0"/>
              <a:t>? </a:t>
            </a:r>
            <a:br>
              <a:rPr lang="en-GB" sz="1800" dirty="0" smtClean="0"/>
            </a:br>
            <a:r>
              <a:rPr lang="en-GB" sz="1800" i="1" dirty="0" smtClean="0"/>
              <a:t>– Van </a:t>
            </a:r>
            <a:r>
              <a:rPr lang="en-GB" sz="1800" i="1" dirty="0" err="1" smtClean="0"/>
              <a:t>Cutsem</a:t>
            </a:r>
            <a:r>
              <a:rPr lang="en-GB" sz="1800" i="1" dirty="0" smtClean="0"/>
              <a:t> E</a:t>
            </a:r>
            <a:endParaRPr lang="en-GB" sz="1800" i="1" dirty="0"/>
          </a:p>
        </p:txBody>
      </p:sp>
      <p:sp>
        <p:nvSpPr>
          <p:cNvPr id="3" name="Content Placeholder 2"/>
          <p:cNvSpPr>
            <a:spLocks noGrp="1"/>
          </p:cNvSpPr>
          <p:nvPr>
            <p:ph idx="1"/>
          </p:nvPr>
        </p:nvSpPr>
        <p:spPr/>
        <p:txBody>
          <a:bodyPr/>
          <a:lstStyle/>
          <a:p>
            <a:r>
              <a:rPr lang="en-GB" sz="1700" dirty="0" smtClean="0"/>
              <a:t>Study objective</a:t>
            </a:r>
          </a:p>
          <a:p>
            <a:pPr lvl="1"/>
            <a:r>
              <a:rPr lang="en-GB" sz="1700" dirty="0" smtClean="0"/>
              <a:t>To provide an overview of the prognostic and predictive markers in CRC other </a:t>
            </a:r>
            <a:br>
              <a:rPr lang="en-GB" sz="1700" dirty="0" smtClean="0"/>
            </a:br>
            <a:r>
              <a:rPr lang="en-GB" sz="1700" dirty="0" smtClean="0"/>
              <a:t>than </a:t>
            </a:r>
            <a:r>
              <a:rPr lang="en-GB" sz="1700" i="1" dirty="0" smtClean="0"/>
              <a:t>KRAS</a:t>
            </a:r>
          </a:p>
          <a:p>
            <a:r>
              <a:rPr lang="en-GB" sz="1700" dirty="0" smtClean="0"/>
              <a:t>Key results</a:t>
            </a:r>
          </a:p>
          <a:p>
            <a:pPr lvl="1"/>
            <a:r>
              <a:rPr lang="en-GB" sz="1700" i="1" dirty="0" smtClean="0"/>
              <a:t>KRAS </a:t>
            </a:r>
          </a:p>
          <a:p>
            <a:pPr lvl="2"/>
            <a:r>
              <a:rPr lang="en-GB" sz="1700" dirty="0"/>
              <a:t>D</a:t>
            </a:r>
            <a:r>
              <a:rPr lang="en-GB" sz="1700" dirty="0" smtClean="0"/>
              <a:t>emonstrated to predict treatment resistance in CRC patients, with higher response to treatment observed in </a:t>
            </a:r>
            <a:r>
              <a:rPr lang="en-GB" sz="1700" i="1" dirty="0" smtClean="0"/>
              <a:t>KRAS</a:t>
            </a:r>
            <a:r>
              <a:rPr lang="en-GB" sz="1700" dirty="0" smtClean="0"/>
              <a:t> WT patients</a:t>
            </a:r>
          </a:p>
          <a:p>
            <a:pPr lvl="2"/>
            <a:r>
              <a:rPr lang="en-GB" sz="1700" dirty="0" smtClean="0"/>
              <a:t>However, within the </a:t>
            </a:r>
            <a:r>
              <a:rPr lang="en-GB" sz="1700" i="1" dirty="0" smtClean="0"/>
              <a:t>KRAS</a:t>
            </a:r>
            <a:r>
              <a:rPr lang="en-GB" sz="1700" dirty="0" smtClean="0"/>
              <a:t> WT population there are responders and </a:t>
            </a:r>
            <a:br>
              <a:rPr lang="en-GB" sz="1700" dirty="0" smtClean="0"/>
            </a:br>
            <a:r>
              <a:rPr lang="en-GB" sz="1700" dirty="0" smtClean="0"/>
              <a:t>non-responders, suggesting other markers may be important</a:t>
            </a:r>
          </a:p>
          <a:p>
            <a:pPr marL="0" indent="0">
              <a:buNone/>
            </a:pPr>
            <a:endParaRPr lang="en-GB" sz="1700" dirty="0" smtClean="0"/>
          </a:p>
        </p:txBody>
      </p:sp>
      <p:sp>
        <p:nvSpPr>
          <p:cNvPr id="7" name="Text Box 8"/>
          <p:cNvSpPr txBox="1">
            <a:spLocks noChangeArrowheads="1"/>
          </p:cNvSpPr>
          <p:nvPr/>
        </p:nvSpPr>
        <p:spPr bwMode="auto">
          <a:xfrm>
            <a:off x="5528178" y="6490286"/>
            <a:ext cx="339516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Van </a:t>
            </a:r>
            <a:r>
              <a:rPr lang="en-GB" sz="1100" dirty="0" err="1" smtClean="0"/>
              <a:t>Cutsem</a:t>
            </a:r>
            <a:r>
              <a:rPr lang="en-GB" sz="1100" dirty="0" smtClean="0"/>
              <a:t>.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223)</a:t>
            </a:r>
            <a:endParaRPr lang="en-GB" sz="1100" dirty="0"/>
          </a:p>
        </p:txBody>
      </p:sp>
      <p:sp>
        <p:nvSpPr>
          <p:cNvPr id="4" name="Pie 3"/>
          <p:cNvSpPr/>
          <p:nvPr/>
        </p:nvSpPr>
        <p:spPr>
          <a:xfrm>
            <a:off x="3236260" y="4392705"/>
            <a:ext cx="2133600" cy="1498971"/>
          </a:xfrm>
          <a:prstGeom prst="pie">
            <a:avLst>
              <a:gd name="adj1" fmla="val 11620063"/>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Pie 7"/>
          <p:cNvSpPr/>
          <p:nvPr/>
        </p:nvSpPr>
        <p:spPr>
          <a:xfrm>
            <a:off x="3603813" y="4489104"/>
            <a:ext cx="2133600" cy="1498971"/>
          </a:xfrm>
          <a:prstGeom prst="pie">
            <a:avLst>
              <a:gd name="adj1" fmla="val 16071246"/>
              <a:gd name="adj2" fmla="val 29182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Pie 8"/>
          <p:cNvSpPr/>
          <p:nvPr/>
        </p:nvSpPr>
        <p:spPr>
          <a:xfrm>
            <a:off x="3236260" y="4695291"/>
            <a:ext cx="2133600" cy="1498971"/>
          </a:xfrm>
          <a:prstGeom prst="pie">
            <a:avLst>
              <a:gd name="adj1" fmla="val 2759260"/>
              <a:gd name="adj2" fmla="val 117092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1228163" y="4282588"/>
            <a:ext cx="2129783" cy="461665"/>
          </a:xfrm>
          <a:prstGeom prst="rect">
            <a:avLst/>
          </a:prstGeom>
          <a:noFill/>
          <a:ln>
            <a:solidFill>
              <a:schemeClr val="accent4"/>
            </a:solidFill>
          </a:ln>
        </p:spPr>
        <p:txBody>
          <a:bodyPr wrap="square" rtlCol="0">
            <a:spAutoFit/>
          </a:bodyPr>
          <a:lstStyle/>
          <a:p>
            <a:pPr algn="ctr"/>
            <a:r>
              <a:rPr lang="en-NZ" sz="1200" dirty="0" smtClean="0"/>
              <a:t>Some </a:t>
            </a:r>
            <a:r>
              <a:rPr lang="en-NZ" sz="1200" i="1" dirty="0" smtClean="0"/>
              <a:t>KRAS</a:t>
            </a:r>
            <a:r>
              <a:rPr lang="en-NZ" sz="1200" dirty="0" smtClean="0"/>
              <a:t> WT tumours are resistant to EGFR </a:t>
            </a:r>
            <a:r>
              <a:rPr lang="en-NZ" sz="1200" dirty="0" err="1" smtClean="0"/>
              <a:t>mAbs</a:t>
            </a:r>
            <a:endParaRPr lang="en-GB" sz="1200" dirty="0"/>
          </a:p>
        </p:txBody>
      </p:sp>
      <p:sp>
        <p:nvSpPr>
          <p:cNvPr id="11" name="TextBox 10"/>
          <p:cNvSpPr txBox="1"/>
          <p:nvPr/>
        </p:nvSpPr>
        <p:spPr>
          <a:xfrm>
            <a:off x="975360" y="5526410"/>
            <a:ext cx="2212251" cy="461665"/>
          </a:xfrm>
          <a:prstGeom prst="rect">
            <a:avLst/>
          </a:prstGeom>
          <a:noFill/>
          <a:ln>
            <a:solidFill>
              <a:schemeClr val="accent1"/>
            </a:solidFill>
          </a:ln>
        </p:spPr>
        <p:txBody>
          <a:bodyPr wrap="square" rtlCol="0">
            <a:spAutoFit/>
          </a:bodyPr>
          <a:lstStyle/>
          <a:p>
            <a:pPr algn="ctr"/>
            <a:r>
              <a:rPr lang="en-NZ" sz="1200" dirty="0" smtClean="0"/>
              <a:t>Many </a:t>
            </a:r>
            <a:r>
              <a:rPr lang="en-NZ" sz="1200" i="1" dirty="0" smtClean="0"/>
              <a:t>KRAS</a:t>
            </a:r>
            <a:r>
              <a:rPr lang="en-NZ" sz="1200" dirty="0" smtClean="0"/>
              <a:t> WT tumours are responsive to EGFR </a:t>
            </a:r>
            <a:r>
              <a:rPr lang="en-NZ" sz="1200" dirty="0" err="1" smtClean="0"/>
              <a:t>mAbs</a:t>
            </a:r>
            <a:endParaRPr lang="en-GB" sz="1200" dirty="0"/>
          </a:p>
        </p:txBody>
      </p:sp>
      <p:sp>
        <p:nvSpPr>
          <p:cNvPr id="12" name="TextBox 11"/>
          <p:cNvSpPr txBox="1"/>
          <p:nvPr/>
        </p:nvSpPr>
        <p:spPr>
          <a:xfrm>
            <a:off x="5751638" y="4740778"/>
            <a:ext cx="2182128" cy="461665"/>
          </a:xfrm>
          <a:prstGeom prst="rect">
            <a:avLst/>
          </a:prstGeom>
          <a:noFill/>
          <a:ln>
            <a:solidFill>
              <a:schemeClr val="accent2"/>
            </a:solidFill>
          </a:ln>
        </p:spPr>
        <p:txBody>
          <a:bodyPr wrap="square" rtlCol="0">
            <a:spAutoFit/>
          </a:bodyPr>
          <a:lstStyle/>
          <a:p>
            <a:pPr algn="ctr"/>
            <a:r>
              <a:rPr lang="en-NZ" sz="1200" dirty="0" smtClean="0"/>
              <a:t>Most </a:t>
            </a:r>
            <a:r>
              <a:rPr lang="en-NZ" sz="1200" i="1" dirty="0" smtClean="0"/>
              <a:t>KRAS</a:t>
            </a:r>
            <a:r>
              <a:rPr lang="en-NZ" sz="1200" dirty="0" smtClean="0"/>
              <a:t> MT tumours are resistant to EGFR </a:t>
            </a:r>
            <a:r>
              <a:rPr lang="en-NZ" sz="1200" dirty="0" err="1" smtClean="0"/>
              <a:t>mAbs</a:t>
            </a:r>
            <a:endParaRPr lang="en-GB" sz="1200" dirty="0"/>
          </a:p>
        </p:txBody>
      </p:sp>
      <p:sp>
        <p:nvSpPr>
          <p:cNvPr id="13" name="Freeform 12"/>
          <p:cNvSpPr/>
          <p:nvPr/>
        </p:nvSpPr>
        <p:spPr>
          <a:xfrm>
            <a:off x="4487476" y="4186518"/>
            <a:ext cx="987494" cy="2058072"/>
          </a:xfrm>
          <a:custGeom>
            <a:avLst/>
            <a:gdLst>
              <a:gd name="connsiteX0" fmla="*/ 160724 w 987494"/>
              <a:gd name="connsiteY0" fmla="*/ 0 h 1927860"/>
              <a:gd name="connsiteX1" fmla="*/ 34994 w 987494"/>
              <a:gd name="connsiteY1" fmla="*/ 403860 h 1927860"/>
              <a:gd name="connsiteX2" fmla="*/ 8324 w 987494"/>
              <a:gd name="connsiteY2" fmla="*/ 883920 h 1927860"/>
              <a:gd name="connsiteX3" fmla="*/ 160724 w 987494"/>
              <a:gd name="connsiteY3" fmla="*/ 1299210 h 1927860"/>
              <a:gd name="connsiteX4" fmla="*/ 473144 w 987494"/>
              <a:gd name="connsiteY4" fmla="*/ 1668780 h 1927860"/>
              <a:gd name="connsiteX5" fmla="*/ 987494 w 987494"/>
              <a:gd name="connsiteY5" fmla="*/ 1927860 h 19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494" h="1927860">
                <a:moveTo>
                  <a:pt x="160724" y="0"/>
                </a:moveTo>
                <a:cubicBezTo>
                  <a:pt x="110559" y="128270"/>
                  <a:pt x="60394" y="256540"/>
                  <a:pt x="34994" y="403860"/>
                </a:cubicBezTo>
                <a:cubicBezTo>
                  <a:pt x="9594" y="551180"/>
                  <a:pt x="-12631" y="734695"/>
                  <a:pt x="8324" y="883920"/>
                </a:cubicBezTo>
                <a:cubicBezTo>
                  <a:pt x="29279" y="1033145"/>
                  <a:pt x="83254" y="1168400"/>
                  <a:pt x="160724" y="1299210"/>
                </a:cubicBezTo>
                <a:cubicBezTo>
                  <a:pt x="238194" y="1430020"/>
                  <a:pt x="335349" y="1564005"/>
                  <a:pt x="473144" y="1668780"/>
                </a:cubicBezTo>
                <a:cubicBezTo>
                  <a:pt x="610939" y="1773555"/>
                  <a:pt x="799216" y="1850707"/>
                  <a:pt x="987494" y="192786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191435" y="4560787"/>
            <a:ext cx="1251216" cy="400110"/>
          </a:xfrm>
          <a:prstGeom prst="rect">
            <a:avLst/>
          </a:prstGeom>
          <a:noFill/>
        </p:spPr>
        <p:txBody>
          <a:bodyPr wrap="square" rtlCol="0">
            <a:spAutoFit/>
          </a:bodyPr>
          <a:lstStyle/>
          <a:p>
            <a:pPr algn="ctr"/>
            <a:r>
              <a:rPr lang="en-NZ" sz="1000" b="1" i="1" dirty="0" smtClean="0"/>
              <a:t>KRAS</a:t>
            </a:r>
            <a:r>
              <a:rPr lang="en-NZ" sz="1000" b="1" dirty="0" smtClean="0"/>
              <a:t> WT </a:t>
            </a:r>
            <a:br>
              <a:rPr lang="en-NZ" sz="1000" b="1" dirty="0" smtClean="0"/>
            </a:br>
            <a:r>
              <a:rPr lang="en-NZ" sz="1000" b="1" dirty="0" smtClean="0"/>
              <a:t>non-responders</a:t>
            </a:r>
            <a:endParaRPr lang="en-GB" sz="1000" b="1" dirty="0"/>
          </a:p>
        </p:txBody>
      </p:sp>
      <p:sp>
        <p:nvSpPr>
          <p:cNvPr id="16" name="TextBox 15"/>
          <p:cNvSpPr txBox="1"/>
          <p:nvPr/>
        </p:nvSpPr>
        <p:spPr>
          <a:xfrm>
            <a:off x="3402771" y="5610660"/>
            <a:ext cx="1093692" cy="400110"/>
          </a:xfrm>
          <a:prstGeom prst="rect">
            <a:avLst/>
          </a:prstGeom>
          <a:noFill/>
        </p:spPr>
        <p:txBody>
          <a:bodyPr wrap="square" rtlCol="0">
            <a:spAutoFit/>
          </a:bodyPr>
          <a:lstStyle/>
          <a:p>
            <a:pPr algn="ctr"/>
            <a:r>
              <a:rPr lang="en-NZ" sz="1000" b="1" i="1" dirty="0" smtClean="0">
                <a:solidFill>
                  <a:schemeClr val="tx2"/>
                </a:solidFill>
              </a:rPr>
              <a:t>KRAS</a:t>
            </a:r>
            <a:r>
              <a:rPr lang="en-NZ" sz="1000" b="1" dirty="0" smtClean="0">
                <a:solidFill>
                  <a:schemeClr val="tx2"/>
                </a:solidFill>
              </a:rPr>
              <a:t> WT </a:t>
            </a:r>
            <a:br>
              <a:rPr lang="en-NZ" sz="1000" b="1" dirty="0" smtClean="0">
                <a:solidFill>
                  <a:schemeClr val="tx2"/>
                </a:solidFill>
              </a:rPr>
            </a:br>
            <a:r>
              <a:rPr lang="en-NZ" sz="1000" b="1" dirty="0" smtClean="0">
                <a:solidFill>
                  <a:schemeClr val="tx2"/>
                </a:solidFill>
              </a:rPr>
              <a:t>responders</a:t>
            </a:r>
            <a:endParaRPr lang="en-GB" sz="1000" b="1" dirty="0">
              <a:solidFill>
                <a:schemeClr val="tx2"/>
              </a:solidFill>
            </a:endParaRPr>
          </a:p>
        </p:txBody>
      </p:sp>
      <p:sp>
        <p:nvSpPr>
          <p:cNvPr id="17" name="TextBox 16"/>
          <p:cNvSpPr txBox="1"/>
          <p:nvPr/>
        </p:nvSpPr>
        <p:spPr>
          <a:xfrm>
            <a:off x="4670613" y="4971611"/>
            <a:ext cx="1093692" cy="246221"/>
          </a:xfrm>
          <a:prstGeom prst="rect">
            <a:avLst/>
          </a:prstGeom>
          <a:noFill/>
        </p:spPr>
        <p:txBody>
          <a:bodyPr wrap="square" rtlCol="0">
            <a:spAutoFit/>
          </a:bodyPr>
          <a:lstStyle/>
          <a:p>
            <a:pPr algn="ctr"/>
            <a:r>
              <a:rPr lang="en-NZ" sz="1000" b="1" i="1" dirty="0" smtClean="0"/>
              <a:t>KRAS</a:t>
            </a:r>
            <a:r>
              <a:rPr lang="en-NZ" sz="1000" b="1" dirty="0" smtClean="0"/>
              <a:t> MT</a:t>
            </a:r>
            <a:endParaRPr lang="en-GB" sz="1000" b="1" dirty="0"/>
          </a:p>
        </p:txBody>
      </p:sp>
    </p:spTree>
    <p:extLst>
      <p:ext uri="{BB962C8B-B14F-4D97-AF65-F5344CB8AC3E}">
        <p14:creationId xmlns:p14="http://schemas.microsoft.com/office/powerpoint/2010/main" val="26808724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223: Selecting for anti-EGFR inhibitors in CRC: KRAS and beyond? </a:t>
            </a:r>
            <a:r>
              <a:rPr lang="en-GB" sz="1800" dirty="0" smtClean="0"/>
              <a:t/>
            </a:r>
            <a:br>
              <a:rPr lang="en-GB" sz="1800" dirty="0" smtClean="0"/>
            </a:br>
            <a:r>
              <a:rPr lang="en-GB" sz="1800" i="1" dirty="0" smtClean="0"/>
              <a:t>– </a:t>
            </a:r>
            <a:r>
              <a:rPr lang="en-GB" sz="1800" i="1" dirty="0"/>
              <a:t>Van </a:t>
            </a:r>
            <a:r>
              <a:rPr lang="en-GB" sz="1800" i="1" dirty="0" err="1"/>
              <a:t>Cutsem</a:t>
            </a:r>
            <a:r>
              <a:rPr lang="en-GB" sz="1800" i="1" dirty="0"/>
              <a:t> E</a:t>
            </a:r>
            <a:endParaRPr lang="en-GB" sz="1800" dirty="0"/>
          </a:p>
        </p:txBody>
      </p:sp>
      <p:sp>
        <p:nvSpPr>
          <p:cNvPr id="3" name="Content Placeholder 2"/>
          <p:cNvSpPr>
            <a:spLocks noGrp="1"/>
          </p:cNvSpPr>
          <p:nvPr>
            <p:ph idx="1"/>
          </p:nvPr>
        </p:nvSpPr>
        <p:spPr>
          <a:xfrm>
            <a:off x="228600" y="1320800"/>
            <a:ext cx="8686800" cy="3003175"/>
          </a:xfrm>
        </p:spPr>
        <p:txBody>
          <a:bodyPr/>
          <a:lstStyle/>
          <a:p>
            <a:r>
              <a:rPr lang="en-GB" sz="1500" dirty="0" smtClean="0"/>
              <a:t>Key results </a:t>
            </a:r>
            <a:r>
              <a:rPr lang="en-GB" sz="1500" dirty="0"/>
              <a:t>(continued) </a:t>
            </a:r>
          </a:p>
          <a:p>
            <a:pPr lvl="1"/>
            <a:r>
              <a:rPr lang="en-GB" sz="1500" i="1" dirty="0" smtClean="0"/>
              <a:t>NRAS, BRAF</a:t>
            </a:r>
          </a:p>
          <a:p>
            <a:pPr lvl="2"/>
            <a:r>
              <a:rPr lang="en-GB" sz="1500" dirty="0" smtClean="0"/>
              <a:t>Reduced survival in </a:t>
            </a:r>
            <a:r>
              <a:rPr lang="en-GB" sz="1500" i="1" dirty="0" smtClean="0"/>
              <a:t>BRAF</a:t>
            </a:r>
            <a:r>
              <a:rPr lang="en-GB" sz="1500" dirty="0" smtClean="0"/>
              <a:t> and </a:t>
            </a:r>
            <a:r>
              <a:rPr lang="en-GB" sz="1500" i="1" dirty="0" smtClean="0"/>
              <a:t>NRAS</a:t>
            </a:r>
            <a:r>
              <a:rPr lang="en-GB" sz="1500" dirty="0" smtClean="0"/>
              <a:t> MT tumours in </a:t>
            </a:r>
            <a:r>
              <a:rPr lang="en-GB" sz="1500" i="1" dirty="0" smtClean="0"/>
              <a:t>KRAS</a:t>
            </a:r>
            <a:r>
              <a:rPr lang="en-GB" sz="1500" dirty="0" smtClean="0"/>
              <a:t> WT CRC</a:t>
            </a:r>
          </a:p>
          <a:p>
            <a:pPr lvl="3"/>
            <a:r>
              <a:rPr lang="en-GB" sz="1500" i="1" dirty="0" smtClean="0"/>
              <a:t>NRAS,</a:t>
            </a:r>
            <a:r>
              <a:rPr lang="en-GB" sz="1500" dirty="0" smtClean="0"/>
              <a:t> but not </a:t>
            </a:r>
            <a:r>
              <a:rPr lang="en-GB" sz="1500" i="1" dirty="0" smtClean="0"/>
              <a:t>BRAF</a:t>
            </a:r>
            <a:r>
              <a:rPr lang="en-GB" sz="1500" dirty="0" smtClean="0"/>
              <a:t>, was shown to predict treatment resistance</a:t>
            </a:r>
          </a:p>
          <a:p>
            <a:pPr lvl="1"/>
            <a:r>
              <a:rPr lang="en-GB" sz="1500" i="1" dirty="0"/>
              <a:t>RAS</a:t>
            </a:r>
          </a:p>
          <a:p>
            <a:pPr lvl="2"/>
            <a:r>
              <a:rPr lang="en-GB" sz="1500" dirty="0"/>
              <a:t>The PRIME study showed improved survival with </a:t>
            </a:r>
            <a:r>
              <a:rPr lang="en-GB" sz="1500" dirty="0" smtClean="0"/>
              <a:t>panitumumab </a:t>
            </a:r>
            <a:r>
              <a:rPr lang="en-GB" sz="1500" dirty="0"/>
              <a:t>in </a:t>
            </a:r>
            <a:r>
              <a:rPr lang="en-GB" sz="1500" i="1" dirty="0"/>
              <a:t>KRAS</a:t>
            </a:r>
            <a:r>
              <a:rPr lang="en-GB" sz="1500" dirty="0"/>
              <a:t> WT </a:t>
            </a:r>
            <a:r>
              <a:rPr lang="en-GB" sz="1500" dirty="0" smtClean="0"/>
              <a:t>tumours</a:t>
            </a:r>
            <a:endParaRPr lang="en-GB" sz="1500" dirty="0"/>
          </a:p>
          <a:p>
            <a:pPr lvl="2"/>
            <a:r>
              <a:rPr lang="en-GB" sz="1500" dirty="0" smtClean="0"/>
              <a:t>Survival </a:t>
            </a:r>
            <a:r>
              <a:rPr lang="en-GB" sz="1500" dirty="0"/>
              <a:t>was further </a:t>
            </a:r>
            <a:r>
              <a:rPr lang="en-GB" sz="1500" dirty="0" smtClean="0"/>
              <a:t>improved with panitumumab </a:t>
            </a:r>
            <a:r>
              <a:rPr lang="en-GB" sz="1500" dirty="0"/>
              <a:t>in all </a:t>
            </a:r>
            <a:r>
              <a:rPr lang="en-GB" sz="1500" i="1" dirty="0"/>
              <a:t>RAS</a:t>
            </a:r>
            <a:r>
              <a:rPr lang="en-GB" sz="1500" dirty="0"/>
              <a:t> WT </a:t>
            </a:r>
            <a:r>
              <a:rPr lang="en-GB" sz="1500" dirty="0" smtClean="0"/>
              <a:t>tumours (Figure)</a:t>
            </a:r>
          </a:p>
          <a:p>
            <a:pPr lvl="2"/>
            <a:r>
              <a:rPr lang="en-GB" sz="1500" dirty="0" smtClean="0"/>
              <a:t>Furthermore, </a:t>
            </a:r>
            <a:r>
              <a:rPr lang="en-GB" sz="1500" i="1" dirty="0"/>
              <a:t>RAS</a:t>
            </a:r>
            <a:r>
              <a:rPr lang="en-GB" sz="1500" dirty="0"/>
              <a:t> </a:t>
            </a:r>
            <a:r>
              <a:rPr lang="en-GB" sz="1500" dirty="0" smtClean="0"/>
              <a:t>mutant patients had substantially worse survival rates with panitumumab </a:t>
            </a:r>
          </a:p>
          <a:p>
            <a:pPr lvl="3"/>
            <a:r>
              <a:rPr lang="en-GB" sz="1500" dirty="0" smtClean="0"/>
              <a:t>As a result, panitumumab is only recommended in </a:t>
            </a:r>
            <a:r>
              <a:rPr lang="en-GB" sz="1500" i="1" dirty="0" smtClean="0"/>
              <a:t>RAS </a:t>
            </a:r>
            <a:r>
              <a:rPr lang="en-GB" sz="1500" dirty="0" smtClean="0"/>
              <a:t>WT patients</a:t>
            </a:r>
            <a:endParaRPr lang="en-GB" sz="1500" dirty="0"/>
          </a:p>
        </p:txBody>
      </p:sp>
      <p:sp>
        <p:nvSpPr>
          <p:cNvPr id="4" name="TextBox 3"/>
          <p:cNvSpPr txBox="1"/>
          <p:nvPr/>
        </p:nvSpPr>
        <p:spPr>
          <a:xfrm>
            <a:off x="3753405" y="6088942"/>
            <a:ext cx="2510863" cy="253916"/>
          </a:xfrm>
          <a:prstGeom prst="rect">
            <a:avLst/>
          </a:prstGeom>
          <a:noFill/>
        </p:spPr>
        <p:txBody>
          <a:bodyPr wrap="square" rtlCol="0">
            <a:spAutoFit/>
          </a:bodyPr>
          <a:lstStyle/>
          <a:p>
            <a:pPr algn="ctr"/>
            <a:r>
              <a:rPr lang="en-NZ" sz="1050" dirty="0" smtClean="0"/>
              <a:t>panitumumab–FOLFOX4 better</a:t>
            </a:r>
            <a:endParaRPr lang="en-GB" sz="1050" dirty="0"/>
          </a:p>
        </p:txBody>
      </p:sp>
      <p:sp>
        <p:nvSpPr>
          <p:cNvPr id="41" name="TextBox 40"/>
          <p:cNvSpPr txBox="1"/>
          <p:nvPr/>
        </p:nvSpPr>
        <p:spPr>
          <a:xfrm>
            <a:off x="6092133" y="6088942"/>
            <a:ext cx="1326507" cy="253916"/>
          </a:xfrm>
          <a:prstGeom prst="rect">
            <a:avLst/>
          </a:prstGeom>
          <a:noFill/>
        </p:spPr>
        <p:txBody>
          <a:bodyPr wrap="square" rtlCol="0">
            <a:spAutoFit/>
          </a:bodyPr>
          <a:lstStyle/>
          <a:p>
            <a:pPr algn="ctr"/>
            <a:r>
              <a:rPr lang="en-NZ" sz="1050" dirty="0" smtClean="0"/>
              <a:t>FOLFOX4 better</a:t>
            </a:r>
            <a:endParaRPr lang="en-GB" sz="1050" dirty="0"/>
          </a:p>
        </p:txBody>
      </p:sp>
      <p:cxnSp>
        <p:nvCxnSpPr>
          <p:cNvPr id="9" name="Straight Connector 8"/>
          <p:cNvCxnSpPr/>
          <p:nvPr/>
        </p:nvCxnSpPr>
        <p:spPr>
          <a:xfrm>
            <a:off x="5316263" y="5243815"/>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18056" y="5243815"/>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16263" y="5283588"/>
            <a:ext cx="5017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58505" y="5656479"/>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61961" y="5656479"/>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8505" y="5696252"/>
            <a:ext cx="11034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55040" y="5448633"/>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06837" y="5488406"/>
            <a:ext cx="4482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06837" y="5448633"/>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78824" y="4872411"/>
            <a:ext cx="5005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78824" y="4832638"/>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9399" y="4832638"/>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45365" y="4667131"/>
            <a:ext cx="4579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45365" y="4627357"/>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02094" y="4627357"/>
            <a:ext cx="0" cy="79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37008" y="4363675"/>
            <a:ext cx="0" cy="15036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598895" y="5797217"/>
            <a:ext cx="2380672" cy="70138"/>
            <a:chOff x="2712720" y="4163060"/>
            <a:chExt cx="3723640" cy="104140"/>
          </a:xfrm>
        </p:grpSpPr>
        <p:cxnSp>
          <p:nvCxnSpPr>
            <p:cNvPr id="31" name="Straight Connector 30"/>
            <p:cNvCxnSpPr/>
            <p:nvPr/>
          </p:nvCxnSpPr>
          <p:spPr>
            <a:xfrm>
              <a:off x="6436360" y="4163060"/>
              <a:ext cx="0" cy="104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15940" y="4163060"/>
              <a:ext cx="0" cy="104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87800" y="4163060"/>
              <a:ext cx="0" cy="104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64840" y="4163060"/>
              <a:ext cx="0" cy="104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48940" y="4163060"/>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64280" y="4163060"/>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92320" y="4163060"/>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05120" y="4163060"/>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17920" y="4163060"/>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712720" y="4163060"/>
              <a:ext cx="3723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6159080" y="5641699"/>
            <a:ext cx="103573" cy="1091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7" name="Oval 26"/>
          <p:cNvSpPr/>
          <p:nvPr/>
        </p:nvSpPr>
        <p:spPr>
          <a:xfrm>
            <a:off x="6184656" y="5437702"/>
            <a:ext cx="103573" cy="1091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8" name="Oval 27"/>
          <p:cNvSpPr/>
          <p:nvPr/>
        </p:nvSpPr>
        <p:spPr>
          <a:xfrm>
            <a:off x="6184656" y="4817858"/>
            <a:ext cx="103573" cy="1091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9" name="Oval 28"/>
          <p:cNvSpPr/>
          <p:nvPr/>
        </p:nvSpPr>
        <p:spPr>
          <a:xfrm>
            <a:off x="5621967" y="4612578"/>
            <a:ext cx="103573" cy="1091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0" name="Oval 29"/>
          <p:cNvSpPr/>
          <p:nvPr/>
        </p:nvSpPr>
        <p:spPr>
          <a:xfrm>
            <a:off x="5525116" y="5229855"/>
            <a:ext cx="103573" cy="1091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2" name="TextBox 41"/>
          <p:cNvSpPr txBox="1"/>
          <p:nvPr/>
        </p:nvSpPr>
        <p:spPr>
          <a:xfrm>
            <a:off x="6763803" y="5849726"/>
            <a:ext cx="447558" cy="253916"/>
          </a:xfrm>
          <a:prstGeom prst="rect">
            <a:avLst/>
          </a:prstGeom>
          <a:noFill/>
        </p:spPr>
        <p:txBody>
          <a:bodyPr wrap="none" rtlCol="0">
            <a:spAutoFit/>
          </a:bodyPr>
          <a:lstStyle/>
          <a:p>
            <a:r>
              <a:rPr lang="en-NZ" sz="1050" dirty="0" smtClean="0"/>
              <a:t>2.51</a:t>
            </a:r>
            <a:endParaRPr lang="en-GB" sz="1050" dirty="0"/>
          </a:p>
        </p:txBody>
      </p:sp>
      <p:sp>
        <p:nvSpPr>
          <p:cNvPr id="43" name="TextBox 42"/>
          <p:cNvSpPr txBox="1"/>
          <p:nvPr/>
        </p:nvSpPr>
        <p:spPr>
          <a:xfrm>
            <a:off x="6239276" y="5849726"/>
            <a:ext cx="447558" cy="253916"/>
          </a:xfrm>
          <a:prstGeom prst="rect">
            <a:avLst/>
          </a:prstGeom>
          <a:noFill/>
        </p:spPr>
        <p:txBody>
          <a:bodyPr wrap="none" rtlCol="0">
            <a:spAutoFit/>
          </a:bodyPr>
          <a:lstStyle/>
          <a:p>
            <a:r>
              <a:rPr lang="en-NZ" sz="1050" dirty="0" smtClean="0"/>
              <a:t>1.58</a:t>
            </a:r>
            <a:endParaRPr lang="en-GB" sz="1050" dirty="0"/>
          </a:p>
        </p:txBody>
      </p:sp>
      <p:sp>
        <p:nvSpPr>
          <p:cNvPr id="44" name="TextBox 43"/>
          <p:cNvSpPr txBox="1"/>
          <p:nvPr/>
        </p:nvSpPr>
        <p:spPr>
          <a:xfrm>
            <a:off x="5721244" y="5849726"/>
            <a:ext cx="447558" cy="253916"/>
          </a:xfrm>
          <a:prstGeom prst="rect">
            <a:avLst/>
          </a:prstGeom>
          <a:noFill/>
        </p:spPr>
        <p:txBody>
          <a:bodyPr wrap="none" rtlCol="0">
            <a:spAutoFit/>
          </a:bodyPr>
          <a:lstStyle/>
          <a:p>
            <a:r>
              <a:rPr lang="en-NZ" sz="1050" dirty="0" smtClean="0"/>
              <a:t>1.00</a:t>
            </a:r>
            <a:endParaRPr lang="en-GB" sz="1050" dirty="0"/>
          </a:p>
        </p:txBody>
      </p:sp>
      <p:sp>
        <p:nvSpPr>
          <p:cNvPr id="45" name="TextBox 44"/>
          <p:cNvSpPr txBox="1"/>
          <p:nvPr/>
        </p:nvSpPr>
        <p:spPr>
          <a:xfrm>
            <a:off x="5198341" y="5849726"/>
            <a:ext cx="447558" cy="253916"/>
          </a:xfrm>
          <a:prstGeom prst="rect">
            <a:avLst/>
          </a:prstGeom>
          <a:noFill/>
        </p:spPr>
        <p:txBody>
          <a:bodyPr wrap="none" rtlCol="0">
            <a:spAutoFit/>
          </a:bodyPr>
          <a:lstStyle/>
          <a:p>
            <a:r>
              <a:rPr lang="en-NZ" sz="1050" dirty="0" smtClean="0"/>
              <a:t>0.63</a:t>
            </a:r>
            <a:endParaRPr lang="en-GB" sz="1050" dirty="0"/>
          </a:p>
        </p:txBody>
      </p:sp>
      <p:sp>
        <p:nvSpPr>
          <p:cNvPr id="46" name="TextBox 45"/>
          <p:cNvSpPr txBox="1"/>
          <p:nvPr/>
        </p:nvSpPr>
        <p:spPr>
          <a:xfrm>
            <a:off x="4672189" y="5849726"/>
            <a:ext cx="447558" cy="253916"/>
          </a:xfrm>
          <a:prstGeom prst="rect">
            <a:avLst/>
          </a:prstGeom>
          <a:noFill/>
        </p:spPr>
        <p:txBody>
          <a:bodyPr wrap="none" rtlCol="0">
            <a:spAutoFit/>
          </a:bodyPr>
          <a:lstStyle/>
          <a:p>
            <a:r>
              <a:rPr lang="en-NZ" sz="1050" dirty="0" smtClean="0"/>
              <a:t>0.40</a:t>
            </a:r>
            <a:endParaRPr lang="en-GB" sz="1050" dirty="0"/>
          </a:p>
        </p:txBody>
      </p:sp>
      <p:cxnSp>
        <p:nvCxnSpPr>
          <p:cNvPr id="48" name="Straight Arrow Connector 47"/>
          <p:cNvCxnSpPr/>
          <p:nvPr/>
        </p:nvCxnSpPr>
        <p:spPr>
          <a:xfrm>
            <a:off x="6044045" y="6095947"/>
            <a:ext cx="9300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672189" y="6095947"/>
            <a:ext cx="11901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852283" y="4528631"/>
            <a:ext cx="1173719" cy="253916"/>
          </a:xfrm>
          <a:prstGeom prst="rect">
            <a:avLst/>
          </a:prstGeom>
          <a:noFill/>
        </p:spPr>
        <p:txBody>
          <a:bodyPr wrap="none" rtlCol="0">
            <a:spAutoFit/>
          </a:bodyPr>
          <a:lstStyle/>
          <a:p>
            <a:pPr algn="ctr"/>
            <a:r>
              <a:rPr lang="en-NZ" sz="1050" dirty="0" smtClean="0"/>
              <a:t>0.80 (0.66, 0.97)</a:t>
            </a:r>
            <a:endParaRPr lang="en-GB" sz="1050" dirty="0"/>
          </a:p>
        </p:txBody>
      </p:sp>
      <p:sp>
        <p:nvSpPr>
          <p:cNvPr id="52" name="TextBox 51"/>
          <p:cNvSpPr txBox="1"/>
          <p:nvPr/>
        </p:nvSpPr>
        <p:spPr>
          <a:xfrm>
            <a:off x="6852285" y="4733911"/>
            <a:ext cx="1173719" cy="253916"/>
          </a:xfrm>
          <a:prstGeom prst="rect">
            <a:avLst/>
          </a:prstGeom>
          <a:noFill/>
        </p:spPr>
        <p:txBody>
          <a:bodyPr wrap="none" rtlCol="0">
            <a:spAutoFit/>
          </a:bodyPr>
          <a:lstStyle/>
          <a:p>
            <a:pPr algn="ctr"/>
            <a:r>
              <a:rPr lang="en-NZ" sz="1050" dirty="0" smtClean="0"/>
              <a:t>1.29 (1.04, 1.62)</a:t>
            </a:r>
            <a:endParaRPr lang="en-GB" sz="1050" dirty="0"/>
          </a:p>
        </p:txBody>
      </p:sp>
      <p:sp>
        <p:nvSpPr>
          <p:cNvPr id="53" name="TextBox 52"/>
          <p:cNvSpPr txBox="1"/>
          <p:nvPr/>
        </p:nvSpPr>
        <p:spPr>
          <a:xfrm>
            <a:off x="6852286" y="5145908"/>
            <a:ext cx="1173719" cy="253916"/>
          </a:xfrm>
          <a:prstGeom prst="rect">
            <a:avLst/>
          </a:prstGeom>
          <a:noFill/>
        </p:spPr>
        <p:txBody>
          <a:bodyPr wrap="none" rtlCol="0">
            <a:spAutoFit/>
          </a:bodyPr>
          <a:lstStyle/>
          <a:p>
            <a:pPr algn="ctr"/>
            <a:r>
              <a:rPr lang="en-NZ" sz="1050" dirty="0" smtClean="0"/>
              <a:t>0.72 (0.58, 0.90)</a:t>
            </a:r>
            <a:endParaRPr lang="en-GB" sz="1050" dirty="0"/>
          </a:p>
        </p:txBody>
      </p:sp>
      <p:sp>
        <p:nvSpPr>
          <p:cNvPr id="54" name="TextBox 53"/>
          <p:cNvSpPr txBox="1"/>
          <p:nvPr/>
        </p:nvSpPr>
        <p:spPr>
          <a:xfrm>
            <a:off x="6852284" y="5350309"/>
            <a:ext cx="1173719" cy="253916"/>
          </a:xfrm>
          <a:prstGeom prst="rect">
            <a:avLst/>
          </a:prstGeom>
          <a:noFill/>
        </p:spPr>
        <p:txBody>
          <a:bodyPr wrap="none" rtlCol="0">
            <a:spAutoFit/>
          </a:bodyPr>
          <a:lstStyle/>
          <a:p>
            <a:pPr algn="ctr"/>
            <a:r>
              <a:rPr lang="en-NZ" sz="1050" dirty="0" smtClean="0"/>
              <a:t>1.31 (1.07, 1.60)</a:t>
            </a:r>
            <a:endParaRPr lang="en-GB" sz="1050" dirty="0"/>
          </a:p>
        </p:txBody>
      </p:sp>
      <p:sp>
        <p:nvSpPr>
          <p:cNvPr id="55" name="TextBox 54"/>
          <p:cNvSpPr txBox="1"/>
          <p:nvPr/>
        </p:nvSpPr>
        <p:spPr>
          <a:xfrm>
            <a:off x="6852285" y="5557752"/>
            <a:ext cx="1173719" cy="253916"/>
          </a:xfrm>
          <a:prstGeom prst="rect">
            <a:avLst/>
          </a:prstGeom>
          <a:noFill/>
        </p:spPr>
        <p:txBody>
          <a:bodyPr wrap="none" rtlCol="0">
            <a:spAutoFit/>
          </a:bodyPr>
          <a:lstStyle/>
          <a:p>
            <a:pPr algn="ctr"/>
            <a:r>
              <a:rPr lang="en-NZ" sz="1050" dirty="0" smtClean="0"/>
              <a:t>1.28 (0.79, 2.07)</a:t>
            </a:r>
            <a:endParaRPr lang="en-GB" sz="1050" dirty="0"/>
          </a:p>
        </p:txBody>
      </p:sp>
      <p:sp>
        <p:nvSpPr>
          <p:cNvPr id="56" name="TextBox 55"/>
          <p:cNvSpPr txBox="1"/>
          <p:nvPr/>
        </p:nvSpPr>
        <p:spPr>
          <a:xfrm>
            <a:off x="4729283" y="4148762"/>
            <a:ext cx="2419252" cy="253916"/>
          </a:xfrm>
          <a:prstGeom prst="rect">
            <a:avLst/>
          </a:prstGeom>
          <a:noFill/>
        </p:spPr>
        <p:txBody>
          <a:bodyPr wrap="none" rtlCol="0">
            <a:spAutoFit/>
          </a:bodyPr>
          <a:lstStyle/>
          <a:p>
            <a:pPr algn="ctr"/>
            <a:r>
              <a:rPr lang="en-NZ" sz="1050" dirty="0" smtClean="0"/>
              <a:t>HR for progression or death (95% CI)</a:t>
            </a:r>
            <a:endParaRPr lang="en-GB" sz="1050" dirty="0"/>
          </a:p>
        </p:txBody>
      </p:sp>
      <p:sp>
        <p:nvSpPr>
          <p:cNvPr id="57" name="TextBox 56"/>
          <p:cNvSpPr txBox="1"/>
          <p:nvPr/>
        </p:nvSpPr>
        <p:spPr>
          <a:xfrm>
            <a:off x="4065888" y="4528631"/>
            <a:ext cx="410690" cy="253916"/>
          </a:xfrm>
          <a:prstGeom prst="rect">
            <a:avLst/>
          </a:prstGeom>
          <a:noFill/>
        </p:spPr>
        <p:txBody>
          <a:bodyPr wrap="none" rtlCol="0">
            <a:spAutoFit/>
          </a:bodyPr>
          <a:lstStyle/>
          <a:p>
            <a:pPr algn="ctr"/>
            <a:r>
              <a:rPr lang="en-NZ" sz="1050" dirty="0" smtClean="0"/>
              <a:t>656</a:t>
            </a:r>
            <a:endParaRPr lang="en-GB" sz="1050" dirty="0"/>
          </a:p>
        </p:txBody>
      </p:sp>
      <p:sp>
        <p:nvSpPr>
          <p:cNvPr id="58" name="TextBox 57"/>
          <p:cNvSpPr txBox="1"/>
          <p:nvPr/>
        </p:nvSpPr>
        <p:spPr>
          <a:xfrm>
            <a:off x="4065890" y="4733911"/>
            <a:ext cx="410690" cy="253916"/>
          </a:xfrm>
          <a:prstGeom prst="rect">
            <a:avLst/>
          </a:prstGeom>
          <a:noFill/>
        </p:spPr>
        <p:txBody>
          <a:bodyPr wrap="none" rtlCol="0">
            <a:spAutoFit/>
          </a:bodyPr>
          <a:lstStyle/>
          <a:p>
            <a:pPr algn="ctr"/>
            <a:r>
              <a:rPr lang="en-NZ" sz="1050" dirty="0" smtClean="0"/>
              <a:t>440</a:t>
            </a:r>
            <a:endParaRPr lang="en-GB" sz="1050" dirty="0"/>
          </a:p>
        </p:txBody>
      </p:sp>
      <p:sp>
        <p:nvSpPr>
          <p:cNvPr id="59" name="TextBox 58"/>
          <p:cNvSpPr txBox="1"/>
          <p:nvPr/>
        </p:nvSpPr>
        <p:spPr>
          <a:xfrm>
            <a:off x="4065891" y="5145908"/>
            <a:ext cx="410690" cy="253916"/>
          </a:xfrm>
          <a:prstGeom prst="rect">
            <a:avLst/>
          </a:prstGeom>
          <a:noFill/>
        </p:spPr>
        <p:txBody>
          <a:bodyPr wrap="none" rtlCol="0">
            <a:spAutoFit/>
          </a:bodyPr>
          <a:lstStyle/>
          <a:p>
            <a:pPr algn="ctr"/>
            <a:r>
              <a:rPr lang="en-NZ" sz="1050" dirty="0" smtClean="0"/>
              <a:t>512</a:t>
            </a:r>
            <a:endParaRPr lang="en-GB" sz="1050" dirty="0"/>
          </a:p>
        </p:txBody>
      </p:sp>
      <p:sp>
        <p:nvSpPr>
          <p:cNvPr id="60" name="TextBox 59"/>
          <p:cNvSpPr txBox="1"/>
          <p:nvPr/>
        </p:nvSpPr>
        <p:spPr>
          <a:xfrm>
            <a:off x="4065889" y="5350309"/>
            <a:ext cx="410690" cy="253916"/>
          </a:xfrm>
          <a:prstGeom prst="rect">
            <a:avLst/>
          </a:prstGeom>
          <a:noFill/>
        </p:spPr>
        <p:txBody>
          <a:bodyPr wrap="none" rtlCol="0">
            <a:spAutoFit/>
          </a:bodyPr>
          <a:lstStyle/>
          <a:p>
            <a:pPr algn="ctr"/>
            <a:r>
              <a:rPr lang="en-NZ" sz="1050" dirty="0" smtClean="0"/>
              <a:t>548</a:t>
            </a:r>
            <a:endParaRPr lang="en-GB" sz="1050" dirty="0"/>
          </a:p>
        </p:txBody>
      </p:sp>
      <p:sp>
        <p:nvSpPr>
          <p:cNvPr id="61" name="TextBox 60"/>
          <p:cNvSpPr txBox="1"/>
          <p:nvPr/>
        </p:nvSpPr>
        <p:spPr>
          <a:xfrm>
            <a:off x="4065890" y="5557752"/>
            <a:ext cx="410690" cy="253916"/>
          </a:xfrm>
          <a:prstGeom prst="rect">
            <a:avLst/>
          </a:prstGeom>
          <a:noFill/>
        </p:spPr>
        <p:txBody>
          <a:bodyPr wrap="none" rtlCol="0">
            <a:spAutoFit/>
          </a:bodyPr>
          <a:lstStyle/>
          <a:p>
            <a:pPr algn="ctr"/>
            <a:r>
              <a:rPr lang="en-NZ" sz="1050" dirty="0" smtClean="0"/>
              <a:t>108</a:t>
            </a:r>
            <a:endParaRPr lang="en-GB" sz="1050" dirty="0"/>
          </a:p>
        </p:txBody>
      </p:sp>
      <p:sp>
        <p:nvSpPr>
          <p:cNvPr id="62" name="TextBox 61"/>
          <p:cNvSpPr txBox="1"/>
          <p:nvPr/>
        </p:nvSpPr>
        <p:spPr>
          <a:xfrm>
            <a:off x="797443" y="4528631"/>
            <a:ext cx="1803699" cy="253916"/>
          </a:xfrm>
          <a:prstGeom prst="rect">
            <a:avLst/>
          </a:prstGeom>
          <a:noFill/>
        </p:spPr>
        <p:txBody>
          <a:bodyPr wrap="none" rtlCol="0">
            <a:spAutoFit/>
          </a:bodyPr>
          <a:lstStyle/>
          <a:p>
            <a:r>
              <a:rPr lang="en-NZ" sz="1050" dirty="0" smtClean="0"/>
              <a:t>Non-mutated </a:t>
            </a:r>
            <a:r>
              <a:rPr lang="en-NZ" sz="1050" i="1" dirty="0" smtClean="0"/>
              <a:t>KRAS</a:t>
            </a:r>
            <a:r>
              <a:rPr lang="en-NZ" sz="1050" dirty="0" smtClean="0"/>
              <a:t> exon 2</a:t>
            </a:r>
            <a:endParaRPr lang="en-GB" sz="1050" dirty="0"/>
          </a:p>
        </p:txBody>
      </p:sp>
      <p:sp>
        <p:nvSpPr>
          <p:cNvPr id="63" name="TextBox 62"/>
          <p:cNvSpPr txBox="1"/>
          <p:nvPr/>
        </p:nvSpPr>
        <p:spPr>
          <a:xfrm>
            <a:off x="797443" y="4733911"/>
            <a:ext cx="1518364" cy="253916"/>
          </a:xfrm>
          <a:prstGeom prst="rect">
            <a:avLst/>
          </a:prstGeom>
          <a:noFill/>
        </p:spPr>
        <p:txBody>
          <a:bodyPr wrap="none" rtlCol="0">
            <a:spAutoFit/>
          </a:bodyPr>
          <a:lstStyle/>
          <a:p>
            <a:r>
              <a:rPr lang="en-NZ" sz="1050" dirty="0"/>
              <a:t>M</a:t>
            </a:r>
            <a:r>
              <a:rPr lang="en-NZ" sz="1050" dirty="0" smtClean="0"/>
              <a:t>utated </a:t>
            </a:r>
            <a:r>
              <a:rPr lang="en-NZ" sz="1050" i="1" dirty="0"/>
              <a:t>KRAS</a:t>
            </a:r>
            <a:r>
              <a:rPr lang="en-NZ" sz="1050" dirty="0"/>
              <a:t> exon </a:t>
            </a:r>
            <a:r>
              <a:rPr lang="en-NZ" sz="1050" dirty="0" smtClean="0"/>
              <a:t>2</a:t>
            </a:r>
            <a:endParaRPr lang="en-GB" sz="1050" dirty="0"/>
          </a:p>
        </p:txBody>
      </p:sp>
      <p:sp>
        <p:nvSpPr>
          <p:cNvPr id="64" name="TextBox 63"/>
          <p:cNvSpPr txBox="1"/>
          <p:nvPr/>
        </p:nvSpPr>
        <p:spPr>
          <a:xfrm>
            <a:off x="797443" y="5145908"/>
            <a:ext cx="1271502" cy="415498"/>
          </a:xfrm>
          <a:prstGeom prst="rect">
            <a:avLst/>
          </a:prstGeom>
          <a:noFill/>
        </p:spPr>
        <p:txBody>
          <a:bodyPr wrap="none" rtlCol="0">
            <a:spAutoFit/>
          </a:bodyPr>
          <a:lstStyle/>
          <a:p>
            <a:r>
              <a:rPr lang="en-NZ" sz="1050" dirty="0" smtClean="0"/>
              <a:t>Non-mutated </a:t>
            </a:r>
            <a:r>
              <a:rPr lang="en-NZ" sz="1050" i="1" dirty="0" smtClean="0"/>
              <a:t>RAS</a:t>
            </a:r>
            <a:endParaRPr lang="en-GB" sz="1050" dirty="0"/>
          </a:p>
          <a:p>
            <a:endParaRPr lang="en-GB" sz="1050" dirty="0"/>
          </a:p>
        </p:txBody>
      </p:sp>
      <p:sp>
        <p:nvSpPr>
          <p:cNvPr id="65" name="TextBox 64"/>
          <p:cNvSpPr txBox="1"/>
          <p:nvPr/>
        </p:nvSpPr>
        <p:spPr>
          <a:xfrm>
            <a:off x="797443" y="5350309"/>
            <a:ext cx="986167" cy="415498"/>
          </a:xfrm>
          <a:prstGeom prst="rect">
            <a:avLst/>
          </a:prstGeom>
          <a:noFill/>
        </p:spPr>
        <p:txBody>
          <a:bodyPr wrap="none" rtlCol="0">
            <a:spAutoFit/>
          </a:bodyPr>
          <a:lstStyle/>
          <a:p>
            <a:r>
              <a:rPr lang="en-NZ" sz="1050" dirty="0"/>
              <a:t>M</a:t>
            </a:r>
            <a:r>
              <a:rPr lang="en-NZ" sz="1050" dirty="0" smtClean="0"/>
              <a:t>utated </a:t>
            </a:r>
            <a:r>
              <a:rPr lang="en-NZ" sz="1050" i="1" dirty="0"/>
              <a:t>RAS</a:t>
            </a:r>
            <a:endParaRPr lang="en-GB" sz="1050" dirty="0"/>
          </a:p>
          <a:p>
            <a:endParaRPr lang="en-GB" sz="1050" dirty="0"/>
          </a:p>
        </p:txBody>
      </p:sp>
      <p:sp>
        <p:nvSpPr>
          <p:cNvPr id="66" name="TextBox 65"/>
          <p:cNvSpPr txBox="1"/>
          <p:nvPr/>
        </p:nvSpPr>
        <p:spPr>
          <a:xfrm>
            <a:off x="769332" y="5557752"/>
            <a:ext cx="3023585" cy="253916"/>
          </a:xfrm>
          <a:prstGeom prst="rect">
            <a:avLst/>
          </a:prstGeom>
          <a:noFill/>
        </p:spPr>
        <p:txBody>
          <a:bodyPr wrap="none" rtlCol="0">
            <a:spAutoFit/>
          </a:bodyPr>
          <a:lstStyle/>
          <a:p>
            <a:pPr algn="ctr"/>
            <a:r>
              <a:rPr lang="en-NZ" sz="1050" dirty="0" smtClean="0"/>
              <a:t>Non-mutated </a:t>
            </a:r>
            <a:r>
              <a:rPr lang="en-NZ" sz="1050" i="1" dirty="0"/>
              <a:t>KRAS</a:t>
            </a:r>
            <a:r>
              <a:rPr lang="en-NZ" sz="1050" dirty="0"/>
              <a:t> exon </a:t>
            </a:r>
            <a:r>
              <a:rPr lang="en-NZ" sz="1050" dirty="0" smtClean="0"/>
              <a:t>2, mutated other </a:t>
            </a:r>
            <a:r>
              <a:rPr lang="en-NZ" sz="1050" i="1" dirty="0" smtClean="0"/>
              <a:t>RAS</a:t>
            </a:r>
            <a:endParaRPr lang="en-GB" sz="1050" i="1" dirty="0"/>
          </a:p>
        </p:txBody>
      </p:sp>
      <p:sp>
        <p:nvSpPr>
          <p:cNvPr id="67" name="TextBox 66"/>
          <p:cNvSpPr txBox="1"/>
          <p:nvPr/>
        </p:nvSpPr>
        <p:spPr>
          <a:xfrm>
            <a:off x="641995" y="4976192"/>
            <a:ext cx="2233304" cy="253916"/>
          </a:xfrm>
          <a:prstGeom prst="rect">
            <a:avLst/>
          </a:prstGeom>
          <a:noFill/>
        </p:spPr>
        <p:txBody>
          <a:bodyPr wrap="none" rtlCol="0">
            <a:spAutoFit/>
          </a:bodyPr>
          <a:lstStyle/>
          <a:p>
            <a:r>
              <a:rPr lang="en-NZ" sz="1050" dirty="0" smtClean="0"/>
              <a:t>Prospective-retrospective analysis</a:t>
            </a:r>
            <a:endParaRPr lang="en-GB" sz="1050" dirty="0"/>
          </a:p>
        </p:txBody>
      </p:sp>
      <p:sp>
        <p:nvSpPr>
          <p:cNvPr id="68" name="TextBox 67"/>
          <p:cNvSpPr txBox="1"/>
          <p:nvPr/>
        </p:nvSpPr>
        <p:spPr>
          <a:xfrm>
            <a:off x="641995" y="4378825"/>
            <a:ext cx="1175322" cy="253916"/>
          </a:xfrm>
          <a:prstGeom prst="rect">
            <a:avLst/>
          </a:prstGeom>
          <a:noFill/>
        </p:spPr>
        <p:txBody>
          <a:bodyPr wrap="none" rtlCol="0">
            <a:spAutoFit/>
          </a:bodyPr>
          <a:lstStyle/>
          <a:p>
            <a:r>
              <a:rPr lang="en-NZ" sz="1050" dirty="0" smtClean="0"/>
              <a:t>Primary analysis</a:t>
            </a:r>
            <a:endParaRPr lang="en-GB" sz="1050" dirty="0"/>
          </a:p>
        </p:txBody>
      </p:sp>
      <p:sp>
        <p:nvSpPr>
          <p:cNvPr id="69" name="TextBox 68"/>
          <p:cNvSpPr txBox="1"/>
          <p:nvPr/>
        </p:nvSpPr>
        <p:spPr>
          <a:xfrm>
            <a:off x="641995" y="4174992"/>
            <a:ext cx="1810111" cy="253916"/>
          </a:xfrm>
          <a:prstGeom prst="rect">
            <a:avLst/>
          </a:prstGeom>
          <a:noFill/>
        </p:spPr>
        <p:txBody>
          <a:bodyPr wrap="none" rtlCol="0">
            <a:spAutoFit/>
          </a:bodyPr>
          <a:lstStyle/>
          <a:p>
            <a:r>
              <a:rPr lang="en-NZ" sz="1050" b="1" dirty="0" smtClean="0"/>
              <a:t>Progression-free survival</a:t>
            </a:r>
            <a:endParaRPr lang="en-GB" sz="1050" b="1" dirty="0"/>
          </a:p>
        </p:txBody>
      </p:sp>
      <p:sp>
        <p:nvSpPr>
          <p:cNvPr id="71" name="Text Box 8"/>
          <p:cNvSpPr txBox="1">
            <a:spLocks noChangeArrowheads="1"/>
          </p:cNvSpPr>
          <p:nvPr/>
        </p:nvSpPr>
        <p:spPr bwMode="auto">
          <a:xfrm>
            <a:off x="5528178" y="6490286"/>
            <a:ext cx="339516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Van </a:t>
            </a:r>
            <a:r>
              <a:rPr lang="en-GB" sz="1100" dirty="0" err="1" smtClean="0"/>
              <a:t>Cutsem</a:t>
            </a:r>
            <a:r>
              <a:rPr lang="en-GB" sz="1100" dirty="0" smtClean="0"/>
              <a:t>.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223)</a:t>
            </a:r>
            <a:endParaRPr lang="en-GB" sz="1100" dirty="0"/>
          </a:p>
        </p:txBody>
      </p:sp>
    </p:spTree>
    <p:extLst>
      <p:ext uri="{BB962C8B-B14F-4D97-AF65-F5344CB8AC3E}">
        <p14:creationId xmlns:p14="http://schemas.microsoft.com/office/powerpoint/2010/main" val="25538186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223: Selecting for anti-EGFR inhibitors in CRC: KRAS and beyond? </a:t>
            </a:r>
            <a:r>
              <a:rPr lang="en-GB" sz="1800" dirty="0" smtClean="0"/>
              <a:t/>
            </a:r>
            <a:br>
              <a:rPr lang="en-GB" sz="1800" dirty="0" smtClean="0"/>
            </a:br>
            <a:r>
              <a:rPr lang="en-GB" sz="1800" i="1" dirty="0" smtClean="0"/>
              <a:t>– </a:t>
            </a:r>
            <a:r>
              <a:rPr lang="en-GB" sz="1800" i="1" dirty="0"/>
              <a:t>Van </a:t>
            </a:r>
            <a:r>
              <a:rPr lang="en-GB" sz="1800" i="1" dirty="0" err="1"/>
              <a:t>Cutsem</a:t>
            </a:r>
            <a:r>
              <a:rPr lang="en-GB" sz="1800" i="1" dirty="0"/>
              <a:t> E</a:t>
            </a:r>
            <a:endParaRPr lang="en-GB" sz="1800" dirty="0"/>
          </a:p>
        </p:txBody>
      </p:sp>
      <p:sp>
        <p:nvSpPr>
          <p:cNvPr id="3" name="Content Placeholder 2"/>
          <p:cNvSpPr>
            <a:spLocks noGrp="1"/>
          </p:cNvSpPr>
          <p:nvPr>
            <p:ph idx="1"/>
          </p:nvPr>
        </p:nvSpPr>
        <p:spPr/>
        <p:txBody>
          <a:bodyPr/>
          <a:lstStyle/>
          <a:p>
            <a:r>
              <a:rPr lang="en-GB" sz="1800" dirty="0" smtClean="0"/>
              <a:t>Key results (continued) </a:t>
            </a:r>
          </a:p>
          <a:p>
            <a:pPr lvl="1"/>
            <a:r>
              <a:rPr lang="en-GB" sz="1800" dirty="0" smtClean="0"/>
              <a:t>There appear to be several important mutations in addition to </a:t>
            </a:r>
            <a:r>
              <a:rPr lang="en-GB" sz="1800" i="1" dirty="0" smtClean="0"/>
              <a:t>KRAS</a:t>
            </a:r>
            <a:r>
              <a:rPr lang="en-GB" sz="1800" dirty="0" smtClean="0"/>
              <a:t> exon 2:</a:t>
            </a:r>
          </a:p>
          <a:p>
            <a:pPr lvl="2"/>
            <a:r>
              <a:rPr lang="en-GB" sz="1800" i="1" dirty="0" smtClean="0"/>
              <a:t>KRAS</a:t>
            </a:r>
            <a:r>
              <a:rPr lang="en-GB" sz="1800" dirty="0" smtClean="0"/>
              <a:t> exon 3 (codon 61), exon 4 (codon 117, 146)</a:t>
            </a:r>
          </a:p>
          <a:p>
            <a:pPr lvl="2"/>
            <a:r>
              <a:rPr lang="en-GB" sz="1800" i="1" dirty="0" smtClean="0"/>
              <a:t>NRAS</a:t>
            </a:r>
            <a:r>
              <a:rPr lang="en-GB" sz="1800" dirty="0" smtClean="0"/>
              <a:t> exon 2 (codon 12, 13) exon 3 (codon 61), exon 4 (codon 117, 146)</a:t>
            </a:r>
          </a:p>
          <a:p>
            <a:pPr lvl="2"/>
            <a:r>
              <a:rPr lang="en-GB" sz="1800" i="1" dirty="0" smtClean="0"/>
              <a:t>BRAF</a:t>
            </a:r>
            <a:r>
              <a:rPr lang="en-GB" sz="1800" dirty="0" smtClean="0"/>
              <a:t> exon 15</a:t>
            </a:r>
          </a:p>
          <a:p>
            <a:pPr lvl="1">
              <a:spcBef>
                <a:spcPts val="600"/>
              </a:spcBef>
            </a:pPr>
            <a:r>
              <a:rPr lang="en-GB" sz="1800" dirty="0" smtClean="0"/>
              <a:t>High EGFR expression is also associated with improved survival with cetuximab in </a:t>
            </a:r>
            <a:r>
              <a:rPr lang="en-GB" sz="1800" i="1" dirty="0" smtClean="0"/>
              <a:t>KRAS</a:t>
            </a:r>
            <a:r>
              <a:rPr lang="en-GB" sz="1800" dirty="0" smtClean="0"/>
              <a:t> WT patients</a:t>
            </a:r>
          </a:p>
          <a:p>
            <a:pPr>
              <a:spcBef>
                <a:spcPts val="1200"/>
              </a:spcBef>
            </a:pPr>
            <a:r>
              <a:rPr lang="en-GB" sz="1800" b="1" dirty="0" smtClean="0"/>
              <a:t>Conclusions</a:t>
            </a:r>
          </a:p>
          <a:p>
            <a:pPr lvl="1"/>
            <a:r>
              <a:rPr lang="en-GB" sz="1800" b="1" dirty="0" smtClean="0"/>
              <a:t>Several mutations beyond </a:t>
            </a:r>
            <a:r>
              <a:rPr lang="en-GB" sz="1800" b="1" i="1" dirty="0" smtClean="0"/>
              <a:t>KRAS</a:t>
            </a:r>
            <a:r>
              <a:rPr lang="en-GB" sz="1800" b="1" dirty="0" smtClean="0"/>
              <a:t> exon 2 appear to affect survival in CRC</a:t>
            </a:r>
          </a:p>
          <a:p>
            <a:pPr lvl="2"/>
            <a:r>
              <a:rPr lang="en-GB" sz="1800" b="1" dirty="0" smtClean="0"/>
              <a:t>Reduced survival in patients with WT </a:t>
            </a:r>
            <a:r>
              <a:rPr lang="en-GB" sz="1800" b="1" i="1" dirty="0" smtClean="0"/>
              <a:t>KRAS</a:t>
            </a:r>
            <a:r>
              <a:rPr lang="en-GB" sz="1800" b="1" dirty="0" smtClean="0"/>
              <a:t> but with other </a:t>
            </a:r>
            <a:r>
              <a:rPr lang="en-GB" sz="1800" b="1" i="1" dirty="0" smtClean="0"/>
              <a:t>RAS</a:t>
            </a:r>
            <a:r>
              <a:rPr lang="en-GB" sz="1800" b="1" dirty="0" smtClean="0"/>
              <a:t> mutations</a:t>
            </a:r>
          </a:p>
          <a:p>
            <a:pPr lvl="1"/>
            <a:r>
              <a:rPr lang="en-GB" sz="1800" b="1" dirty="0" smtClean="0"/>
              <a:t>Several studies suggest that genotyping should be expanded from </a:t>
            </a:r>
            <a:r>
              <a:rPr lang="en-GB" sz="1800" b="1" i="1" dirty="0" smtClean="0"/>
              <a:t>KRAS</a:t>
            </a:r>
            <a:r>
              <a:rPr lang="en-GB" sz="1800" b="1" dirty="0" smtClean="0"/>
              <a:t> to all </a:t>
            </a:r>
            <a:r>
              <a:rPr lang="en-GB" sz="1800" b="1" i="1" dirty="0" smtClean="0"/>
              <a:t>RAS</a:t>
            </a:r>
            <a:r>
              <a:rPr lang="en-GB" sz="1800" b="1" dirty="0" smtClean="0"/>
              <a:t> mutations</a:t>
            </a:r>
            <a:endParaRPr lang="en-GB" sz="1800" b="1" dirty="0"/>
          </a:p>
        </p:txBody>
      </p:sp>
      <p:sp>
        <p:nvSpPr>
          <p:cNvPr id="7" name="Text Box 8"/>
          <p:cNvSpPr txBox="1">
            <a:spLocks noChangeArrowheads="1"/>
          </p:cNvSpPr>
          <p:nvPr/>
        </p:nvSpPr>
        <p:spPr bwMode="auto">
          <a:xfrm>
            <a:off x="5528178" y="6490286"/>
            <a:ext cx="339516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Van </a:t>
            </a:r>
            <a:r>
              <a:rPr lang="en-GB" sz="1100" dirty="0" err="1" smtClean="0"/>
              <a:t>Cutsem</a:t>
            </a:r>
            <a:r>
              <a:rPr lang="en-GB" sz="1100" dirty="0" smtClean="0"/>
              <a:t>.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223)</a:t>
            </a:r>
            <a:endParaRPr lang="en-GB" sz="1100" dirty="0"/>
          </a:p>
        </p:txBody>
      </p:sp>
    </p:spTree>
    <p:extLst>
      <p:ext uri="{BB962C8B-B14F-4D97-AF65-F5344CB8AC3E}">
        <p14:creationId xmlns:p14="http://schemas.microsoft.com/office/powerpoint/2010/main" val="13964088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Concluding remarks: Personalised treatment in colorectal cancer </a:t>
            </a:r>
            <a:br>
              <a:rPr lang="en-GB" sz="1800" dirty="0" smtClean="0"/>
            </a:br>
            <a:r>
              <a:rPr lang="en-GB" sz="1800" dirty="0" smtClean="0"/>
              <a:t>– </a:t>
            </a:r>
            <a:r>
              <a:rPr lang="en-GB" sz="1800" i="1" dirty="0" smtClean="0"/>
              <a:t>Cunningham D</a:t>
            </a:r>
            <a:endParaRPr lang="en-GB" sz="1800" i="1" dirty="0"/>
          </a:p>
        </p:txBody>
      </p:sp>
      <p:sp>
        <p:nvSpPr>
          <p:cNvPr id="3" name="Content Placeholder 2"/>
          <p:cNvSpPr>
            <a:spLocks noGrp="1"/>
          </p:cNvSpPr>
          <p:nvPr>
            <p:ph idx="1"/>
          </p:nvPr>
        </p:nvSpPr>
        <p:spPr/>
        <p:txBody>
          <a:bodyPr/>
          <a:lstStyle/>
          <a:p>
            <a:r>
              <a:rPr lang="en-GB" sz="1800" dirty="0" smtClean="0"/>
              <a:t>Personalised medicine is important in evaluating the risk–benefit to patients</a:t>
            </a:r>
          </a:p>
          <a:p>
            <a:pPr lvl="1"/>
            <a:r>
              <a:rPr lang="en-GB" sz="1800" dirty="0" smtClean="0"/>
              <a:t>There is currently poor selection of </a:t>
            </a:r>
            <a:r>
              <a:rPr lang="en-GB" sz="1800" dirty="0"/>
              <a:t>patients for </a:t>
            </a:r>
            <a:r>
              <a:rPr lang="en-GB" sz="1800" dirty="0" smtClean="0"/>
              <a:t>adjuvant therapy, with many </a:t>
            </a:r>
            <a:r>
              <a:rPr lang="en-GB" sz="1800" dirty="0"/>
              <a:t>patients cured </a:t>
            </a:r>
            <a:r>
              <a:rPr lang="en-GB" sz="1800" dirty="0" smtClean="0"/>
              <a:t>by surgery alone</a:t>
            </a:r>
          </a:p>
          <a:p>
            <a:pPr lvl="1"/>
            <a:r>
              <a:rPr lang="en-GB" sz="1800" dirty="0" smtClean="0"/>
              <a:t>Microsatellite instability testing recommended in Duke B </a:t>
            </a:r>
            <a:r>
              <a:rPr lang="en-GB" sz="1800" dirty="0"/>
              <a:t>patients, </a:t>
            </a:r>
            <a:r>
              <a:rPr lang="en-GB" sz="1800" dirty="0" smtClean="0"/>
              <a:t>with insufficient evidence to support testing in Duke C </a:t>
            </a:r>
            <a:r>
              <a:rPr lang="en-GB" sz="1800" dirty="0"/>
              <a:t>patients</a:t>
            </a:r>
            <a:endParaRPr lang="en-GB" sz="1800" dirty="0" smtClean="0"/>
          </a:p>
          <a:p>
            <a:pPr lvl="1"/>
            <a:r>
              <a:rPr lang="en-GB" sz="1800" dirty="0" smtClean="0"/>
              <a:t>SMAD4 requires further validation</a:t>
            </a:r>
          </a:p>
          <a:p>
            <a:pPr lvl="1"/>
            <a:r>
              <a:rPr lang="en-GB" sz="1800" dirty="0" smtClean="0"/>
              <a:t>Emerging role for maintenance therapy in </a:t>
            </a:r>
            <a:r>
              <a:rPr lang="en-GB" sz="1800" dirty="0" err="1" smtClean="0"/>
              <a:t>mCRC</a:t>
            </a:r>
            <a:endParaRPr lang="en-GB" sz="1800" dirty="0" smtClean="0"/>
          </a:p>
          <a:p>
            <a:pPr>
              <a:spcBef>
                <a:spcPts val="600"/>
              </a:spcBef>
            </a:pPr>
            <a:r>
              <a:rPr lang="en-GB" sz="1800" dirty="0" smtClean="0"/>
              <a:t>Biomarkers for CRC: validating the full RAS status of tumours is key</a:t>
            </a:r>
          </a:p>
          <a:p>
            <a:pPr lvl="1">
              <a:spcBef>
                <a:spcPts val="600"/>
              </a:spcBef>
            </a:pPr>
            <a:endParaRPr lang="en-GB" sz="1800" dirty="0" smtClean="0"/>
          </a:p>
          <a:p>
            <a:pPr lvl="1">
              <a:spcBef>
                <a:spcPts val="600"/>
              </a:spcBef>
            </a:pPr>
            <a:endParaRPr lang="en-GB" sz="1800" dirty="0" smtClean="0"/>
          </a:p>
          <a:p>
            <a:endParaRPr lang="en-GB" sz="1800" dirty="0" smtClean="0"/>
          </a:p>
          <a:p>
            <a:endParaRPr lang="en-GB" sz="1800" dirty="0" smtClean="0"/>
          </a:p>
          <a:p>
            <a:endParaRPr lang="en-GB" sz="1800" dirty="0"/>
          </a:p>
        </p:txBody>
      </p:sp>
      <p:sp>
        <p:nvSpPr>
          <p:cNvPr id="4" name="TextBox 3"/>
          <p:cNvSpPr txBox="1"/>
          <p:nvPr/>
        </p:nvSpPr>
        <p:spPr>
          <a:xfrm>
            <a:off x="4267200" y="4377068"/>
            <a:ext cx="4419600" cy="923330"/>
          </a:xfrm>
          <a:prstGeom prst="rect">
            <a:avLst/>
          </a:prstGeom>
          <a:noFill/>
        </p:spPr>
        <p:txBody>
          <a:bodyPr wrap="square" rtlCol="0">
            <a:spAutoFit/>
          </a:bodyPr>
          <a:lstStyle/>
          <a:p>
            <a:pPr marL="561975" lvl="1" indent="-309563" fontAlgn="base">
              <a:spcBef>
                <a:spcPts val="600"/>
              </a:spcBef>
              <a:spcAft>
                <a:spcPts val="600"/>
              </a:spcAft>
              <a:buClr>
                <a:srgbClr val="043882"/>
              </a:buClr>
              <a:buFontTx/>
              <a:buChar char="–"/>
            </a:pPr>
            <a:r>
              <a:rPr lang="en-GB" kern="0" dirty="0">
                <a:solidFill>
                  <a:srgbClr val="363636"/>
                </a:solidFill>
              </a:rPr>
              <a:t>Further information required for potential biomarkers such as p53 and </a:t>
            </a:r>
            <a:r>
              <a:rPr lang="en-GB" i="1" kern="0" dirty="0">
                <a:solidFill>
                  <a:srgbClr val="363636"/>
                </a:solidFill>
              </a:rPr>
              <a:t>PIK3CA</a:t>
            </a:r>
          </a:p>
        </p:txBody>
      </p:sp>
      <p:sp>
        <p:nvSpPr>
          <p:cNvPr id="8" name="Text Box 8"/>
          <p:cNvSpPr txBox="1">
            <a:spLocks noChangeArrowheads="1"/>
          </p:cNvSpPr>
          <p:nvPr/>
        </p:nvSpPr>
        <p:spPr bwMode="auto">
          <a:xfrm>
            <a:off x="7277053" y="6490286"/>
            <a:ext cx="164628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100" dirty="0">
                <a:solidFill>
                  <a:srgbClr val="363636"/>
                </a:solidFill>
              </a:rPr>
              <a:t>Cunningham. </a:t>
            </a:r>
            <a:r>
              <a:rPr lang="en-GB" sz="1100" dirty="0" smtClean="0">
                <a:solidFill>
                  <a:srgbClr val="363636"/>
                </a:solidFill>
              </a:rPr>
              <a:t>ESMO </a:t>
            </a:r>
            <a:r>
              <a:rPr lang="en-GB" sz="1100" dirty="0">
                <a:solidFill>
                  <a:srgbClr val="363636"/>
                </a:solidFill>
              </a:rPr>
              <a:t>2013</a:t>
            </a:r>
          </a:p>
        </p:txBody>
      </p:sp>
      <p:grpSp>
        <p:nvGrpSpPr>
          <p:cNvPr id="34" name="Group 33"/>
          <p:cNvGrpSpPr/>
          <p:nvPr/>
        </p:nvGrpSpPr>
        <p:grpSpPr>
          <a:xfrm>
            <a:off x="2463957" y="4679061"/>
            <a:ext cx="1367754" cy="1367754"/>
            <a:chOff x="-2199813" y="1955743"/>
            <a:chExt cx="1367754" cy="1367754"/>
          </a:xfrm>
        </p:grpSpPr>
        <p:sp>
          <p:nvSpPr>
            <p:cNvPr id="12" name="Oval 11"/>
            <p:cNvSpPr/>
            <p:nvPr/>
          </p:nvSpPr>
          <p:spPr>
            <a:xfrm>
              <a:off x="-2199813" y="1955743"/>
              <a:ext cx="1367754" cy="1367754"/>
            </a:xfrm>
            <a:prstGeom prst="ellipse">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dirty="0">
                <a:solidFill>
                  <a:srgbClr val="363636"/>
                </a:solidFill>
              </a:endParaRPr>
            </a:p>
          </p:txBody>
        </p:sp>
        <p:sp>
          <p:nvSpPr>
            <p:cNvPr id="19" name="TextBox 18"/>
            <p:cNvSpPr txBox="1"/>
            <p:nvPr/>
          </p:nvSpPr>
          <p:spPr>
            <a:xfrm>
              <a:off x="-2047492" y="2408788"/>
              <a:ext cx="1063112" cy="461665"/>
            </a:xfrm>
            <a:prstGeom prst="rect">
              <a:avLst/>
            </a:prstGeom>
            <a:noFill/>
          </p:spPr>
          <p:txBody>
            <a:bodyPr wrap="none" rtlCol="0">
              <a:spAutoFit/>
            </a:bodyPr>
            <a:lstStyle/>
            <a:p>
              <a:pPr algn="ctr" fontAlgn="base">
                <a:spcBef>
                  <a:spcPct val="0"/>
                </a:spcBef>
                <a:spcAft>
                  <a:spcPct val="0"/>
                </a:spcAft>
              </a:pPr>
              <a:r>
                <a:rPr lang="en-GB" sz="1200" i="1" dirty="0">
                  <a:solidFill>
                    <a:srgbClr val="363636"/>
                  </a:solidFill>
                </a:rPr>
                <a:t>KRAS</a:t>
              </a:r>
              <a:r>
                <a:rPr lang="en-GB" sz="1200" dirty="0">
                  <a:solidFill>
                    <a:srgbClr val="363636"/>
                  </a:solidFill>
                </a:rPr>
                <a:t> codon</a:t>
              </a:r>
              <a:br>
                <a:rPr lang="en-GB" sz="1200" dirty="0">
                  <a:solidFill>
                    <a:srgbClr val="363636"/>
                  </a:solidFill>
                </a:rPr>
              </a:br>
              <a:r>
                <a:rPr lang="en-GB" sz="1200" dirty="0">
                  <a:solidFill>
                    <a:srgbClr val="363636"/>
                  </a:solidFill>
                </a:rPr>
                <a:t>12/13</a:t>
              </a:r>
            </a:p>
          </p:txBody>
        </p:sp>
      </p:grpSp>
      <p:grpSp>
        <p:nvGrpSpPr>
          <p:cNvPr id="41" name="Group 40"/>
          <p:cNvGrpSpPr/>
          <p:nvPr/>
        </p:nvGrpSpPr>
        <p:grpSpPr>
          <a:xfrm>
            <a:off x="2823204" y="4120242"/>
            <a:ext cx="649260" cy="649260"/>
            <a:chOff x="2823204" y="4050902"/>
            <a:chExt cx="649260" cy="649260"/>
          </a:xfrm>
        </p:grpSpPr>
        <p:sp>
          <p:nvSpPr>
            <p:cNvPr id="14" name="Oval 13"/>
            <p:cNvSpPr/>
            <p:nvPr/>
          </p:nvSpPr>
          <p:spPr>
            <a:xfrm>
              <a:off x="2823204" y="4050902"/>
              <a:ext cx="649260" cy="649260"/>
            </a:xfrm>
            <a:prstGeom prst="ellips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dirty="0">
                <a:solidFill>
                  <a:srgbClr val="363636"/>
                </a:solidFill>
              </a:endParaRPr>
            </a:p>
          </p:txBody>
        </p:sp>
        <p:sp>
          <p:nvSpPr>
            <p:cNvPr id="9" name="TextBox 8"/>
            <p:cNvSpPr txBox="1"/>
            <p:nvPr/>
          </p:nvSpPr>
          <p:spPr>
            <a:xfrm>
              <a:off x="2858332" y="4244727"/>
              <a:ext cx="579005" cy="261610"/>
            </a:xfrm>
            <a:prstGeom prst="rect">
              <a:avLst/>
            </a:prstGeom>
            <a:noFill/>
          </p:spPr>
          <p:txBody>
            <a:bodyPr wrap="none" rtlCol="0">
              <a:spAutoFit/>
            </a:bodyPr>
            <a:lstStyle/>
            <a:p>
              <a:pPr algn="ctr" fontAlgn="base">
                <a:spcBef>
                  <a:spcPct val="0"/>
                </a:spcBef>
                <a:spcAft>
                  <a:spcPct val="0"/>
                </a:spcAft>
              </a:pPr>
              <a:r>
                <a:rPr lang="en-GB" sz="1100" i="1" dirty="0">
                  <a:solidFill>
                    <a:srgbClr val="363636"/>
                  </a:solidFill>
                </a:rPr>
                <a:t>NRAS</a:t>
              </a:r>
            </a:p>
          </p:txBody>
        </p:sp>
      </p:grpSp>
      <p:grpSp>
        <p:nvGrpSpPr>
          <p:cNvPr id="42" name="Group 41"/>
          <p:cNvGrpSpPr/>
          <p:nvPr/>
        </p:nvGrpSpPr>
        <p:grpSpPr>
          <a:xfrm>
            <a:off x="3578133" y="4517042"/>
            <a:ext cx="649260" cy="649260"/>
            <a:chOff x="3521297" y="4412534"/>
            <a:chExt cx="649260" cy="649260"/>
          </a:xfrm>
        </p:grpSpPr>
        <p:sp>
          <p:nvSpPr>
            <p:cNvPr id="6" name="Oval 5"/>
            <p:cNvSpPr/>
            <p:nvPr/>
          </p:nvSpPr>
          <p:spPr>
            <a:xfrm>
              <a:off x="3521297" y="4412534"/>
              <a:ext cx="649260" cy="649260"/>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a:solidFill>
                  <a:srgbClr val="363636"/>
                </a:solidFill>
              </a:endParaRPr>
            </a:p>
          </p:txBody>
        </p:sp>
        <p:sp>
          <p:nvSpPr>
            <p:cNvPr id="16" name="TextBox 15"/>
            <p:cNvSpPr txBox="1"/>
            <p:nvPr/>
          </p:nvSpPr>
          <p:spPr>
            <a:xfrm>
              <a:off x="3560432" y="4521721"/>
              <a:ext cx="570990" cy="430887"/>
            </a:xfrm>
            <a:prstGeom prst="rect">
              <a:avLst/>
            </a:prstGeom>
            <a:noFill/>
          </p:spPr>
          <p:txBody>
            <a:bodyPr wrap="none" rtlCol="0">
              <a:spAutoFit/>
            </a:bodyPr>
            <a:lstStyle/>
            <a:p>
              <a:pPr fontAlgn="base">
                <a:spcBef>
                  <a:spcPct val="0"/>
                </a:spcBef>
                <a:spcAft>
                  <a:spcPct val="0"/>
                </a:spcAft>
              </a:pPr>
              <a:r>
                <a:rPr lang="en-GB" sz="1100" dirty="0">
                  <a:solidFill>
                    <a:srgbClr val="363636"/>
                  </a:solidFill>
                </a:rPr>
                <a:t>Other</a:t>
              </a:r>
              <a:br>
                <a:rPr lang="en-GB" sz="1100" dirty="0">
                  <a:solidFill>
                    <a:srgbClr val="363636"/>
                  </a:solidFill>
                </a:rPr>
              </a:br>
              <a:r>
                <a:rPr lang="en-GB" sz="1100" i="1" dirty="0">
                  <a:solidFill>
                    <a:srgbClr val="363636"/>
                  </a:solidFill>
                </a:rPr>
                <a:t>KRAS</a:t>
              </a:r>
            </a:p>
          </p:txBody>
        </p:sp>
      </p:grpSp>
      <p:sp>
        <p:nvSpPr>
          <p:cNvPr id="11" name="Oval 10"/>
          <p:cNvSpPr/>
          <p:nvPr/>
        </p:nvSpPr>
        <p:spPr>
          <a:xfrm>
            <a:off x="2072689" y="4517042"/>
            <a:ext cx="649260" cy="649260"/>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a:solidFill>
                <a:srgbClr val="363636"/>
              </a:solidFill>
            </a:endParaRPr>
          </a:p>
        </p:txBody>
      </p:sp>
      <p:sp>
        <p:nvSpPr>
          <p:cNvPr id="22" name="TextBox 21"/>
          <p:cNvSpPr txBox="1"/>
          <p:nvPr/>
        </p:nvSpPr>
        <p:spPr>
          <a:xfrm>
            <a:off x="2125880" y="4710867"/>
            <a:ext cx="562975" cy="261610"/>
          </a:xfrm>
          <a:prstGeom prst="rect">
            <a:avLst/>
          </a:prstGeom>
          <a:noFill/>
        </p:spPr>
        <p:txBody>
          <a:bodyPr wrap="none" rtlCol="0">
            <a:spAutoFit/>
          </a:bodyPr>
          <a:lstStyle/>
          <a:p>
            <a:pPr algn="ctr" fontAlgn="base">
              <a:spcBef>
                <a:spcPct val="0"/>
              </a:spcBef>
              <a:spcAft>
                <a:spcPct val="0"/>
              </a:spcAft>
            </a:pPr>
            <a:r>
              <a:rPr lang="en-GB" sz="1100" i="1" dirty="0">
                <a:solidFill>
                  <a:srgbClr val="363636"/>
                </a:solidFill>
              </a:rPr>
              <a:t>BRAF</a:t>
            </a:r>
          </a:p>
        </p:txBody>
      </p:sp>
      <p:grpSp>
        <p:nvGrpSpPr>
          <p:cNvPr id="46" name="Group 45"/>
          <p:cNvGrpSpPr/>
          <p:nvPr/>
        </p:nvGrpSpPr>
        <p:grpSpPr>
          <a:xfrm>
            <a:off x="1924310" y="5267331"/>
            <a:ext cx="688009" cy="649260"/>
            <a:chOff x="1956026" y="5162823"/>
            <a:chExt cx="688009" cy="649260"/>
          </a:xfrm>
        </p:grpSpPr>
        <p:sp>
          <p:nvSpPr>
            <p:cNvPr id="13" name="Oval 12"/>
            <p:cNvSpPr/>
            <p:nvPr/>
          </p:nvSpPr>
          <p:spPr>
            <a:xfrm>
              <a:off x="1975400" y="5162823"/>
              <a:ext cx="649260" cy="649260"/>
            </a:xfrm>
            <a:prstGeom prst="ellipse">
              <a:avLst/>
            </a:prstGeom>
            <a:solidFill>
              <a:srgbClr val="92D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a:solidFill>
                  <a:srgbClr val="363636"/>
                </a:solidFill>
              </a:endParaRPr>
            </a:p>
          </p:txBody>
        </p:sp>
        <p:sp>
          <p:nvSpPr>
            <p:cNvPr id="24" name="TextBox 23"/>
            <p:cNvSpPr txBox="1"/>
            <p:nvPr/>
          </p:nvSpPr>
          <p:spPr>
            <a:xfrm>
              <a:off x="1956026" y="5356648"/>
              <a:ext cx="688009" cy="261610"/>
            </a:xfrm>
            <a:prstGeom prst="rect">
              <a:avLst/>
            </a:prstGeom>
            <a:noFill/>
          </p:spPr>
          <p:txBody>
            <a:bodyPr wrap="none" rtlCol="0">
              <a:spAutoFit/>
            </a:bodyPr>
            <a:lstStyle/>
            <a:p>
              <a:pPr fontAlgn="base">
                <a:spcBef>
                  <a:spcPct val="0"/>
                </a:spcBef>
                <a:spcAft>
                  <a:spcPct val="0"/>
                </a:spcAft>
              </a:pPr>
              <a:r>
                <a:rPr lang="en-GB" sz="1100" i="1" dirty="0">
                  <a:solidFill>
                    <a:srgbClr val="363636"/>
                  </a:solidFill>
                </a:rPr>
                <a:t>PIK3CA</a:t>
              </a:r>
            </a:p>
          </p:txBody>
        </p:sp>
      </p:grpSp>
      <p:grpSp>
        <p:nvGrpSpPr>
          <p:cNvPr id="43" name="Group 42"/>
          <p:cNvGrpSpPr/>
          <p:nvPr/>
        </p:nvGrpSpPr>
        <p:grpSpPr>
          <a:xfrm>
            <a:off x="3686371" y="5267331"/>
            <a:ext cx="702436" cy="649260"/>
            <a:chOff x="3657852" y="5162823"/>
            <a:chExt cx="702436" cy="649260"/>
          </a:xfrm>
        </p:grpSpPr>
        <p:sp>
          <p:nvSpPr>
            <p:cNvPr id="28" name="Oval 27"/>
            <p:cNvSpPr/>
            <p:nvPr/>
          </p:nvSpPr>
          <p:spPr>
            <a:xfrm>
              <a:off x="3684440" y="5162823"/>
              <a:ext cx="649260" cy="649260"/>
            </a:xfrm>
            <a:prstGeom prst="ellipse">
              <a:avLst/>
            </a:prstGeom>
            <a:solidFill>
              <a:schemeClr val="bg1">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a:solidFill>
                  <a:srgbClr val="363636"/>
                </a:solidFill>
              </a:endParaRPr>
            </a:p>
          </p:txBody>
        </p:sp>
        <p:sp>
          <p:nvSpPr>
            <p:cNvPr id="29" name="TextBox 28"/>
            <p:cNvSpPr txBox="1"/>
            <p:nvPr/>
          </p:nvSpPr>
          <p:spPr>
            <a:xfrm>
              <a:off x="3657852" y="5272010"/>
              <a:ext cx="702436" cy="430887"/>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rPr>
                <a:t>? </a:t>
              </a:r>
              <a:r>
                <a:rPr lang="en-GB" sz="1100" i="1" dirty="0">
                  <a:solidFill>
                    <a:srgbClr val="363636"/>
                  </a:solidFill>
                </a:rPr>
                <a:t>AREG</a:t>
              </a:r>
              <a:r>
                <a:rPr lang="en-GB" sz="1100" dirty="0">
                  <a:solidFill>
                    <a:srgbClr val="363636"/>
                  </a:solidFill>
                </a:rPr>
                <a:t/>
              </a:r>
              <a:br>
                <a:rPr lang="en-GB" sz="1100" dirty="0">
                  <a:solidFill>
                    <a:srgbClr val="363636"/>
                  </a:solidFill>
                </a:rPr>
              </a:br>
              <a:r>
                <a:rPr lang="en-GB" sz="1100" dirty="0">
                  <a:solidFill>
                    <a:srgbClr val="363636"/>
                  </a:solidFill>
                </a:rPr>
                <a:t>/ </a:t>
              </a:r>
              <a:r>
                <a:rPr lang="en-GB" sz="1100" i="1" dirty="0">
                  <a:solidFill>
                    <a:srgbClr val="363636"/>
                  </a:solidFill>
                </a:rPr>
                <a:t>EREG</a:t>
              </a:r>
            </a:p>
          </p:txBody>
        </p:sp>
      </p:grpSp>
      <p:grpSp>
        <p:nvGrpSpPr>
          <p:cNvPr id="48" name="Group 47"/>
          <p:cNvGrpSpPr/>
          <p:nvPr/>
        </p:nvGrpSpPr>
        <p:grpSpPr>
          <a:xfrm>
            <a:off x="2398891" y="5853701"/>
            <a:ext cx="649260" cy="649260"/>
            <a:chOff x="2429035" y="5739145"/>
            <a:chExt cx="649260" cy="649260"/>
          </a:xfrm>
        </p:grpSpPr>
        <p:sp>
          <p:nvSpPr>
            <p:cNvPr id="32" name="Oval 31"/>
            <p:cNvSpPr/>
            <p:nvPr/>
          </p:nvSpPr>
          <p:spPr>
            <a:xfrm>
              <a:off x="2429035" y="5739145"/>
              <a:ext cx="649260" cy="649260"/>
            </a:xfrm>
            <a:prstGeom prst="ellipse">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a:solidFill>
                  <a:srgbClr val="363636"/>
                </a:solidFill>
              </a:endParaRPr>
            </a:p>
          </p:txBody>
        </p:sp>
        <p:sp>
          <p:nvSpPr>
            <p:cNvPr id="33" name="TextBox 32"/>
            <p:cNvSpPr txBox="1"/>
            <p:nvPr/>
          </p:nvSpPr>
          <p:spPr>
            <a:xfrm>
              <a:off x="2476987" y="5932970"/>
              <a:ext cx="553357" cy="261610"/>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rPr>
                <a:t>? </a:t>
              </a:r>
              <a:r>
                <a:rPr lang="en-GB" sz="1100">
                  <a:solidFill>
                    <a:srgbClr val="363636"/>
                  </a:solidFill>
                </a:rPr>
                <a:t>p53</a:t>
              </a:r>
              <a:endParaRPr lang="en-GB" sz="1100" dirty="0">
                <a:solidFill>
                  <a:srgbClr val="363636"/>
                </a:solidFill>
              </a:endParaRPr>
            </a:p>
          </p:txBody>
        </p:sp>
      </p:grpSp>
      <p:grpSp>
        <p:nvGrpSpPr>
          <p:cNvPr id="44" name="Group 43"/>
          <p:cNvGrpSpPr/>
          <p:nvPr/>
        </p:nvGrpSpPr>
        <p:grpSpPr>
          <a:xfrm>
            <a:off x="3208492" y="5853701"/>
            <a:ext cx="788998" cy="649260"/>
            <a:chOff x="3208492" y="5749193"/>
            <a:chExt cx="788998" cy="649260"/>
          </a:xfrm>
        </p:grpSpPr>
        <p:sp>
          <p:nvSpPr>
            <p:cNvPr id="38" name="Oval 37"/>
            <p:cNvSpPr/>
            <p:nvPr/>
          </p:nvSpPr>
          <p:spPr>
            <a:xfrm>
              <a:off x="3278361" y="5749193"/>
              <a:ext cx="649260" cy="649260"/>
            </a:xfrm>
            <a:prstGeom prst="ellipse">
              <a:avLst/>
            </a:prstGeom>
            <a:solidFill>
              <a:schemeClr val="accent6">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a:solidFill>
                  <a:srgbClr val="363636"/>
                </a:solidFill>
              </a:endParaRPr>
            </a:p>
          </p:txBody>
        </p:sp>
        <p:sp>
          <p:nvSpPr>
            <p:cNvPr id="39" name="TextBox 38"/>
            <p:cNvSpPr txBox="1"/>
            <p:nvPr/>
          </p:nvSpPr>
          <p:spPr>
            <a:xfrm>
              <a:off x="3208492" y="5858380"/>
              <a:ext cx="788998" cy="430887"/>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rPr>
                <a:t>? </a:t>
              </a:r>
              <a:r>
                <a:rPr lang="en-GB" sz="1100" i="1" dirty="0">
                  <a:solidFill>
                    <a:srgbClr val="363636"/>
                  </a:solidFill>
                </a:rPr>
                <a:t>EGFR</a:t>
              </a:r>
              <a:r>
                <a:rPr lang="en-GB" sz="1100" dirty="0">
                  <a:solidFill>
                    <a:srgbClr val="363636"/>
                  </a:solidFill>
                </a:rPr>
                <a:t/>
              </a:r>
              <a:br>
                <a:rPr lang="en-GB" sz="1100" dirty="0">
                  <a:solidFill>
                    <a:srgbClr val="363636"/>
                  </a:solidFill>
                </a:rPr>
              </a:br>
              <a:r>
                <a:rPr lang="en-GB" sz="1100" dirty="0">
                  <a:solidFill>
                    <a:srgbClr val="363636"/>
                  </a:solidFill>
                </a:rPr>
                <a:t>IHC/FISH</a:t>
              </a:r>
            </a:p>
          </p:txBody>
        </p:sp>
      </p:grpSp>
    </p:spTree>
    <p:extLst>
      <p:ext uri="{BB962C8B-B14F-4D97-AF65-F5344CB8AC3E}">
        <p14:creationId xmlns:p14="http://schemas.microsoft.com/office/powerpoint/2010/main" val="3942018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17: Analysis of KRAS/NRAS and BRAF mutations in FIRE-3: A randomized phase III study of FOLFIRI plus cetuximab or bevacizumab as first-line treatment for wild-type (WT) KRAS (exon 2) metastatic colorectal cancer (</a:t>
            </a:r>
            <a:r>
              <a:rPr lang="en-GB" sz="1800" dirty="0" err="1">
                <a:solidFill>
                  <a:srgbClr val="043882"/>
                </a:solidFill>
              </a:rPr>
              <a:t>mCRC</a:t>
            </a:r>
            <a:r>
              <a:rPr lang="en-GB" sz="1800" dirty="0">
                <a:solidFill>
                  <a:srgbClr val="043882"/>
                </a:solidFill>
              </a:rPr>
              <a:t>) patients – </a:t>
            </a:r>
            <a:r>
              <a:rPr lang="en-GB" sz="1800" i="1" dirty="0">
                <a:solidFill>
                  <a:srgbClr val="043882"/>
                </a:solidFill>
              </a:rPr>
              <a:t>Heinemann V et al</a:t>
            </a:r>
            <a:endParaRPr lang="en-GB" sz="2400" dirty="0"/>
          </a:p>
        </p:txBody>
      </p:sp>
      <p:sp>
        <p:nvSpPr>
          <p:cNvPr id="3" name="Content Placeholder 2"/>
          <p:cNvSpPr>
            <a:spLocks noGrp="1"/>
          </p:cNvSpPr>
          <p:nvPr>
            <p:ph idx="1"/>
          </p:nvPr>
        </p:nvSpPr>
        <p:spPr>
          <a:xfrm>
            <a:off x="228600" y="1320800"/>
            <a:ext cx="8839200" cy="5308600"/>
          </a:xfrm>
        </p:spPr>
        <p:txBody>
          <a:bodyPr/>
          <a:lstStyle/>
          <a:p>
            <a:r>
              <a:rPr lang="en-GB" sz="1600" dirty="0" smtClean="0"/>
              <a:t>Key results</a:t>
            </a:r>
          </a:p>
          <a:p>
            <a:pPr lvl="1"/>
            <a:r>
              <a:rPr lang="en-GB" sz="1600" dirty="0" smtClean="0"/>
              <a:t>The FIRE-3 study did not meet its primary endpoint</a:t>
            </a:r>
          </a:p>
          <a:p>
            <a:pPr lvl="2"/>
            <a:r>
              <a:rPr lang="en-GB" sz="1600" dirty="0" smtClean="0"/>
              <a:t>ORR 62% with </a:t>
            </a:r>
            <a:r>
              <a:rPr lang="en-GB" sz="1600" dirty="0" err="1"/>
              <a:t>FOLFIRI+cetuximab</a:t>
            </a:r>
            <a:r>
              <a:rPr lang="en-GB" sz="1600" dirty="0"/>
              <a:t> </a:t>
            </a:r>
            <a:r>
              <a:rPr lang="en-GB" sz="1600" dirty="0" smtClean="0"/>
              <a:t>vs. 58% with FOLFIRI+BEV (</a:t>
            </a:r>
            <a:r>
              <a:rPr lang="en-GB" sz="1600" dirty="0"/>
              <a:t>p=0.183</a:t>
            </a:r>
            <a:r>
              <a:rPr lang="en-GB" sz="1600" dirty="0" smtClean="0"/>
              <a:t>)</a:t>
            </a:r>
          </a:p>
          <a:p>
            <a:pPr lvl="1"/>
            <a:r>
              <a:rPr lang="en-GB" sz="1600" dirty="0" smtClean="0"/>
              <a:t>ORR and PFS were not significantly different between treatment arms in </a:t>
            </a:r>
            <a:r>
              <a:rPr lang="en-GB" sz="1600" i="1" dirty="0" smtClean="0"/>
              <a:t>RAS*</a:t>
            </a:r>
            <a:r>
              <a:rPr lang="en-GB" sz="1600" dirty="0" smtClean="0"/>
              <a:t> WT tumours</a:t>
            </a:r>
          </a:p>
          <a:p>
            <a:pPr lvl="1"/>
            <a:r>
              <a:rPr lang="en-GB" sz="1600" dirty="0" smtClean="0"/>
              <a:t>OS significantly improved with </a:t>
            </a:r>
            <a:r>
              <a:rPr lang="en-GB" sz="1600" dirty="0" err="1"/>
              <a:t>FOLFIRI+cetuximab</a:t>
            </a:r>
            <a:r>
              <a:rPr lang="en-GB" sz="1600" dirty="0"/>
              <a:t> </a:t>
            </a:r>
            <a:r>
              <a:rPr lang="en-GB" sz="1600" dirty="0" smtClean="0"/>
              <a:t>vs. FOLFIRI+BEV in </a:t>
            </a:r>
            <a:r>
              <a:rPr lang="en-GB" sz="1600" i="1" dirty="0" smtClean="0"/>
              <a:t>RAS*</a:t>
            </a:r>
            <a:r>
              <a:rPr lang="en-GB" sz="1600" dirty="0" smtClean="0"/>
              <a:t> WT tumours (figure)</a:t>
            </a:r>
          </a:p>
          <a:p>
            <a:pPr lvl="1"/>
            <a:endParaRPr lang="en-GB" sz="1600" dirty="0" smtClean="0"/>
          </a:p>
          <a:p>
            <a:pPr lvl="1"/>
            <a:endParaRPr lang="en-GB" sz="1600" dirty="0"/>
          </a:p>
          <a:p>
            <a:pPr lvl="1"/>
            <a:endParaRPr lang="en-GB" sz="1600" dirty="0" smtClean="0"/>
          </a:p>
          <a:p>
            <a:pPr lvl="1"/>
            <a:endParaRPr lang="en-GB" sz="1600" dirty="0"/>
          </a:p>
          <a:p>
            <a:pPr lvl="1"/>
            <a:endParaRPr lang="en-GB" sz="1600" dirty="0" smtClean="0"/>
          </a:p>
          <a:p>
            <a:pPr lvl="1"/>
            <a:endParaRPr lang="en-GB" sz="1600" dirty="0"/>
          </a:p>
          <a:p>
            <a:pPr lvl="1"/>
            <a:endParaRPr lang="en-GB" sz="1600" dirty="0"/>
          </a:p>
          <a:p>
            <a:pPr marL="252412" lvl="1" indent="0">
              <a:buNone/>
            </a:pPr>
            <a:endParaRPr lang="en-GB" sz="1600" dirty="0"/>
          </a:p>
          <a:p>
            <a:pPr lvl="1">
              <a:spcBef>
                <a:spcPts val="1200"/>
              </a:spcBef>
            </a:pPr>
            <a:r>
              <a:rPr lang="en-GB" sz="1600" dirty="0" smtClean="0"/>
              <a:t>First-line treatment with </a:t>
            </a:r>
            <a:r>
              <a:rPr lang="en-GB" sz="1600" dirty="0"/>
              <a:t>cetuximab did </a:t>
            </a:r>
            <a:r>
              <a:rPr lang="en-GB" sz="1600" dirty="0" smtClean="0"/>
              <a:t>not provide any benefit vs. BEV in </a:t>
            </a:r>
            <a:r>
              <a:rPr lang="en-GB" sz="1600" i="1" dirty="0" smtClean="0"/>
              <a:t>RAS*</a:t>
            </a:r>
            <a:r>
              <a:rPr lang="en-GB" sz="1600" dirty="0" smtClean="0"/>
              <a:t> mutant tumours</a:t>
            </a:r>
          </a:p>
          <a:p>
            <a:pPr lvl="1"/>
            <a:endParaRPr lang="en-GB" sz="1600" dirty="0"/>
          </a:p>
          <a:p>
            <a:pPr lvl="1"/>
            <a:endParaRPr lang="en-GB" sz="1600" dirty="0" smtClean="0"/>
          </a:p>
          <a:p>
            <a:pPr lvl="1"/>
            <a:endParaRPr lang="en-GB" sz="1600" dirty="0"/>
          </a:p>
          <a:p>
            <a:pPr lvl="1"/>
            <a:endParaRPr lang="en-GB" sz="1600" dirty="0" smtClean="0"/>
          </a:p>
          <a:p>
            <a:pPr lvl="1"/>
            <a:endParaRPr lang="en-GB" sz="1600" dirty="0"/>
          </a:p>
          <a:p>
            <a:pPr lvl="1"/>
            <a:endParaRPr lang="en-GB" sz="1600" dirty="0" smtClean="0"/>
          </a:p>
          <a:p>
            <a:pPr lvl="1"/>
            <a:endParaRPr lang="en-GB" sz="1600" dirty="0"/>
          </a:p>
          <a:p>
            <a:pPr lvl="2"/>
            <a:endParaRPr lang="en-GB" sz="1600" dirty="0"/>
          </a:p>
        </p:txBody>
      </p:sp>
      <p:sp>
        <p:nvSpPr>
          <p:cNvPr id="15" name="Text Box 5"/>
          <p:cNvSpPr txBox="1">
            <a:spLocks noChangeArrowheads="1"/>
          </p:cNvSpPr>
          <p:nvPr/>
        </p:nvSpPr>
        <p:spPr bwMode="auto">
          <a:xfrm>
            <a:off x="231775" y="6505675"/>
            <a:ext cx="530441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t>*</a:t>
            </a:r>
            <a:r>
              <a:rPr lang="en-GB" sz="1000" i="1" dirty="0" smtClean="0"/>
              <a:t>KRAS</a:t>
            </a:r>
            <a:r>
              <a:rPr lang="en-GB" sz="1000" dirty="0" smtClean="0"/>
              <a:t> </a:t>
            </a:r>
            <a:r>
              <a:rPr lang="en-GB" sz="1000" dirty="0"/>
              <a:t>and </a:t>
            </a:r>
            <a:r>
              <a:rPr lang="en-GB" sz="1000" i="1" dirty="0" smtClean="0"/>
              <a:t>NRAS </a:t>
            </a:r>
            <a:r>
              <a:rPr lang="en-GB" sz="1000" dirty="0"/>
              <a:t>exon 2, 3 and </a:t>
            </a:r>
            <a:r>
              <a:rPr lang="en-GB" sz="1000" dirty="0" smtClean="0"/>
              <a:t>4 </a:t>
            </a:r>
            <a:endParaRPr lang="en-GB" sz="1000" dirty="0"/>
          </a:p>
        </p:txBody>
      </p:sp>
      <p:graphicFrame>
        <p:nvGraphicFramePr>
          <p:cNvPr id="26" name="Table 25"/>
          <p:cNvGraphicFramePr>
            <a:graphicFrameLocks noGrp="1"/>
          </p:cNvGraphicFramePr>
          <p:nvPr>
            <p:extLst>
              <p:ext uri="{D42A27DB-BD31-4B8C-83A1-F6EECF244321}">
                <p14:modId xmlns:p14="http://schemas.microsoft.com/office/powerpoint/2010/main" val="466278235"/>
              </p:ext>
            </p:extLst>
          </p:nvPr>
        </p:nvGraphicFramePr>
        <p:xfrm>
          <a:off x="4857523" y="3254594"/>
          <a:ext cx="3642044" cy="1188720"/>
        </p:xfrm>
        <a:graphic>
          <a:graphicData uri="http://schemas.openxmlformats.org/drawingml/2006/table">
            <a:tbl>
              <a:tblPr firstRow="1" bandRow="1">
                <a:tableStyleId>{69012ECD-51FC-41F1-AA8D-1B2483CD663E}</a:tableStyleId>
              </a:tblPr>
              <a:tblGrid>
                <a:gridCol w="1324859"/>
                <a:gridCol w="737854"/>
                <a:gridCol w="717181"/>
                <a:gridCol w="862150"/>
              </a:tblGrid>
              <a:tr h="295396">
                <a:tc>
                  <a:txBody>
                    <a:bodyPr/>
                    <a:lstStyle/>
                    <a:p>
                      <a:endParaRPr lang="en-GB" sz="10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mn-lt"/>
                        </a:rPr>
                        <a:t>Events</a:t>
                      </a:r>
                      <a:br>
                        <a:rPr lang="en-GB" sz="1000" dirty="0" smtClean="0">
                          <a:solidFill>
                            <a:srgbClr val="000000"/>
                          </a:solidFill>
                          <a:latin typeface="+mn-lt"/>
                        </a:rPr>
                      </a:br>
                      <a:r>
                        <a:rPr lang="en-GB" sz="1000" dirty="0" smtClean="0">
                          <a:solidFill>
                            <a:srgbClr val="000000"/>
                          </a:solidFill>
                          <a:latin typeface="+mn-lt"/>
                        </a:rPr>
                        <a:t>n/N (%)</a:t>
                      </a:r>
                      <a:endParaRPr lang="en-GB" sz="1000" dirty="0">
                        <a:solidFill>
                          <a:srgbClr val="000000"/>
                        </a:solidFill>
                        <a:latin typeface="+mn-lt"/>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mn-lt"/>
                        </a:rPr>
                        <a:t>Median</a:t>
                      </a:r>
                      <a:br>
                        <a:rPr lang="en-GB" sz="1000" dirty="0" smtClean="0">
                          <a:solidFill>
                            <a:srgbClr val="000000"/>
                          </a:solidFill>
                          <a:latin typeface="+mn-lt"/>
                        </a:rPr>
                      </a:br>
                      <a:r>
                        <a:rPr lang="en-GB" sz="1000" dirty="0" smtClean="0">
                          <a:solidFill>
                            <a:srgbClr val="000000"/>
                          </a:solidFill>
                          <a:latin typeface="+mn-lt"/>
                        </a:rPr>
                        <a:t>(</a:t>
                      </a:r>
                      <a:r>
                        <a:rPr lang="en-GB" sz="1000" dirty="0" err="1" smtClean="0">
                          <a:solidFill>
                            <a:srgbClr val="000000"/>
                          </a:solidFill>
                          <a:latin typeface="+mn-lt"/>
                        </a:rPr>
                        <a:t>mos</a:t>
                      </a:r>
                      <a:r>
                        <a:rPr lang="en-GB" sz="1000" dirty="0" smtClean="0">
                          <a:solidFill>
                            <a:srgbClr val="000000"/>
                          </a:solidFill>
                          <a:latin typeface="+mn-lt"/>
                        </a:rPr>
                        <a:t>)</a:t>
                      </a:r>
                      <a:endParaRPr lang="en-GB" sz="1000" dirty="0">
                        <a:solidFill>
                          <a:srgbClr val="000000"/>
                        </a:solidFill>
                        <a:latin typeface="+mn-lt"/>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mn-lt"/>
                        </a:rPr>
                        <a:t>95% CI</a:t>
                      </a:r>
                      <a:endParaRPr lang="en-GB" sz="1000" dirty="0">
                        <a:solidFill>
                          <a:srgbClr val="000000"/>
                        </a:solidFill>
                        <a:latin typeface="+mn-lt"/>
                      </a:endParaRPr>
                    </a:p>
                  </a:txBody>
                  <a:tcPr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250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err="1" smtClean="0">
                          <a:solidFill>
                            <a:srgbClr val="000000"/>
                          </a:solidFill>
                          <a:latin typeface="+mn-lt"/>
                        </a:rPr>
                        <a:t>FOLFIRI+cetuximab</a:t>
                      </a:r>
                      <a:endParaRPr lang="en-GB" sz="1000" dirty="0" smtClean="0">
                        <a:solidFill>
                          <a:srgbClr val="000000"/>
                        </a:solidFill>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latin typeface="+mn-lt"/>
                        </a:rPr>
                        <a:t>91/171</a:t>
                      </a:r>
                      <a:br>
                        <a:rPr lang="en-GB" sz="1000" dirty="0" smtClean="0">
                          <a:latin typeface="+mn-lt"/>
                        </a:rPr>
                      </a:br>
                      <a:r>
                        <a:rPr lang="en-GB" sz="1000" dirty="0" smtClean="0">
                          <a:latin typeface="+mn-lt"/>
                        </a:rPr>
                        <a:t>(53.2%)</a:t>
                      </a:r>
                      <a:endParaRPr lang="en-GB" sz="10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latin typeface="+mn-lt"/>
                        </a:rPr>
                        <a:t>33.1</a:t>
                      </a:r>
                      <a:endParaRPr lang="en-GB" sz="10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latin typeface="+mn-lt"/>
                        </a:rPr>
                        <a:t>24.5, 39.4</a:t>
                      </a:r>
                      <a:endParaRPr lang="en-GB" sz="10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mn-lt"/>
                        </a:rPr>
                        <a:t>FOLFIRI+BEV</a:t>
                      </a:r>
                    </a:p>
                    <a:p>
                      <a:endParaRPr lang="en-GB" sz="10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110/171</a:t>
                      </a:r>
                      <a:br>
                        <a:rPr lang="en-GB" sz="1000" dirty="0" smtClean="0">
                          <a:latin typeface="+mn-lt"/>
                        </a:rPr>
                      </a:br>
                      <a:r>
                        <a:rPr lang="en-GB" sz="1000" dirty="0" smtClean="0">
                          <a:latin typeface="+mn-lt"/>
                        </a:rPr>
                        <a:t>(64.3%)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000" dirty="0" smtClean="0">
                          <a:latin typeface="+mn-lt"/>
                        </a:rPr>
                        <a:t>25.6</a:t>
                      </a:r>
                      <a:endParaRPr lang="en-GB" sz="10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22.7,</a:t>
                      </a:r>
                      <a:r>
                        <a:rPr lang="en-GB" sz="1000" baseline="0" dirty="0" smtClean="0">
                          <a:latin typeface="+mn-lt"/>
                        </a:rPr>
                        <a:t> </a:t>
                      </a:r>
                      <a:r>
                        <a:rPr lang="en-GB" sz="1000" dirty="0" smtClean="0">
                          <a:latin typeface="+mn-lt"/>
                        </a:rPr>
                        <a:t>28.6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39" name="TextBox 38"/>
          <p:cNvSpPr txBox="1"/>
          <p:nvPr/>
        </p:nvSpPr>
        <p:spPr>
          <a:xfrm>
            <a:off x="6698984" y="4531000"/>
            <a:ext cx="1898277" cy="400110"/>
          </a:xfrm>
          <a:prstGeom prst="rect">
            <a:avLst/>
          </a:prstGeom>
          <a:noFill/>
        </p:spPr>
        <p:txBody>
          <a:bodyPr wrap="none" rtlCol="0">
            <a:spAutoFit/>
          </a:bodyPr>
          <a:lstStyle/>
          <a:p>
            <a:pPr algn="r"/>
            <a:r>
              <a:rPr lang="en-GB" sz="1000" dirty="0" smtClean="0">
                <a:latin typeface="+mn-lt"/>
              </a:rPr>
              <a:t>HR 0.70 (95% CI: 0.53, 0.92)</a:t>
            </a:r>
            <a:br>
              <a:rPr lang="en-GB" sz="1000" dirty="0" smtClean="0">
                <a:latin typeface="+mn-lt"/>
              </a:rPr>
            </a:br>
            <a:r>
              <a:rPr lang="en-GB" sz="1000" dirty="0" smtClean="0">
                <a:latin typeface="+mn-lt"/>
              </a:rPr>
              <a:t>p (log-rank) = 0.011</a:t>
            </a:r>
            <a:endParaRPr lang="en-GB" sz="1000" dirty="0">
              <a:latin typeface="+mn-lt"/>
            </a:endParaRPr>
          </a:p>
        </p:txBody>
      </p:sp>
      <p:sp>
        <p:nvSpPr>
          <p:cNvPr id="5" name="Line 2"/>
          <p:cNvSpPr>
            <a:spLocks noChangeShapeType="1"/>
          </p:cNvSpPr>
          <p:nvPr/>
        </p:nvSpPr>
        <p:spPr bwMode="auto">
          <a:xfrm>
            <a:off x="2225674" y="3312132"/>
            <a:ext cx="6296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Line 3"/>
          <p:cNvSpPr>
            <a:spLocks noChangeShapeType="1"/>
          </p:cNvSpPr>
          <p:nvPr/>
        </p:nvSpPr>
        <p:spPr bwMode="auto">
          <a:xfrm>
            <a:off x="2225674" y="3828427"/>
            <a:ext cx="6296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4"/>
          <p:cNvSpPr>
            <a:spLocks noChangeShapeType="1"/>
          </p:cNvSpPr>
          <p:nvPr/>
        </p:nvSpPr>
        <p:spPr bwMode="auto">
          <a:xfrm>
            <a:off x="2225674" y="4357316"/>
            <a:ext cx="6296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5"/>
          <p:cNvSpPr>
            <a:spLocks noChangeShapeType="1"/>
          </p:cNvSpPr>
          <p:nvPr/>
        </p:nvSpPr>
        <p:spPr bwMode="auto">
          <a:xfrm>
            <a:off x="2225674" y="4886204"/>
            <a:ext cx="6296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6"/>
          <p:cNvSpPr>
            <a:spLocks noChangeShapeType="1"/>
          </p:cNvSpPr>
          <p:nvPr/>
        </p:nvSpPr>
        <p:spPr bwMode="auto">
          <a:xfrm>
            <a:off x="2225674" y="5415092"/>
            <a:ext cx="6296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7"/>
          <p:cNvSpPr>
            <a:spLocks noChangeShapeType="1"/>
          </p:cNvSpPr>
          <p:nvPr/>
        </p:nvSpPr>
        <p:spPr bwMode="auto">
          <a:xfrm flipV="1">
            <a:off x="2287581" y="5415092"/>
            <a:ext cx="0" cy="629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8"/>
          <p:cNvSpPr>
            <a:spLocks noChangeShapeType="1"/>
          </p:cNvSpPr>
          <p:nvPr/>
        </p:nvSpPr>
        <p:spPr bwMode="auto">
          <a:xfrm flipV="1">
            <a:off x="2817525" y="5415092"/>
            <a:ext cx="0" cy="629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p:cNvSpPr>
            <a:spLocks noChangeShapeType="1"/>
          </p:cNvSpPr>
          <p:nvPr/>
        </p:nvSpPr>
        <p:spPr bwMode="auto">
          <a:xfrm flipV="1">
            <a:off x="3321228" y="5415092"/>
            <a:ext cx="0" cy="629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p:cNvSpPr>
            <a:spLocks noChangeShapeType="1"/>
          </p:cNvSpPr>
          <p:nvPr/>
        </p:nvSpPr>
        <p:spPr bwMode="auto">
          <a:xfrm flipV="1">
            <a:off x="3824931" y="5415092"/>
            <a:ext cx="0" cy="629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p:cNvSpPr>
            <a:spLocks noChangeShapeType="1"/>
          </p:cNvSpPr>
          <p:nvPr/>
        </p:nvSpPr>
        <p:spPr bwMode="auto">
          <a:xfrm flipV="1">
            <a:off x="4341227" y="5415092"/>
            <a:ext cx="0" cy="629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p:cNvSpPr>
            <a:spLocks noChangeShapeType="1"/>
          </p:cNvSpPr>
          <p:nvPr/>
        </p:nvSpPr>
        <p:spPr bwMode="auto">
          <a:xfrm flipV="1">
            <a:off x="4857523" y="5415092"/>
            <a:ext cx="0" cy="629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p:cNvSpPr>
            <a:spLocks noChangeShapeType="1"/>
          </p:cNvSpPr>
          <p:nvPr/>
        </p:nvSpPr>
        <p:spPr bwMode="auto">
          <a:xfrm flipV="1">
            <a:off x="5323448" y="5415092"/>
            <a:ext cx="0" cy="629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p:nvSpPr>
        <p:spPr bwMode="auto">
          <a:xfrm>
            <a:off x="2288637" y="3299539"/>
            <a:ext cx="3034811" cy="2115553"/>
          </a:xfrm>
          <a:custGeom>
            <a:avLst/>
            <a:gdLst>
              <a:gd name="T0" fmla="*/ 0 w 241"/>
              <a:gd name="T1" fmla="*/ 0 h 168"/>
              <a:gd name="T2" fmla="*/ 0 w 241"/>
              <a:gd name="T3" fmla="*/ 168 h 168"/>
              <a:gd name="T4" fmla="*/ 241 w 241"/>
              <a:gd name="T5" fmla="*/ 168 h 168"/>
            </a:gdLst>
            <a:ahLst/>
            <a:cxnLst>
              <a:cxn ang="0">
                <a:pos x="T0" y="T1"/>
              </a:cxn>
              <a:cxn ang="0">
                <a:pos x="T2" y="T3"/>
              </a:cxn>
              <a:cxn ang="0">
                <a:pos x="T4" y="T5"/>
              </a:cxn>
            </a:cxnLst>
            <a:rect l="0" t="0" r="r" b="b"/>
            <a:pathLst>
              <a:path w="241" h="168">
                <a:moveTo>
                  <a:pt x="0" y="0"/>
                </a:moveTo>
                <a:lnTo>
                  <a:pt x="0" y="168"/>
                </a:lnTo>
                <a:lnTo>
                  <a:pt x="241" y="16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p:cNvSpPr>
          <p:nvPr/>
        </p:nvSpPr>
        <p:spPr bwMode="auto">
          <a:xfrm>
            <a:off x="2288637" y="3313187"/>
            <a:ext cx="2745182" cy="2115553"/>
          </a:xfrm>
          <a:custGeom>
            <a:avLst/>
            <a:gdLst>
              <a:gd name="T0" fmla="*/ 200 w 218"/>
              <a:gd name="T1" fmla="*/ 156 h 168"/>
              <a:gd name="T2" fmla="*/ 174 w 218"/>
              <a:gd name="T3" fmla="*/ 146 h 168"/>
              <a:gd name="T4" fmla="*/ 170 w 218"/>
              <a:gd name="T5" fmla="*/ 142 h 168"/>
              <a:gd name="T6" fmla="*/ 152 w 218"/>
              <a:gd name="T7" fmla="*/ 137 h 168"/>
              <a:gd name="T8" fmla="*/ 145 w 218"/>
              <a:gd name="T9" fmla="*/ 133 h 168"/>
              <a:gd name="T10" fmla="*/ 136 w 218"/>
              <a:gd name="T11" fmla="*/ 128 h 168"/>
              <a:gd name="T12" fmla="*/ 131 w 218"/>
              <a:gd name="T13" fmla="*/ 126 h 168"/>
              <a:gd name="T14" fmla="*/ 123 w 218"/>
              <a:gd name="T15" fmla="*/ 121 h 168"/>
              <a:gd name="T16" fmla="*/ 116 w 218"/>
              <a:gd name="T17" fmla="*/ 119 h 168"/>
              <a:gd name="T18" fmla="*/ 114 w 218"/>
              <a:gd name="T19" fmla="*/ 115 h 168"/>
              <a:gd name="T20" fmla="*/ 111 w 218"/>
              <a:gd name="T21" fmla="*/ 113 h 168"/>
              <a:gd name="T22" fmla="*/ 109 w 218"/>
              <a:gd name="T23" fmla="*/ 110 h 168"/>
              <a:gd name="T24" fmla="*/ 105 w 218"/>
              <a:gd name="T25" fmla="*/ 109 h 168"/>
              <a:gd name="T26" fmla="*/ 104 w 218"/>
              <a:gd name="T27" fmla="*/ 104 h 168"/>
              <a:gd name="T28" fmla="*/ 98 w 218"/>
              <a:gd name="T29" fmla="*/ 101 h 168"/>
              <a:gd name="T30" fmla="*/ 97 w 218"/>
              <a:gd name="T31" fmla="*/ 97 h 168"/>
              <a:gd name="T32" fmla="*/ 95 w 218"/>
              <a:gd name="T33" fmla="*/ 95 h 168"/>
              <a:gd name="T34" fmla="*/ 92 w 218"/>
              <a:gd name="T35" fmla="*/ 90 h 168"/>
              <a:gd name="T36" fmla="*/ 88 w 218"/>
              <a:gd name="T37" fmla="*/ 87 h 168"/>
              <a:gd name="T38" fmla="*/ 87 w 218"/>
              <a:gd name="T39" fmla="*/ 83 h 168"/>
              <a:gd name="T40" fmla="*/ 83 w 218"/>
              <a:gd name="T41" fmla="*/ 80 h 168"/>
              <a:gd name="T42" fmla="*/ 82 w 218"/>
              <a:gd name="T43" fmla="*/ 77 h 168"/>
              <a:gd name="T44" fmla="*/ 80 w 218"/>
              <a:gd name="T45" fmla="*/ 76 h 168"/>
              <a:gd name="T46" fmla="*/ 78 w 218"/>
              <a:gd name="T47" fmla="*/ 71 h 168"/>
              <a:gd name="T48" fmla="*/ 75 w 218"/>
              <a:gd name="T49" fmla="*/ 69 h 168"/>
              <a:gd name="T50" fmla="*/ 74 w 218"/>
              <a:gd name="T51" fmla="*/ 66 h 168"/>
              <a:gd name="T52" fmla="*/ 71 w 218"/>
              <a:gd name="T53" fmla="*/ 63 h 168"/>
              <a:gd name="T54" fmla="*/ 69 w 218"/>
              <a:gd name="T55" fmla="*/ 60 h 168"/>
              <a:gd name="T56" fmla="*/ 66 w 218"/>
              <a:gd name="T57" fmla="*/ 58 h 168"/>
              <a:gd name="T58" fmla="*/ 65 w 218"/>
              <a:gd name="T59" fmla="*/ 55 h 168"/>
              <a:gd name="T60" fmla="*/ 63 w 218"/>
              <a:gd name="T61" fmla="*/ 50 h 168"/>
              <a:gd name="T62" fmla="*/ 59 w 218"/>
              <a:gd name="T63" fmla="*/ 47 h 168"/>
              <a:gd name="T64" fmla="*/ 55 w 218"/>
              <a:gd name="T65" fmla="*/ 44 h 168"/>
              <a:gd name="T66" fmla="*/ 52 w 218"/>
              <a:gd name="T67" fmla="*/ 43 h 168"/>
              <a:gd name="T68" fmla="*/ 51 w 218"/>
              <a:gd name="T69" fmla="*/ 39 h 168"/>
              <a:gd name="T70" fmla="*/ 47 w 218"/>
              <a:gd name="T71" fmla="*/ 37 h 168"/>
              <a:gd name="T72" fmla="*/ 45 w 218"/>
              <a:gd name="T73" fmla="*/ 30 h 168"/>
              <a:gd name="T74" fmla="*/ 41 w 218"/>
              <a:gd name="T75" fmla="*/ 29 h 168"/>
              <a:gd name="T76" fmla="*/ 39 w 218"/>
              <a:gd name="T77" fmla="*/ 25 h 168"/>
              <a:gd name="T78" fmla="*/ 36 w 218"/>
              <a:gd name="T79" fmla="*/ 22 h 168"/>
              <a:gd name="T80" fmla="*/ 35 w 218"/>
              <a:gd name="T81" fmla="*/ 19 h 168"/>
              <a:gd name="T82" fmla="*/ 27 w 218"/>
              <a:gd name="T83" fmla="*/ 17 h 168"/>
              <a:gd name="T84" fmla="*/ 26 w 218"/>
              <a:gd name="T85" fmla="*/ 14 h 168"/>
              <a:gd name="T86" fmla="*/ 23 w 218"/>
              <a:gd name="T87" fmla="*/ 13 h 168"/>
              <a:gd name="T88" fmla="*/ 23 w 218"/>
              <a:gd name="T89" fmla="*/ 10 h 168"/>
              <a:gd name="T90" fmla="*/ 18 w 218"/>
              <a:gd name="T91" fmla="*/ 9 h 168"/>
              <a:gd name="T92" fmla="*/ 13 w 218"/>
              <a:gd name="T93" fmla="*/ 6 h 168"/>
              <a:gd name="T94" fmla="*/ 7 w 218"/>
              <a:gd name="T95" fmla="*/ 5 h 168"/>
              <a:gd name="T96" fmla="*/ 6 w 218"/>
              <a:gd name="T97" fmla="*/ 2 h 168"/>
              <a:gd name="T98" fmla="*/ 0 w 218"/>
              <a:gd name="T9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168">
                <a:moveTo>
                  <a:pt x="218" y="168"/>
                </a:moveTo>
                <a:lnTo>
                  <a:pt x="218" y="156"/>
                </a:lnTo>
                <a:lnTo>
                  <a:pt x="200" y="156"/>
                </a:lnTo>
                <a:lnTo>
                  <a:pt x="200" y="150"/>
                </a:lnTo>
                <a:lnTo>
                  <a:pt x="174" y="150"/>
                </a:lnTo>
                <a:lnTo>
                  <a:pt x="174" y="146"/>
                </a:lnTo>
                <a:lnTo>
                  <a:pt x="173" y="146"/>
                </a:lnTo>
                <a:lnTo>
                  <a:pt x="173" y="142"/>
                </a:lnTo>
                <a:lnTo>
                  <a:pt x="170" y="142"/>
                </a:lnTo>
                <a:lnTo>
                  <a:pt x="170" y="139"/>
                </a:lnTo>
                <a:lnTo>
                  <a:pt x="152" y="139"/>
                </a:lnTo>
                <a:lnTo>
                  <a:pt x="152" y="137"/>
                </a:lnTo>
                <a:lnTo>
                  <a:pt x="149" y="137"/>
                </a:lnTo>
                <a:lnTo>
                  <a:pt x="149" y="133"/>
                </a:lnTo>
                <a:lnTo>
                  <a:pt x="145" y="133"/>
                </a:lnTo>
                <a:lnTo>
                  <a:pt x="145" y="130"/>
                </a:lnTo>
                <a:lnTo>
                  <a:pt x="136" y="130"/>
                </a:lnTo>
                <a:lnTo>
                  <a:pt x="136" y="128"/>
                </a:lnTo>
                <a:lnTo>
                  <a:pt x="135" y="128"/>
                </a:lnTo>
                <a:lnTo>
                  <a:pt x="135" y="126"/>
                </a:lnTo>
                <a:lnTo>
                  <a:pt x="131" y="126"/>
                </a:lnTo>
                <a:lnTo>
                  <a:pt x="131" y="125"/>
                </a:lnTo>
                <a:lnTo>
                  <a:pt x="123" y="125"/>
                </a:lnTo>
                <a:lnTo>
                  <a:pt x="123" y="121"/>
                </a:lnTo>
                <a:lnTo>
                  <a:pt x="119" y="121"/>
                </a:lnTo>
                <a:lnTo>
                  <a:pt x="119" y="119"/>
                </a:lnTo>
                <a:lnTo>
                  <a:pt x="116" y="119"/>
                </a:lnTo>
                <a:lnTo>
                  <a:pt x="116" y="117"/>
                </a:lnTo>
                <a:lnTo>
                  <a:pt x="114" y="117"/>
                </a:lnTo>
                <a:lnTo>
                  <a:pt x="114" y="115"/>
                </a:lnTo>
                <a:lnTo>
                  <a:pt x="112" y="115"/>
                </a:lnTo>
                <a:lnTo>
                  <a:pt x="112" y="113"/>
                </a:lnTo>
                <a:lnTo>
                  <a:pt x="111" y="113"/>
                </a:lnTo>
                <a:lnTo>
                  <a:pt x="111" y="112"/>
                </a:lnTo>
                <a:lnTo>
                  <a:pt x="109" y="112"/>
                </a:lnTo>
                <a:lnTo>
                  <a:pt x="109" y="110"/>
                </a:lnTo>
                <a:lnTo>
                  <a:pt x="108" y="110"/>
                </a:lnTo>
                <a:lnTo>
                  <a:pt x="108" y="109"/>
                </a:lnTo>
                <a:lnTo>
                  <a:pt x="105" y="109"/>
                </a:lnTo>
                <a:lnTo>
                  <a:pt x="105" y="106"/>
                </a:lnTo>
                <a:lnTo>
                  <a:pt x="104" y="106"/>
                </a:lnTo>
                <a:lnTo>
                  <a:pt x="104" y="104"/>
                </a:lnTo>
                <a:lnTo>
                  <a:pt x="100" y="104"/>
                </a:lnTo>
                <a:lnTo>
                  <a:pt x="100" y="101"/>
                </a:lnTo>
                <a:lnTo>
                  <a:pt x="98" y="101"/>
                </a:lnTo>
                <a:lnTo>
                  <a:pt x="98" y="99"/>
                </a:lnTo>
                <a:lnTo>
                  <a:pt x="97" y="99"/>
                </a:lnTo>
                <a:lnTo>
                  <a:pt x="97" y="97"/>
                </a:lnTo>
                <a:lnTo>
                  <a:pt x="96" y="97"/>
                </a:lnTo>
                <a:lnTo>
                  <a:pt x="96" y="95"/>
                </a:lnTo>
                <a:lnTo>
                  <a:pt x="95" y="95"/>
                </a:lnTo>
                <a:lnTo>
                  <a:pt x="95" y="92"/>
                </a:lnTo>
                <a:lnTo>
                  <a:pt x="92" y="92"/>
                </a:lnTo>
                <a:lnTo>
                  <a:pt x="92" y="90"/>
                </a:lnTo>
                <a:lnTo>
                  <a:pt x="89" y="90"/>
                </a:lnTo>
                <a:lnTo>
                  <a:pt x="89" y="87"/>
                </a:lnTo>
                <a:lnTo>
                  <a:pt x="88" y="87"/>
                </a:lnTo>
                <a:lnTo>
                  <a:pt x="88" y="85"/>
                </a:lnTo>
                <a:lnTo>
                  <a:pt x="87" y="85"/>
                </a:lnTo>
                <a:lnTo>
                  <a:pt x="87" y="83"/>
                </a:lnTo>
                <a:lnTo>
                  <a:pt x="85" y="83"/>
                </a:lnTo>
                <a:lnTo>
                  <a:pt x="85" y="80"/>
                </a:lnTo>
                <a:lnTo>
                  <a:pt x="83" y="80"/>
                </a:lnTo>
                <a:lnTo>
                  <a:pt x="83" y="79"/>
                </a:lnTo>
                <a:lnTo>
                  <a:pt x="82" y="79"/>
                </a:lnTo>
                <a:lnTo>
                  <a:pt x="82" y="77"/>
                </a:lnTo>
                <a:lnTo>
                  <a:pt x="81" y="77"/>
                </a:lnTo>
                <a:lnTo>
                  <a:pt x="81" y="76"/>
                </a:lnTo>
                <a:lnTo>
                  <a:pt x="80" y="76"/>
                </a:lnTo>
                <a:lnTo>
                  <a:pt x="80" y="73"/>
                </a:lnTo>
                <a:lnTo>
                  <a:pt x="78" y="73"/>
                </a:lnTo>
                <a:lnTo>
                  <a:pt x="78" y="71"/>
                </a:lnTo>
                <a:lnTo>
                  <a:pt x="77" y="71"/>
                </a:lnTo>
                <a:lnTo>
                  <a:pt x="77" y="69"/>
                </a:lnTo>
                <a:lnTo>
                  <a:pt x="75" y="69"/>
                </a:lnTo>
                <a:lnTo>
                  <a:pt x="75" y="68"/>
                </a:lnTo>
                <a:lnTo>
                  <a:pt x="74" y="68"/>
                </a:lnTo>
                <a:lnTo>
                  <a:pt x="74" y="66"/>
                </a:lnTo>
                <a:lnTo>
                  <a:pt x="72" y="66"/>
                </a:lnTo>
                <a:lnTo>
                  <a:pt x="72" y="63"/>
                </a:lnTo>
                <a:lnTo>
                  <a:pt x="71" y="63"/>
                </a:lnTo>
                <a:lnTo>
                  <a:pt x="71" y="62"/>
                </a:lnTo>
                <a:lnTo>
                  <a:pt x="69" y="62"/>
                </a:lnTo>
                <a:lnTo>
                  <a:pt x="69" y="60"/>
                </a:lnTo>
                <a:lnTo>
                  <a:pt x="67" y="60"/>
                </a:lnTo>
                <a:lnTo>
                  <a:pt x="67" y="58"/>
                </a:lnTo>
                <a:lnTo>
                  <a:pt x="66" y="58"/>
                </a:lnTo>
                <a:lnTo>
                  <a:pt x="66" y="56"/>
                </a:lnTo>
                <a:lnTo>
                  <a:pt x="65" y="56"/>
                </a:lnTo>
                <a:lnTo>
                  <a:pt x="65" y="55"/>
                </a:lnTo>
                <a:lnTo>
                  <a:pt x="65" y="52"/>
                </a:lnTo>
                <a:lnTo>
                  <a:pt x="63" y="52"/>
                </a:lnTo>
                <a:lnTo>
                  <a:pt x="63" y="50"/>
                </a:lnTo>
                <a:lnTo>
                  <a:pt x="61" y="50"/>
                </a:lnTo>
                <a:lnTo>
                  <a:pt x="61" y="47"/>
                </a:lnTo>
                <a:lnTo>
                  <a:pt x="59" y="47"/>
                </a:lnTo>
                <a:lnTo>
                  <a:pt x="59" y="46"/>
                </a:lnTo>
                <a:lnTo>
                  <a:pt x="55" y="46"/>
                </a:lnTo>
                <a:lnTo>
                  <a:pt x="55" y="44"/>
                </a:lnTo>
                <a:lnTo>
                  <a:pt x="54" y="44"/>
                </a:lnTo>
                <a:lnTo>
                  <a:pt x="54" y="43"/>
                </a:lnTo>
                <a:lnTo>
                  <a:pt x="52" y="43"/>
                </a:lnTo>
                <a:lnTo>
                  <a:pt x="52" y="41"/>
                </a:lnTo>
                <a:lnTo>
                  <a:pt x="51" y="41"/>
                </a:lnTo>
                <a:lnTo>
                  <a:pt x="51" y="39"/>
                </a:lnTo>
                <a:lnTo>
                  <a:pt x="49" y="39"/>
                </a:lnTo>
                <a:lnTo>
                  <a:pt x="49" y="37"/>
                </a:lnTo>
                <a:lnTo>
                  <a:pt x="47" y="37"/>
                </a:lnTo>
                <a:lnTo>
                  <a:pt x="47" y="32"/>
                </a:lnTo>
                <a:lnTo>
                  <a:pt x="45" y="32"/>
                </a:lnTo>
                <a:lnTo>
                  <a:pt x="45" y="30"/>
                </a:lnTo>
                <a:lnTo>
                  <a:pt x="43" y="30"/>
                </a:lnTo>
                <a:lnTo>
                  <a:pt x="43" y="29"/>
                </a:lnTo>
                <a:lnTo>
                  <a:pt x="41" y="29"/>
                </a:lnTo>
                <a:lnTo>
                  <a:pt x="41" y="27"/>
                </a:lnTo>
                <a:lnTo>
                  <a:pt x="39" y="27"/>
                </a:lnTo>
                <a:lnTo>
                  <a:pt x="39" y="25"/>
                </a:lnTo>
                <a:lnTo>
                  <a:pt x="38" y="25"/>
                </a:lnTo>
                <a:lnTo>
                  <a:pt x="38" y="22"/>
                </a:lnTo>
                <a:lnTo>
                  <a:pt x="36" y="22"/>
                </a:lnTo>
                <a:lnTo>
                  <a:pt x="36" y="21"/>
                </a:lnTo>
                <a:lnTo>
                  <a:pt x="35" y="21"/>
                </a:lnTo>
                <a:lnTo>
                  <a:pt x="35" y="19"/>
                </a:lnTo>
                <a:lnTo>
                  <a:pt x="34" y="19"/>
                </a:lnTo>
                <a:lnTo>
                  <a:pt x="34" y="17"/>
                </a:lnTo>
                <a:lnTo>
                  <a:pt x="27" y="17"/>
                </a:lnTo>
                <a:lnTo>
                  <a:pt x="27" y="16"/>
                </a:lnTo>
                <a:lnTo>
                  <a:pt x="26" y="16"/>
                </a:lnTo>
                <a:lnTo>
                  <a:pt x="26" y="14"/>
                </a:lnTo>
                <a:lnTo>
                  <a:pt x="25" y="14"/>
                </a:lnTo>
                <a:lnTo>
                  <a:pt x="25" y="13"/>
                </a:lnTo>
                <a:lnTo>
                  <a:pt x="23" y="13"/>
                </a:lnTo>
                <a:lnTo>
                  <a:pt x="23" y="12"/>
                </a:lnTo>
                <a:lnTo>
                  <a:pt x="23" y="12"/>
                </a:lnTo>
                <a:lnTo>
                  <a:pt x="23" y="10"/>
                </a:lnTo>
                <a:lnTo>
                  <a:pt x="21" y="10"/>
                </a:lnTo>
                <a:lnTo>
                  <a:pt x="21" y="9"/>
                </a:lnTo>
                <a:lnTo>
                  <a:pt x="18" y="9"/>
                </a:lnTo>
                <a:lnTo>
                  <a:pt x="18" y="8"/>
                </a:lnTo>
                <a:lnTo>
                  <a:pt x="13" y="8"/>
                </a:lnTo>
                <a:lnTo>
                  <a:pt x="13" y="6"/>
                </a:lnTo>
                <a:lnTo>
                  <a:pt x="9" y="6"/>
                </a:lnTo>
                <a:lnTo>
                  <a:pt x="9" y="5"/>
                </a:lnTo>
                <a:lnTo>
                  <a:pt x="7" y="5"/>
                </a:lnTo>
                <a:lnTo>
                  <a:pt x="7" y="3"/>
                </a:lnTo>
                <a:lnTo>
                  <a:pt x="6" y="3"/>
                </a:lnTo>
                <a:lnTo>
                  <a:pt x="6" y="2"/>
                </a:lnTo>
                <a:lnTo>
                  <a:pt x="4" y="2"/>
                </a:lnTo>
                <a:lnTo>
                  <a:pt x="4" y="0"/>
                </a:lnTo>
                <a:lnTo>
                  <a:pt x="0" y="0"/>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p:nvSpPr>
        <p:spPr bwMode="auto">
          <a:xfrm>
            <a:off x="2288637" y="3313187"/>
            <a:ext cx="3034811" cy="1712591"/>
          </a:xfrm>
          <a:custGeom>
            <a:avLst/>
            <a:gdLst>
              <a:gd name="T0" fmla="*/ 201 w 241"/>
              <a:gd name="T1" fmla="*/ 136 h 136"/>
              <a:gd name="T2" fmla="*/ 199 w 241"/>
              <a:gd name="T3" fmla="*/ 131 h 136"/>
              <a:gd name="T4" fmla="*/ 192 w 241"/>
              <a:gd name="T5" fmla="*/ 128 h 136"/>
              <a:gd name="T6" fmla="*/ 190 w 241"/>
              <a:gd name="T7" fmla="*/ 124 h 136"/>
              <a:gd name="T8" fmla="*/ 178 w 241"/>
              <a:gd name="T9" fmla="*/ 121 h 136"/>
              <a:gd name="T10" fmla="*/ 170 w 241"/>
              <a:gd name="T11" fmla="*/ 118 h 136"/>
              <a:gd name="T12" fmla="*/ 153 w 241"/>
              <a:gd name="T13" fmla="*/ 115 h 136"/>
              <a:gd name="T14" fmla="*/ 150 w 241"/>
              <a:gd name="T15" fmla="*/ 113 h 136"/>
              <a:gd name="T16" fmla="*/ 145 w 241"/>
              <a:gd name="T17" fmla="*/ 110 h 136"/>
              <a:gd name="T18" fmla="*/ 141 w 241"/>
              <a:gd name="T19" fmla="*/ 108 h 136"/>
              <a:gd name="T20" fmla="*/ 139 w 241"/>
              <a:gd name="T21" fmla="*/ 106 h 136"/>
              <a:gd name="T22" fmla="*/ 136 w 241"/>
              <a:gd name="T23" fmla="*/ 103 h 136"/>
              <a:gd name="T24" fmla="*/ 134 w 241"/>
              <a:gd name="T25" fmla="*/ 100 h 136"/>
              <a:gd name="T26" fmla="*/ 132 w 241"/>
              <a:gd name="T27" fmla="*/ 98 h 136"/>
              <a:gd name="T28" fmla="*/ 130 w 241"/>
              <a:gd name="T29" fmla="*/ 96 h 136"/>
              <a:gd name="T30" fmla="*/ 124 w 241"/>
              <a:gd name="T31" fmla="*/ 92 h 136"/>
              <a:gd name="T32" fmla="*/ 116 w 241"/>
              <a:gd name="T33" fmla="*/ 89 h 136"/>
              <a:gd name="T34" fmla="*/ 114 w 241"/>
              <a:gd name="T35" fmla="*/ 87 h 136"/>
              <a:gd name="T36" fmla="*/ 112 w 241"/>
              <a:gd name="T37" fmla="*/ 86 h 136"/>
              <a:gd name="T38" fmla="*/ 105 w 241"/>
              <a:gd name="T39" fmla="*/ 82 h 136"/>
              <a:gd name="T40" fmla="*/ 102 w 241"/>
              <a:gd name="T41" fmla="*/ 81 h 136"/>
              <a:gd name="T42" fmla="*/ 99 w 241"/>
              <a:gd name="T43" fmla="*/ 79 h 136"/>
              <a:gd name="T44" fmla="*/ 96 w 241"/>
              <a:gd name="T45" fmla="*/ 77 h 136"/>
              <a:gd name="T46" fmla="*/ 93 w 241"/>
              <a:gd name="T47" fmla="*/ 74 h 136"/>
              <a:gd name="T48" fmla="*/ 87 w 241"/>
              <a:gd name="T49" fmla="*/ 72 h 136"/>
              <a:gd name="T50" fmla="*/ 85 w 241"/>
              <a:gd name="T51" fmla="*/ 71 h 136"/>
              <a:gd name="T52" fmla="*/ 83 w 241"/>
              <a:gd name="T53" fmla="*/ 69 h 136"/>
              <a:gd name="T54" fmla="*/ 82 w 241"/>
              <a:gd name="T55" fmla="*/ 67 h 136"/>
              <a:gd name="T56" fmla="*/ 81 w 241"/>
              <a:gd name="T57" fmla="*/ 65 h 136"/>
              <a:gd name="T58" fmla="*/ 78 w 241"/>
              <a:gd name="T59" fmla="*/ 63 h 136"/>
              <a:gd name="T60" fmla="*/ 76 w 241"/>
              <a:gd name="T61" fmla="*/ 60 h 136"/>
              <a:gd name="T62" fmla="*/ 73 w 241"/>
              <a:gd name="T63" fmla="*/ 58 h 136"/>
              <a:gd name="T64" fmla="*/ 70 w 241"/>
              <a:gd name="T65" fmla="*/ 56 h 136"/>
              <a:gd name="T66" fmla="*/ 68 w 241"/>
              <a:gd name="T67" fmla="*/ 53 h 136"/>
              <a:gd name="T68" fmla="*/ 66 w 241"/>
              <a:gd name="T69" fmla="*/ 51 h 136"/>
              <a:gd name="T70" fmla="*/ 63 w 241"/>
              <a:gd name="T71" fmla="*/ 50 h 136"/>
              <a:gd name="T72" fmla="*/ 61 w 241"/>
              <a:gd name="T73" fmla="*/ 48 h 136"/>
              <a:gd name="T74" fmla="*/ 60 w 241"/>
              <a:gd name="T75" fmla="*/ 46 h 136"/>
              <a:gd name="T76" fmla="*/ 58 w 241"/>
              <a:gd name="T77" fmla="*/ 44 h 136"/>
              <a:gd name="T78" fmla="*/ 56 w 241"/>
              <a:gd name="T79" fmla="*/ 43 h 136"/>
              <a:gd name="T80" fmla="*/ 51 w 241"/>
              <a:gd name="T81" fmla="*/ 41 h 136"/>
              <a:gd name="T82" fmla="*/ 49 w 241"/>
              <a:gd name="T83" fmla="*/ 37 h 136"/>
              <a:gd name="T84" fmla="*/ 44 w 241"/>
              <a:gd name="T85" fmla="*/ 35 h 136"/>
              <a:gd name="T86" fmla="*/ 41 w 241"/>
              <a:gd name="T87" fmla="*/ 32 h 136"/>
              <a:gd name="T88" fmla="*/ 38 w 241"/>
              <a:gd name="T89" fmla="*/ 28 h 136"/>
              <a:gd name="T90" fmla="*/ 36 w 241"/>
              <a:gd name="T91" fmla="*/ 26 h 136"/>
              <a:gd name="T92" fmla="*/ 35 w 241"/>
              <a:gd name="T93" fmla="*/ 24 h 136"/>
              <a:gd name="T94" fmla="*/ 30 w 241"/>
              <a:gd name="T95" fmla="*/ 21 h 136"/>
              <a:gd name="T96" fmla="*/ 27 w 241"/>
              <a:gd name="T97" fmla="*/ 20 h 136"/>
              <a:gd name="T98" fmla="*/ 25 w 241"/>
              <a:gd name="T99" fmla="*/ 18 h 136"/>
              <a:gd name="T100" fmla="*/ 23 w 241"/>
              <a:gd name="T101" fmla="*/ 16 h 136"/>
              <a:gd name="T102" fmla="*/ 21 w 241"/>
              <a:gd name="T103" fmla="*/ 14 h 136"/>
              <a:gd name="T104" fmla="*/ 18 w 241"/>
              <a:gd name="T105" fmla="*/ 13 h 136"/>
              <a:gd name="T106" fmla="*/ 16 w 241"/>
              <a:gd name="T107" fmla="*/ 10 h 136"/>
              <a:gd name="T108" fmla="*/ 13 w 241"/>
              <a:gd name="T109" fmla="*/ 9 h 136"/>
              <a:gd name="T110" fmla="*/ 11 w 241"/>
              <a:gd name="T111" fmla="*/ 6 h 136"/>
              <a:gd name="T112" fmla="*/ 9 w 241"/>
              <a:gd name="T113" fmla="*/ 4 h 136"/>
              <a:gd name="T114" fmla="*/ 6 w 241"/>
              <a:gd name="T115" fmla="*/ 2 h 136"/>
              <a:gd name="T116" fmla="*/ 0 w 241"/>
              <a:gd name="T11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136">
                <a:moveTo>
                  <a:pt x="241" y="136"/>
                </a:moveTo>
                <a:lnTo>
                  <a:pt x="201" y="136"/>
                </a:lnTo>
                <a:lnTo>
                  <a:pt x="201" y="131"/>
                </a:lnTo>
                <a:lnTo>
                  <a:pt x="199" y="131"/>
                </a:lnTo>
                <a:lnTo>
                  <a:pt x="199" y="128"/>
                </a:lnTo>
                <a:lnTo>
                  <a:pt x="192" y="128"/>
                </a:lnTo>
                <a:lnTo>
                  <a:pt x="192" y="124"/>
                </a:lnTo>
                <a:lnTo>
                  <a:pt x="190" y="124"/>
                </a:lnTo>
                <a:lnTo>
                  <a:pt x="190" y="121"/>
                </a:lnTo>
                <a:lnTo>
                  <a:pt x="178" y="121"/>
                </a:lnTo>
                <a:lnTo>
                  <a:pt x="178" y="118"/>
                </a:lnTo>
                <a:lnTo>
                  <a:pt x="170" y="118"/>
                </a:lnTo>
                <a:lnTo>
                  <a:pt x="170" y="115"/>
                </a:lnTo>
                <a:lnTo>
                  <a:pt x="153" y="115"/>
                </a:lnTo>
                <a:lnTo>
                  <a:pt x="153" y="113"/>
                </a:lnTo>
                <a:lnTo>
                  <a:pt x="150" y="113"/>
                </a:lnTo>
                <a:lnTo>
                  <a:pt x="150" y="110"/>
                </a:lnTo>
                <a:lnTo>
                  <a:pt x="145" y="110"/>
                </a:lnTo>
                <a:lnTo>
                  <a:pt x="145" y="108"/>
                </a:lnTo>
                <a:lnTo>
                  <a:pt x="141" y="108"/>
                </a:lnTo>
                <a:lnTo>
                  <a:pt x="141" y="106"/>
                </a:lnTo>
                <a:lnTo>
                  <a:pt x="139" y="106"/>
                </a:lnTo>
                <a:lnTo>
                  <a:pt x="139" y="103"/>
                </a:lnTo>
                <a:lnTo>
                  <a:pt x="136" y="103"/>
                </a:lnTo>
                <a:lnTo>
                  <a:pt x="136" y="100"/>
                </a:lnTo>
                <a:lnTo>
                  <a:pt x="134" y="100"/>
                </a:lnTo>
                <a:lnTo>
                  <a:pt x="134" y="98"/>
                </a:lnTo>
                <a:lnTo>
                  <a:pt x="132" y="98"/>
                </a:lnTo>
                <a:lnTo>
                  <a:pt x="132" y="96"/>
                </a:lnTo>
                <a:lnTo>
                  <a:pt x="130" y="96"/>
                </a:lnTo>
                <a:lnTo>
                  <a:pt x="130" y="92"/>
                </a:lnTo>
                <a:lnTo>
                  <a:pt x="124" y="92"/>
                </a:lnTo>
                <a:lnTo>
                  <a:pt x="124" y="89"/>
                </a:lnTo>
                <a:lnTo>
                  <a:pt x="116" y="89"/>
                </a:lnTo>
                <a:lnTo>
                  <a:pt x="116" y="87"/>
                </a:lnTo>
                <a:lnTo>
                  <a:pt x="114" y="87"/>
                </a:lnTo>
                <a:lnTo>
                  <a:pt x="114" y="86"/>
                </a:lnTo>
                <a:lnTo>
                  <a:pt x="112" y="86"/>
                </a:lnTo>
                <a:lnTo>
                  <a:pt x="112" y="82"/>
                </a:lnTo>
                <a:lnTo>
                  <a:pt x="105" y="82"/>
                </a:lnTo>
                <a:lnTo>
                  <a:pt x="105" y="81"/>
                </a:lnTo>
                <a:lnTo>
                  <a:pt x="102" y="81"/>
                </a:lnTo>
                <a:lnTo>
                  <a:pt x="102" y="79"/>
                </a:lnTo>
                <a:lnTo>
                  <a:pt x="99" y="79"/>
                </a:lnTo>
                <a:lnTo>
                  <a:pt x="99" y="77"/>
                </a:lnTo>
                <a:lnTo>
                  <a:pt x="96" y="77"/>
                </a:lnTo>
                <a:lnTo>
                  <a:pt x="96" y="74"/>
                </a:lnTo>
                <a:lnTo>
                  <a:pt x="93" y="74"/>
                </a:lnTo>
                <a:lnTo>
                  <a:pt x="93" y="72"/>
                </a:lnTo>
                <a:lnTo>
                  <a:pt x="87" y="72"/>
                </a:lnTo>
                <a:lnTo>
                  <a:pt x="87" y="71"/>
                </a:lnTo>
                <a:lnTo>
                  <a:pt x="85" y="71"/>
                </a:lnTo>
                <a:lnTo>
                  <a:pt x="85" y="69"/>
                </a:lnTo>
                <a:lnTo>
                  <a:pt x="83" y="69"/>
                </a:lnTo>
                <a:lnTo>
                  <a:pt x="83" y="67"/>
                </a:lnTo>
                <a:lnTo>
                  <a:pt x="82" y="67"/>
                </a:lnTo>
                <a:lnTo>
                  <a:pt x="82" y="65"/>
                </a:lnTo>
                <a:lnTo>
                  <a:pt x="81" y="65"/>
                </a:lnTo>
                <a:lnTo>
                  <a:pt x="81" y="63"/>
                </a:lnTo>
                <a:lnTo>
                  <a:pt x="78" y="63"/>
                </a:lnTo>
                <a:lnTo>
                  <a:pt x="78" y="60"/>
                </a:lnTo>
                <a:lnTo>
                  <a:pt x="76" y="60"/>
                </a:lnTo>
                <a:lnTo>
                  <a:pt x="76" y="58"/>
                </a:lnTo>
                <a:lnTo>
                  <a:pt x="73" y="58"/>
                </a:lnTo>
                <a:lnTo>
                  <a:pt x="73" y="56"/>
                </a:lnTo>
                <a:lnTo>
                  <a:pt x="70" y="56"/>
                </a:lnTo>
                <a:lnTo>
                  <a:pt x="70" y="53"/>
                </a:lnTo>
                <a:lnTo>
                  <a:pt x="68" y="53"/>
                </a:lnTo>
                <a:lnTo>
                  <a:pt x="68" y="51"/>
                </a:lnTo>
                <a:lnTo>
                  <a:pt x="66" y="51"/>
                </a:lnTo>
                <a:lnTo>
                  <a:pt x="66" y="50"/>
                </a:lnTo>
                <a:lnTo>
                  <a:pt x="63" y="50"/>
                </a:lnTo>
                <a:lnTo>
                  <a:pt x="63" y="48"/>
                </a:lnTo>
                <a:lnTo>
                  <a:pt x="61" y="48"/>
                </a:lnTo>
                <a:lnTo>
                  <a:pt x="61" y="46"/>
                </a:lnTo>
                <a:lnTo>
                  <a:pt x="60" y="46"/>
                </a:lnTo>
                <a:lnTo>
                  <a:pt x="60" y="44"/>
                </a:lnTo>
                <a:lnTo>
                  <a:pt x="58" y="44"/>
                </a:lnTo>
                <a:lnTo>
                  <a:pt x="58" y="43"/>
                </a:lnTo>
                <a:lnTo>
                  <a:pt x="56" y="43"/>
                </a:lnTo>
                <a:lnTo>
                  <a:pt x="56" y="41"/>
                </a:lnTo>
                <a:lnTo>
                  <a:pt x="51" y="41"/>
                </a:lnTo>
                <a:lnTo>
                  <a:pt x="51" y="37"/>
                </a:lnTo>
                <a:lnTo>
                  <a:pt x="49" y="37"/>
                </a:lnTo>
                <a:lnTo>
                  <a:pt x="49" y="35"/>
                </a:lnTo>
                <a:lnTo>
                  <a:pt x="44" y="35"/>
                </a:lnTo>
                <a:lnTo>
                  <a:pt x="44" y="32"/>
                </a:lnTo>
                <a:lnTo>
                  <a:pt x="41" y="32"/>
                </a:lnTo>
                <a:lnTo>
                  <a:pt x="41" y="28"/>
                </a:lnTo>
                <a:lnTo>
                  <a:pt x="38" y="28"/>
                </a:lnTo>
                <a:lnTo>
                  <a:pt x="38" y="26"/>
                </a:lnTo>
                <a:lnTo>
                  <a:pt x="36" y="26"/>
                </a:lnTo>
                <a:lnTo>
                  <a:pt x="36" y="24"/>
                </a:lnTo>
                <a:lnTo>
                  <a:pt x="35" y="24"/>
                </a:lnTo>
                <a:lnTo>
                  <a:pt x="35" y="21"/>
                </a:lnTo>
                <a:lnTo>
                  <a:pt x="30" y="21"/>
                </a:lnTo>
                <a:lnTo>
                  <a:pt x="30" y="20"/>
                </a:lnTo>
                <a:lnTo>
                  <a:pt x="27" y="20"/>
                </a:lnTo>
                <a:lnTo>
                  <a:pt x="27" y="18"/>
                </a:lnTo>
                <a:lnTo>
                  <a:pt x="25" y="18"/>
                </a:lnTo>
                <a:lnTo>
                  <a:pt x="25" y="16"/>
                </a:lnTo>
                <a:lnTo>
                  <a:pt x="23" y="16"/>
                </a:lnTo>
                <a:lnTo>
                  <a:pt x="23" y="14"/>
                </a:lnTo>
                <a:lnTo>
                  <a:pt x="21" y="14"/>
                </a:lnTo>
                <a:lnTo>
                  <a:pt x="21" y="13"/>
                </a:lnTo>
                <a:lnTo>
                  <a:pt x="18" y="13"/>
                </a:lnTo>
                <a:lnTo>
                  <a:pt x="18" y="10"/>
                </a:lnTo>
                <a:lnTo>
                  <a:pt x="16" y="10"/>
                </a:lnTo>
                <a:lnTo>
                  <a:pt x="16" y="9"/>
                </a:lnTo>
                <a:lnTo>
                  <a:pt x="13" y="9"/>
                </a:lnTo>
                <a:lnTo>
                  <a:pt x="13" y="6"/>
                </a:lnTo>
                <a:lnTo>
                  <a:pt x="11" y="6"/>
                </a:lnTo>
                <a:lnTo>
                  <a:pt x="11" y="4"/>
                </a:lnTo>
                <a:lnTo>
                  <a:pt x="9" y="4"/>
                </a:lnTo>
                <a:lnTo>
                  <a:pt x="9" y="2"/>
                </a:lnTo>
                <a:lnTo>
                  <a:pt x="6" y="2"/>
                </a:lnTo>
                <a:lnTo>
                  <a:pt x="6"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TextBox 24"/>
          <p:cNvSpPr txBox="1"/>
          <p:nvPr/>
        </p:nvSpPr>
        <p:spPr>
          <a:xfrm>
            <a:off x="1896159" y="3194327"/>
            <a:ext cx="360996" cy="246221"/>
          </a:xfrm>
          <a:prstGeom prst="rect">
            <a:avLst/>
          </a:prstGeom>
          <a:noFill/>
        </p:spPr>
        <p:txBody>
          <a:bodyPr wrap="none" rtlCol="0">
            <a:spAutoFit/>
          </a:bodyPr>
          <a:lstStyle/>
          <a:p>
            <a:pPr algn="r"/>
            <a:r>
              <a:rPr lang="en-GB" sz="1000" dirty="0" smtClean="0">
                <a:solidFill>
                  <a:srgbClr val="000000"/>
                </a:solidFill>
              </a:rPr>
              <a:t>1.0</a:t>
            </a:r>
            <a:endParaRPr lang="en-GB" sz="1000" dirty="0">
              <a:solidFill>
                <a:srgbClr val="000000"/>
              </a:solidFill>
            </a:endParaRPr>
          </a:p>
        </p:txBody>
      </p:sp>
      <p:sp>
        <p:nvSpPr>
          <p:cNvPr id="27" name="TextBox 26"/>
          <p:cNvSpPr txBox="1"/>
          <p:nvPr/>
        </p:nvSpPr>
        <p:spPr>
          <a:xfrm>
            <a:off x="1825627" y="3718964"/>
            <a:ext cx="431528" cy="246221"/>
          </a:xfrm>
          <a:prstGeom prst="rect">
            <a:avLst/>
          </a:prstGeom>
          <a:noFill/>
        </p:spPr>
        <p:txBody>
          <a:bodyPr wrap="none" rtlCol="0">
            <a:spAutoFit/>
          </a:bodyPr>
          <a:lstStyle/>
          <a:p>
            <a:pPr algn="r"/>
            <a:r>
              <a:rPr lang="en-GB" sz="1000" dirty="0" smtClean="0">
                <a:solidFill>
                  <a:srgbClr val="000000"/>
                </a:solidFill>
              </a:rPr>
              <a:t>0.75</a:t>
            </a:r>
            <a:endParaRPr lang="en-GB" sz="1000" dirty="0">
              <a:solidFill>
                <a:srgbClr val="000000"/>
              </a:solidFill>
            </a:endParaRPr>
          </a:p>
        </p:txBody>
      </p:sp>
      <p:sp>
        <p:nvSpPr>
          <p:cNvPr id="28" name="TextBox 27"/>
          <p:cNvSpPr txBox="1"/>
          <p:nvPr/>
        </p:nvSpPr>
        <p:spPr>
          <a:xfrm>
            <a:off x="1825627" y="4236777"/>
            <a:ext cx="431528" cy="246221"/>
          </a:xfrm>
          <a:prstGeom prst="rect">
            <a:avLst/>
          </a:prstGeom>
          <a:noFill/>
        </p:spPr>
        <p:txBody>
          <a:bodyPr wrap="none" rtlCol="0">
            <a:spAutoFit/>
          </a:bodyPr>
          <a:lstStyle/>
          <a:p>
            <a:pPr algn="r"/>
            <a:r>
              <a:rPr lang="en-GB" sz="1000" dirty="0" smtClean="0">
                <a:solidFill>
                  <a:srgbClr val="000000"/>
                </a:solidFill>
              </a:rPr>
              <a:t>0.50</a:t>
            </a:r>
            <a:endParaRPr lang="en-GB" sz="1000" dirty="0">
              <a:solidFill>
                <a:srgbClr val="000000"/>
              </a:solidFill>
            </a:endParaRPr>
          </a:p>
        </p:txBody>
      </p:sp>
      <p:sp>
        <p:nvSpPr>
          <p:cNvPr id="29" name="TextBox 28"/>
          <p:cNvSpPr txBox="1"/>
          <p:nvPr/>
        </p:nvSpPr>
        <p:spPr>
          <a:xfrm>
            <a:off x="1825627" y="4761414"/>
            <a:ext cx="431528" cy="246221"/>
          </a:xfrm>
          <a:prstGeom prst="rect">
            <a:avLst/>
          </a:prstGeom>
          <a:noFill/>
        </p:spPr>
        <p:txBody>
          <a:bodyPr wrap="none" rtlCol="0">
            <a:spAutoFit/>
          </a:bodyPr>
          <a:lstStyle/>
          <a:p>
            <a:pPr algn="r"/>
            <a:r>
              <a:rPr lang="en-GB" sz="1000" dirty="0" smtClean="0">
                <a:solidFill>
                  <a:srgbClr val="000000"/>
                </a:solidFill>
              </a:rPr>
              <a:t>0.25</a:t>
            </a:r>
            <a:endParaRPr lang="en-GB" sz="1000" dirty="0">
              <a:solidFill>
                <a:srgbClr val="000000"/>
              </a:solidFill>
            </a:endParaRPr>
          </a:p>
        </p:txBody>
      </p:sp>
      <p:sp>
        <p:nvSpPr>
          <p:cNvPr id="30" name="TextBox 29"/>
          <p:cNvSpPr txBox="1"/>
          <p:nvPr/>
        </p:nvSpPr>
        <p:spPr>
          <a:xfrm>
            <a:off x="1825627" y="5286051"/>
            <a:ext cx="431528" cy="246221"/>
          </a:xfrm>
          <a:prstGeom prst="rect">
            <a:avLst/>
          </a:prstGeom>
          <a:noFill/>
        </p:spPr>
        <p:txBody>
          <a:bodyPr wrap="none" rtlCol="0">
            <a:spAutoFit/>
          </a:bodyPr>
          <a:lstStyle/>
          <a:p>
            <a:pPr algn="r"/>
            <a:r>
              <a:rPr lang="en-GB" sz="1000" dirty="0" smtClean="0">
                <a:solidFill>
                  <a:srgbClr val="000000"/>
                </a:solidFill>
              </a:rPr>
              <a:t>0.00</a:t>
            </a:r>
            <a:endParaRPr lang="en-GB" sz="1000" dirty="0">
              <a:solidFill>
                <a:srgbClr val="000000"/>
              </a:solidFill>
            </a:endParaRPr>
          </a:p>
        </p:txBody>
      </p:sp>
      <p:sp>
        <p:nvSpPr>
          <p:cNvPr id="31" name="TextBox 30"/>
          <p:cNvSpPr txBox="1"/>
          <p:nvPr/>
        </p:nvSpPr>
        <p:spPr>
          <a:xfrm>
            <a:off x="2171438" y="5450117"/>
            <a:ext cx="255198" cy="246221"/>
          </a:xfrm>
          <a:prstGeom prst="rect">
            <a:avLst/>
          </a:prstGeom>
          <a:noFill/>
        </p:spPr>
        <p:txBody>
          <a:bodyPr wrap="none" rtlCol="0">
            <a:spAutoFit/>
          </a:bodyPr>
          <a:lstStyle/>
          <a:p>
            <a:pPr algn="ctr"/>
            <a:r>
              <a:rPr lang="en-GB" sz="1000" dirty="0" smtClean="0">
                <a:solidFill>
                  <a:srgbClr val="000000"/>
                </a:solidFill>
              </a:rPr>
              <a:t>0</a:t>
            </a:r>
            <a:endParaRPr lang="en-GB" sz="1000" dirty="0">
              <a:solidFill>
                <a:srgbClr val="000000"/>
              </a:solidFill>
            </a:endParaRPr>
          </a:p>
        </p:txBody>
      </p:sp>
      <p:sp>
        <p:nvSpPr>
          <p:cNvPr id="32" name="TextBox 31"/>
          <p:cNvSpPr txBox="1"/>
          <p:nvPr/>
        </p:nvSpPr>
        <p:spPr>
          <a:xfrm>
            <a:off x="2650019" y="5450117"/>
            <a:ext cx="325731" cy="246221"/>
          </a:xfrm>
          <a:prstGeom prst="rect">
            <a:avLst/>
          </a:prstGeom>
          <a:noFill/>
        </p:spPr>
        <p:txBody>
          <a:bodyPr wrap="none" rtlCol="0">
            <a:spAutoFit/>
          </a:bodyPr>
          <a:lstStyle/>
          <a:p>
            <a:pPr algn="ctr"/>
            <a:r>
              <a:rPr lang="en-GB" sz="1000" dirty="0" smtClean="0">
                <a:solidFill>
                  <a:srgbClr val="000000"/>
                </a:solidFill>
              </a:rPr>
              <a:t>12</a:t>
            </a:r>
            <a:endParaRPr lang="en-GB" sz="1000" dirty="0">
              <a:solidFill>
                <a:srgbClr val="000000"/>
              </a:solidFill>
            </a:endParaRPr>
          </a:p>
        </p:txBody>
      </p:sp>
      <p:sp>
        <p:nvSpPr>
          <p:cNvPr id="33" name="TextBox 32"/>
          <p:cNvSpPr txBox="1"/>
          <p:nvPr/>
        </p:nvSpPr>
        <p:spPr>
          <a:xfrm>
            <a:off x="3157042" y="5450117"/>
            <a:ext cx="325731" cy="246221"/>
          </a:xfrm>
          <a:prstGeom prst="rect">
            <a:avLst/>
          </a:prstGeom>
          <a:noFill/>
        </p:spPr>
        <p:txBody>
          <a:bodyPr wrap="none" rtlCol="0">
            <a:spAutoFit/>
          </a:bodyPr>
          <a:lstStyle/>
          <a:p>
            <a:pPr algn="ctr"/>
            <a:r>
              <a:rPr lang="en-GB" sz="1000" dirty="0" smtClean="0">
                <a:solidFill>
                  <a:srgbClr val="000000"/>
                </a:solidFill>
              </a:rPr>
              <a:t>24</a:t>
            </a:r>
            <a:endParaRPr lang="en-GB" sz="1000" dirty="0">
              <a:solidFill>
                <a:srgbClr val="000000"/>
              </a:solidFill>
            </a:endParaRPr>
          </a:p>
        </p:txBody>
      </p:sp>
      <p:sp>
        <p:nvSpPr>
          <p:cNvPr id="34" name="TextBox 33"/>
          <p:cNvSpPr txBox="1"/>
          <p:nvPr/>
        </p:nvSpPr>
        <p:spPr>
          <a:xfrm>
            <a:off x="3667609" y="5450117"/>
            <a:ext cx="325731" cy="246221"/>
          </a:xfrm>
          <a:prstGeom prst="rect">
            <a:avLst/>
          </a:prstGeom>
          <a:noFill/>
        </p:spPr>
        <p:txBody>
          <a:bodyPr wrap="none" rtlCol="0">
            <a:spAutoFit/>
          </a:bodyPr>
          <a:lstStyle/>
          <a:p>
            <a:pPr algn="ctr"/>
            <a:r>
              <a:rPr lang="en-GB" sz="1000" dirty="0" smtClean="0">
                <a:solidFill>
                  <a:srgbClr val="000000"/>
                </a:solidFill>
              </a:rPr>
              <a:t>36</a:t>
            </a:r>
            <a:endParaRPr lang="en-GB" sz="1000" dirty="0">
              <a:solidFill>
                <a:srgbClr val="000000"/>
              </a:solidFill>
            </a:endParaRPr>
          </a:p>
        </p:txBody>
      </p:sp>
      <p:sp>
        <p:nvSpPr>
          <p:cNvPr id="35" name="TextBox 34"/>
          <p:cNvSpPr txBox="1"/>
          <p:nvPr/>
        </p:nvSpPr>
        <p:spPr>
          <a:xfrm>
            <a:off x="4175518" y="5450117"/>
            <a:ext cx="325731" cy="246221"/>
          </a:xfrm>
          <a:prstGeom prst="rect">
            <a:avLst/>
          </a:prstGeom>
          <a:noFill/>
        </p:spPr>
        <p:txBody>
          <a:bodyPr wrap="none" rtlCol="0">
            <a:spAutoFit/>
          </a:bodyPr>
          <a:lstStyle/>
          <a:p>
            <a:pPr algn="ctr"/>
            <a:r>
              <a:rPr lang="en-GB" sz="1000" dirty="0" smtClean="0">
                <a:solidFill>
                  <a:srgbClr val="000000"/>
                </a:solidFill>
              </a:rPr>
              <a:t>48</a:t>
            </a:r>
            <a:endParaRPr lang="en-GB" sz="1000" dirty="0">
              <a:solidFill>
                <a:srgbClr val="000000"/>
              </a:solidFill>
            </a:endParaRPr>
          </a:p>
        </p:txBody>
      </p:sp>
      <p:sp>
        <p:nvSpPr>
          <p:cNvPr id="36" name="TextBox 35"/>
          <p:cNvSpPr txBox="1"/>
          <p:nvPr/>
        </p:nvSpPr>
        <p:spPr>
          <a:xfrm>
            <a:off x="4690251" y="5450117"/>
            <a:ext cx="325731" cy="246221"/>
          </a:xfrm>
          <a:prstGeom prst="rect">
            <a:avLst/>
          </a:prstGeom>
          <a:noFill/>
        </p:spPr>
        <p:txBody>
          <a:bodyPr wrap="none" rtlCol="0">
            <a:spAutoFit/>
          </a:bodyPr>
          <a:lstStyle/>
          <a:p>
            <a:pPr algn="ctr"/>
            <a:r>
              <a:rPr lang="en-GB" sz="1000" dirty="0" smtClean="0">
                <a:solidFill>
                  <a:srgbClr val="000000"/>
                </a:solidFill>
              </a:rPr>
              <a:t>60</a:t>
            </a:r>
            <a:endParaRPr lang="en-GB" sz="1000" dirty="0">
              <a:solidFill>
                <a:srgbClr val="000000"/>
              </a:solidFill>
            </a:endParaRPr>
          </a:p>
        </p:txBody>
      </p:sp>
      <p:sp>
        <p:nvSpPr>
          <p:cNvPr id="37" name="TextBox 36"/>
          <p:cNvSpPr txBox="1"/>
          <p:nvPr/>
        </p:nvSpPr>
        <p:spPr>
          <a:xfrm>
            <a:off x="5150392" y="5450117"/>
            <a:ext cx="325731" cy="246221"/>
          </a:xfrm>
          <a:prstGeom prst="rect">
            <a:avLst/>
          </a:prstGeom>
          <a:noFill/>
        </p:spPr>
        <p:txBody>
          <a:bodyPr wrap="none" rtlCol="0">
            <a:spAutoFit/>
          </a:bodyPr>
          <a:lstStyle/>
          <a:p>
            <a:pPr algn="ctr"/>
            <a:r>
              <a:rPr lang="en-GB" sz="1000" dirty="0" smtClean="0">
                <a:solidFill>
                  <a:srgbClr val="000000"/>
                </a:solidFill>
              </a:rPr>
              <a:t>72</a:t>
            </a:r>
            <a:endParaRPr lang="en-GB" sz="1000" dirty="0">
              <a:solidFill>
                <a:srgbClr val="000000"/>
              </a:solidFill>
            </a:endParaRPr>
          </a:p>
        </p:txBody>
      </p:sp>
      <p:cxnSp>
        <p:nvCxnSpPr>
          <p:cNvPr id="43" name="Straight Connector 42"/>
          <p:cNvCxnSpPr/>
          <p:nvPr/>
        </p:nvCxnSpPr>
        <p:spPr>
          <a:xfrm>
            <a:off x="4526066" y="3777025"/>
            <a:ext cx="315109"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5" name="Straight Connector 44"/>
          <p:cNvCxnSpPr/>
          <p:nvPr/>
        </p:nvCxnSpPr>
        <p:spPr>
          <a:xfrm>
            <a:off x="4526066" y="4169445"/>
            <a:ext cx="315109" cy="37"/>
          </a:xfrm>
          <a:prstGeom prst="line">
            <a:avLst/>
          </a:pr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cxnSp>
      <p:sp>
        <p:nvSpPr>
          <p:cNvPr id="46" name="TextBox 45"/>
          <p:cNvSpPr txBox="1"/>
          <p:nvPr/>
        </p:nvSpPr>
        <p:spPr>
          <a:xfrm rot="16200000">
            <a:off x="856382" y="4226834"/>
            <a:ext cx="1633781" cy="276999"/>
          </a:xfrm>
          <a:prstGeom prst="rect">
            <a:avLst/>
          </a:prstGeom>
          <a:noFill/>
        </p:spPr>
        <p:txBody>
          <a:bodyPr wrap="none" rtlCol="0">
            <a:spAutoFit/>
          </a:bodyPr>
          <a:lstStyle/>
          <a:p>
            <a:r>
              <a:rPr lang="en-GB" sz="1200" dirty="0" smtClean="0"/>
              <a:t>Probability of survival</a:t>
            </a:r>
            <a:endParaRPr lang="en-GB" sz="1200" dirty="0"/>
          </a:p>
        </p:txBody>
      </p:sp>
      <p:sp>
        <p:nvSpPr>
          <p:cNvPr id="48" name="TextBox 47"/>
          <p:cNvSpPr txBox="1"/>
          <p:nvPr/>
        </p:nvSpPr>
        <p:spPr>
          <a:xfrm>
            <a:off x="2682889" y="5586282"/>
            <a:ext cx="2295821" cy="276999"/>
          </a:xfrm>
          <a:prstGeom prst="rect">
            <a:avLst/>
          </a:prstGeom>
          <a:noFill/>
        </p:spPr>
        <p:txBody>
          <a:bodyPr wrap="none" rtlCol="0">
            <a:spAutoFit/>
          </a:bodyPr>
          <a:lstStyle/>
          <a:p>
            <a:pPr algn="ctr"/>
            <a:r>
              <a:rPr lang="en-GB" sz="1200" dirty="0" smtClean="0"/>
              <a:t>Months since start of treatment</a:t>
            </a:r>
            <a:endParaRPr lang="en-GB" sz="1200" dirty="0"/>
          </a:p>
        </p:txBody>
      </p:sp>
      <p:sp>
        <p:nvSpPr>
          <p:cNvPr id="47" name="TextBox 46"/>
          <p:cNvSpPr txBox="1"/>
          <p:nvPr/>
        </p:nvSpPr>
        <p:spPr>
          <a:xfrm>
            <a:off x="8005432" y="4979861"/>
            <a:ext cx="591829" cy="246221"/>
          </a:xfrm>
          <a:prstGeom prst="rect">
            <a:avLst/>
          </a:prstGeom>
          <a:noFill/>
        </p:spPr>
        <p:txBody>
          <a:bodyPr wrap="none" rtlCol="0">
            <a:spAutoFit/>
          </a:bodyPr>
          <a:lstStyle/>
          <a:p>
            <a:r>
              <a:rPr lang="el-GR" sz="1000" dirty="0" smtClean="0"/>
              <a:t>Δ</a:t>
            </a:r>
            <a:r>
              <a:rPr lang="en-GB" sz="1000" dirty="0" smtClean="0"/>
              <a:t> = 7.5</a:t>
            </a:r>
            <a:endParaRPr lang="en-GB" sz="1000" dirty="0"/>
          </a:p>
        </p:txBody>
      </p:sp>
      <p:cxnSp>
        <p:nvCxnSpPr>
          <p:cNvPr id="9" name="Straight Connector 8"/>
          <p:cNvCxnSpPr/>
          <p:nvPr/>
        </p:nvCxnSpPr>
        <p:spPr>
          <a:xfrm>
            <a:off x="2288637" y="4357315"/>
            <a:ext cx="2861755"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41" name="Text Box 4"/>
          <p:cNvSpPr txBox="1">
            <a:spLocks noChangeArrowheads="1"/>
          </p:cNvSpPr>
          <p:nvPr/>
        </p:nvSpPr>
        <p:spPr bwMode="auto">
          <a:xfrm>
            <a:off x="5355053" y="6490286"/>
            <a:ext cx="356828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smtClean="0"/>
              <a:t>Heinemann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17)</a:t>
            </a:r>
            <a:endParaRPr lang="en-GB" sz="1100" dirty="0"/>
          </a:p>
        </p:txBody>
      </p:sp>
    </p:spTree>
    <p:extLst>
      <p:ext uri="{BB962C8B-B14F-4D97-AF65-F5344CB8AC3E}">
        <p14:creationId xmlns:p14="http://schemas.microsoft.com/office/powerpoint/2010/main" val="36062528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Concluding remarks: Personalised treatment in colorectal cancer </a:t>
            </a:r>
            <a:r>
              <a:rPr lang="en-GB" sz="1800" dirty="0" smtClean="0">
                <a:solidFill>
                  <a:srgbClr val="043882"/>
                </a:solidFill>
              </a:rPr>
              <a:t/>
            </a:r>
            <a:br>
              <a:rPr lang="en-GB" sz="1800" dirty="0" smtClean="0">
                <a:solidFill>
                  <a:srgbClr val="043882"/>
                </a:solidFill>
              </a:rPr>
            </a:br>
            <a:r>
              <a:rPr lang="en-GB" sz="1800" dirty="0" smtClean="0">
                <a:solidFill>
                  <a:srgbClr val="043882"/>
                </a:solidFill>
              </a:rPr>
              <a:t>– </a:t>
            </a:r>
            <a:r>
              <a:rPr lang="en-GB" sz="1800" i="1" dirty="0">
                <a:solidFill>
                  <a:srgbClr val="043882"/>
                </a:solidFill>
              </a:rPr>
              <a:t>Cunningham D</a:t>
            </a:r>
            <a:endParaRPr lang="en-GB" sz="1800" dirty="0"/>
          </a:p>
        </p:txBody>
      </p:sp>
      <p:sp>
        <p:nvSpPr>
          <p:cNvPr id="3" name="Content Placeholder 2"/>
          <p:cNvSpPr>
            <a:spLocks noGrp="1"/>
          </p:cNvSpPr>
          <p:nvPr>
            <p:ph idx="1"/>
          </p:nvPr>
        </p:nvSpPr>
        <p:spPr/>
        <p:txBody>
          <a:bodyPr/>
          <a:lstStyle/>
          <a:p>
            <a:r>
              <a:rPr lang="en-GB" dirty="0" smtClean="0"/>
              <a:t>Predictive biomarkers with angiogenesis</a:t>
            </a:r>
          </a:p>
          <a:p>
            <a:pPr lvl="1"/>
            <a:r>
              <a:rPr lang="en-GB" dirty="0" smtClean="0"/>
              <a:t>A validated biomarker for anti-</a:t>
            </a:r>
            <a:r>
              <a:rPr lang="en-GB" dirty="0" err="1" smtClean="0"/>
              <a:t>angiogenic</a:t>
            </a:r>
            <a:r>
              <a:rPr lang="en-GB" dirty="0" smtClean="0"/>
              <a:t> therapy is still needed</a:t>
            </a:r>
          </a:p>
          <a:p>
            <a:pPr lvl="1"/>
            <a:r>
              <a:rPr lang="en-GB" dirty="0" smtClean="0"/>
              <a:t>Reported biomarkers include:</a:t>
            </a:r>
          </a:p>
          <a:p>
            <a:pPr lvl="2"/>
            <a:r>
              <a:rPr lang="en-GB" dirty="0" smtClean="0"/>
              <a:t>Tissue markers, serum markers, genetic polymorphisms, dynamic imaging, hypertension</a:t>
            </a:r>
          </a:p>
          <a:p>
            <a:pPr lvl="1"/>
            <a:r>
              <a:rPr lang="en-GB" dirty="0" smtClean="0"/>
              <a:t>However, validation between studies is currently missing</a:t>
            </a:r>
          </a:p>
        </p:txBody>
      </p:sp>
      <p:sp>
        <p:nvSpPr>
          <p:cNvPr id="7" name="Text Box 8"/>
          <p:cNvSpPr txBox="1">
            <a:spLocks noChangeArrowheads="1"/>
          </p:cNvSpPr>
          <p:nvPr/>
        </p:nvSpPr>
        <p:spPr bwMode="auto">
          <a:xfrm>
            <a:off x="7277053" y="6490286"/>
            <a:ext cx="164628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pPr>
            <a:r>
              <a:rPr lang="en-GB" sz="1100" dirty="0">
                <a:solidFill>
                  <a:srgbClr val="363636"/>
                </a:solidFill>
              </a:rPr>
              <a:t>Cunningham. </a:t>
            </a:r>
            <a:r>
              <a:rPr lang="en-GB" sz="1100" dirty="0" smtClean="0">
                <a:solidFill>
                  <a:srgbClr val="363636"/>
                </a:solidFill>
              </a:rPr>
              <a:t>ESMO </a:t>
            </a:r>
            <a:r>
              <a:rPr lang="en-GB" sz="1100" dirty="0">
                <a:solidFill>
                  <a:srgbClr val="363636"/>
                </a:solidFill>
              </a:rPr>
              <a:t>2013</a:t>
            </a:r>
          </a:p>
        </p:txBody>
      </p:sp>
    </p:spTree>
    <p:extLst>
      <p:ext uri="{BB962C8B-B14F-4D97-AF65-F5344CB8AC3E}">
        <p14:creationId xmlns:p14="http://schemas.microsoft.com/office/powerpoint/2010/main" val="38559057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284: Pitfalls </a:t>
            </a:r>
            <a:r>
              <a:rPr lang="en-GB" sz="1800" dirty="0"/>
              <a:t>of and opportunities for molecular characterisation in </a:t>
            </a:r>
            <a:r>
              <a:rPr lang="en-GB" sz="1800" dirty="0" smtClean="0"/>
              <a:t>CRC </a:t>
            </a:r>
            <a:br>
              <a:rPr lang="en-GB" sz="1800" dirty="0" smtClean="0"/>
            </a:br>
            <a:r>
              <a:rPr lang="en-GB" sz="1800" dirty="0" smtClean="0"/>
              <a:t>– </a:t>
            </a:r>
            <a:r>
              <a:rPr lang="en-GB" sz="1800" i="1" dirty="0" smtClean="0"/>
              <a:t>Quirke P</a:t>
            </a:r>
            <a:endParaRPr lang="en-GB" sz="1800" i="1" dirty="0"/>
          </a:p>
        </p:txBody>
      </p:sp>
      <p:sp>
        <p:nvSpPr>
          <p:cNvPr id="3" name="Content Placeholder 2"/>
          <p:cNvSpPr>
            <a:spLocks noGrp="1"/>
          </p:cNvSpPr>
          <p:nvPr>
            <p:ph idx="1"/>
          </p:nvPr>
        </p:nvSpPr>
        <p:spPr>
          <a:xfrm>
            <a:off x="228600" y="1320800"/>
            <a:ext cx="8763000" cy="5308600"/>
          </a:xfrm>
        </p:spPr>
        <p:txBody>
          <a:bodyPr/>
          <a:lstStyle/>
          <a:p>
            <a:r>
              <a:rPr lang="en-GB" sz="1800" dirty="0" smtClean="0"/>
              <a:t>Study objective</a:t>
            </a:r>
          </a:p>
          <a:p>
            <a:pPr lvl="1"/>
            <a:r>
              <a:rPr lang="en-GB" sz="1800" dirty="0" smtClean="0"/>
              <a:t>To review our current understanding of molecular markers in CRC</a:t>
            </a:r>
            <a:endParaRPr lang="en-GB" sz="1800" dirty="0"/>
          </a:p>
          <a:p>
            <a:r>
              <a:rPr lang="en-NZ" sz="1800" dirty="0" smtClean="0"/>
              <a:t>Key results</a:t>
            </a:r>
            <a:endParaRPr lang="en-GB" sz="1800" dirty="0" smtClean="0"/>
          </a:p>
          <a:p>
            <a:pPr lvl="1"/>
            <a:r>
              <a:rPr lang="en-GB" sz="1800" dirty="0" smtClean="0"/>
              <a:t>CRC can be classified by:</a:t>
            </a:r>
          </a:p>
          <a:p>
            <a:pPr lvl="2"/>
            <a:r>
              <a:rPr lang="en-GB" sz="1800" dirty="0" smtClean="0"/>
              <a:t>Pathology (staging, type, grading, loss of MMR expression, </a:t>
            </a:r>
            <a:r>
              <a:rPr lang="en-GB" sz="1800" i="1" dirty="0" smtClean="0"/>
              <a:t>BRAF</a:t>
            </a:r>
            <a:r>
              <a:rPr lang="en-GB" sz="1800" dirty="0" smtClean="0"/>
              <a:t> mutation)</a:t>
            </a:r>
          </a:p>
          <a:p>
            <a:pPr lvl="2"/>
            <a:r>
              <a:rPr lang="en-GB" sz="1800" dirty="0" smtClean="0"/>
              <a:t>Molecular – prognostic (mutations, gene expression)</a:t>
            </a:r>
          </a:p>
          <a:p>
            <a:pPr lvl="2"/>
            <a:r>
              <a:rPr lang="en-GB" sz="1800" dirty="0" smtClean="0"/>
              <a:t>Molecular</a:t>
            </a:r>
            <a:r>
              <a:rPr lang="en-GB" sz="1800" dirty="0"/>
              <a:t> – </a:t>
            </a:r>
            <a:r>
              <a:rPr lang="en-GB" sz="1800" dirty="0" smtClean="0"/>
              <a:t>biology (genetic, immunological)</a:t>
            </a:r>
          </a:p>
          <a:p>
            <a:pPr lvl="2"/>
            <a:r>
              <a:rPr lang="en-GB" sz="1800" spc="-20" dirty="0" smtClean="0"/>
              <a:t>Molecular</a:t>
            </a:r>
            <a:r>
              <a:rPr lang="en-GB" sz="1800" spc="-20" dirty="0"/>
              <a:t> – </a:t>
            </a:r>
            <a:r>
              <a:rPr lang="en-GB" sz="1800" spc="-20" dirty="0" smtClean="0"/>
              <a:t>treatment (mutations, amplifications, translocations, pathways)</a:t>
            </a:r>
          </a:p>
          <a:p>
            <a:pPr lvl="1"/>
            <a:r>
              <a:rPr lang="en-GB" sz="1800" spc="-20" dirty="0" smtClean="0"/>
              <a:t>Currently, most biomarkers are validated retrospectively</a:t>
            </a:r>
          </a:p>
          <a:p>
            <a:pPr lvl="1"/>
            <a:r>
              <a:rPr lang="en-GB" sz="1800" spc="-20" dirty="0" smtClean="0"/>
              <a:t>In contrast, the FOCUS 4 study has predefined selection criteria: </a:t>
            </a:r>
          </a:p>
          <a:p>
            <a:pPr lvl="2"/>
            <a:r>
              <a:rPr lang="en-GB" sz="1800" i="1" spc="-20" dirty="0" smtClean="0"/>
              <a:t>BRAF</a:t>
            </a:r>
            <a:r>
              <a:rPr lang="en-GB" sz="1800" spc="-20" dirty="0" smtClean="0"/>
              <a:t> mutant; </a:t>
            </a:r>
            <a:r>
              <a:rPr lang="en-GB" sz="1800" i="1" spc="-20" dirty="0" smtClean="0"/>
              <a:t>PIK3CA</a:t>
            </a:r>
            <a:r>
              <a:rPr lang="en-GB" sz="1800" spc="-20" dirty="0" smtClean="0"/>
              <a:t> mutant and/or PTEN loss; </a:t>
            </a:r>
            <a:r>
              <a:rPr lang="en-GB" sz="1800" i="1" spc="-20" dirty="0" smtClean="0"/>
              <a:t>KRAS</a:t>
            </a:r>
            <a:r>
              <a:rPr lang="en-GB" sz="1800" spc="-20" dirty="0" smtClean="0"/>
              <a:t> or </a:t>
            </a:r>
            <a:r>
              <a:rPr lang="en-GB" sz="1800" i="1" spc="-20" dirty="0" smtClean="0"/>
              <a:t>NRAS</a:t>
            </a:r>
            <a:r>
              <a:rPr lang="en-GB" sz="1800" spc="-20" dirty="0" smtClean="0"/>
              <a:t> mutant; all WT; non-stratified </a:t>
            </a:r>
            <a:endParaRPr lang="en-GB" sz="1800" dirty="0"/>
          </a:p>
        </p:txBody>
      </p:sp>
      <p:sp>
        <p:nvSpPr>
          <p:cNvPr id="6" name="Text Box 8"/>
          <p:cNvSpPr txBox="1">
            <a:spLocks noChangeArrowheads="1"/>
          </p:cNvSpPr>
          <p:nvPr/>
        </p:nvSpPr>
        <p:spPr bwMode="auto">
          <a:xfrm>
            <a:off x="5888854" y="6490286"/>
            <a:ext cx="303448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Quirke.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284)</a:t>
            </a:r>
            <a:endParaRPr lang="en-GB" sz="1100" dirty="0"/>
          </a:p>
        </p:txBody>
      </p:sp>
    </p:spTree>
    <p:extLst>
      <p:ext uri="{BB962C8B-B14F-4D97-AF65-F5344CB8AC3E}">
        <p14:creationId xmlns:p14="http://schemas.microsoft.com/office/powerpoint/2010/main" val="318999231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284: Pitfalls of and opportunities for molecular characterisation in CRC </a:t>
            </a:r>
            <a:r>
              <a:rPr lang="en-GB" sz="1800" dirty="0" smtClean="0"/>
              <a:t/>
            </a:r>
            <a:br>
              <a:rPr lang="en-GB" sz="1800" dirty="0" smtClean="0"/>
            </a:br>
            <a:r>
              <a:rPr lang="en-GB" sz="1800" dirty="0" smtClean="0"/>
              <a:t>– </a:t>
            </a:r>
            <a:r>
              <a:rPr lang="en-GB" sz="1800" i="1" dirty="0"/>
              <a:t>Quirke P</a:t>
            </a:r>
          </a:p>
        </p:txBody>
      </p:sp>
      <p:sp>
        <p:nvSpPr>
          <p:cNvPr id="3" name="Content Placeholder 2"/>
          <p:cNvSpPr>
            <a:spLocks noGrp="1"/>
          </p:cNvSpPr>
          <p:nvPr>
            <p:ph idx="1"/>
          </p:nvPr>
        </p:nvSpPr>
        <p:spPr>
          <a:xfrm>
            <a:off x="228599" y="1320800"/>
            <a:ext cx="8810897" cy="5308600"/>
          </a:xfrm>
        </p:spPr>
        <p:txBody>
          <a:bodyPr/>
          <a:lstStyle/>
          <a:p>
            <a:r>
              <a:rPr lang="en-GB" sz="1600" dirty="0" smtClean="0"/>
              <a:t>Key results (continued)</a:t>
            </a:r>
          </a:p>
          <a:p>
            <a:pPr lvl="1"/>
            <a:r>
              <a:rPr lang="en-GB" sz="1600" dirty="0" smtClean="0"/>
              <a:t>The QUASAR study also had a pre-specified selection criteria </a:t>
            </a:r>
          </a:p>
          <a:p>
            <a:pPr lvl="2"/>
            <a:r>
              <a:rPr lang="en-GB" sz="1600" dirty="0" smtClean="0"/>
              <a:t>A recurrence score was calculated from tumour gene expression for </a:t>
            </a:r>
            <a:r>
              <a:rPr lang="en-GB" sz="1600" dirty="0"/>
              <a:t>s</a:t>
            </a:r>
            <a:r>
              <a:rPr lang="en-GB" sz="1600" dirty="0" smtClean="0"/>
              <a:t>tromal genes (FAP, INHBA, BGN), cell cycle genes (Ki-67, C-MYC, MYBL2) and GADD45B</a:t>
            </a:r>
          </a:p>
          <a:p>
            <a:pPr lvl="2"/>
            <a:r>
              <a:rPr lang="en-GB" sz="1600" dirty="0" smtClean="0"/>
              <a:t>Comparison of high and low </a:t>
            </a:r>
            <a:r>
              <a:rPr lang="en-GB" sz="1600" dirty="0"/>
              <a:t>recurrence </a:t>
            </a:r>
            <a:r>
              <a:rPr lang="en-GB" sz="1600" dirty="0" smtClean="0"/>
              <a:t>risk was significant, but differences were small </a:t>
            </a:r>
          </a:p>
          <a:p>
            <a:pPr lvl="2"/>
            <a:r>
              <a:rPr lang="en-GB" sz="1600" dirty="0" smtClean="0"/>
              <a:t>There was no significant difference in benefit of CT at low vs. high </a:t>
            </a:r>
            <a:r>
              <a:rPr lang="en-GB" sz="1600" dirty="0"/>
              <a:t>recurrence </a:t>
            </a:r>
            <a:r>
              <a:rPr lang="en-GB" sz="1600" dirty="0" smtClean="0"/>
              <a:t>risk</a:t>
            </a:r>
            <a:endParaRPr lang="en-GB" sz="1600" dirty="0"/>
          </a:p>
          <a:p>
            <a:pPr lvl="2"/>
            <a:endParaRPr lang="en-GB" sz="1600" dirty="0" smtClean="0"/>
          </a:p>
          <a:p>
            <a:pPr lvl="2"/>
            <a:endParaRPr lang="en-GB" sz="1600" dirty="0"/>
          </a:p>
          <a:p>
            <a:pPr lvl="2"/>
            <a:endParaRPr lang="en-GB" sz="1600" dirty="0" smtClean="0"/>
          </a:p>
          <a:p>
            <a:pPr lvl="2"/>
            <a:endParaRPr lang="en-GB" sz="1600" dirty="0"/>
          </a:p>
          <a:p>
            <a:pPr lvl="2"/>
            <a:endParaRPr lang="en-GB" sz="1600" dirty="0" smtClean="0"/>
          </a:p>
          <a:p>
            <a:pPr lvl="2"/>
            <a:endParaRPr lang="en-GB" sz="1600" dirty="0"/>
          </a:p>
          <a:p>
            <a:pPr lvl="2"/>
            <a:endParaRPr lang="en-GB" sz="1600" dirty="0" smtClean="0"/>
          </a:p>
          <a:p>
            <a:pPr lvl="2"/>
            <a:endParaRPr lang="en-GB" sz="1600" b="1" dirty="0"/>
          </a:p>
          <a:p>
            <a:r>
              <a:rPr lang="en-GB" sz="1600" b="1" dirty="0" smtClean="0"/>
              <a:t>Conclusion</a:t>
            </a:r>
          </a:p>
          <a:p>
            <a:pPr lvl="1"/>
            <a:r>
              <a:rPr lang="en-GB" sz="1600" b="1" dirty="0" smtClean="0"/>
              <a:t>Molecular characterisation is beneficial and can improve outcomes in CRC</a:t>
            </a:r>
          </a:p>
          <a:p>
            <a:pPr lvl="1"/>
            <a:endParaRPr lang="en-GB" sz="1600" dirty="0"/>
          </a:p>
        </p:txBody>
      </p:sp>
      <p:sp>
        <p:nvSpPr>
          <p:cNvPr id="4" name="Line 2"/>
          <p:cNvSpPr>
            <a:spLocks noChangeShapeType="1"/>
          </p:cNvSpPr>
          <p:nvPr/>
        </p:nvSpPr>
        <p:spPr bwMode="auto">
          <a:xfrm>
            <a:off x="2378493" y="3526283"/>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Line 3"/>
          <p:cNvSpPr>
            <a:spLocks noChangeShapeType="1"/>
          </p:cNvSpPr>
          <p:nvPr/>
        </p:nvSpPr>
        <p:spPr bwMode="auto">
          <a:xfrm>
            <a:off x="2353065" y="3310908"/>
            <a:ext cx="7628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4"/>
          <p:cNvSpPr>
            <a:spLocks noChangeShapeType="1"/>
          </p:cNvSpPr>
          <p:nvPr/>
        </p:nvSpPr>
        <p:spPr bwMode="auto">
          <a:xfrm>
            <a:off x="2378493" y="4527143"/>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5"/>
          <p:cNvSpPr>
            <a:spLocks noChangeShapeType="1"/>
          </p:cNvSpPr>
          <p:nvPr/>
        </p:nvSpPr>
        <p:spPr bwMode="auto">
          <a:xfrm>
            <a:off x="2378493" y="4755188"/>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6"/>
          <p:cNvSpPr>
            <a:spLocks noChangeShapeType="1"/>
          </p:cNvSpPr>
          <p:nvPr/>
        </p:nvSpPr>
        <p:spPr bwMode="auto">
          <a:xfrm>
            <a:off x="2378493" y="4957893"/>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p:cNvSpPr>
            <a:spLocks noChangeShapeType="1"/>
          </p:cNvSpPr>
          <p:nvPr/>
        </p:nvSpPr>
        <p:spPr bwMode="auto">
          <a:xfrm>
            <a:off x="2378493" y="5147930"/>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8"/>
          <p:cNvSpPr>
            <a:spLocks noChangeShapeType="1"/>
          </p:cNvSpPr>
          <p:nvPr/>
        </p:nvSpPr>
        <p:spPr bwMode="auto">
          <a:xfrm>
            <a:off x="2378493" y="5363305"/>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9"/>
          <p:cNvSpPr>
            <a:spLocks noChangeShapeType="1"/>
          </p:cNvSpPr>
          <p:nvPr/>
        </p:nvSpPr>
        <p:spPr bwMode="auto">
          <a:xfrm>
            <a:off x="2378493" y="4134401"/>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0"/>
          <p:cNvSpPr>
            <a:spLocks noChangeShapeType="1"/>
          </p:cNvSpPr>
          <p:nvPr/>
        </p:nvSpPr>
        <p:spPr bwMode="auto">
          <a:xfrm>
            <a:off x="2378493" y="3931695"/>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1"/>
          <p:cNvSpPr>
            <a:spLocks noChangeShapeType="1"/>
          </p:cNvSpPr>
          <p:nvPr/>
        </p:nvSpPr>
        <p:spPr bwMode="auto">
          <a:xfrm>
            <a:off x="2378493" y="3716320"/>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2"/>
          <p:cNvSpPr>
            <a:spLocks noChangeShapeType="1"/>
          </p:cNvSpPr>
          <p:nvPr/>
        </p:nvSpPr>
        <p:spPr bwMode="auto">
          <a:xfrm flipV="1">
            <a:off x="2442062" y="5358542"/>
            <a:ext cx="0" cy="6334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3"/>
          <p:cNvSpPr>
            <a:spLocks noChangeShapeType="1"/>
          </p:cNvSpPr>
          <p:nvPr/>
        </p:nvSpPr>
        <p:spPr bwMode="auto">
          <a:xfrm flipV="1">
            <a:off x="3751594" y="5358542"/>
            <a:ext cx="0" cy="6334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4"/>
          <p:cNvSpPr>
            <a:spLocks noChangeShapeType="1"/>
          </p:cNvSpPr>
          <p:nvPr/>
        </p:nvSpPr>
        <p:spPr bwMode="auto">
          <a:xfrm flipV="1">
            <a:off x="5086554" y="5358542"/>
            <a:ext cx="0" cy="6334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5"/>
          <p:cNvSpPr>
            <a:spLocks noChangeShapeType="1"/>
          </p:cNvSpPr>
          <p:nvPr/>
        </p:nvSpPr>
        <p:spPr bwMode="auto">
          <a:xfrm flipV="1">
            <a:off x="6383372" y="5358542"/>
            <a:ext cx="0" cy="6334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p:nvSpPr>
        <p:spPr bwMode="auto">
          <a:xfrm>
            <a:off x="2442062" y="3298239"/>
            <a:ext cx="4170160" cy="2065066"/>
          </a:xfrm>
          <a:custGeom>
            <a:avLst/>
            <a:gdLst>
              <a:gd name="T0" fmla="*/ 0 w 328"/>
              <a:gd name="T1" fmla="*/ 0 h 163"/>
              <a:gd name="T2" fmla="*/ 0 w 328"/>
              <a:gd name="T3" fmla="*/ 163 h 163"/>
              <a:gd name="T4" fmla="*/ 328 w 328"/>
              <a:gd name="T5" fmla="*/ 163 h 163"/>
            </a:gdLst>
            <a:ahLst/>
            <a:cxnLst>
              <a:cxn ang="0">
                <a:pos x="T0" y="T1"/>
              </a:cxn>
              <a:cxn ang="0">
                <a:pos x="T2" y="T3"/>
              </a:cxn>
              <a:cxn ang="0">
                <a:pos x="T4" y="T5"/>
              </a:cxn>
            </a:cxnLst>
            <a:rect l="0" t="0" r="r" b="b"/>
            <a:pathLst>
              <a:path w="328" h="163">
                <a:moveTo>
                  <a:pt x="0" y="0"/>
                </a:moveTo>
                <a:lnTo>
                  <a:pt x="0" y="163"/>
                </a:lnTo>
                <a:lnTo>
                  <a:pt x="328" y="163"/>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p:nvSpPr>
        <p:spPr bwMode="auto">
          <a:xfrm>
            <a:off x="2442062" y="5109923"/>
            <a:ext cx="3954023" cy="253382"/>
          </a:xfrm>
          <a:custGeom>
            <a:avLst/>
            <a:gdLst>
              <a:gd name="T0" fmla="*/ 0 w 311"/>
              <a:gd name="T1" fmla="*/ 20 h 20"/>
              <a:gd name="T2" fmla="*/ 29 w 311"/>
              <a:gd name="T3" fmla="*/ 20 h 20"/>
              <a:gd name="T4" fmla="*/ 29 w 311"/>
              <a:gd name="T5" fmla="*/ 17 h 20"/>
              <a:gd name="T6" fmla="*/ 65 w 311"/>
              <a:gd name="T7" fmla="*/ 17 h 20"/>
              <a:gd name="T8" fmla="*/ 65 w 311"/>
              <a:gd name="T9" fmla="*/ 15 h 20"/>
              <a:gd name="T10" fmla="*/ 110 w 311"/>
              <a:gd name="T11" fmla="*/ 15 h 20"/>
              <a:gd name="T12" fmla="*/ 110 w 311"/>
              <a:gd name="T13" fmla="*/ 12 h 20"/>
              <a:gd name="T14" fmla="*/ 131 w 311"/>
              <a:gd name="T15" fmla="*/ 12 h 20"/>
              <a:gd name="T16" fmla="*/ 131 w 311"/>
              <a:gd name="T17" fmla="*/ 10 h 20"/>
              <a:gd name="T18" fmla="*/ 150 w 311"/>
              <a:gd name="T19" fmla="*/ 10 h 20"/>
              <a:gd name="T20" fmla="*/ 150 w 311"/>
              <a:gd name="T21" fmla="*/ 8 h 20"/>
              <a:gd name="T22" fmla="*/ 180 w 311"/>
              <a:gd name="T23" fmla="*/ 8 h 20"/>
              <a:gd name="T24" fmla="*/ 180 w 311"/>
              <a:gd name="T25" fmla="*/ 8 h 20"/>
              <a:gd name="T26" fmla="*/ 184 w 311"/>
              <a:gd name="T27" fmla="*/ 8 h 20"/>
              <a:gd name="T28" fmla="*/ 184 w 311"/>
              <a:gd name="T29" fmla="*/ 6 h 20"/>
              <a:gd name="T30" fmla="*/ 194 w 311"/>
              <a:gd name="T31" fmla="*/ 6 h 20"/>
              <a:gd name="T32" fmla="*/ 194 w 311"/>
              <a:gd name="T33" fmla="*/ 5 h 20"/>
              <a:gd name="T34" fmla="*/ 204 w 311"/>
              <a:gd name="T35" fmla="*/ 5 h 20"/>
              <a:gd name="T36" fmla="*/ 204 w 311"/>
              <a:gd name="T37" fmla="*/ 4 h 20"/>
              <a:gd name="T38" fmla="*/ 241 w 311"/>
              <a:gd name="T39" fmla="*/ 4 h 20"/>
              <a:gd name="T40" fmla="*/ 241 w 311"/>
              <a:gd name="T41" fmla="*/ 3 h 20"/>
              <a:gd name="T42" fmla="*/ 290 w 311"/>
              <a:gd name="T43" fmla="*/ 3 h 20"/>
              <a:gd name="T44" fmla="*/ 290 w 311"/>
              <a:gd name="T45" fmla="*/ 1 h 20"/>
              <a:gd name="T46" fmla="*/ 302 w 311"/>
              <a:gd name="T47" fmla="*/ 1 h 20"/>
              <a:gd name="T48" fmla="*/ 302 w 311"/>
              <a:gd name="T49" fmla="*/ 0 h 20"/>
              <a:gd name="T50" fmla="*/ 311 w 311"/>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1" h="20">
                <a:moveTo>
                  <a:pt x="0" y="20"/>
                </a:moveTo>
                <a:lnTo>
                  <a:pt x="29" y="20"/>
                </a:lnTo>
                <a:lnTo>
                  <a:pt x="29" y="17"/>
                </a:lnTo>
                <a:lnTo>
                  <a:pt x="65" y="17"/>
                </a:lnTo>
                <a:lnTo>
                  <a:pt x="65" y="15"/>
                </a:lnTo>
                <a:lnTo>
                  <a:pt x="110" y="15"/>
                </a:lnTo>
                <a:lnTo>
                  <a:pt x="110" y="12"/>
                </a:lnTo>
                <a:lnTo>
                  <a:pt x="131" y="12"/>
                </a:lnTo>
                <a:lnTo>
                  <a:pt x="131" y="10"/>
                </a:lnTo>
                <a:lnTo>
                  <a:pt x="150" y="10"/>
                </a:lnTo>
                <a:lnTo>
                  <a:pt x="150" y="8"/>
                </a:lnTo>
                <a:lnTo>
                  <a:pt x="180" y="8"/>
                </a:lnTo>
                <a:lnTo>
                  <a:pt x="180" y="8"/>
                </a:lnTo>
                <a:lnTo>
                  <a:pt x="184" y="8"/>
                </a:lnTo>
                <a:lnTo>
                  <a:pt x="184" y="6"/>
                </a:lnTo>
                <a:lnTo>
                  <a:pt x="194" y="6"/>
                </a:lnTo>
                <a:lnTo>
                  <a:pt x="194" y="5"/>
                </a:lnTo>
                <a:lnTo>
                  <a:pt x="204" y="5"/>
                </a:lnTo>
                <a:lnTo>
                  <a:pt x="204" y="4"/>
                </a:lnTo>
                <a:lnTo>
                  <a:pt x="241" y="4"/>
                </a:lnTo>
                <a:lnTo>
                  <a:pt x="241" y="3"/>
                </a:lnTo>
                <a:lnTo>
                  <a:pt x="290" y="3"/>
                </a:lnTo>
                <a:lnTo>
                  <a:pt x="290" y="1"/>
                </a:lnTo>
                <a:lnTo>
                  <a:pt x="302" y="1"/>
                </a:lnTo>
                <a:lnTo>
                  <a:pt x="302" y="0"/>
                </a:lnTo>
                <a:lnTo>
                  <a:pt x="311" y="0"/>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p:nvSpPr>
        <p:spPr bwMode="auto">
          <a:xfrm>
            <a:off x="2429348" y="4995901"/>
            <a:ext cx="3966737" cy="367404"/>
          </a:xfrm>
          <a:custGeom>
            <a:avLst/>
            <a:gdLst>
              <a:gd name="T0" fmla="*/ 312 w 312"/>
              <a:gd name="T1" fmla="*/ 0 h 29"/>
              <a:gd name="T2" fmla="*/ 290 w 312"/>
              <a:gd name="T3" fmla="*/ 0 h 29"/>
              <a:gd name="T4" fmla="*/ 290 w 312"/>
              <a:gd name="T5" fmla="*/ 1 h 29"/>
              <a:gd name="T6" fmla="*/ 278 w 312"/>
              <a:gd name="T7" fmla="*/ 1 h 29"/>
              <a:gd name="T8" fmla="*/ 278 w 312"/>
              <a:gd name="T9" fmla="*/ 3 h 29"/>
              <a:gd name="T10" fmla="*/ 256 w 312"/>
              <a:gd name="T11" fmla="*/ 3 h 29"/>
              <a:gd name="T12" fmla="*/ 256 w 312"/>
              <a:gd name="T13" fmla="*/ 5 h 29"/>
              <a:gd name="T14" fmla="*/ 238 w 312"/>
              <a:gd name="T15" fmla="*/ 5 h 29"/>
              <a:gd name="T16" fmla="*/ 238 w 312"/>
              <a:gd name="T17" fmla="*/ 6 h 29"/>
              <a:gd name="T18" fmla="*/ 236 w 312"/>
              <a:gd name="T19" fmla="*/ 6 h 29"/>
              <a:gd name="T20" fmla="*/ 236 w 312"/>
              <a:gd name="T21" fmla="*/ 8 h 29"/>
              <a:gd name="T22" fmla="*/ 220 w 312"/>
              <a:gd name="T23" fmla="*/ 8 h 29"/>
              <a:gd name="T24" fmla="*/ 220 w 312"/>
              <a:gd name="T25" fmla="*/ 9 h 29"/>
              <a:gd name="T26" fmla="*/ 176 w 312"/>
              <a:gd name="T27" fmla="*/ 9 h 29"/>
              <a:gd name="T28" fmla="*/ 176 w 312"/>
              <a:gd name="T29" fmla="*/ 11 h 29"/>
              <a:gd name="T30" fmla="*/ 152 w 312"/>
              <a:gd name="T31" fmla="*/ 11 h 29"/>
              <a:gd name="T32" fmla="*/ 152 w 312"/>
              <a:gd name="T33" fmla="*/ 13 h 29"/>
              <a:gd name="T34" fmla="*/ 135 w 312"/>
              <a:gd name="T35" fmla="*/ 13 h 29"/>
              <a:gd name="T36" fmla="*/ 135 w 312"/>
              <a:gd name="T37" fmla="*/ 16 h 29"/>
              <a:gd name="T38" fmla="*/ 125 w 312"/>
              <a:gd name="T39" fmla="*/ 16 h 29"/>
              <a:gd name="T40" fmla="*/ 125 w 312"/>
              <a:gd name="T41" fmla="*/ 18 h 29"/>
              <a:gd name="T42" fmla="*/ 101 w 312"/>
              <a:gd name="T43" fmla="*/ 18 h 29"/>
              <a:gd name="T44" fmla="*/ 101 w 312"/>
              <a:gd name="T45" fmla="*/ 21 h 29"/>
              <a:gd name="T46" fmla="*/ 91 w 312"/>
              <a:gd name="T47" fmla="*/ 21 h 29"/>
              <a:gd name="T48" fmla="*/ 91 w 312"/>
              <a:gd name="T49" fmla="*/ 24 h 29"/>
              <a:gd name="T50" fmla="*/ 66 w 312"/>
              <a:gd name="T51" fmla="*/ 24 h 29"/>
              <a:gd name="T52" fmla="*/ 66 w 312"/>
              <a:gd name="T53" fmla="*/ 26 h 29"/>
              <a:gd name="T54" fmla="*/ 31 w 312"/>
              <a:gd name="T55" fmla="*/ 26 h 29"/>
              <a:gd name="T56" fmla="*/ 31 w 312"/>
              <a:gd name="T57" fmla="*/ 29 h 29"/>
              <a:gd name="T58" fmla="*/ 1 w 312"/>
              <a:gd name="T5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29">
                <a:moveTo>
                  <a:pt x="312" y="0"/>
                </a:moveTo>
                <a:lnTo>
                  <a:pt x="290" y="0"/>
                </a:lnTo>
                <a:lnTo>
                  <a:pt x="290" y="1"/>
                </a:lnTo>
                <a:lnTo>
                  <a:pt x="278" y="1"/>
                </a:lnTo>
                <a:lnTo>
                  <a:pt x="278" y="3"/>
                </a:lnTo>
                <a:lnTo>
                  <a:pt x="256" y="3"/>
                </a:lnTo>
                <a:lnTo>
                  <a:pt x="256" y="5"/>
                </a:lnTo>
                <a:lnTo>
                  <a:pt x="238" y="5"/>
                </a:lnTo>
                <a:lnTo>
                  <a:pt x="238" y="6"/>
                </a:lnTo>
                <a:lnTo>
                  <a:pt x="236" y="6"/>
                </a:lnTo>
                <a:lnTo>
                  <a:pt x="236" y="8"/>
                </a:lnTo>
                <a:lnTo>
                  <a:pt x="220" y="8"/>
                </a:lnTo>
                <a:lnTo>
                  <a:pt x="220" y="9"/>
                </a:lnTo>
                <a:lnTo>
                  <a:pt x="176" y="9"/>
                </a:lnTo>
                <a:lnTo>
                  <a:pt x="176" y="11"/>
                </a:lnTo>
                <a:lnTo>
                  <a:pt x="152" y="11"/>
                </a:lnTo>
                <a:lnTo>
                  <a:pt x="152" y="13"/>
                </a:lnTo>
                <a:lnTo>
                  <a:pt x="135" y="13"/>
                </a:lnTo>
                <a:lnTo>
                  <a:pt x="135" y="16"/>
                </a:lnTo>
                <a:lnTo>
                  <a:pt x="125" y="16"/>
                </a:lnTo>
                <a:lnTo>
                  <a:pt x="125" y="18"/>
                </a:lnTo>
                <a:lnTo>
                  <a:pt x="101" y="18"/>
                </a:lnTo>
                <a:lnTo>
                  <a:pt x="101" y="21"/>
                </a:lnTo>
                <a:lnTo>
                  <a:pt x="91" y="21"/>
                </a:lnTo>
                <a:lnTo>
                  <a:pt x="91" y="24"/>
                </a:lnTo>
                <a:lnTo>
                  <a:pt x="66" y="24"/>
                </a:lnTo>
                <a:lnTo>
                  <a:pt x="66" y="26"/>
                </a:lnTo>
                <a:lnTo>
                  <a:pt x="31" y="26"/>
                </a:lnTo>
                <a:cubicBezTo>
                  <a:pt x="31" y="26"/>
                  <a:pt x="33" y="29"/>
                  <a:pt x="31" y="29"/>
                </a:cubicBezTo>
                <a:cubicBezTo>
                  <a:pt x="30" y="29"/>
                  <a:pt x="0" y="29"/>
                  <a:pt x="1" y="29"/>
                </a:cubicBezTo>
              </a:path>
            </a:pathLst>
          </a:cu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p:nvSpPr>
        <p:spPr bwMode="auto">
          <a:xfrm>
            <a:off x="2442062" y="4919886"/>
            <a:ext cx="3954023" cy="443419"/>
          </a:xfrm>
          <a:custGeom>
            <a:avLst/>
            <a:gdLst>
              <a:gd name="T0" fmla="*/ 311 w 311"/>
              <a:gd name="T1" fmla="*/ 0 h 35"/>
              <a:gd name="T2" fmla="*/ 297 w 311"/>
              <a:gd name="T3" fmla="*/ 0 h 35"/>
              <a:gd name="T4" fmla="*/ 297 w 311"/>
              <a:gd name="T5" fmla="*/ 1 h 35"/>
              <a:gd name="T6" fmla="*/ 292 w 311"/>
              <a:gd name="T7" fmla="*/ 1 h 35"/>
              <a:gd name="T8" fmla="*/ 292 w 311"/>
              <a:gd name="T9" fmla="*/ 2 h 35"/>
              <a:gd name="T10" fmla="*/ 290 w 311"/>
              <a:gd name="T11" fmla="*/ 2 h 35"/>
              <a:gd name="T12" fmla="*/ 290 w 311"/>
              <a:gd name="T13" fmla="*/ 3 h 35"/>
              <a:gd name="T14" fmla="*/ 285 w 311"/>
              <a:gd name="T15" fmla="*/ 3 h 35"/>
              <a:gd name="T16" fmla="*/ 285 w 311"/>
              <a:gd name="T17" fmla="*/ 5 h 35"/>
              <a:gd name="T18" fmla="*/ 267 w 311"/>
              <a:gd name="T19" fmla="*/ 5 h 35"/>
              <a:gd name="T20" fmla="*/ 267 w 311"/>
              <a:gd name="T21" fmla="*/ 6 h 35"/>
              <a:gd name="T22" fmla="*/ 249 w 311"/>
              <a:gd name="T23" fmla="*/ 6 h 35"/>
              <a:gd name="T24" fmla="*/ 242 w 311"/>
              <a:gd name="T25" fmla="*/ 6 h 35"/>
              <a:gd name="T26" fmla="*/ 242 w 311"/>
              <a:gd name="T27" fmla="*/ 8 h 35"/>
              <a:gd name="T28" fmla="*/ 224 w 311"/>
              <a:gd name="T29" fmla="*/ 8 h 35"/>
              <a:gd name="T30" fmla="*/ 204 w 311"/>
              <a:gd name="T31" fmla="*/ 8 h 35"/>
              <a:gd name="T32" fmla="*/ 204 w 311"/>
              <a:gd name="T33" fmla="*/ 9 h 35"/>
              <a:gd name="T34" fmla="*/ 202 w 311"/>
              <a:gd name="T35" fmla="*/ 9 h 35"/>
              <a:gd name="T36" fmla="*/ 202 w 311"/>
              <a:gd name="T37" fmla="*/ 11 h 35"/>
              <a:gd name="T38" fmla="*/ 195 w 311"/>
              <a:gd name="T39" fmla="*/ 11 h 35"/>
              <a:gd name="T40" fmla="*/ 195 w 311"/>
              <a:gd name="T41" fmla="*/ 12 h 35"/>
              <a:gd name="T42" fmla="*/ 176 w 311"/>
              <a:gd name="T43" fmla="*/ 12 h 35"/>
              <a:gd name="T44" fmla="*/ 176 w 311"/>
              <a:gd name="T45" fmla="*/ 14 h 35"/>
              <a:gd name="T46" fmla="*/ 168 w 311"/>
              <a:gd name="T47" fmla="*/ 14 h 35"/>
              <a:gd name="T48" fmla="*/ 168 w 311"/>
              <a:gd name="T49" fmla="*/ 15 h 35"/>
              <a:gd name="T50" fmla="*/ 164 w 311"/>
              <a:gd name="T51" fmla="*/ 15 h 35"/>
              <a:gd name="T52" fmla="*/ 164 w 311"/>
              <a:gd name="T53" fmla="*/ 17 h 35"/>
              <a:gd name="T54" fmla="*/ 128 w 311"/>
              <a:gd name="T55" fmla="*/ 17 h 35"/>
              <a:gd name="T56" fmla="*/ 118 w 311"/>
              <a:gd name="T57" fmla="*/ 17 h 35"/>
              <a:gd name="T58" fmla="*/ 118 w 311"/>
              <a:gd name="T59" fmla="*/ 19 h 35"/>
              <a:gd name="T60" fmla="*/ 109 w 311"/>
              <a:gd name="T61" fmla="*/ 19 h 35"/>
              <a:gd name="T62" fmla="*/ 109 w 311"/>
              <a:gd name="T63" fmla="*/ 21 h 35"/>
              <a:gd name="T64" fmla="*/ 107 w 311"/>
              <a:gd name="T65" fmla="*/ 21 h 35"/>
              <a:gd name="T66" fmla="*/ 107 w 311"/>
              <a:gd name="T67" fmla="*/ 23 h 35"/>
              <a:gd name="T68" fmla="*/ 99 w 311"/>
              <a:gd name="T69" fmla="*/ 23 h 35"/>
              <a:gd name="T70" fmla="*/ 99 w 311"/>
              <a:gd name="T71" fmla="*/ 26 h 35"/>
              <a:gd name="T72" fmla="*/ 84 w 311"/>
              <a:gd name="T73" fmla="*/ 26 h 35"/>
              <a:gd name="T74" fmla="*/ 84 w 311"/>
              <a:gd name="T75" fmla="*/ 28 h 35"/>
              <a:gd name="T76" fmla="*/ 67 w 311"/>
              <a:gd name="T77" fmla="*/ 28 h 35"/>
              <a:gd name="T78" fmla="*/ 67 w 311"/>
              <a:gd name="T79" fmla="*/ 29 h 35"/>
              <a:gd name="T80" fmla="*/ 48 w 311"/>
              <a:gd name="T81" fmla="*/ 29 h 35"/>
              <a:gd name="T82" fmla="*/ 48 w 311"/>
              <a:gd name="T83" fmla="*/ 31 h 35"/>
              <a:gd name="T84" fmla="*/ 30 w 311"/>
              <a:gd name="T85" fmla="*/ 31 h 35"/>
              <a:gd name="T86" fmla="*/ 30 w 311"/>
              <a:gd name="T87" fmla="*/ 35 h 35"/>
              <a:gd name="T88" fmla="*/ 0 w 311"/>
              <a:gd name="T8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35">
                <a:moveTo>
                  <a:pt x="311" y="0"/>
                </a:moveTo>
                <a:lnTo>
                  <a:pt x="297" y="0"/>
                </a:lnTo>
                <a:lnTo>
                  <a:pt x="297" y="1"/>
                </a:lnTo>
                <a:lnTo>
                  <a:pt x="292" y="1"/>
                </a:lnTo>
                <a:lnTo>
                  <a:pt x="292" y="2"/>
                </a:lnTo>
                <a:lnTo>
                  <a:pt x="290" y="2"/>
                </a:lnTo>
                <a:lnTo>
                  <a:pt x="290" y="3"/>
                </a:lnTo>
                <a:lnTo>
                  <a:pt x="285" y="3"/>
                </a:lnTo>
                <a:lnTo>
                  <a:pt x="285" y="5"/>
                </a:lnTo>
                <a:lnTo>
                  <a:pt x="267" y="5"/>
                </a:lnTo>
                <a:lnTo>
                  <a:pt x="267" y="6"/>
                </a:lnTo>
                <a:lnTo>
                  <a:pt x="249" y="6"/>
                </a:lnTo>
                <a:lnTo>
                  <a:pt x="242" y="6"/>
                </a:lnTo>
                <a:lnTo>
                  <a:pt x="242" y="8"/>
                </a:lnTo>
                <a:lnTo>
                  <a:pt x="224" y="8"/>
                </a:lnTo>
                <a:lnTo>
                  <a:pt x="204" y="8"/>
                </a:lnTo>
                <a:lnTo>
                  <a:pt x="204" y="9"/>
                </a:lnTo>
                <a:lnTo>
                  <a:pt x="202" y="9"/>
                </a:lnTo>
                <a:lnTo>
                  <a:pt x="202" y="11"/>
                </a:lnTo>
                <a:lnTo>
                  <a:pt x="195" y="11"/>
                </a:lnTo>
                <a:lnTo>
                  <a:pt x="195" y="12"/>
                </a:lnTo>
                <a:lnTo>
                  <a:pt x="176" y="12"/>
                </a:lnTo>
                <a:lnTo>
                  <a:pt x="176" y="14"/>
                </a:lnTo>
                <a:lnTo>
                  <a:pt x="168" y="14"/>
                </a:lnTo>
                <a:lnTo>
                  <a:pt x="168" y="15"/>
                </a:lnTo>
                <a:lnTo>
                  <a:pt x="164" y="15"/>
                </a:lnTo>
                <a:lnTo>
                  <a:pt x="164" y="17"/>
                </a:lnTo>
                <a:lnTo>
                  <a:pt x="128" y="17"/>
                </a:lnTo>
                <a:lnTo>
                  <a:pt x="118" y="17"/>
                </a:lnTo>
                <a:lnTo>
                  <a:pt x="118" y="19"/>
                </a:lnTo>
                <a:lnTo>
                  <a:pt x="109" y="19"/>
                </a:lnTo>
                <a:lnTo>
                  <a:pt x="109" y="21"/>
                </a:lnTo>
                <a:lnTo>
                  <a:pt x="107" y="21"/>
                </a:lnTo>
                <a:lnTo>
                  <a:pt x="107" y="23"/>
                </a:lnTo>
                <a:lnTo>
                  <a:pt x="99" y="23"/>
                </a:lnTo>
                <a:lnTo>
                  <a:pt x="99" y="26"/>
                </a:lnTo>
                <a:lnTo>
                  <a:pt x="84" y="26"/>
                </a:lnTo>
                <a:lnTo>
                  <a:pt x="84" y="28"/>
                </a:lnTo>
                <a:lnTo>
                  <a:pt x="67" y="28"/>
                </a:lnTo>
                <a:lnTo>
                  <a:pt x="67" y="29"/>
                </a:lnTo>
                <a:lnTo>
                  <a:pt x="48" y="29"/>
                </a:lnTo>
                <a:lnTo>
                  <a:pt x="48" y="31"/>
                </a:lnTo>
                <a:lnTo>
                  <a:pt x="30" y="31"/>
                </a:lnTo>
                <a:lnTo>
                  <a:pt x="30" y="35"/>
                </a:lnTo>
                <a:lnTo>
                  <a:pt x="0" y="35"/>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TextBox 25"/>
          <p:cNvSpPr txBox="1"/>
          <p:nvPr/>
        </p:nvSpPr>
        <p:spPr>
          <a:xfrm>
            <a:off x="3180881" y="5540673"/>
            <a:ext cx="2782237" cy="276999"/>
          </a:xfrm>
          <a:prstGeom prst="rect">
            <a:avLst/>
          </a:prstGeom>
          <a:noFill/>
        </p:spPr>
        <p:txBody>
          <a:bodyPr wrap="none" rtlCol="0">
            <a:spAutoFit/>
          </a:bodyPr>
          <a:lstStyle/>
          <a:p>
            <a:r>
              <a:rPr lang="en-GB" sz="1200" dirty="0" smtClean="0"/>
              <a:t>Time from random assignment (years)</a:t>
            </a:r>
            <a:endParaRPr lang="en-GB" sz="1200" dirty="0"/>
          </a:p>
        </p:txBody>
      </p:sp>
      <p:sp>
        <p:nvSpPr>
          <p:cNvPr id="28" name="TextBox 27"/>
          <p:cNvSpPr txBox="1"/>
          <p:nvPr/>
        </p:nvSpPr>
        <p:spPr>
          <a:xfrm rot="16200000">
            <a:off x="859640" y="4218062"/>
            <a:ext cx="2060179" cy="276999"/>
          </a:xfrm>
          <a:prstGeom prst="rect">
            <a:avLst/>
          </a:prstGeom>
          <a:noFill/>
        </p:spPr>
        <p:txBody>
          <a:bodyPr wrap="none" rtlCol="0">
            <a:spAutoFit/>
          </a:bodyPr>
          <a:lstStyle/>
          <a:p>
            <a:pPr algn="ctr"/>
            <a:r>
              <a:rPr lang="en-GB" sz="1200" dirty="0" smtClean="0"/>
              <a:t>Percentage with recurrence</a:t>
            </a:r>
            <a:endParaRPr lang="en-GB" sz="1200" dirty="0"/>
          </a:p>
        </p:txBody>
      </p:sp>
      <p:sp>
        <p:nvSpPr>
          <p:cNvPr id="29" name="TextBox 28"/>
          <p:cNvSpPr txBox="1"/>
          <p:nvPr/>
        </p:nvSpPr>
        <p:spPr>
          <a:xfrm>
            <a:off x="2307250" y="5391136"/>
            <a:ext cx="269626" cy="276999"/>
          </a:xfrm>
          <a:prstGeom prst="rect">
            <a:avLst/>
          </a:prstGeom>
          <a:noFill/>
        </p:spPr>
        <p:txBody>
          <a:bodyPr wrap="none" rtlCol="0">
            <a:spAutoFit/>
          </a:bodyPr>
          <a:lstStyle/>
          <a:p>
            <a:pPr algn="ctr"/>
            <a:r>
              <a:rPr lang="en-GB" sz="1200" dirty="0" smtClean="0"/>
              <a:t>0</a:t>
            </a:r>
            <a:endParaRPr lang="en-GB" sz="1200" dirty="0"/>
          </a:p>
        </p:txBody>
      </p:sp>
      <p:sp>
        <p:nvSpPr>
          <p:cNvPr id="30" name="TextBox 29"/>
          <p:cNvSpPr txBox="1"/>
          <p:nvPr/>
        </p:nvSpPr>
        <p:spPr>
          <a:xfrm>
            <a:off x="3616781" y="5391135"/>
            <a:ext cx="269626" cy="276999"/>
          </a:xfrm>
          <a:prstGeom prst="rect">
            <a:avLst/>
          </a:prstGeom>
          <a:noFill/>
        </p:spPr>
        <p:txBody>
          <a:bodyPr wrap="none" rtlCol="0">
            <a:spAutoFit/>
          </a:bodyPr>
          <a:lstStyle/>
          <a:p>
            <a:pPr algn="ctr"/>
            <a:r>
              <a:rPr lang="en-GB" sz="1200" dirty="0" smtClean="0"/>
              <a:t>1</a:t>
            </a:r>
            <a:endParaRPr lang="en-GB" sz="1200" dirty="0"/>
          </a:p>
        </p:txBody>
      </p:sp>
      <p:sp>
        <p:nvSpPr>
          <p:cNvPr id="31" name="TextBox 30"/>
          <p:cNvSpPr txBox="1"/>
          <p:nvPr/>
        </p:nvSpPr>
        <p:spPr>
          <a:xfrm>
            <a:off x="4947456" y="5391134"/>
            <a:ext cx="269626" cy="276999"/>
          </a:xfrm>
          <a:prstGeom prst="rect">
            <a:avLst/>
          </a:prstGeom>
          <a:noFill/>
        </p:spPr>
        <p:txBody>
          <a:bodyPr wrap="none" rtlCol="0">
            <a:spAutoFit/>
          </a:bodyPr>
          <a:lstStyle/>
          <a:p>
            <a:pPr algn="ctr"/>
            <a:r>
              <a:rPr lang="en-GB" sz="1200" dirty="0" smtClean="0"/>
              <a:t>2</a:t>
            </a:r>
            <a:endParaRPr lang="en-GB" sz="1200" dirty="0"/>
          </a:p>
        </p:txBody>
      </p:sp>
      <p:sp>
        <p:nvSpPr>
          <p:cNvPr id="32" name="TextBox 31"/>
          <p:cNvSpPr txBox="1"/>
          <p:nvPr/>
        </p:nvSpPr>
        <p:spPr>
          <a:xfrm>
            <a:off x="6246415" y="5391133"/>
            <a:ext cx="269626" cy="276999"/>
          </a:xfrm>
          <a:prstGeom prst="rect">
            <a:avLst/>
          </a:prstGeom>
          <a:noFill/>
        </p:spPr>
        <p:txBody>
          <a:bodyPr wrap="none" rtlCol="0">
            <a:spAutoFit/>
          </a:bodyPr>
          <a:lstStyle/>
          <a:p>
            <a:pPr algn="ctr"/>
            <a:r>
              <a:rPr lang="en-GB" sz="1200" dirty="0" smtClean="0"/>
              <a:t>3</a:t>
            </a:r>
            <a:endParaRPr lang="en-GB" sz="1200" dirty="0"/>
          </a:p>
        </p:txBody>
      </p:sp>
      <p:sp>
        <p:nvSpPr>
          <p:cNvPr id="33" name="TextBox 32"/>
          <p:cNvSpPr txBox="1"/>
          <p:nvPr/>
        </p:nvSpPr>
        <p:spPr>
          <a:xfrm>
            <a:off x="2142621" y="5218855"/>
            <a:ext cx="269626" cy="276999"/>
          </a:xfrm>
          <a:prstGeom prst="rect">
            <a:avLst/>
          </a:prstGeom>
          <a:noFill/>
        </p:spPr>
        <p:txBody>
          <a:bodyPr wrap="none" rtlCol="0">
            <a:spAutoFit/>
          </a:bodyPr>
          <a:lstStyle/>
          <a:p>
            <a:pPr algn="r"/>
            <a:r>
              <a:rPr lang="en-GB" sz="1200" dirty="0" smtClean="0"/>
              <a:t>0</a:t>
            </a:r>
            <a:endParaRPr lang="en-GB" sz="1200" dirty="0"/>
          </a:p>
        </p:txBody>
      </p:sp>
      <p:sp>
        <p:nvSpPr>
          <p:cNvPr id="34" name="TextBox 33"/>
          <p:cNvSpPr txBox="1"/>
          <p:nvPr/>
        </p:nvSpPr>
        <p:spPr>
          <a:xfrm>
            <a:off x="2057663" y="4823924"/>
            <a:ext cx="354584" cy="276999"/>
          </a:xfrm>
          <a:prstGeom prst="rect">
            <a:avLst/>
          </a:prstGeom>
          <a:noFill/>
        </p:spPr>
        <p:txBody>
          <a:bodyPr wrap="none" rtlCol="0">
            <a:spAutoFit/>
          </a:bodyPr>
          <a:lstStyle/>
          <a:p>
            <a:pPr algn="r"/>
            <a:r>
              <a:rPr lang="en-GB" sz="1200" dirty="0" smtClean="0"/>
              <a:t>20</a:t>
            </a:r>
            <a:endParaRPr lang="en-GB" sz="1200" dirty="0"/>
          </a:p>
        </p:txBody>
      </p:sp>
      <p:sp>
        <p:nvSpPr>
          <p:cNvPr id="35" name="TextBox 34"/>
          <p:cNvSpPr txBox="1"/>
          <p:nvPr/>
        </p:nvSpPr>
        <p:spPr>
          <a:xfrm>
            <a:off x="2057663" y="4381419"/>
            <a:ext cx="354584" cy="276999"/>
          </a:xfrm>
          <a:prstGeom prst="rect">
            <a:avLst/>
          </a:prstGeom>
          <a:noFill/>
        </p:spPr>
        <p:txBody>
          <a:bodyPr wrap="none" rtlCol="0">
            <a:spAutoFit/>
          </a:bodyPr>
          <a:lstStyle/>
          <a:p>
            <a:pPr algn="r"/>
            <a:r>
              <a:rPr lang="en-GB" sz="1200" dirty="0" smtClean="0"/>
              <a:t>40</a:t>
            </a:r>
            <a:endParaRPr lang="en-GB" sz="1200" dirty="0"/>
          </a:p>
        </p:txBody>
      </p:sp>
      <p:sp>
        <p:nvSpPr>
          <p:cNvPr id="36" name="TextBox 35"/>
          <p:cNvSpPr txBox="1"/>
          <p:nvPr/>
        </p:nvSpPr>
        <p:spPr>
          <a:xfrm>
            <a:off x="2057663" y="3997060"/>
            <a:ext cx="354584" cy="276999"/>
          </a:xfrm>
          <a:prstGeom prst="rect">
            <a:avLst/>
          </a:prstGeom>
          <a:noFill/>
        </p:spPr>
        <p:txBody>
          <a:bodyPr wrap="none" rtlCol="0">
            <a:spAutoFit/>
          </a:bodyPr>
          <a:lstStyle/>
          <a:p>
            <a:pPr algn="r"/>
            <a:r>
              <a:rPr lang="en-GB" sz="1200" dirty="0" smtClean="0"/>
              <a:t>60</a:t>
            </a:r>
            <a:endParaRPr lang="en-GB" sz="1200" dirty="0"/>
          </a:p>
        </p:txBody>
      </p:sp>
      <p:sp>
        <p:nvSpPr>
          <p:cNvPr id="37" name="TextBox 36"/>
          <p:cNvSpPr txBox="1"/>
          <p:nvPr/>
        </p:nvSpPr>
        <p:spPr>
          <a:xfrm>
            <a:off x="2057663" y="3575699"/>
            <a:ext cx="354584" cy="276999"/>
          </a:xfrm>
          <a:prstGeom prst="rect">
            <a:avLst/>
          </a:prstGeom>
          <a:noFill/>
        </p:spPr>
        <p:txBody>
          <a:bodyPr wrap="none" rtlCol="0">
            <a:spAutoFit/>
          </a:bodyPr>
          <a:lstStyle/>
          <a:p>
            <a:pPr algn="r"/>
            <a:r>
              <a:rPr lang="en-GB" sz="1200" dirty="0" smtClean="0"/>
              <a:t>80</a:t>
            </a:r>
            <a:endParaRPr lang="en-GB" sz="1200" dirty="0"/>
          </a:p>
        </p:txBody>
      </p:sp>
      <p:sp>
        <p:nvSpPr>
          <p:cNvPr id="38" name="TextBox 37"/>
          <p:cNvSpPr txBox="1"/>
          <p:nvPr/>
        </p:nvSpPr>
        <p:spPr>
          <a:xfrm>
            <a:off x="1972703" y="3170196"/>
            <a:ext cx="439544" cy="276999"/>
          </a:xfrm>
          <a:prstGeom prst="rect">
            <a:avLst/>
          </a:prstGeom>
          <a:noFill/>
        </p:spPr>
        <p:txBody>
          <a:bodyPr wrap="none" rtlCol="0">
            <a:spAutoFit/>
          </a:bodyPr>
          <a:lstStyle/>
          <a:p>
            <a:pPr algn="r"/>
            <a:r>
              <a:rPr lang="en-GB" sz="1200" dirty="0" smtClean="0"/>
              <a:t>100</a:t>
            </a:r>
            <a:endParaRPr lang="en-GB" sz="1200" dirty="0"/>
          </a:p>
        </p:txBody>
      </p:sp>
      <p:sp>
        <p:nvSpPr>
          <p:cNvPr id="39" name="TextBox 38"/>
          <p:cNvSpPr txBox="1"/>
          <p:nvPr/>
        </p:nvSpPr>
        <p:spPr>
          <a:xfrm>
            <a:off x="6362376" y="4712668"/>
            <a:ext cx="490840" cy="276999"/>
          </a:xfrm>
          <a:prstGeom prst="rect">
            <a:avLst/>
          </a:prstGeom>
          <a:noFill/>
        </p:spPr>
        <p:txBody>
          <a:bodyPr wrap="none" rtlCol="0">
            <a:spAutoFit/>
          </a:bodyPr>
          <a:lstStyle/>
          <a:p>
            <a:r>
              <a:rPr lang="en-GB" sz="1200" dirty="0" smtClean="0"/>
              <a:t>22%</a:t>
            </a:r>
            <a:endParaRPr lang="en-GB" sz="1200" dirty="0"/>
          </a:p>
        </p:txBody>
      </p:sp>
      <p:sp>
        <p:nvSpPr>
          <p:cNvPr id="40" name="TextBox 39"/>
          <p:cNvSpPr txBox="1"/>
          <p:nvPr/>
        </p:nvSpPr>
        <p:spPr>
          <a:xfrm>
            <a:off x="6362376" y="4864304"/>
            <a:ext cx="490840" cy="276999"/>
          </a:xfrm>
          <a:prstGeom prst="rect">
            <a:avLst/>
          </a:prstGeom>
          <a:noFill/>
        </p:spPr>
        <p:txBody>
          <a:bodyPr wrap="none" rtlCol="0">
            <a:spAutoFit/>
          </a:bodyPr>
          <a:lstStyle/>
          <a:p>
            <a:r>
              <a:rPr lang="en-GB" sz="1200" dirty="0" smtClean="0"/>
              <a:t>18%</a:t>
            </a:r>
            <a:endParaRPr lang="en-GB" sz="1200" dirty="0"/>
          </a:p>
        </p:txBody>
      </p:sp>
      <p:sp>
        <p:nvSpPr>
          <p:cNvPr id="41" name="TextBox 40"/>
          <p:cNvSpPr txBox="1"/>
          <p:nvPr/>
        </p:nvSpPr>
        <p:spPr>
          <a:xfrm>
            <a:off x="6362376" y="5015940"/>
            <a:ext cx="490840" cy="276999"/>
          </a:xfrm>
          <a:prstGeom prst="rect">
            <a:avLst/>
          </a:prstGeom>
          <a:noFill/>
        </p:spPr>
        <p:txBody>
          <a:bodyPr wrap="none" rtlCol="0">
            <a:spAutoFit/>
          </a:bodyPr>
          <a:lstStyle/>
          <a:p>
            <a:r>
              <a:rPr lang="en-GB" sz="1200" dirty="0" smtClean="0"/>
              <a:t>12%</a:t>
            </a:r>
            <a:endParaRPr lang="en-GB" sz="1200" dirty="0"/>
          </a:p>
        </p:txBody>
      </p:sp>
      <p:graphicFrame>
        <p:nvGraphicFramePr>
          <p:cNvPr id="27" name="Table 26"/>
          <p:cNvGraphicFramePr>
            <a:graphicFrameLocks noGrp="1"/>
          </p:cNvGraphicFramePr>
          <p:nvPr>
            <p:extLst>
              <p:ext uri="{D42A27DB-BD31-4B8C-83A1-F6EECF244321}">
                <p14:modId xmlns:p14="http://schemas.microsoft.com/office/powerpoint/2010/main" val="1909967221"/>
              </p:ext>
            </p:extLst>
          </p:nvPr>
        </p:nvGraphicFramePr>
        <p:xfrm>
          <a:off x="3950387" y="3187241"/>
          <a:ext cx="4168377" cy="1280160"/>
        </p:xfrm>
        <a:graphic>
          <a:graphicData uri="http://schemas.openxmlformats.org/drawingml/2006/table">
            <a:tbl>
              <a:tblPr firstRow="1" bandRow="1">
                <a:tableStyleId>{69012ECD-51FC-41F1-AA8D-1B2483CD663E}</a:tableStyleId>
              </a:tblPr>
              <a:tblGrid>
                <a:gridCol w="1064958"/>
                <a:gridCol w="845128"/>
                <a:gridCol w="1136072"/>
                <a:gridCol w="1122219"/>
              </a:tblGrid>
              <a:tr h="361936">
                <a:tc>
                  <a:txBody>
                    <a:bodyPr/>
                    <a:lstStyle/>
                    <a:p>
                      <a:endParaRPr lang="en-GB" sz="12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No. of patients</a:t>
                      </a:r>
                      <a:endParaRPr lang="en-GB" sz="1200" dirty="0">
                        <a:solidFill>
                          <a:srgbClr val="000000"/>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No. of observations</a:t>
                      </a:r>
                      <a:endParaRPr lang="en-GB" sz="1200" dirty="0">
                        <a:solidFill>
                          <a:srgbClr val="000000"/>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rgbClr val="000000"/>
                          </a:solidFill>
                        </a:rPr>
                        <a:t>Events experienced</a:t>
                      </a:r>
                      <a:endParaRPr lang="en-GB" sz="1200" dirty="0">
                        <a:solidFill>
                          <a:srgbClr val="00000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200011">
                <a:tc>
                  <a:txBody>
                    <a:bodyPr/>
                    <a:lstStyle/>
                    <a:p>
                      <a:r>
                        <a:rPr lang="en-GB" sz="1200" dirty="0" smtClean="0"/>
                        <a:t>High</a:t>
                      </a:r>
                      <a:endParaRPr lang="en-GB" sz="12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182</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37</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26.9</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63816">
                <a:tc>
                  <a:txBody>
                    <a:bodyPr/>
                    <a:lstStyle/>
                    <a:p>
                      <a:r>
                        <a:rPr lang="en-GB" sz="1200" dirty="0" smtClean="0"/>
                        <a:t>Intermediate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218</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37</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33.1</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65721">
                <a:tc>
                  <a:txBody>
                    <a:bodyPr/>
                    <a:lstStyle/>
                    <a:p>
                      <a:r>
                        <a:rPr lang="en-GB" sz="1200" dirty="0" smtClean="0"/>
                        <a:t>Low</a:t>
                      </a:r>
                      <a:endParaRPr lang="en-GB" sz="12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311</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34</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t>48.1</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cxnSp>
        <p:nvCxnSpPr>
          <p:cNvPr id="43" name="Straight Connector 42"/>
          <p:cNvCxnSpPr/>
          <p:nvPr/>
        </p:nvCxnSpPr>
        <p:spPr>
          <a:xfrm>
            <a:off x="3616780" y="3785496"/>
            <a:ext cx="343107" cy="0"/>
          </a:xfrm>
          <a:prstGeom prst="line">
            <a:avLst/>
          </a:pr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5" name="Straight Connector 44"/>
          <p:cNvCxnSpPr/>
          <p:nvPr/>
        </p:nvCxnSpPr>
        <p:spPr>
          <a:xfrm>
            <a:off x="3616780" y="4064407"/>
            <a:ext cx="343107" cy="0"/>
          </a:xfrm>
          <a:prstGeom prst="line">
            <a:avLst/>
          </a:pr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6" name="Straight Connector 45"/>
          <p:cNvCxnSpPr/>
          <p:nvPr/>
        </p:nvCxnSpPr>
        <p:spPr>
          <a:xfrm>
            <a:off x="3616780" y="4336520"/>
            <a:ext cx="343107" cy="0"/>
          </a:xfrm>
          <a:prstGeom prst="line">
            <a:avLst/>
          </a:pr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cxnSp>
      <p:sp>
        <p:nvSpPr>
          <p:cNvPr id="47" name="Line 9"/>
          <p:cNvSpPr>
            <a:spLocks noChangeShapeType="1"/>
          </p:cNvSpPr>
          <p:nvPr/>
        </p:nvSpPr>
        <p:spPr bwMode="auto">
          <a:xfrm>
            <a:off x="2380462" y="4330772"/>
            <a:ext cx="6357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Text Box 8"/>
          <p:cNvSpPr txBox="1">
            <a:spLocks noChangeArrowheads="1"/>
          </p:cNvSpPr>
          <p:nvPr/>
        </p:nvSpPr>
        <p:spPr bwMode="auto">
          <a:xfrm>
            <a:off x="5888854" y="6490286"/>
            <a:ext cx="303448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Quirke.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284)</a:t>
            </a:r>
            <a:endParaRPr lang="en-GB" sz="1100" dirty="0"/>
          </a:p>
        </p:txBody>
      </p:sp>
    </p:spTree>
    <p:extLst>
      <p:ext uri="{BB962C8B-B14F-4D97-AF65-F5344CB8AC3E}">
        <p14:creationId xmlns:p14="http://schemas.microsoft.com/office/powerpoint/2010/main" val="37673658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2277: Survival </a:t>
            </a:r>
            <a:r>
              <a:rPr lang="en-GB" sz="1800" dirty="0"/>
              <a:t>after resection of colorectal liver metastases: </a:t>
            </a:r>
            <a:r>
              <a:rPr lang="en-GB" sz="1800" dirty="0" smtClean="0"/>
              <a:t/>
            </a:r>
            <a:br>
              <a:rPr lang="en-GB" sz="1800" dirty="0" smtClean="0"/>
            </a:br>
            <a:r>
              <a:rPr lang="en-GB" sz="1800" dirty="0" smtClean="0"/>
              <a:t>Is </a:t>
            </a:r>
            <a:r>
              <a:rPr lang="en-GB" sz="1800" dirty="0"/>
              <a:t>the primary nodal status still a prognostic </a:t>
            </a:r>
            <a:r>
              <a:rPr lang="en-GB" sz="1800" dirty="0" smtClean="0"/>
              <a:t>factor? </a:t>
            </a:r>
            <a:r>
              <a:rPr lang="en-GB" sz="1800" i="1" dirty="0" smtClean="0"/>
              <a:t>– </a:t>
            </a:r>
            <a:r>
              <a:rPr lang="en-GB" sz="1800" i="1" dirty="0" err="1" smtClean="0"/>
              <a:t>Reitsma</a:t>
            </a:r>
            <a:r>
              <a:rPr lang="en-GB" sz="1800" i="1" dirty="0" smtClean="0"/>
              <a:t> M et al</a:t>
            </a:r>
            <a:endParaRPr lang="en-GB" sz="1800" i="1" dirty="0"/>
          </a:p>
        </p:txBody>
      </p:sp>
      <p:sp>
        <p:nvSpPr>
          <p:cNvPr id="3" name="Content Placeholder 2"/>
          <p:cNvSpPr>
            <a:spLocks noGrp="1"/>
          </p:cNvSpPr>
          <p:nvPr>
            <p:ph idx="1"/>
          </p:nvPr>
        </p:nvSpPr>
        <p:spPr/>
        <p:txBody>
          <a:bodyPr/>
          <a:lstStyle/>
          <a:p>
            <a:r>
              <a:rPr lang="en-GB" sz="1800" dirty="0" smtClean="0"/>
              <a:t>Study </a:t>
            </a:r>
            <a:r>
              <a:rPr lang="en-GB" sz="1800" dirty="0"/>
              <a:t>o</a:t>
            </a:r>
            <a:r>
              <a:rPr lang="en-GB" sz="1800" dirty="0" smtClean="0"/>
              <a:t>bjective</a:t>
            </a:r>
          </a:p>
          <a:p>
            <a:pPr lvl="1"/>
            <a:r>
              <a:rPr lang="en-GB" sz="1800" dirty="0"/>
              <a:t>To evaluate the </a:t>
            </a:r>
            <a:r>
              <a:rPr lang="en-GB" sz="1800" dirty="0" smtClean="0"/>
              <a:t>impact of nodal </a:t>
            </a:r>
            <a:r>
              <a:rPr lang="en-GB" sz="1800" dirty="0"/>
              <a:t>positivity of the primary </a:t>
            </a:r>
            <a:r>
              <a:rPr lang="en-GB" sz="1800" dirty="0" smtClean="0"/>
              <a:t>tumour following </a:t>
            </a:r>
            <a:r>
              <a:rPr lang="en-GB" sz="1800" dirty="0"/>
              <a:t>liver resection for </a:t>
            </a:r>
            <a:r>
              <a:rPr lang="en-GB" sz="1800" dirty="0" smtClean="0"/>
              <a:t>colorectal liver metastases</a:t>
            </a:r>
            <a:endParaRPr lang="en-GB" sz="1800" dirty="0"/>
          </a:p>
          <a:p>
            <a:pPr>
              <a:spcBef>
                <a:spcPts val="1200"/>
              </a:spcBef>
            </a:pPr>
            <a:r>
              <a:rPr lang="en-GB" sz="1800" dirty="0" smtClean="0"/>
              <a:t>Study design</a:t>
            </a:r>
          </a:p>
          <a:p>
            <a:pPr lvl="1"/>
            <a:r>
              <a:rPr lang="en-GB" sz="1800" dirty="0" smtClean="0"/>
              <a:t>Prospective study of 446 patients who had undergone curative liver resection for colorectal liver metastases (minimal follow-up 2 years)</a:t>
            </a:r>
          </a:p>
          <a:p>
            <a:pPr lvl="1"/>
            <a:r>
              <a:rPr lang="en-GB" sz="1800" dirty="0" smtClean="0"/>
              <a:t>Patients </a:t>
            </a:r>
            <a:r>
              <a:rPr lang="en-GB" sz="1800" dirty="0"/>
              <a:t>were </a:t>
            </a:r>
            <a:r>
              <a:rPr lang="en-GB" sz="1800" dirty="0" smtClean="0"/>
              <a:t>excluded from the study </a:t>
            </a:r>
            <a:r>
              <a:rPr lang="en-GB" sz="1800" dirty="0"/>
              <a:t>if </a:t>
            </a:r>
            <a:r>
              <a:rPr lang="en-GB" sz="1800" dirty="0" smtClean="0"/>
              <a:t>they had not received resection </a:t>
            </a:r>
            <a:r>
              <a:rPr lang="en-GB" sz="1800" dirty="0"/>
              <a:t>of the primary </a:t>
            </a:r>
            <a:r>
              <a:rPr lang="en-GB" sz="1800" dirty="0" smtClean="0"/>
              <a:t>tumour, </a:t>
            </a:r>
            <a:r>
              <a:rPr lang="en-GB" sz="1800" dirty="0"/>
              <a:t>if therapy was </a:t>
            </a:r>
            <a:r>
              <a:rPr lang="en-GB" sz="1800" dirty="0" smtClean="0"/>
              <a:t>without </a:t>
            </a:r>
            <a:r>
              <a:rPr lang="en-GB" sz="1800" dirty="0"/>
              <a:t>curative intent or if </a:t>
            </a:r>
            <a:r>
              <a:rPr lang="en-GB" sz="1800" dirty="0" smtClean="0"/>
              <a:t>the nodal </a:t>
            </a:r>
            <a:r>
              <a:rPr lang="en-GB" sz="1800" dirty="0"/>
              <a:t>status </a:t>
            </a:r>
            <a:r>
              <a:rPr lang="en-GB" sz="1800" dirty="0" smtClean="0"/>
              <a:t>of the </a:t>
            </a:r>
            <a:r>
              <a:rPr lang="en-GB" sz="1800" dirty="0"/>
              <a:t>primary </a:t>
            </a:r>
            <a:r>
              <a:rPr lang="en-GB" sz="1800" dirty="0" smtClean="0"/>
              <a:t>tumour </a:t>
            </a:r>
            <a:r>
              <a:rPr lang="en-GB" sz="1800" dirty="0"/>
              <a:t>was </a:t>
            </a:r>
            <a:r>
              <a:rPr lang="en-GB" sz="1800" dirty="0" smtClean="0"/>
              <a:t>unknown</a:t>
            </a:r>
          </a:p>
          <a:p>
            <a:pPr lvl="1"/>
            <a:r>
              <a:rPr lang="en-GB" sz="1800" dirty="0"/>
              <a:t>429 </a:t>
            </a:r>
            <a:r>
              <a:rPr lang="en-GB" sz="1800" dirty="0" smtClean="0"/>
              <a:t>patients </a:t>
            </a:r>
            <a:r>
              <a:rPr lang="en-GB" sz="1800" dirty="0"/>
              <a:t>met the inclusion </a:t>
            </a:r>
            <a:r>
              <a:rPr lang="en-GB" sz="1800" dirty="0" smtClean="0"/>
              <a:t>criteria</a:t>
            </a:r>
          </a:p>
        </p:txBody>
      </p:sp>
      <p:sp>
        <p:nvSpPr>
          <p:cNvPr id="5" name="Text Box 8"/>
          <p:cNvSpPr txBox="1">
            <a:spLocks noChangeArrowheads="1"/>
          </p:cNvSpPr>
          <p:nvPr/>
        </p:nvSpPr>
        <p:spPr bwMode="auto">
          <a:xfrm>
            <a:off x="5403144" y="6490286"/>
            <a:ext cx="352019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a:t>Reitsma</a:t>
            </a:r>
            <a:r>
              <a:rPr lang="en-GB" sz="1100" dirty="0"/>
              <a:t> </a:t>
            </a:r>
            <a:r>
              <a:rPr lang="en-GB" sz="1100" dirty="0" smtClean="0"/>
              <a:t>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2277)</a:t>
            </a:r>
            <a:endParaRPr lang="en-GB" sz="1100" dirty="0"/>
          </a:p>
        </p:txBody>
      </p:sp>
    </p:spTree>
    <p:extLst>
      <p:ext uri="{BB962C8B-B14F-4D97-AF65-F5344CB8AC3E}">
        <p14:creationId xmlns:p14="http://schemas.microsoft.com/office/powerpoint/2010/main" val="200986685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2277: Survival after resection of colorectal liver metastases: </a:t>
            </a:r>
            <a:br>
              <a:rPr lang="en-GB" sz="1800" dirty="0">
                <a:solidFill>
                  <a:srgbClr val="043882"/>
                </a:solidFill>
              </a:rPr>
            </a:br>
            <a:r>
              <a:rPr lang="en-GB" sz="1800" dirty="0">
                <a:solidFill>
                  <a:srgbClr val="043882"/>
                </a:solidFill>
              </a:rPr>
              <a:t>Is the primary nodal status still a prognostic factor? </a:t>
            </a:r>
            <a:r>
              <a:rPr lang="en-GB" sz="1800" i="1" dirty="0" smtClean="0">
                <a:solidFill>
                  <a:srgbClr val="043882"/>
                </a:solidFill>
              </a:rPr>
              <a:t>– </a:t>
            </a:r>
            <a:r>
              <a:rPr lang="en-GB" sz="1800" i="1" dirty="0" err="1" smtClean="0">
                <a:solidFill>
                  <a:srgbClr val="043882"/>
                </a:solidFill>
              </a:rPr>
              <a:t>Reitsma</a:t>
            </a:r>
            <a:r>
              <a:rPr lang="en-GB" sz="1800" i="1" dirty="0" smtClean="0">
                <a:solidFill>
                  <a:srgbClr val="043882"/>
                </a:solidFill>
              </a:rPr>
              <a:t> </a:t>
            </a:r>
            <a:r>
              <a:rPr lang="en-GB" sz="1800" i="1" dirty="0">
                <a:solidFill>
                  <a:srgbClr val="043882"/>
                </a:solidFill>
              </a:rPr>
              <a:t>M et al</a:t>
            </a:r>
            <a:endParaRPr lang="en-GB" sz="1600" dirty="0"/>
          </a:p>
        </p:txBody>
      </p:sp>
      <p:sp>
        <p:nvSpPr>
          <p:cNvPr id="3" name="Content Placeholder 2"/>
          <p:cNvSpPr>
            <a:spLocks noGrp="1"/>
          </p:cNvSpPr>
          <p:nvPr>
            <p:ph idx="1"/>
          </p:nvPr>
        </p:nvSpPr>
        <p:spPr>
          <a:xfrm>
            <a:off x="228599" y="1320800"/>
            <a:ext cx="8848725" cy="5308600"/>
          </a:xfrm>
        </p:spPr>
        <p:txBody>
          <a:bodyPr/>
          <a:lstStyle/>
          <a:p>
            <a:r>
              <a:rPr lang="en-NZ" sz="1600" dirty="0" smtClean="0"/>
              <a:t>Key results</a:t>
            </a:r>
            <a:endParaRPr lang="en-GB" sz="1600" dirty="0" smtClean="0"/>
          </a:p>
          <a:p>
            <a:endParaRPr lang="en-NZ" sz="1600" dirty="0" smtClean="0"/>
          </a:p>
          <a:p>
            <a:endParaRPr lang="en-NZ" sz="1600" dirty="0"/>
          </a:p>
          <a:p>
            <a:endParaRPr lang="en-NZ" sz="1600" dirty="0" smtClean="0"/>
          </a:p>
          <a:p>
            <a:endParaRPr lang="en-NZ" sz="1200" dirty="0" smtClean="0"/>
          </a:p>
          <a:p>
            <a:endParaRPr lang="en-NZ" sz="1400" dirty="0" smtClean="0"/>
          </a:p>
          <a:p>
            <a:pPr marL="0" indent="0">
              <a:buNone/>
            </a:pPr>
            <a:endParaRPr lang="en-NZ" sz="800" dirty="0" smtClean="0"/>
          </a:p>
          <a:p>
            <a:pPr marL="0" indent="0">
              <a:buNone/>
            </a:pPr>
            <a:endParaRPr lang="en-GB" sz="8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pPr>
              <a:spcBef>
                <a:spcPts val="600"/>
              </a:spcBef>
            </a:pPr>
            <a:r>
              <a:rPr lang="en-GB" sz="1600" b="1" dirty="0" smtClean="0"/>
              <a:t>Conclusion</a:t>
            </a:r>
          </a:p>
          <a:p>
            <a:pPr lvl="1"/>
            <a:r>
              <a:rPr lang="en-GB" sz="1600" b="1" dirty="0" smtClean="0"/>
              <a:t>Nodal positivity has prognostic value in primary rectal cancer, but not in primary colon cancer, which may be related to the higher use of adjuvant </a:t>
            </a:r>
            <a:r>
              <a:rPr lang="en-GB" sz="1600" b="1" dirty="0" err="1" smtClean="0"/>
              <a:t>CTx</a:t>
            </a:r>
            <a:r>
              <a:rPr lang="en-GB" sz="1600" b="1" dirty="0" smtClean="0"/>
              <a:t> in colon cancer</a:t>
            </a:r>
          </a:p>
        </p:txBody>
      </p:sp>
      <p:graphicFrame>
        <p:nvGraphicFramePr>
          <p:cNvPr id="12" name="Table 11"/>
          <p:cNvGraphicFramePr>
            <a:graphicFrameLocks noGrp="1"/>
          </p:cNvGraphicFramePr>
          <p:nvPr>
            <p:extLst>
              <p:ext uri="{D42A27DB-BD31-4B8C-83A1-F6EECF244321}">
                <p14:modId xmlns:p14="http://schemas.microsoft.com/office/powerpoint/2010/main" val="3763494225"/>
              </p:ext>
            </p:extLst>
          </p:nvPr>
        </p:nvGraphicFramePr>
        <p:xfrm>
          <a:off x="962963" y="1682207"/>
          <a:ext cx="7195517" cy="914400"/>
        </p:xfrm>
        <a:graphic>
          <a:graphicData uri="http://schemas.openxmlformats.org/drawingml/2006/table">
            <a:tbl>
              <a:tblPr firstRow="1" bandRow="1">
                <a:tableStyleId>{69012ECD-51FC-41F1-AA8D-1B2483CD663E}</a:tableStyleId>
              </a:tblPr>
              <a:tblGrid>
                <a:gridCol w="2804207"/>
                <a:gridCol w="1859734"/>
                <a:gridCol w="1697005"/>
                <a:gridCol w="834571"/>
              </a:tblGrid>
              <a:tr h="0">
                <a:tc>
                  <a:txBody>
                    <a:bodyPr/>
                    <a:lstStyle/>
                    <a:p>
                      <a:r>
                        <a:rPr lang="en-GB" sz="1400" dirty="0" smtClean="0">
                          <a:solidFill>
                            <a:schemeClr val="tx2"/>
                          </a:solidFill>
                        </a:rPr>
                        <a:t>Estimated 5-year survival </a:t>
                      </a:r>
                      <a:endParaRPr lang="en-GB" sz="1400" dirty="0">
                        <a:solidFill>
                          <a:schemeClr val="tx2"/>
                        </a:solidFill>
                      </a:endParaRPr>
                    </a:p>
                  </a:txBody>
                  <a:tcPr/>
                </a:tc>
                <a:tc>
                  <a:txBody>
                    <a:bodyPr/>
                    <a:lstStyle/>
                    <a:p>
                      <a:pPr algn="ctr"/>
                      <a:r>
                        <a:rPr lang="en-GB" sz="1400" dirty="0" smtClean="0">
                          <a:solidFill>
                            <a:schemeClr val="tx2"/>
                          </a:solidFill>
                        </a:rPr>
                        <a:t>Node-positive</a:t>
                      </a:r>
                      <a:endParaRPr lang="en-GB" sz="1400" dirty="0">
                        <a:solidFill>
                          <a:schemeClr val="tx2"/>
                        </a:solidFill>
                      </a:endParaRPr>
                    </a:p>
                  </a:txBody>
                  <a:tcPr/>
                </a:tc>
                <a:tc>
                  <a:txBody>
                    <a:bodyPr/>
                    <a:lstStyle/>
                    <a:p>
                      <a:pPr algn="ctr"/>
                      <a:r>
                        <a:rPr lang="en-GB" sz="1400" dirty="0" smtClean="0">
                          <a:solidFill>
                            <a:schemeClr val="tx2"/>
                          </a:solidFill>
                        </a:rPr>
                        <a:t> Node-negative</a:t>
                      </a:r>
                    </a:p>
                  </a:txBody>
                  <a:tcPr/>
                </a:tc>
                <a:tc>
                  <a:txBody>
                    <a:bodyPr/>
                    <a:lstStyle/>
                    <a:p>
                      <a:pPr algn="ctr"/>
                      <a:r>
                        <a:rPr lang="en-GB" sz="1400" dirty="0" smtClean="0">
                          <a:solidFill>
                            <a:schemeClr val="tx2"/>
                          </a:solidFill>
                        </a:rPr>
                        <a:t>p-value</a:t>
                      </a:r>
                      <a:endParaRPr lang="en-GB" sz="1400" dirty="0">
                        <a:solidFill>
                          <a:schemeClr val="tx2"/>
                        </a:solidFill>
                      </a:endParaRPr>
                    </a:p>
                  </a:txBody>
                  <a:tcPr/>
                </a:tc>
              </a:tr>
              <a:tr h="0">
                <a:tc>
                  <a:txBody>
                    <a:bodyPr/>
                    <a:lstStyle/>
                    <a:p>
                      <a:r>
                        <a:rPr lang="en-GB" sz="1400" b="0" dirty="0" smtClean="0"/>
                        <a:t>Primary colon cancer</a:t>
                      </a:r>
                      <a:endParaRPr lang="en-GB" sz="1400" b="0" dirty="0"/>
                    </a:p>
                  </a:txBody>
                  <a:tcPr/>
                </a:tc>
                <a:tc>
                  <a:txBody>
                    <a:bodyPr/>
                    <a:lstStyle/>
                    <a:p>
                      <a:pPr algn="ctr"/>
                      <a:r>
                        <a:rPr lang="en-NZ" sz="1400" dirty="0" smtClean="0"/>
                        <a:t>50%</a:t>
                      </a:r>
                      <a:endParaRPr lang="en-GB" sz="1400" dirty="0"/>
                    </a:p>
                  </a:txBody>
                  <a:tcPr/>
                </a:tc>
                <a:tc>
                  <a:txBody>
                    <a:bodyPr/>
                    <a:lstStyle/>
                    <a:p>
                      <a:pPr algn="ctr"/>
                      <a:r>
                        <a:rPr lang="en-NZ" sz="1400" dirty="0" smtClean="0"/>
                        <a:t>57%</a:t>
                      </a:r>
                      <a:endParaRPr lang="en-GB" sz="1400" dirty="0"/>
                    </a:p>
                  </a:txBody>
                  <a:tcPr/>
                </a:tc>
                <a:tc>
                  <a:txBody>
                    <a:bodyPr/>
                    <a:lstStyle/>
                    <a:p>
                      <a:pPr algn="ctr"/>
                      <a:r>
                        <a:rPr lang="en-NZ" sz="1400" dirty="0" smtClean="0"/>
                        <a:t>0.33</a:t>
                      </a:r>
                      <a:endParaRPr lang="en-GB" sz="1400" dirty="0"/>
                    </a:p>
                  </a:txBody>
                  <a:tcPr/>
                </a:tc>
              </a:tr>
              <a:tr h="0">
                <a:tc>
                  <a:txBody>
                    <a:bodyPr/>
                    <a:lstStyle/>
                    <a:p>
                      <a:r>
                        <a:rPr lang="en-GB" sz="1400" b="0" dirty="0" smtClean="0"/>
                        <a:t>Primary rectal cancer</a:t>
                      </a:r>
                      <a:endParaRPr lang="en-GB" sz="1400" b="0" dirty="0"/>
                    </a:p>
                  </a:txBody>
                  <a:tcPr/>
                </a:tc>
                <a:tc>
                  <a:txBody>
                    <a:bodyPr/>
                    <a:lstStyle/>
                    <a:p>
                      <a:pPr algn="ctr"/>
                      <a:r>
                        <a:rPr lang="en-NZ" sz="1400" dirty="0" smtClean="0"/>
                        <a:t>37%</a:t>
                      </a:r>
                      <a:endParaRPr lang="en-GB" sz="1400" dirty="0"/>
                    </a:p>
                  </a:txBody>
                  <a:tcPr/>
                </a:tc>
                <a:tc>
                  <a:txBody>
                    <a:bodyPr/>
                    <a:lstStyle/>
                    <a:p>
                      <a:pPr algn="ctr"/>
                      <a:r>
                        <a:rPr lang="en-NZ" sz="1400" dirty="0" smtClean="0"/>
                        <a:t>59%</a:t>
                      </a:r>
                      <a:endParaRPr lang="en-GB" sz="1400" dirty="0"/>
                    </a:p>
                  </a:txBody>
                  <a:tcPr/>
                </a:tc>
                <a:tc>
                  <a:txBody>
                    <a:bodyPr/>
                    <a:lstStyle/>
                    <a:p>
                      <a:pPr algn="ctr"/>
                      <a:r>
                        <a:rPr lang="en-NZ" sz="1400" dirty="0" smtClean="0"/>
                        <a:t>0.003</a:t>
                      </a:r>
                      <a:endParaRPr lang="en-GB" sz="1400" dirty="0"/>
                    </a:p>
                  </a:txBody>
                  <a:tcPr/>
                </a:tc>
              </a:tr>
            </a:tbl>
          </a:graphicData>
        </a:graphic>
      </p:graphicFrame>
      <p:sp>
        <p:nvSpPr>
          <p:cNvPr id="5" name="Freeform 2"/>
          <p:cNvSpPr>
            <a:spLocks/>
          </p:cNvSpPr>
          <p:nvPr/>
        </p:nvSpPr>
        <p:spPr bwMode="auto">
          <a:xfrm>
            <a:off x="1095915" y="3100387"/>
            <a:ext cx="3307440" cy="2227734"/>
          </a:xfrm>
          <a:custGeom>
            <a:avLst/>
            <a:gdLst>
              <a:gd name="T0" fmla="*/ 0 w 192"/>
              <a:gd name="T1" fmla="*/ 0 h 191"/>
              <a:gd name="T2" fmla="*/ 0 w 192"/>
              <a:gd name="T3" fmla="*/ 191 h 191"/>
              <a:gd name="T4" fmla="*/ 192 w 192"/>
              <a:gd name="T5" fmla="*/ 191 h 191"/>
            </a:gdLst>
            <a:ahLst/>
            <a:cxnLst>
              <a:cxn ang="0">
                <a:pos x="T0" y="T1"/>
              </a:cxn>
              <a:cxn ang="0">
                <a:pos x="T2" y="T3"/>
              </a:cxn>
              <a:cxn ang="0">
                <a:pos x="T4" y="T5"/>
              </a:cxn>
            </a:cxnLst>
            <a:rect l="0" t="0" r="r" b="b"/>
            <a:pathLst>
              <a:path w="192" h="191">
                <a:moveTo>
                  <a:pt x="0" y="0"/>
                </a:moveTo>
                <a:lnTo>
                  <a:pt x="0" y="191"/>
                </a:lnTo>
                <a:lnTo>
                  <a:pt x="192" y="191"/>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3"/>
          <p:cNvSpPr>
            <a:spLocks noChangeShapeType="1"/>
          </p:cNvSpPr>
          <p:nvPr/>
        </p:nvSpPr>
        <p:spPr bwMode="auto">
          <a:xfrm>
            <a:off x="1037850" y="3135378"/>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4"/>
          <p:cNvSpPr>
            <a:spLocks noChangeShapeType="1"/>
          </p:cNvSpPr>
          <p:nvPr/>
        </p:nvSpPr>
        <p:spPr bwMode="auto">
          <a:xfrm>
            <a:off x="1037850" y="3543601"/>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5"/>
          <p:cNvSpPr>
            <a:spLocks noChangeShapeType="1"/>
          </p:cNvSpPr>
          <p:nvPr/>
        </p:nvSpPr>
        <p:spPr bwMode="auto">
          <a:xfrm>
            <a:off x="1037850" y="3963488"/>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p:cNvSpPr>
            <a:spLocks noChangeShapeType="1"/>
          </p:cNvSpPr>
          <p:nvPr/>
        </p:nvSpPr>
        <p:spPr bwMode="auto">
          <a:xfrm>
            <a:off x="1037850" y="4371712"/>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p:cNvSpPr>
            <a:spLocks noChangeShapeType="1"/>
          </p:cNvSpPr>
          <p:nvPr/>
        </p:nvSpPr>
        <p:spPr bwMode="auto">
          <a:xfrm>
            <a:off x="1037850" y="4779935"/>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a:off x="1037850" y="5188159"/>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flipV="1">
            <a:off x="1262777"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flipV="1">
            <a:off x="1858712"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flipV="1">
            <a:off x="3050582"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flipV="1">
            <a:off x="2454647"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p:cNvSpPr>
            <a:spLocks noChangeShapeType="1"/>
          </p:cNvSpPr>
          <p:nvPr/>
        </p:nvSpPr>
        <p:spPr bwMode="auto">
          <a:xfrm flipV="1">
            <a:off x="4242452"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p:cNvSpPr>
            <a:spLocks noChangeShapeType="1"/>
          </p:cNvSpPr>
          <p:nvPr/>
        </p:nvSpPr>
        <p:spPr bwMode="auto">
          <a:xfrm flipV="1">
            <a:off x="3646517"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p:nvSpPr>
        <p:spPr bwMode="auto">
          <a:xfrm>
            <a:off x="1250858" y="3135378"/>
            <a:ext cx="3158456" cy="1166353"/>
          </a:xfrm>
          <a:custGeom>
            <a:avLst/>
            <a:gdLst>
              <a:gd name="T0" fmla="*/ 251 w 265"/>
              <a:gd name="T1" fmla="*/ 100 h 100"/>
              <a:gd name="T2" fmla="*/ 247 w 265"/>
              <a:gd name="T3" fmla="*/ 98 h 100"/>
              <a:gd name="T4" fmla="*/ 234 w 265"/>
              <a:gd name="T5" fmla="*/ 97 h 100"/>
              <a:gd name="T6" fmla="*/ 226 w 265"/>
              <a:gd name="T7" fmla="*/ 95 h 100"/>
              <a:gd name="T8" fmla="*/ 214 w 265"/>
              <a:gd name="T9" fmla="*/ 91 h 100"/>
              <a:gd name="T10" fmla="*/ 205 w 265"/>
              <a:gd name="T11" fmla="*/ 88 h 100"/>
              <a:gd name="T12" fmla="*/ 196 w 265"/>
              <a:gd name="T13" fmla="*/ 84 h 100"/>
              <a:gd name="T14" fmla="*/ 193 w 265"/>
              <a:gd name="T15" fmla="*/ 83 h 100"/>
              <a:gd name="T16" fmla="*/ 188 w 265"/>
              <a:gd name="T17" fmla="*/ 79 h 100"/>
              <a:gd name="T18" fmla="*/ 180 w 265"/>
              <a:gd name="T19" fmla="*/ 78 h 100"/>
              <a:gd name="T20" fmla="*/ 176 w 265"/>
              <a:gd name="T21" fmla="*/ 76 h 100"/>
              <a:gd name="T22" fmla="*/ 171 w 265"/>
              <a:gd name="T23" fmla="*/ 73 h 100"/>
              <a:gd name="T24" fmla="*/ 159 w 265"/>
              <a:gd name="T25" fmla="*/ 72 h 100"/>
              <a:gd name="T26" fmla="*/ 151 w 265"/>
              <a:gd name="T27" fmla="*/ 70 h 100"/>
              <a:gd name="T28" fmla="*/ 147 w 265"/>
              <a:gd name="T29" fmla="*/ 67 h 100"/>
              <a:gd name="T30" fmla="*/ 142 w 265"/>
              <a:gd name="T31" fmla="*/ 63 h 100"/>
              <a:gd name="T32" fmla="*/ 134 w 265"/>
              <a:gd name="T33" fmla="*/ 60 h 100"/>
              <a:gd name="T34" fmla="*/ 130 w 265"/>
              <a:gd name="T35" fmla="*/ 58 h 100"/>
              <a:gd name="T36" fmla="*/ 126 w 265"/>
              <a:gd name="T37" fmla="*/ 57 h 100"/>
              <a:gd name="T38" fmla="*/ 121 w 265"/>
              <a:gd name="T39" fmla="*/ 56 h 100"/>
              <a:gd name="T40" fmla="*/ 118 w 265"/>
              <a:gd name="T41" fmla="*/ 54 h 100"/>
              <a:gd name="T42" fmla="*/ 113 w 265"/>
              <a:gd name="T43" fmla="*/ 53 h 100"/>
              <a:gd name="T44" fmla="*/ 109 w 265"/>
              <a:gd name="T45" fmla="*/ 51 h 100"/>
              <a:gd name="T46" fmla="*/ 101 w 265"/>
              <a:gd name="T47" fmla="*/ 50 h 100"/>
              <a:gd name="T48" fmla="*/ 97 w 265"/>
              <a:gd name="T49" fmla="*/ 43 h 100"/>
              <a:gd name="T50" fmla="*/ 93 w 265"/>
              <a:gd name="T51" fmla="*/ 41 h 100"/>
              <a:gd name="T52" fmla="*/ 89 w 265"/>
              <a:gd name="T53" fmla="*/ 36 h 100"/>
              <a:gd name="T54" fmla="*/ 84 w 265"/>
              <a:gd name="T55" fmla="*/ 33 h 100"/>
              <a:gd name="T56" fmla="*/ 80 w 265"/>
              <a:gd name="T57" fmla="*/ 31 h 100"/>
              <a:gd name="T58" fmla="*/ 76 w 265"/>
              <a:gd name="T59" fmla="*/ 28 h 100"/>
              <a:gd name="T60" fmla="*/ 72 w 265"/>
              <a:gd name="T61" fmla="*/ 23 h 100"/>
              <a:gd name="T62" fmla="*/ 68 w 265"/>
              <a:gd name="T63" fmla="*/ 21 h 100"/>
              <a:gd name="T64" fmla="*/ 64 w 265"/>
              <a:gd name="T65" fmla="*/ 19 h 100"/>
              <a:gd name="T66" fmla="*/ 59 w 265"/>
              <a:gd name="T67" fmla="*/ 14 h 100"/>
              <a:gd name="T68" fmla="*/ 52 w 265"/>
              <a:gd name="T69" fmla="*/ 13 h 100"/>
              <a:gd name="T70" fmla="*/ 47 w 265"/>
              <a:gd name="T71" fmla="*/ 8 h 100"/>
              <a:gd name="T72" fmla="*/ 34 w 265"/>
              <a:gd name="T73" fmla="*/ 6 h 100"/>
              <a:gd name="T74" fmla="*/ 30 w 265"/>
              <a:gd name="T75" fmla="*/ 5 h 100"/>
              <a:gd name="T76" fmla="*/ 9 w 265"/>
              <a:gd name="T77" fmla="*/ 3 h 100"/>
              <a:gd name="T78" fmla="*/ 0 w 265"/>
              <a:gd name="T7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00">
                <a:moveTo>
                  <a:pt x="265" y="100"/>
                </a:moveTo>
                <a:lnTo>
                  <a:pt x="251" y="100"/>
                </a:lnTo>
                <a:lnTo>
                  <a:pt x="251" y="98"/>
                </a:lnTo>
                <a:lnTo>
                  <a:pt x="247" y="98"/>
                </a:lnTo>
                <a:lnTo>
                  <a:pt x="247" y="97"/>
                </a:lnTo>
                <a:lnTo>
                  <a:pt x="234" y="97"/>
                </a:lnTo>
                <a:lnTo>
                  <a:pt x="234" y="95"/>
                </a:lnTo>
                <a:lnTo>
                  <a:pt x="226" y="95"/>
                </a:lnTo>
                <a:lnTo>
                  <a:pt x="226" y="91"/>
                </a:lnTo>
                <a:lnTo>
                  <a:pt x="214" y="91"/>
                </a:lnTo>
                <a:lnTo>
                  <a:pt x="214" y="88"/>
                </a:lnTo>
                <a:lnTo>
                  <a:pt x="205" y="88"/>
                </a:lnTo>
                <a:lnTo>
                  <a:pt x="205" y="84"/>
                </a:lnTo>
                <a:lnTo>
                  <a:pt x="196" y="84"/>
                </a:lnTo>
                <a:lnTo>
                  <a:pt x="196" y="83"/>
                </a:lnTo>
                <a:lnTo>
                  <a:pt x="193" y="83"/>
                </a:lnTo>
                <a:lnTo>
                  <a:pt x="193" y="79"/>
                </a:lnTo>
                <a:lnTo>
                  <a:pt x="188" y="79"/>
                </a:lnTo>
                <a:lnTo>
                  <a:pt x="188" y="78"/>
                </a:lnTo>
                <a:lnTo>
                  <a:pt x="180" y="78"/>
                </a:lnTo>
                <a:lnTo>
                  <a:pt x="180" y="76"/>
                </a:lnTo>
                <a:lnTo>
                  <a:pt x="176" y="76"/>
                </a:lnTo>
                <a:lnTo>
                  <a:pt x="176" y="73"/>
                </a:lnTo>
                <a:lnTo>
                  <a:pt x="171" y="73"/>
                </a:lnTo>
                <a:lnTo>
                  <a:pt x="171" y="72"/>
                </a:lnTo>
                <a:lnTo>
                  <a:pt x="159" y="72"/>
                </a:lnTo>
                <a:lnTo>
                  <a:pt x="159" y="70"/>
                </a:lnTo>
                <a:lnTo>
                  <a:pt x="151" y="70"/>
                </a:lnTo>
                <a:lnTo>
                  <a:pt x="151" y="67"/>
                </a:lnTo>
                <a:lnTo>
                  <a:pt x="147" y="67"/>
                </a:lnTo>
                <a:lnTo>
                  <a:pt x="147" y="63"/>
                </a:lnTo>
                <a:lnTo>
                  <a:pt x="142" y="63"/>
                </a:lnTo>
                <a:lnTo>
                  <a:pt x="142" y="60"/>
                </a:lnTo>
                <a:lnTo>
                  <a:pt x="134" y="60"/>
                </a:lnTo>
                <a:lnTo>
                  <a:pt x="134" y="58"/>
                </a:lnTo>
                <a:lnTo>
                  <a:pt x="130" y="58"/>
                </a:lnTo>
                <a:lnTo>
                  <a:pt x="130" y="57"/>
                </a:lnTo>
                <a:lnTo>
                  <a:pt x="126" y="57"/>
                </a:lnTo>
                <a:lnTo>
                  <a:pt x="126" y="56"/>
                </a:lnTo>
                <a:lnTo>
                  <a:pt x="121" y="56"/>
                </a:lnTo>
                <a:lnTo>
                  <a:pt x="121" y="54"/>
                </a:lnTo>
                <a:lnTo>
                  <a:pt x="118" y="54"/>
                </a:lnTo>
                <a:lnTo>
                  <a:pt x="118" y="53"/>
                </a:lnTo>
                <a:lnTo>
                  <a:pt x="113" y="53"/>
                </a:lnTo>
                <a:lnTo>
                  <a:pt x="113" y="51"/>
                </a:lnTo>
                <a:lnTo>
                  <a:pt x="109" y="51"/>
                </a:lnTo>
                <a:lnTo>
                  <a:pt x="109" y="50"/>
                </a:lnTo>
                <a:lnTo>
                  <a:pt x="101" y="50"/>
                </a:lnTo>
                <a:lnTo>
                  <a:pt x="101" y="43"/>
                </a:lnTo>
                <a:lnTo>
                  <a:pt x="97" y="43"/>
                </a:lnTo>
                <a:lnTo>
                  <a:pt x="97" y="41"/>
                </a:lnTo>
                <a:lnTo>
                  <a:pt x="93" y="41"/>
                </a:lnTo>
                <a:lnTo>
                  <a:pt x="93" y="36"/>
                </a:lnTo>
                <a:cubicBezTo>
                  <a:pt x="93" y="36"/>
                  <a:pt x="89" y="36"/>
                  <a:pt x="89" y="36"/>
                </a:cubicBezTo>
                <a:lnTo>
                  <a:pt x="89" y="33"/>
                </a:lnTo>
                <a:lnTo>
                  <a:pt x="84" y="33"/>
                </a:lnTo>
                <a:lnTo>
                  <a:pt x="84" y="31"/>
                </a:lnTo>
                <a:lnTo>
                  <a:pt x="80" y="31"/>
                </a:lnTo>
                <a:lnTo>
                  <a:pt x="80" y="28"/>
                </a:lnTo>
                <a:lnTo>
                  <a:pt x="76" y="28"/>
                </a:lnTo>
                <a:lnTo>
                  <a:pt x="76" y="23"/>
                </a:lnTo>
                <a:lnTo>
                  <a:pt x="72" y="23"/>
                </a:lnTo>
                <a:lnTo>
                  <a:pt x="72" y="21"/>
                </a:lnTo>
                <a:lnTo>
                  <a:pt x="68" y="21"/>
                </a:lnTo>
                <a:lnTo>
                  <a:pt x="68" y="19"/>
                </a:lnTo>
                <a:lnTo>
                  <a:pt x="64" y="19"/>
                </a:lnTo>
                <a:lnTo>
                  <a:pt x="64" y="14"/>
                </a:lnTo>
                <a:lnTo>
                  <a:pt x="59" y="14"/>
                </a:lnTo>
                <a:lnTo>
                  <a:pt x="59" y="13"/>
                </a:lnTo>
                <a:lnTo>
                  <a:pt x="52" y="13"/>
                </a:lnTo>
                <a:lnTo>
                  <a:pt x="52" y="8"/>
                </a:lnTo>
                <a:lnTo>
                  <a:pt x="47" y="8"/>
                </a:lnTo>
                <a:lnTo>
                  <a:pt x="47" y="6"/>
                </a:lnTo>
                <a:lnTo>
                  <a:pt x="34" y="6"/>
                </a:lnTo>
                <a:lnTo>
                  <a:pt x="34" y="5"/>
                </a:lnTo>
                <a:lnTo>
                  <a:pt x="30" y="5"/>
                </a:lnTo>
                <a:lnTo>
                  <a:pt x="30" y="3"/>
                </a:lnTo>
                <a:lnTo>
                  <a:pt x="9" y="3"/>
                </a:lnTo>
                <a:lnTo>
                  <a:pt x="9" y="2"/>
                </a:lnTo>
                <a:lnTo>
                  <a:pt x="0" y="2"/>
                </a:lnTo>
                <a:lnTo>
                  <a:pt x="0" y="0"/>
                </a:lnTo>
              </a:path>
            </a:pathLst>
          </a:custGeom>
          <a:noFill/>
          <a:ln w="19050">
            <a:solidFill>
              <a:srgbClr val="90AE6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a:off x="4337802" y="4290067"/>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8"/>
          <p:cNvSpPr>
            <a:spLocks noChangeShapeType="1"/>
          </p:cNvSpPr>
          <p:nvPr/>
        </p:nvSpPr>
        <p:spPr bwMode="auto">
          <a:xfrm>
            <a:off x="4385477" y="4290067"/>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
          <p:cNvSpPr>
            <a:spLocks noChangeShapeType="1"/>
          </p:cNvSpPr>
          <p:nvPr/>
        </p:nvSpPr>
        <p:spPr bwMode="auto">
          <a:xfrm>
            <a:off x="4290127" y="4290067"/>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a:off x="4337802" y="4080124"/>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a:off x="4290127" y="4080124"/>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a:off x="4194777" y="4080124"/>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a:off x="4135184" y="4080124"/>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8" name="Line 24"/>
          <p:cNvSpPr>
            <a:spLocks noChangeShapeType="1"/>
          </p:cNvSpPr>
          <p:nvPr/>
        </p:nvSpPr>
        <p:spPr bwMode="auto">
          <a:xfrm>
            <a:off x="3992159" y="4080124"/>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9" name="Line 25"/>
          <p:cNvSpPr>
            <a:spLocks noChangeShapeType="1"/>
          </p:cNvSpPr>
          <p:nvPr/>
        </p:nvSpPr>
        <p:spPr bwMode="auto">
          <a:xfrm>
            <a:off x="3789542" y="4080124"/>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0" name="Line 26"/>
          <p:cNvSpPr>
            <a:spLocks noChangeShapeType="1"/>
          </p:cNvSpPr>
          <p:nvPr/>
        </p:nvSpPr>
        <p:spPr bwMode="auto">
          <a:xfrm>
            <a:off x="3539249" y="4021806"/>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1" name="Line 27"/>
          <p:cNvSpPr>
            <a:spLocks noChangeShapeType="1"/>
          </p:cNvSpPr>
          <p:nvPr/>
        </p:nvSpPr>
        <p:spPr bwMode="auto">
          <a:xfrm>
            <a:off x="3491574" y="3963488"/>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4" name="Line 28"/>
          <p:cNvSpPr>
            <a:spLocks noChangeShapeType="1"/>
          </p:cNvSpPr>
          <p:nvPr/>
        </p:nvSpPr>
        <p:spPr bwMode="auto">
          <a:xfrm>
            <a:off x="3300875" y="3881843"/>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5" name="Line 29"/>
          <p:cNvSpPr>
            <a:spLocks noChangeShapeType="1"/>
          </p:cNvSpPr>
          <p:nvPr/>
        </p:nvSpPr>
        <p:spPr bwMode="auto">
          <a:xfrm>
            <a:off x="3098257" y="3823526"/>
            <a:ext cx="0" cy="46654"/>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6" name="Line 30"/>
          <p:cNvSpPr>
            <a:spLocks noChangeShapeType="1"/>
          </p:cNvSpPr>
          <p:nvPr/>
        </p:nvSpPr>
        <p:spPr bwMode="auto">
          <a:xfrm>
            <a:off x="2752615" y="3648573"/>
            <a:ext cx="0" cy="46654"/>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7" name="Line 31"/>
          <p:cNvSpPr>
            <a:spLocks noChangeShapeType="1"/>
          </p:cNvSpPr>
          <p:nvPr/>
        </p:nvSpPr>
        <p:spPr bwMode="auto">
          <a:xfrm>
            <a:off x="2061330" y="3461956"/>
            <a:ext cx="0" cy="3499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8" name="Line 32"/>
          <p:cNvSpPr>
            <a:spLocks noChangeShapeType="1"/>
          </p:cNvSpPr>
          <p:nvPr/>
        </p:nvSpPr>
        <p:spPr bwMode="auto">
          <a:xfrm>
            <a:off x="4242452" y="4290067"/>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9" name="Line 33"/>
          <p:cNvSpPr>
            <a:spLocks noChangeShapeType="1"/>
          </p:cNvSpPr>
          <p:nvPr/>
        </p:nvSpPr>
        <p:spPr bwMode="auto">
          <a:xfrm>
            <a:off x="4135184" y="4243413"/>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0" name="Line 34"/>
          <p:cNvSpPr>
            <a:spLocks noChangeShapeType="1"/>
          </p:cNvSpPr>
          <p:nvPr/>
        </p:nvSpPr>
        <p:spPr bwMode="auto">
          <a:xfrm>
            <a:off x="3992159" y="4220086"/>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1" name="Line 35"/>
          <p:cNvSpPr>
            <a:spLocks noChangeShapeType="1"/>
          </p:cNvSpPr>
          <p:nvPr/>
        </p:nvSpPr>
        <p:spPr bwMode="auto">
          <a:xfrm>
            <a:off x="3896810" y="4173432"/>
            <a:ext cx="0" cy="46654"/>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2" name="Line 36"/>
          <p:cNvSpPr>
            <a:spLocks noChangeShapeType="1"/>
          </p:cNvSpPr>
          <p:nvPr/>
        </p:nvSpPr>
        <p:spPr bwMode="auto">
          <a:xfrm>
            <a:off x="3694192" y="4138441"/>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3" name="Line 37"/>
          <p:cNvSpPr>
            <a:spLocks noChangeShapeType="1"/>
          </p:cNvSpPr>
          <p:nvPr/>
        </p:nvSpPr>
        <p:spPr bwMode="auto">
          <a:xfrm>
            <a:off x="3598842" y="4091787"/>
            <a:ext cx="0" cy="46654"/>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4" name="Line 38"/>
          <p:cNvSpPr>
            <a:spLocks noChangeShapeType="1"/>
          </p:cNvSpPr>
          <p:nvPr/>
        </p:nvSpPr>
        <p:spPr bwMode="auto">
          <a:xfrm>
            <a:off x="3443899" y="4021806"/>
            <a:ext cx="0" cy="46654"/>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5" name="Line 39"/>
          <p:cNvSpPr>
            <a:spLocks noChangeShapeType="1"/>
          </p:cNvSpPr>
          <p:nvPr/>
        </p:nvSpPr>
        <p:spPr bwMode="auto">
          <a:xfrm>
            <a:off x="3241281" y="3951825"/>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6" name="Line 40"/>
          <p:cNvSpPr>
            <a:spLocks noChangeShapeType="1"/>
          </p:cNvSpPr>
          <p:nvPr/>
        </p:nvSpPr>
        <p:spPr bwMode="auto">
          <a:xfrm>
            <a:off x="3145932" y="3951825"/>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7" name="Line 41"/>
          <p:cNvSpPr>
            <a:spLocks noChangeShapeType="1"/>
          </p:cNvSpPr>
          <p:nvPr/>
        </p:nvSpPr>
        <p:spPr bwMode="auto">
          <a:xfrm>
            <a:off x="3002907" y="3905171"/>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8" name="Line 42"/>
          <p:cNvSpPr>
            <a:spLocks noChangeShapeType="1"/>
          </p:cNvSpPr>
          <p:nvPr/>
        </p:nvSpPr>
        <p:spPr bwMode="auto">
          <a:xfrm>
            <a:off x="2895639" y="3811862"/>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9" name="Line 43"/>
          <p:cNvSpPr>
            <a:spLocks noChangeShapeType="1"/>
          </p:cNvSpPr>
          <p:nvPr/>
        </p:nvSpPr>
        <p:spPr bwMode="auto">
          <a:xfrm>
            <a:off x="2704940" y="3765208"/>
            <a:ext cx="0" cy="46654"/>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0" name="Line 44"/>
          <p:cNvSpPr>
            <a:spLocks noChangeShapeType="1"/>
          </p:cNvSpPr>
          <p:nvPr/>
        </p:nvSpPr>
        <p:spPr bwMode="auto">
          <a:xfrm>
            <a:off x="2406972" y="3625246"/>
            <a:ext cx="0" cy="34991"/>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1" name="Freeform 45"/>
          <p:cNvSpPr>
            <a:spLocks/>
          </p:cNvSpPr>
          <p:nvPr/>
        </p:nvSpPr>
        <p:spPr bwMode="auto">
          <a:xfrm>
            <a:off x="1250858" y="3135378"/>
            <a:ext cx="3146537" cy="956409"/>
          </a:xfrm>
          <a:custGeom>
            <a:avLst/>
            <a:gdLst>
              <a:gd name="T0" fmla="*/ 264 w 264"/>
              <a:gd name="T1" fmla="*/ 82 h 82"/>
              <a:gd name="T2" fmla="*/ 205 w 264"/>
              <a:gd name="T3" fmla="*/ 82 h 82"/>
              <a:gd name="T4" fmla="*/ 205 w 264"/>
              <a:gd name="T5" fmla="*/ 80 h 82"/>
              <a:gd name="T6" fmla="*/ 201 w 264"/>
              <a:gd name="T7" fmla="*/ 80 h 82"/>
              <a:gd name="T8" fmla="*/ 201 w 264"/>
              <a:gd name="T9" fmla="*/ 78 h 82"/>
              <a:gd name="T10" fmla="*/ 192 w 264"/>
              <a:gd name="T11" fmla="*/ 78 h 82"/>
              <a:gd name="T12" fmla="*/ 192 w 264"/>
              <a:gd name="T13" fmla="*/ 72 h 82"/>
              <a:gd name="T14" fmla="*/ 188 w 264"/>
              <a:gd name="T15" fmla="*/ 72 h 82"/>
              <a:gd name="T16" fmla="*/ 188 w 264"/>
              <a:gd name="T17" fmla="*/ 70 h 82"/>
              <a:gd name="T18" fmla="*/ 185 w 264"/>
              <a:gd name="T19" fmla="*/ 70 h 82"/>
              <a:gd name="T20" fmla="*/ 185 w 264"/>
              <a:gd name="T21" fmla="*/ 68 h 82"/>
              <a:gd name="T22" fmla="*/ 176 w 264"/>
              <a:gd name="T23" fmla="*/ 68 h 82"/>
              <a:gd name="T24" fmla="*/ 176 w 264"/>
              <a:gd name="T25" fmla="*/ 66 h 82"/>
              <a:gd name="T26" fmla="*/ 163 w 264"/>
              <a:gd name="T27" fmla="*/ 66 h 82"/>
              <a:gd name="T28" fmla="*/ 163 w 264"/>
              <a:gd name="T29" fmla="*/ 64 h 82"/>
              <a:gd name="T30" fmla="*/ 159 w 264"/>
              <a:gd name="T31" fmla="*/ 64 h 82"/>
              <a:gd name="T32" fmla="*/ 159 w 264"/>
              <a:gd name="T33" fmla="*/ 61 h 82"/>
              <a:gd name="T34" fmla="*/ 151 w 264"/>
              <a:gd name="T35" fmla="*/ 61 h 82"/>
              <a:gd name="T36" fmla="*/ 151 w 264"/>
              <a:gd name="T37" fmla="*/ 59 h 82"/>
              <a:gd name="T38" fmla="*/ 147 w 264"/>
              <a:gd name="T39" fmla="*/ 59 h 82"/>
              <a:gd name="T40" fmla="*/ 147 w 264"/>
              <a:gd name="T41" fmla="*/ 57 h 82"/>
              <a:gd name="T42" fmla="*/ 143 w 264"/>
              <a:gd name="T43" fmla="*/ 57 h 82"/>
              <a:gd name="T44" fmla="*/ 143 w 264"/>
              <a:gd name="T45" fmla="*/ 55 h 82"/>
              <a:gd name="T46" fmla="*/ 134 w 264"/>
              <a:gd name="T47" fmla="*/ 55 h 82"/>
              <a:gd name="T48" fmla="*/ 134 w 264"/>
              <a:gd name="T49" fmla="*/ 48 h 82"/>
              <a:gd name="T50" fmla="*/ 131 w 264"/>
              <a:gd name="T51" fmla="*/ 48 h 82"/>
              <a:gd name="T52" fmla="*/ 131 w 264"/>
              <a:gd name="T53" fmla="*/ 46 h 82"/>
              <a:gd name="T54" fmla="*/ 113 w 264"/>
              <a:gd name="T55" fmla="*/ 46 h 82"/>
              <a:gd name="T56" fmla="*/ 113 w 264"/>
              <a:gd name="T57" fmla="*/ 44 h 82"/>
              <a:gd name="T58" fmla="*/ 101 w 264"/>
              <a:gd name="T59" fmla="*/ 44 h 82"/>
              <a:gd name="T60" fmla="*/ 101 w 264"/>
              <a:gd name="T61" fmla="*/ 42 h 82"/>
              <a:gd name="T62" fmla="*/ 97 w 264"/>
              <a:gd name="T63" fmla="*/ 42 h 82"/>
              <a:gd name="T64" fmla="*/ 97 w 264"/>
              <a:gd name="T65" fmla="*/ 37 h 82"/>
              <a:gd name="T66" fmla="*/ 88 w 264"/>
              <a:gd name="T67" fmla="*/ 37 h 82"/>
              <a:gd name="T68" fmla="*/ 88 w 264"/>
              <a:gd name="T69" fmla="*/ 35 h 82"/>
              <a:gd name="T70" fmla="*/ 84 w 264"/>
              <a:gd name="T71" fmla="*/ 35 h 82"/>
              <a:gd name="T72" fmla="*/ 84 w 264"/>
              <a:gd name="T73" fmla="*/ 31 h 82"/>
              <a:gd name="T74" fmla="*/ 80 w 264"/>
              <a:gd name="T75" fmla="*/ 31 h 82"/>
              <a:gd name="T76" fmla="*/ 80 w 264"/>
              <a:gd name="T77" fmla="*/ 29 h 82"/>
              <a:gd name="T78" fmla="*/ 63 w 264"/>
              <a:gd name="T79" fmla="*/ 29 h 82"/>
              <a:gd name="T80" fmla="*/ 63 w 264"/>
              <a:gd name="T81" fmla="*/ 26 h 82"/>
              <a:gd name="T82" fmla="*/ 59 w 264"/>
              <a:gd name="T83" fmla="*/ 26 h 82"/>
              <a:gd name="T84" fmla="*/ 59 w 264"/>
              <a:gd name="T85" fmla="*/ 24 h 82"/>
              <a:gd name="T86" fmla="*/ 55 w 264"/>
              <a:gd name="T87" fmla="*/ 24 h 82"/>
              <a:gd name="T88" fmla="*/ 55 w 264"/>
              <a:gd name="T89" fmla="*/ 22 h 82"/>
              <a:gd name="T90" fmla="*/ 51 w 264"/>
              <a:gd name="T91" fmla="*/ 22 h 82"/>
              <a:gd name="T92" fmla="*/ 51 w 264"/>
              <a:gd name="T93" fmla="*/ 21 h 82"/>
              <a:gd name="T94" fmla="*/ 47 w 264"/>
              <a:gd name="T95" fmla="*/ 21 h 82"/>
              <a:gd name="T96" fmla="*/ 47 w 264"/>
              <a:gd name="T97" fmla="*/ 12 h 82"/>
              <a:gd name="T98" fmla="*/ 39 w 264"/>
              <a:gd name="T99" fmla="*/ 12 h 82"/>
              <a:gd name="T100" fmla="*/ 39 w 264"/>
              <a:gd name="T101" fmla="*/ 10 h 82"/>
              <a:gd name="T102" fmla="*/ 30 w 264"/>
              <a:gd name="T103" fmla="*/ 10 h 82"/>
              <a:gd name="T104" fmla="*/ 30 w 264"/>
              <a:gd name="T105" fmla="*/ 8 h 82"/>
              <a:gd name="T106" fmla="*/ 26 w 264"/>
              <a:gd name="T107" fmla="*/ 8 h 82"/>
              <a:gd name="T108" fmla="*/ 26 w 264"/>
              <a:gd name="T109" fmla="*/ 6 h 82"/>
              <a:gd name="T110" fmla="*/ 5 w 264"/>
              <a:gd name="T111" fmla="*/ 6 h 82"/>
              <a:gd name="T112" fmla="*/ 5 w 264"/>
              <a:gd name="T113" fmla="*/ 4 h 82"/>
              <a:gd name="T114" fmla="*/ 0 w 264"/>
              <a:gd name="T115" fmla="*/ 4 h 82"/>
              <a:gd name="T116" fmla="*/ 0 w 264"/>
              <a:gd name="T1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 h="82">
                <a:moveTo>
                  <a:pt x="264" y="82"/>
                </a:moveTo>
                <a:lnTo>
                  <a:pt x="205" y="82"/>
                </a:lnTo>
                <a:lnTo>
                  <a:pt x="205" y="80"/>
                </a:lnTo>
                <a:lnTo>
                  <a:pt x="201" y="80"/>
                </a:lnTo>
                <a:lnTo>
                  <a:pt x="201" y="78"/>
                </a:lnTo>
                <a:lnTo>
                  <a:pt x="192" y="78"/>
                </a:lnTo>
                <a:lnTo>
                  <a:pt x="192" y="72"/>
                </a:lnTo>
                <a:lnTo>
                  <a:pt x="188" y="72"/>
                </a:lnTo>
                <a:lnTo>
                  <a:pt x="188" y="70"/>
                </a:lnTo>
                <a:lnTo>
                  <a:pt x="185" y="70"/>
                </a:lnTo>
                <a:lnTo>
                  <a:pt x="185" y="68"/>
                </a:lnTo>
                <a:lnTo>
                  <a:pt x="176" y="68"/>
                </a:lnTo>
                <a:lnTo>
                  <a:pt x="176" y="66"/>
                </a:lnTo>
                <a:lnTo>
                  <a:pt x="163" y="66"/>
                </a:lnTo>
                <a:lnTo>
                  <a:pt x="163" y="64"/>
                </a:lnTo>
                <a:lnTo>
                  <a:pt x="159" y="64"/>
                </a:lnTo>
                <a:lnTo>
                  <a:pt x="159" y="61"/>
                </a:lnTo>
                <a:lnTo>
                  <a:pt x="151" y="61"/>
                </a:lnTo>
                <a:lnTo>
                  <a:pt x="151" y="59"/>
                </a:lnTo>
                <a:lnTo>
                  <a:pt x="147" y="59"/>
                </a:lnTo>
                <a:lnTo>
                  <a:pt x="147" y="57"/>
                </a:lnTo>
                <a:lnTo>
                  <a:pt x="143" y="57"/>
                </a:lnTo>
                <a:lnTo>
                  <a:pt x="143" y="55"/>
                </a:lnTo>
                <a:lnTo>
                  <a:pt x="134" y="55"/>
                </a:lnTo>
                <a:lnTo>
                  <a:pt x="134" y="48"/>
                </a:lnTo>
                <a:lnTo>
                  <a:pt x="131" y="48"/>
                </a:lnTo>
                <a:lnTo>
                  <a:pt x="131" y="46"/>
                </a:lnTo>
                <a:lnTo>
                  <a:pt x="113" y="46"/>
                </a:lnTo>
                <a:lnTo>
                  <a:pt x="113" y="44"/>
                </a:lnTo>
                <a:lnTo>
                  <a:pt x="101" y="44"/>
                </a:lnTo>
                <a:lnTo>
                  <a:pt x="101" y="42"/>
                </a:lnTo>
                <a:lnTo>
                  <a:pt x="97" y="42"/>
                </a:lnTo>
                <a:lnTo>
                  <a:pt x="97" y="37"/>
                </a:lnTo>
                <a:lnTo>
                  <a:pt x="88" y="37"/>
                </a:lnTo>
                <a:lnTo>
                  <a:pt x="88" y="35"/>
                </a:lnTo>
                <a:lnTo>
                  <a:pt x="84" y="35"/>
                </a:lnTo>
                <a:lnTo>
                  <a:pt x="84" y="31"/>
                </a:lnTo>
                <a:lnTo>
                  <a:pt x="80" y="31"/>
                </a:lnTo>
                <a:lnTo>
                  <a:pt x="80" y="29"/>
                </a:lnTo>
                <a:lnTo>
                  <a:pt x="63" y="29"/>
                </a:lnTo>
                <a:lnTo>
                  <a:pt x="63" y="26"/>
                </a:lnTo>
                <a:lnTo>
                  <a:pt x="59" y="26"/>
                </a:lnTo>
                <a:lnTo>
                  <a:pt x="59" y="24"/>
                </a:lnTo>
                <a:lnTo>
                  <a:pt x="55" y="24"/>
                </a:lnTo>
                <a:lnTo>
                  <a:pt x="55" y="22"/>
                </a:lnTo>
                <a:lnTo>
                  <a:pt x="51" y="22"/>
                </a:lnTo>
                <a:lnTo>
                  <a:pt x="51" y="21"/>
                </a:lnTo>
                <a:lnTo>
                  <a:pt x="47" y="21"/>
                </a:lnTo>
                <a:lnTo>
                  <a:pt x="47" y="12"/>
                </a:lnTo>
                <a:lnTo>
                  <a:pt x="39" y="12"/>
                </a:lnTo>
                <a:lnTo>
                  <a:pt x="39" y="10"/>
                </a:lnTo>
                <a:lnTo>
                  <a:pt x="30" y="10"/>
                </a:lnTo>
                <a:lnTo>
                  <a:pt x="30" y="8"/>
                </a:lnTo>
                <a:lnTo>
                  <a:pt x="26" y="8"/>
                </a:lnTo>
                <a:lnTo>
                  <a:pt x="26" y="6"/>
                </a:lnTo>
                <a:lnTo>
                  <a:pt x="5" y="6"/>
                </a:lnTo>
                <a:lnTo>
                  <a:pt x="5" y="4"/>
                </a:lnTo>
                <a:lnTo>
                  <a:pt x="0" y="4"/>
                </a:lnTo>
                <a:lnTo>
                  <a:pt x="0" y="0"/>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3" name="TextBox 2072"/>
          <p:cNvSpPr txBox="1"/>
          <p:nvPr/>
        </p:nvSpPr>
        <p:spPr>
          <a:xfrm>
            <a:off x="735537" y="3019962"/>
            <a:ext cx="344966" cy="230832"/>
          </a:xfrm>
          <a:prstGeom prst="rect">
            <a:avLst/>
          </a:prstGeom>
          <a:noFill/>
        </p:spPr>
        <p:txBody>
          <a:bodyPr wrap="none" rtlCol="0">
            <a:spAutoFit/>
          </a:bodyPr>
          <a:lstStyle/>
          <a:p>
            <a:pPr algn="r"/>
            <a:r>
              <a:rPr lang="en-GB" sz="900" dirty="0" smtClean="0"/>
              <a:t>1.0</a:t>
            </a:r>
            <a:endParaRPr lang="en-GB" sz="900" dirty="0"/>
          </a:p>
        </p:txBody>
      </p:sp>
      <p:sp>
        <p:nvSpPr>
          <p:cNvPr id="58" name="TextBox 57"/>
          <p:cNvSpPr txBox="1"/>
          <p:nvPr/>
        </p:nvSpPr>
        <p:spPr>
          <a:xfrm>
            <a:off x="735537" y="3430422"/>
            <a:ext cx="344966" cy="230832"/>
          </a:xfrm>
          <a:prstGeom prst="rect">
            <a:avLst/>
          </a:prstGeom>
          <a:noFill/>
        </p:spPr>
        <p:txBody>
          <a:bodyPr wrap="none" rtlCol="0">
            <a:spAutoFit/>
          </a:bodyPr>
          <a:lstStyle/>
          <a:p>
            <a:pPr algn="r"/>
            <a:r>
              <a:rPr lang="en-GB" sz="900" dirty="0" smtClean="0"/>
              <a:t>0.8</a:t>
            </a:r>
            <a:endParaRPr lang="en-GB" sz="900" dirty="0"/>
          </a:p>
        </p:txBody>
      </p:sp>
      <p:sp>
        <p:nvSpPr>
          <p:cNvPr id="59" name="TextBox 58"/>
          <p:cNvSpPr txBox="1"/>
          <p:nvPr/>
        </p:nvSpPr>
        <p:spPr>
          <a:xfrm>
            <a:off x="735537" y="3852102"/>
            <a:ext cx="344966" cy="230832"/>
          </a:xfrm>
          <a:prstGeom prst="rect">
            <a:avLst/>
          </a:prstGeom>
          <a:noFill/>
        </p:spPr>
        <p:txBody>
          <a:bodyPr wrap="none" rtlCol="0">
            <a:spAutoFit/>
          </a:bodyPr>
          <a:lstStyle/>
          <a:p>
            <a:pPr algn="r"/>
            <a:r>
              <a:rPr lang="en-GB" sz="900" dirty="0" smtClean="0"/>
              <a:t>0.6</a:t>
            </a:r>
            <a:endParaRPr lang="en-GB" sz="900" dirty="0"/>
          </a:p>
        </p:txBody>
      </p:sp>
      <p:sp>
        <p:nvSpPr>
          <p:cNvPr id="60" name="TextBox 59"/>
          <p:cNvSpPr txBox="1"/>
          <p:nvPr/>
        </p:nvSpPr>
        <p:spPr>
          <a:xfrm>
            <a:off x="735537" y="4256952"/>
            <a:ext cx="344966" cy="230832"/>
          </a:xfrm>
          <a:prstGeom prst="rect">
            <a:avLst/>
          </a:prstGeom>
          <a:noFill/>
        </p:spPr>
        <p:txBody>
          <a:bodyPr wrap="none" rtlCol="0">
            <a:spAutoFit/>
          </a:bodyPr>
          <a:lstStyle/>
          <a:p>
            <a:pPr algn="r"/>
            <a:r>
              <a:rPr lang="en-GB" sz="900" dirty="0" smtClean="0"/>
              <a:t>0.4</a:t>
            </a:r>
            <a:endParaRPr lang="en-GB" sz="900" dirty="0"/>
          </a:p>
        </p:txBody>
      </p:sp>
      <p:sp>
        <p:nvSpPr>
          <p:cNvPr id="61" name="TextBox 60"/>
          <p:cNvSpPr txBox="1"/>
          <p:nvPr/>
        </p:nvSpPr>
        <p:spPr>
          <a:xfrm>
            <a:off x="735537" y="4661802"/>
            <a:ext cx="344966" cy="230832"/>
          </a:xfrm>
          <a:prstGeom prst="rect">
            <a:avLst/>
          </a:prstGeom>
          <a:noFill/>
        </p:spPr>
        <p:txBody>
          <a:bodyPr wrap="none" rtlCol="0">
            <a:spAutoFit/>
          </a:bodyPr>
          <a:lstStyle/>
          <a:p>
            <a:pPr algn="r"/>
            <a:r>
              <a:rPr lang="en-GB" sz="900" dirty="0" smtClean="0"/>
              <a:t>0.2</a:t>
            </a:r>
            <a:endParaRPr lang="en-GB" sz="900" dirty="0"/>
          </a:p>
        </p:txBody>
      </p:sp>
      <p:sp>
        <p:nvSpPr>
          <p:cNvPr id="62" name="TextBox 61"/>
          <p:cNvSpPr txBox="1"/>
          <p:nvPr/>
        </p:nvSpPr>
        <p:spPr>
          <a:xfrm>
            <a:off x="735537" y="5072262"/>
            <a:ext cx="344966" cy="230832"/>
          </a:xfrm>
          <a:prstGeom prst="rect">
            <a:avLst/>
          </a:prstGeom>
          <a:noFill/>
        </p:spPr>
        <p:txBody>
          <a:bodyPr wrap="none" rtlCol="0">
            <a:spAutoFit/>
          </a:bodyPr>
          <a:lstStyle/>
          <a:p>
            <a:pPr algn="r"/>
            <a:r>
              <a:rPr lang="en-GB" sz="900" dirty="0" smtClean="0"/>
              <a:t>0.0</a:t>
            </a:r>
            <a:endParaRPr lang="en-GB" sz="900" dirty="0"/>
          </a:p>
        </p:txBody>
      </p:sp>
      <p:sp>
        <p:nvSpPr>
          <p:cNvPr id="63" name="TextBox 62"/>
          <p:cNvSpPr txBox="1"/>
          <p:nvPr/>
        </p:nvSpPr>
        <p:spPr>
          <a:xfrm rot="16200000">
            <a:off x="173577" y="3999699"/>
            <a:ext cx="973343" cy="230832"/>
          </a:xfrm>
          <a:prstGeom prst="rect">
            <a:avLst/>
          </a:prstGeom>
          <a:noFill/>
        </p:spPr>
        <p:txBody>
          <a:bodyPr wrap="none" rtlCol="0">
            <a:spAutoFit/>
          </a:bodyPr>
          <a:lstStyle/>
          <a:p>
            <a:pPr algn="ctr"/>
            <a:r>
              <a:rPr lang="en-GB" sz="900" dirty="0" smtClean="0"/>
              <a:t>Overall survival</a:t>
            </a:r>
            <a:endParaRPr lang="en-GB" sz="900" dirty="0"/>
          </a:p>
        </p:txBody>
      </p:sp>
      <p:sp>
        <p:nvSpPr>
          <p:cNvPr id="64" name="TextBox 63"/>
          <p:cNvSpPr txBox="1"/>
          <p:nvPr/>
        </p:nvSpPr>
        <p:spPr>
          <a:xfrm>
            <a:off x="1143023" y="5331552"/>
            <a:ext cx="248786" cy="230832"/>
          </a:xfrm>
          <a:prstGeom prst="rect">
            <a:avLst/>
          </a:prstGeom>
          <a:noFill/>
        </p:spPr>
        <p:txBody>
          <a:bodyPr wrap="none" rtlCol="0">
            <a:spAutoFit/>
          </a:bodyPr>
          <a:lstStyle/>
          <a:p>
            <a:pPr algn="ctr"/>
            <a:r>
              <a:rPr lang="en-GB" sz="900" dirty="0" smtClean="0"/>
              <a:t>0</a:t>
            </a:r>
            <a:endParaRPr lang="en-GB" sz="900" dirty="0"/>
          </a:p>
        </p:txBody>
      </p:sp>
      <p:sp>
        <p:nvSpPr>
          <p:cNvPr id="65" name="TextBox 64"/>
          <p:cNvSpPr txBox="1"/>
          <p:nvPr/>
        </p:nvSpPr>
        <p:spPr>
          <a:xfrm>
            <a:off x="1703579" y="5331552"/>
            <a:ext cx="312907" cy="230832"/>
          </a:xfrm>
          <a:prstGeom prst="rect">
            <a:avLst/>
          </a:prstGeom>
          <a:noFill/>
        </p:spPr>
        <p:txBody>
          <a:bodyPr wrap="none" rtlCol="0">
            <a:spAutoFit/>
          </a:bodyPr>
          <a:lstStyle/>
          <a:p>
            <a:pPr algn="ctr"/>
            <a:r>
              <a:rPr lang="en-GB" sz="900" dirty="0" smtClean="0"/>
              <a:t>12</a:t>
            </a:r>
            <a:endParaRPr lang="en-GB" sz="900" dirty="0"/>
          </a:p>
        </p:txBody>
      </p:sp>
      <p:sp>
        <p:nvSpPr>
          <p:cNvPr id="66" name="TextBox 65"/>
          <p:cNvSpPr txBox="1"/>
          <p:nvPr/>
        </p:nvSpPr>
        <p:spPr>
          <a:xfrm>
            <a:off x="2307415" y="5331552"/>
            <a:ext cx="312907" cy="230832"/>
          </a:xfrm>
          <a:prstGeom prst="rect">
            <a:avLst/>
          </a:prstGeom>
          <a:noFill/>
        </p:spPr>
        <p:txBody>
          <a:bodyPr wrap="none" rtlCol="0">
            <a:spAutoFit/>
          </a:bodyPr>
          <a:lstStyle/>
          <a:p>
            <a:pPr algn="ctr"/>
            <a:r>
              <a:rPr lang="en-GB" sz="900" dirty="0" smtClean="0"/>
              <a:t>24</a:t>
            </a:r>
            <a:endParaRPr lang="en-GB" sz="900" dirty="0"/>
          </a:p>
        </p:txBody>
      </p:sp>
      <p:sp>
        <p:nvSpPr>
          <p:cNvPr id="67" name="TextBox 66"/>
          <p:cNvSpPr txBox="1"/>
          <p:nvPr/>
        </p:nvSpPr>
        <p:spPr>
          <a:xfrm>
            <a:off x="2900031" y="5331552"/>
            <a:ext cx="312907" cy="230832"/>
          </a:xfrm>
          <a:prstGeom prst="rect">
            <a:avLst/>
          </a:prstGeom>
          <a:noFill/>
        </p:spPr>
        <p:txBody>
          <a:bodyPr wrap="none" rtlCol="0">
            <a:spAutoFit/>
          </a:bodyPr>
          <a:lstStyle/>
          <a:p>
            <a:pPr algn="ctr"/>
            <a:r>
              <a:rPr lang="en-GB" sz="900" dirty="0" smtClean="0"/>
              <a:t>36</a:t>
            </a:r>
            <a:endParaRPr lang="en-GB" sz="900" dirty="0"/>
          </a:p>
        </p:txBody>
      </p:sp>
      <p:sp>
        <p:nvSpPr>
          <p:cNvPr id="68" name="TextBox 67"/>
          <p:cNvSpPr txBox="1"/>
          <p:nvPr/>
        </p:nvSpPr>
        <p:spPr>
          <a:xfrm>
            <a:off x="3492647" y="5331552"/>
            <a:ext cx="312907" cy="230832"/>
          </a:xfrm>
          <a:prstGeom prst="rect">
            <a:avLst/>
          </a:prstGeom>
          <a:noFill/>
        </p:spPr>
        <p:txBody>
          <a:bodyPr wrap="none" rtlCol="0">
            <a:spAutoFit/>
          </a:bodyPr>
          <a:lstStyle/>
          <a:p>
            <a:pPr algn="ctr"/>
            <a:r>
              <a:rPr lang="en-GB" sz="900" dirty="0" smtClean="0"/>
              <a:t>48</a:t>
            </a:r>
            <a:endParaRPr lang="en-GB" sz="900" dirty="0"/>
          </a:p>
        </p:txBody>
      </p:sp>
      <p:sp>
        <p:nvSpPr>
          <p:cNvPr id="69" name="TextBox 68"/>
          <p:cNvSpPr txBox="1"/>
          <p:nvPr/>
        </p:nvSpPr>
        <p:spPr>
          <a:xfrm>
            <a:off x="4090873" y="5331552"/>
            <a:ext cx="312907" cy="230832"/>
          </a:xfrm>
          <a:prstGeom prst="rect">
            <a:avLst/>
          </a:prstGeom>
          <a:noFill/>
        </p:spPr>
        <p:txBody>
          <a:bodyPr wrap="none" rtlCol="0">
            <a:spAutoFit/>
          </a:bodyPr>
          <a:lstStyle/>
          <a:p>
            <a:pPr algn="ctr"/>
            <a:r>
              <a:rPr lang="en-GB" sz="900" dirty="0" smtClean="0"/>
              <a:t>60</a:t>
            </a:r>
            <a:endParaRPr lang="en-GB" sz="900" dirty="0"/>
          </a:p>
        </p:txBody>
      </p:sp>
      <p:sp>
        <p:nvSpPr>
          <p:cNvPr id="70" name="TextBox 69"/>
          <p:cNvSpPr txBox="1"/>
          <p:nvPr/>
        </p:nvSpPr>
        <p:spPr>
          <a:xfrm>
            <a:off x="2307415" y="5487250"/>
            <a:ext cx="928460" cy="230832"/>
          </a:xfrm>
          <a:prstGeom prst="rect">
            <a:avLst/>
          </a:prstGeom>
          <a:noFill/>
        </p:spPr>
        <p:txBody>
          <a:bodyPr wrap="none" rtlCol="0">
            <a:spAutoFit/>
          </a:bodyPr>
          <a:lstStyle/>
          <a:p>
            <a:pPr algn="ctr"/>
            <a:r>
              <a:rPr lang="en-GB" sz="900" dirty="0" smtClean="0"/>
              <a:t>Time (months)</a:t>
            </a:r>
            <a:endParaRPr lang="en-GB" sz="900" dirty="0"/>
          </a:p>
        </p:txBody>
      </p:sp>
      <p:sp>
        <p:nvSpPr>
          <p:cNvPr id="2074" name="TextBox 2073"/>
          <p:cNvSpPr txBox="1"/>
          <p:nvPr/>
        </p:nvSpPr>
        <p:spPr>
          <a:xfrm>
            <a:off x="1532060" y="2663924"/>
            <a:ext cx="2364750" cy="307777"/>
          </a:xfrm>
          <a:prstGeom prst="rect">
            <a:avLst/>
          </a:prstGeom>
          <a:noFill/>
          <a:ln w="0">
            <a:noFill/>
          </a:ln>
        </p:spPr>
        <p:txBody>
          <a:bodyPr wrap="none" rtlCol="0">
            <a:spAutoFit/>
          </a:bodyPr>
          <a:lstStyle/>
          <a:p>
            <a:r>
              <a:rPr lang="en-GB" sz="1400" b="1" dirty="0" smtClean="0"/>
              <a:t>OS: primary colon cancer</a:t>
            </a:r>
            <a:endParaRPr lang="en-GB" sz="1400" b="1" dirty="0"/>
          </a:p>
        </p:txBody>
      </p:sp>
      <p:sp>
        <p:nvSpPr>
          <p:cNvPr id="72" name="TextBox 71"/>
          <p:cNvSpPr txBox="1"/>
          <p:nvPr/>
        </p:nvSpPr>
        <p:spPr>
          <a:xfrm>
            <a:off x="5502354" y="2663924"/>
            <a:ext cx="2366353" cy="307777"/>
          </a:xfrm>
          <a:prstGeom prst="rect">
            <a:avLst/>
          </a:prstGeom>
          <a:noFill/>
        </p:spPr>
        <p:txBody>
          <a:bodyPr wrap="none" rtlCol="0">
            <a:spAutoFit/>
          </a:bodyPr>
          <a:lstStyle/>
          <a:p>
            <a:r>
              <a:rPr lang="en-GB" sz="1400" b="1" dirty="0" smtClean="0"/>
              <a:t>OS: primary rectal cancer</a:t>
            </a:r>
            <a:endParaRPr lang="en-GB" sz="1400" b="1" dirty="0"/>
          </a:p>
        </p:txBody>
      </p:sp>
      <p:sp>
        <p:nvSpPr>
          <p:cNvPr id="90" name="Freeform 2"/>
          <p:cNvSpPr>
            <a:spLocks/>
          </p:cNvSpPr>
          <p:nvPr/>
        </p:nvSpPr>
        <p:spPr bwMode="auto">
          <a:xfrm>
            <a:off x="5214154" y="3100387"/>
            <a:ext cx="3307440" cy="2227734"/>
          </a:xfrm>
          <a:custGeom>
            <a:avLst/>
            <a:gdLst>
              <a:gd name="T0" fmla="*/ 0 w 192"/>
              <a:gd name="T1" fmla="*/ 0 h 191"/>
              <a:gd name="T2" fmla="*/ 0 w 192"/>
              <a:gd name="T3" fmla="*/ 191 h 191"/>
              <a:gd name="T4" fmla="*/ 192 w 192"/>
              <a:gd name="T5" fmla="*/ 191 h 191"/>
            </a:gdLst>
            <a:ahLst/>
            <a:cxnLst>
              <a:cxn ang="0">
                <a:pos x="T0" y="T1"/>
              </a:cxn>
              <a:cxn ang="0">
                <a:pos x="T2" y="T3"/>
              </a:cxn>
              <a:cxn ang="0">
                <a:pos x="T4" y="T5"/>
              </a:cxn>
            </a:cxnLst>
            <a:rect l="0" t="0" r="r" b="b"/>
            <a:pathLst>
              <a:path w="192" h="191">
                <a:moveTo>
                  <a:pt x="0" y="0"/>
                </a:moveTo>
                <a:lnTo>
                  <a:pt x="0" y="191"/>
                </a:lnTo>
                <a:lnTo>
                  <a:pt x="192" y="191"/>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3"/>
          <p:cNvSpPr>
            <a:spLocks noChangeShapeType="1"/>
          </p:cNvSpPr>
          <p:nvPr/>
        </p:nvSpPr>
        <p:spPr bwMode="auto">
          <a:xfrm>
            <a:off x="5142642" y="3135378"/>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
          <p:cNvSpPr>
            <a:spLocks noChangeShapeType="1"/>
          </p:cNvSpPr>
          <p:nvPr/>
        </p:nvSpPr>
        <p:spPr bwMode="auto">
          <a:xfrm>
            <a:off x="5142642" y="3543601"/>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
          <p:cNvSpPr>
            <a:spLocks noChangeShapeType="1"/>
          </p:cNvSpPr>
          <p:nvPr/>
        </p:nvSpPr>
        <p:spPr bwMode="auto">
          <a:xfrm>
            <a:off x="5142642" y="3963488"/>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6"/>
          <p:cNvSpPr>
            <a:spLocks noChangeShapeType="1"/>
          </p:cNvSpPr>
          <p:nvPr/>
        </p:nvSpPr>
        <p:spPr bwMode="auto">
          <a:xfrm>
            <a:off x="5142642" y="4371712"/>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7"/>
          <p:cNvSpPr>
            <a:spLocks noChangeShapeType="1"/>
          </p:cNvSpPr>
          <p:nvPr/>
        </p:nvSpPr>
        <p:spPr bwMode="auto">
          <a:xfrm>
            <a:off x="5142642" y="4779935"/>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8"/>
          <p:cNvSpPr>
            <a:spLocks noChangeShapeType="1"/>
          </p:cNvSpPr>
          <p:nvPr/>
        </p:nvSpPr>
        <p:spPr bwMode="auto">
          <a:xfrm>
            <a:off x="5142642" y="5188159"/>
            <a:ext cx="59594"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9"/>
          <p:cNvSpPr>
            <a:spLocks noChangeShapeType="1"/>
          </p:cNvSpPr>
          <p:nvPr/>
        </p:nvSpPr>
        <p:spPr bwMode="auto">
          <a:xfrm flipV="1">
            <a:off x="5214154" y="5211486"/>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10"/>
          <p:cNvSpPr>
            <a:spLocks noChangeShapeType="1"/>
          </p:cNvSpPr>
          <p:nvPr/>
        </p:nvSpPr>
        <p:spPr bwMode="auto">
          <a:xfrm flipV="1">
            <a:off x="5381016"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11"/>
          <p:cNvSpPr>
            <a:spLocks noChangeShapeType="1"/>
          </p:cNvSpPr>
          <p:nvPr/>
        </p:nvSpPr>
        <p:spPr bwMode="auto">
          <a:xfrm flipV="1">
            <a:off x="5976951"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2"/>
          <p:cNvSpPr>
            <a:spLocks noChangeShapeType="1"/>
          </p:cNvSpPr>
          <p:nvPr/>
        </p:nvSpPr>
        <p:spPr bwMode="auto">
          <a:xfrm flipV="1">
            <a:off x="7168821"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3"/>
          <p:cNvSpPr>
            <a:spLocks noChangeShapeType="1"/>
          </p:cNvSpPr>
          <p:nvPr/>
        </p:nvSpPr>
        <p:spPr bwMode="auto">
          <a:xfrm flipV="1">
            <a:off x="6572886"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4"/>
          <p:cNvSpPr>
            <a:spLocks noChangeShapeType="1"/>
          </p:cNvSpPr>
          <p:nvPr/>
        </p:nvSpPr>
        <p:spPr bwMode="auto">
          <a:xfrm flipV="1">
            <a:off x="8360691"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5"/>
          <p:cNvSpPr>
            <a:spLocks noChangeShapeType="1"/>
          </p:cNvSpPr>
          <p:nvPr/>
        </p:nvSpPr>
        <p:spPr bwMode="auto">
          <a:xfrm flipV="1">
            <a:off x="7764756" y="5333952"/>
            <a:ext cx="0" cy="583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TextBox 75"/>
          <p:cNvSpPr txBox="1"/>
          <p:nvPr/>
        </p:nvSpPr>
        <p:spPr>
          <a:xfrm>
            <a:off x="4853776" y="3019962"/>
            <a:ext cx="344966" cy="230832"/>
          </a:xfrm>
          <a:prstGeom prst="rect">
            <a:avLst/>
          </a:prstGeom>
          <a:noFill/>
        </p:spPr>
        <p:txBody>
          <a:bodyPr wrap="none" rtlCol="0">
            <a:spAutoFit/>
          </a:bodyPr>
          <a:lstStyle/>
          <a:p>
            <a:pPr algn="r"/>
            <a:r>
              <a:rPr lang="en-GB" sz="900" dirty="0" smtClean="0"/>
              <a:t>1.0</a:t>
            </a:r>
            <a:endParaRPr lang="en-GB" sz="900" dirty="0"/>
          </a:p>
        </p:txBody>
      </p:sp>
      <p:sp>
        <p:nvSpPr>
          <p:cNvPr id="77" name="TextBox 76"/>
          <p:cNvSpPr txBox="1"/>
          <p:nvPr/>
        </p:nvSpPr>
        <p:spPr>
          <a:xfrm>
            <a:off x="4853776" y="3430422"/>
            <a:ext cx="344966" cy="230832"/>
          </a:xfrm>
          <a:prstGeom prst="rect">
            <a:avLst/>
          </a:prstGeom>
          <a:noFill/>
        </p:spPr>
        <p:txBody>
          <a:bodyPr wrap="none" rtlCol="0">
            <a:spAutoFit/>
          </a:bodyPr>
          <a:lstStyle/>
          <a:p>
            <a:pPr algn="r"/>
            <a:r>
              <a:rPr lang="en-GB" sz="900" dirty="0" smtClean="0"/>
              <a:t>0.8</a:t>
            </a:r>
            <a:endParaRPr lang="en-GB" sz="900" dirty="0"/>
          </a:p>
        </p:txBody>
      </p:sp>
      <p:sp>
        <p:nvSpPr>
          <p:cNvPr id="78" name="TextBox 77"/>
          <p:cNvSpPr txBox="1"/>
          <p:nvPr/>
        </p:nvSpPr>
        <p:spPr>
          <a:xfrm>
            <a:off x="4853776" y="3852102"/>
            <a:ext cx="344966" cy="230832"/>
          </a:xfrm>
          <a:prstGeom prst="rect">
            <a:avLst/>
          </a:prstGeom>
          <a:noFill/>
        </p:spPr>
        <p:txBody>
          <a:bodyPr wrap="none" rtlCol="0">
            <a:spAutoFit/>
          </a:bodyPr>
          <a:lstStyle/>
          <a:p>
            <a:pPr algn="r"/>
            <a:r>
              <a:rPr lang="en-GB" sz="900" dirty="0" smtClean="0"/>
              <a:t>0.6</a:t>
            </a:r>
            <a:endParaRPr lang="en-GB" sz="900" dirty="0"/>
          </a:p>
        </p:txBody>
      </p:sp>
      <p:sp>
        <p:nvSpPr>
          <p:cNvPr id="79" name="TextBox 78"/>
          <p:cNvSpPr txBox="1"/>
          <p:nvPr/>
        </p:nvSpPr>
        <p:spPr>
          <a:xfrm>
            <a:off x="4853776" y="4256952"/>
            <a:ext cx="344966" cy="230832"/>
          </a:xfrm>
          <a:prstGeom prst="rect">
            <a:avLst/>
          </a:prstGeom>
          <a:noFill/>
        </p:spPr>
        <p:txBody>
          <a:bodyPr wrap="none" rtlCol="0">
            <a:spAutoFit/>
          </a:bodyPr>
          <a:lstStyle/>
          <a:p>
            <a:pPr algn="r"/>
            <a:r>
              <a:rPr lang="en-GB" sz="900" dirty="0" smtClean="0"/>
              <a:t>0.4</a:t>
            </a:r>
            <a:endParaRPr lang="en-GB" sz="900" dirty="0"/>
          </a:p>
        </p:txBody>
      </p:sp>
      <p:sp>
        <p:nvSpPr>
          <p:cNvPr id="80" name="TextBox 79"/>
          <p:cNvSpPr txBox="1"/>
          <p:nvPr/>
        </p:nvSpPr>
        <p:spPr>
          <a:xfrm>
            <a:off x="4853776" y="4661802"/>
            <a:ext cx="344966" cy="230832"/>
          </a:xfrm>
          <a:prstGeom prst="rect">
            <a:avLst/>
          </a:prstGeom>
          <a:noFill/>
        </p:spPr>
        <p:txBody>
          <a:bodyPr wrap="none" rtlCol="0">
            <a:spAutoFit/>
          </a:bodyPr>
          <a:lstStyle/>
          <a:p>
            <a:pPr algn="r"/>
            <a:r>
              <a:rPr lang="en-GB" sz="900" dirty="0" smtClean="0"/>
              <a:t>0.2</a:t>
            </a:r>
            <a:endParaRPr lang="en-GB" sz="900" dirty="0"/>
          </a:p>
        </p:txBody>
      </p:sp>
      <p:sp>
        <p:nvSpPr>
          <p:cNvPr id="81" name="TextBox 80"/>
          <p:cNvSpPr txBox="1"/>
          <p:nvPr/>
        </p:nvSpPr>
        <p:spPr>
          <a:xfrm>
            <a:off x="4853776" y="5072262"/>
            <a:ext cx="344966" cy="230832"/>
          </a:xfrm>
          <a:prstGeom prst="rect">
            <a:avLst/>
          </a:prstGeom>
          <a:noFill/>
        </p:spPr>
        <p:txBody>
          <a:bodyPr wrap="none" rtlCol="0">
            <a:spAutoFit/>
          </a:bodyPr>
          <a:lstStyle/>
          <a:p>
            <a:pPr algn="r"/>
            <a:r>
              <a:rPr lang="en-GB" sz="900" dirty="0" smtClean="0"/>
              <a:t>0.0</a:t>
            </a:r>
            <a:endParaRPr lang="en-GB" sz="900" dirty="0"/>
          </a:p>
        </p:txBody>
      </p:sp>
      <p:sp>
        <p:nvSpPr>
          <p:cNvPr id="82" name="TextBox 81"/>
          <p:cNvSpPr txBox="1"/>
          <p:nvPr/>
        </p:nvSpPr>
        <p:spPr>
          <a:xfrm rot="16200000">
            <a:off x="4291816" y="3999699"/>
            <a:ext cx="973343" cy="230832"/>
          </a:xfrm>
          <a:prstGeom prst="rect">
            <a:avLst/>
          </a:prstGeom>
          <a:noFill/>
        </p:spPr>
        <p:txBody>
          <a:bodyPr wrap="none" rtlCol="0">
            <a:spAutoFit/>
          </a:bodyPr>
          <a:lstStyle/>
          <a:p>
            <a:pPr algn="ctr"/>
            <a:r>
              <a:rPr lang="en-GB" sz="900" dirty="0" smtClean="0"/>
              <a:t>Overall survival</a:t>
            </a:r>
            <a:endParaRPr lang="en-GB" sz="900" dirty="0"/>
          </a:p>
        </p:txBody>
      </p:sp>
      <p:sp>
        <p:nvSpPr>
          <p:cNvPr id="83" name="TextBox 82"/>
          <p:cNvSpPr txBox="1"/>
          <p:nvPr/>
        </p:nvSpPr>
        <p:spPr>
          <a:xfrm>
            <a:off x="5261262" y="5331552"/>
            <a:ext cx="248786" cy="230832"/>
          </a:xfrm>
          <a:prstGeom prst="rect">
            <a:avLst/>
          </a:prstGeom>
          <a:noFill/>
        </p:spPr>
        <p:txBody>
          <a:bodyPr wrap="none" rtlCol="0">
            <a:spAutoFit/>
          </a:bodyPr>
          <a:lstStyle/>
          <a:p>
            <a:pPr algn="ctr"/>
            <a:r>
              <a:rPr lang="en-GB" sz="900" dirty="0" smtClean="0"/>
              <a:t>0</a:t>
            </a:r>
            <a:endParaRPr lang="en-GB" sz="900" dirty="0"/>
          </a:p>
        </p:txBody>
      </p:sp>
      <p:sp>
        <p:nvSpPr>
          <p:cNvPr id="84" name="TextBox 83"/>
          <p:cNvSpPr txBox="1"/>
          <p:nvPr/>
        </p:nvSpPr>
        <p:spPr>
          <a:xfrm>
            <a:off x="5821818" y="5331552"/>
            <a:ext cx="312907" cy="230832"/>
          </a:xfrm>
          <a:prstGeom prst="rect">
            <a:avLst/>
          </a:prstGeom>
          <a:noFill/>
        </p:spPr>
        <p:txBody>
          <a:bodyPr wrap="none" rtlCol="0">
            <a:spAutoFit/>
          </a:bodyPr>
          <a:lstStyle/>
          <a:p>
            <a:pPr algn="ctr"/>
            <a:r>
              <a:rPr lang="en-GB" sz="900" dirty="0" smtClean="0"/>
              <a:t>12</a:t>
            </a:r>
            <a:endParaRPr lang="en-GB" sz="900" dirty="0"/>
          </a:p>
        </p:txBody>
      </p:sp>
      <p:sp>
        <p:nvSpPr>
          <p:cNvPr id="85" name="TextBox 84"/>
          <p:cNvSpPr txBox="1"/>
          <p:nvPr/>
        </p:nvSpPr>
        <p:spPr>
          <a:xfrm>
            <a:off x="6425654" y="5331552"/>
            <a:ext cx="312907" cy="230832"/>
          </a:xfrm>
          <a:prstGeom prst="rect">
            <a:avLst/>
          </a:prstGeom>
          <a:noFill/>
        </p:spPr>
        <p:txBody>
          <a:bodyPr wrap="none" rtlCol="0">
            <a:spAutoFit/>
          </a:bodyPr>
          <a:lstStyle/>
          <a:p>
            <a:pPr algn="ctr"/>
            <a:r>
              <a:rPr lang="en-GB" sz="900" dirty="0" smtClean="0"/>
              <a:t>24</a:t>
            </a:r>
            <a:endParaRPr lang="en-GB" sz="900" dirty="0"/>
          </a:p>
        </p:txBody>
      </p:sp>
      <p:sp>
        <p:nvSpPr>
          <p:cNvPr id="86" name="TextBox 85"/>
          <p:cNvSpPr txBox="1"/>
          <p:nvPr/>
        </p:nvSpPr>
        <p:spPr>
          <a:xfrm>
            <a:off x="7018270" y="5331552"/>
            <a:ext cx="312907" cy="230832"/>
          </a:xfrm>
          <a:prstGeom prst="rect">
            <a:avLst/>
          </a:prstGeom>
          <a:noFill/>
        </p:spPr>
        <p:txBody>
          <a:bodyPr wrap="none" rtlCol="0">
            <a:spAutoFit/>
          </a:bodyPr>
          <a:lstStyle/>
          <a:p>
            <a:pPr algn="ctr"/>
            <a:r>
              <a:rPr lang="en-GB" sz="900" dirty="0" smtClean="0"/>
              <a:t>36</a:t>
            </a:r>
            <a:endParaRPr lang="en-GB" sz="900" dirty="0"/>
          </a:p>
        </p:txBody>
      </p:sp>
      <p:sp>
        <p:nvSpPr>
          <p:cNvPr id="87" name="TextBox 86"/>
          <p:cNvSpPr txBox="1"/>
          <p:nvPr/>
        </p:nvSpPr>
        <p:spPr>
          <a:xfrm>
            <a:off x="7610886" y="5331552"/>
            <a:ext cx="312907" cy="230832"/>
          </a:xfrm>
          <a:prstGeom prst="rect">
            <a:avLst/>
          </a:prstGeom>
          <a:noFill/>
        </p:spPr>
        <p:txBody>
          <a:bodyPr wrap="none" rtlCol="0">
            <a:spAutoFit/>
          </a:bodyPr>
          <a:lstStyle/>
          <a:p>
            <a:pPr algn="ctr"/>
            <a:r>
              <a:rPr lang="en-GB" sz="900" dirty="0" smtClean="0"/>
              <a:t>48</a:t>
            </a:r>
            <a:endParaRPr lang="en-GB" sz="900" dirty="0"/>
          </a:p>
        </p:txBody>
      </p:sp>
      <p:sp>
        <p:nvSpPr>
          <p:cNvPr id="88" name="TextBox 87"/>
          <p:cNvSpPr txBox="1"/>
          <p:nvPr/>
        </p:nvSpPr>
        <p:spPr>
          <a:xfrm>
            <a:off x="8209112" y="5331552"/>
            <a:ext cx="312907" cy="230832"/>
          </a:xfrm>
          <a:prstGeom prst="rect">
            <a:avLst/>
          </a:prstGeom>
          <a:noFill/>
        </p:spPr>
        <p:txBody>
          <a:bodyPr wrap="none" rtlCol="0">
            <a:spAutoFit/>
          </a:bodyPr>
          <a:lstStyle/>
          <a:p>
            <a:pPr algn="ctr"/>
            <a:r>
              <a:rPr lang="en-GB" sz="900" dirty="0" smtClean="0"/>
              <a:t>60</a:t>
            </a:r>
            <a:endParaRPr lang="en-GB" sz="900" dirty="0"/>
          </a:p>
        </p:txBody>
      </p:sp>
      <p:sp>
        <p:nvSpPr>
          <p:cNvPr id="89" name="TextBox 88"/>
          <p:cNvSpPr txBox="1"/>
          <p:nvPr/>
        </p:nvSpPr>
        <p:spPr>
          <a:xfrm>
            <a:off x="6425654" y="5487250"/>
            <a:ext cx="928460" cy="230832"/>
          </a:xfrm>
          <a:prstGeom prst="rect">
            <a:avLst/>
          </a:prstGeom>
          <a:noFill/>
        </p:spPr>
        <p:txBody>
          <a:bodyPr wrap="none" rtlCol="0">
            <a:spAutoFit/>
          </a:bodyPr>
          <a:lstStyle/>
          <a:p>
            <a:pPr algn="ctr"/>
            <a:r>
              <a:rPr lang="en-GB" sz="900" dirty="0" smtClean="0"/>
              <a:t>Time (months)</a:t>
            </a:r>
            <a:endParaRPr lang="en-GB" sz="900" dirty="0"/>
          </a:p>
        </p:txBody>
      </p:sp>
      <p:sp>
        <p:nvSpPr>
          <p:cNvPr id="2076" name="TextBox 2075"/>
          <p:cNvSpPr txBox="1"/>
          <p:nvPr/>
        </p:nvSpPr>
        <p:spPr>
          <a:xfrm>
            <a:off x="3789542" y="3846853"/>
            <a:ext cx="380232" cy="276999"/>
          </a:xfrm>
          <a:prstGeom prst="rect">
            <a:avLst/>
          </a:prstGeom>
          <a:noFill/>
        </p:spPr>
        <p:txBody>
          <a:bodyPr wrap="none" rtlCol="0">
            <a:spAutoFit/>
          </a:bodyPr>
          <a:lstStyle/>
          <a:p>
            <a:r>
              <a:rPr lang="en-GB" sz="1200" dirty="0" smtClean="0"/>
              <a:t>N0</a:t>
            </a:r>
            <a:endParaRPr lang="en-GB" sz="1200" dirty="0"/>
          </a:p>
        </p:txBody>
      </p:sp>
      <p:sp>
        <p:nvSpPr>
          <p:cNvPr id="135" name="TextBox 134"/>
          <p:cNvSpPr txBox="1"/>
          <p:nvPr/>
        </p:nvSpPr>
        <p:spPr>
          <a:xfrm>
            <a:off x="3789542" y="4370806"/>
            <a:ext cx="385042" cy="276999"/>
          </a:xfrm>
          <a:prstGeom prst="rect">
            <a:avLst/>
          </a:prstGeom>
          <a:noFill/>
        </p:spPr>
        <p:txBody>
          <a:bodyPr wrap="none" rtlCol="0">
            <a:spAutoFit/>
          </a:bodyPr>
          <a:lstStyle/>
          <a:p>
            <a:r>
              <a:rPr lang="en-GB" sz="1200" dirty="0" smtClean="0"/>
              <a:t>N+</a:t>
            </a:r>
            <a:endParaRPr lang="en-GB" sz="1200" dirty="0"/>
          </a:p>
        </p:txBody>
      </p:sp>
      <p:sp>
        <p:nvSpPr>
          <p:cNvPr id="136" name="TextBox 135"/>
          <p:cNvSpPr txBox="1"/>
          <p:nvPr/>
        </p:nvSpPr>
        <p:spPr>
          <a:xfrm>
            <a:off x="7733677" y="3677232"/>
            <a:ext cx="380232" cy="276999"/>
          </a:xfrm>
          <a:prstGeom prst="rect">
            <a:avLst/>
          </a:prstGeom>
          <a:noFill/>
        </p:spPr>
        <p:txBody>
          <a:bodyPr wrap="none" rtlCol="0">
            <a:spAutoFit/>
          </a:bodyPr>
          <a:lstStyle/>
          <a:p>
            <a:r>
              <a:rPr lang="en-GB" sz="1200" dirty="0" smtClean="0"/>
              <a:t>N0</a:t>
            </a:r>
            <a:endParaRPr lang="en-GB" sz="1200" dirty="0"/>
          </a:p>
        </p:txBody>
      </p:sp>
      <p:sp>
        <p:nvSpPr>
          <p:cNvPr id="137" name="TextBox 136"/>
          <p:cNvSpPr txBox="1"/>
          <p:nvPr/>
        </p:nvSpPr>
        <p:spPr>
          <a:xfrm>
            <a:off x="7733677" y="4591148"/>
            <a:ext cx="385042" cy="276999"/>
          </a:xfrm>
          <a:prstGeom prst="rect">
            <a:avLst/>
          </a:prstGeom>
          <a:noFill/>
        </p:spPr>
        <p:txBody>
          <a:bodyPr wrap="none" rtlCol="0">
            <a:spAutoFit/>
          </a:bodyPr>
          <a:lstStyle/>
          <a:p>
            <a:r>
              <a:rPr lang="en-GB" sz="1200" dirty="0" smtClean="0"/>
              <a:t>N+</a:t>
            </a:r>
            <a:endParaRPr lang="en-GB" sz="1200" dirty="0"/>
          </a:p>
        </p:txBody>
      </p:sp>
      <p:sp>
        <p:nvSpPr>
          <p:cNvPr id="2077" name="Freeform 46"/>
          <p:cNvSpPr>
            <a:spLocks/>
          </p:cNvSpPr>
          <p:nvPr/>
        </p:nvSpPr>
        <p:spPr bwMode="auto">
          <a:xfrm>
            <a:off x="5387336" y="3118964"/>
            <a:ext cx="2928499" cy="1447850"/>
          </a:xfrm>
          <a:custGeom>
            <a:avLst/>
            <a:gdLst>
              <a:gd name="T0" fmla="*/ 212 w 243"/>
              <a:gd name="T1" fmla="*/ 119 h 119"/>
              <a:gd name="T2" fmla="*/ 204 w 243"/>
              <a:gd name="T3" fmla="*/ 114 h 119"/>
              <a:gd name="T4" fmla="*/ 200 w 243"/>
              <a:gd name="T5" fmla="*/ 112 h 119"/>
              <a:gd name="T6" fmla="*/ 165 w 243"/>
              <a:gd name="T7" fmla="*/ 107 h 119"/>
              <a:gd name="T8" fmla="*/ 158 w 243"/>
              <a:gd name="T9" fmla="*/ 98 h 119"/>
              <a:gd name="T10" fmla="*/ 154 w 243"/>
              <a:gd name="T11" fmla="*/ 94 h 119"/>
              <a:gd name="T12" fmla="*/ 150 w 243"/>
              <a:gd name="T13" fmla="*/ 92 h 119"/>
              <a:gd name="T14" fmla="*/ 146 w 243"/>
              <a:gd name="T15" fmla="*/ 89 h 119"/>
              <a:gd name="T16" fmla="*/ 142 w 243"/>
              <a:gd name="T17" fmla="*/ 88 h 119"/>
              <a:gd name="T18" fmla="*/ 131 w 243"/>
              <a:gd name="T19" fmla="*/ 81 h 119"/>
              <a:gd name="T20" fmla="*/ 127 w 243"/>
              <a:gd name="T21" fmla="*/ 76 h 119"/>
              <a:gd name="T22" fmla="*/ 123 w 243"/>
              <a:gd name="T23" fmla="*/ 72 h 119"/>
              <a:gd name="T24" fmla="*/ 115 w 243"/>
              <a:gd name="T25" fmla="*/ 70 h 119"/>
              <a:gd name="T26" fmla="*/ 112 w 243"/>
              <a:gd name="T27" fmla="*/ 66 h 119"/>
              <a:gd name="T28" fmla="*/ 108 w 243"/>
              <a:gd name="T29" fmla="*/ 61 h 119"/>
              <a:gd name="T30" fmla="*/ 104 w 243"/>
              <a:gd name="T31" fmla="*/ 57 h 119"/>
              <a:gd name="T32" fmla="*/ 97 w 243"/>
              <a:gd name="T33" fmla="*/ 56 h 119"/>
              <a:gd name="T34" fmla="*/ 88 w 243"/>
              <a:gd name="T35" fmla="*/ 52 h 119"/>
              <a:gd name="T36" fmla="*/ 82 w 243"/>
              <a:gd name="T37" fmla="*/ 47 h 119"/>
              <a:gd name="T38" fmla="*/ 78 w 243"/>
              <a:gd name="T39" fmla="*/ 43 h 119"/>
              <a:gd name="T40" fmla="*/ 73 w 243"/>
              <a:gd name="T41" fmla="*/ 41 h 119"/>
              <a:gd name="T42" fmla="*/ 69 w 243"/>
              <a:gd name="T43" fmla="*/ 40 h 119"/>
              <a:gd name="T44" fmla="*/ 62 w 243"/>
              <a:gd name="T45" fmla="*/ 31 h 119"/>
              <a:gd name="T46" fmla="*/ 58 w 243"/>
              <a:gd name="T47" fmla="*/ 27 h 119"/>
              <a:gd name="T48" fmla="*/ 54 w 243"/>
              <a:gd name="T49" fmla="*/ 25 h 119"/>
              <a:gd name="T50" fmla="*/ 51 w 243"/>
              <a:gd name="T51" fmla="*/ 20 h 119"/>
              <a:gd name="T52" fmla="*/ 47 w 243"/>
              <a:gd name="T53" fmla="*/ 18 h 119"/>
              <a:gd name="T54" fmla="*/ 43 w 243"/>
              <a:gd name="T55" fmla="*/ 15 h 119"/>
              <a:gd name="T56" fmla="*/ 38 w 243"/>
              <a:gd name="T57" fmla="*/ 13 h 119"/>
              <a:gd name="T58" fmla="*/ 35 w 243"/>
              <a:gd name="T59" fmla="*/ 11 h 119"/>
              <a:gd name="T60" fmla="*/ 27 w 243"/>
              <a:gd name="T61" fmla="*/ 9 h 119"/>
              <a:gd name="T62" fmla="*/ 24 w 243"/>
              <a:gd name="T63" fmla="*/ 8 h 119"/>
              <a:gd name="T64" fmla="*/ 0 w 243"/>
              <a:gd name="T65" fmla="*/ 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119">
                <a:moveTo>
                  <a:pt x="243" y="119"/>
                </a:moveTo>
                <a:lnTo>
                  <a:pt x="212" y="119"/>
                </a:lnTo>
                <a:lnTo>
                  <a:pt x="212" y="114"/>
                </a:lnTo>
                <a:lnTo>
                  <a:pt x="204" y="114"/>
                </a:lnTo>
                <a:lnTo>
                  <a:pt x="204" y="112"/>
                </a:lnTo>
                <a:lnTo>
                  <a:pt x="200" y="112"/>
                </a:lnTo>
                <a:lnTo>
                  <a:pt x="200" y="107"/>
                </a:lnTo>
                <a:lnTo>
                  <a:pt x="165" y="107"/>
                </a:lnTo>
                <a:lnTo>
                  <a:pt x="165" y="98"/>
                </a:lnTo>
                <a:lnTo>
                  <a:pt x="158" y="98"/>
                </a:lnTo>
                <a:lnTo>
                  <a:pt x="158" y="94"/>
                </a:lnTo>
                <a:lnTo>
                  <a:pt x="154" y="94"/>
                </a:lnTo>
                <a:lnTo>
                  <a:pt x="154" y="92"/>
                </a:lnTo>
                <a:lnTo>
                  <a:pt x="150" y="92"/>
                </a:lnTo>
                <a:lnTo>
                  <a:pt x="150" y="89"/>
                </a:lnTo>
                <a:lnTo>
                  <a:pt x="146" y="89"/>
                </a:lnTo>
                <a:lnTo>
                  <a:pt x="146" y="88"/>
                </a:lnTo>
                <a:lnTo>
                  <a:pt x="142" y="88"/>
                </a:lnTo>
                <a:lnTo>
                  <a:pt x="142" y="81"/>
                </a:lnTo>
                <a:lnTo>
                  <a:pt x="131" y="81"/>
                </a:lnTo>
                <a:lnTo>
                  <a:pt x="131" y="76"/>
                </a:lnTo>
                <a:lnTo>
                  <a:pt x="127" y="76"/>
                </a:lnTo>
                <a:lnTo>
                  <a:pt x="127" y="72"/>
                </a:lnTo>
                <a:lnTo>
                  <a:pt x="123" y="72"/>
                </a:lnTo>
                <a:lnTo>
                  <a:pt x="123" y="70"/>
                </a:lnTo>
                <a:lnTo>
                  <a:pt x="115" y="70"/>
                </a:lnTo>
                <a:lnTo>
                  <a:pt x="115" y="66"/>
                </a:lnTo>
                <a:lnTo>
                  <a:pt x="112" y="66"/>
                </a:lnTo>
                <a:lnTo>
                  <a:pt x="112" y="61"/>
                </a:lnTo>
                <a:lnTo>
                  <a:pt x="108" y="61"/>
                </a:lnTo>
                <a:lnTo>
                  <a:pt x="108" y="57"/>
                </a:lnTo>
                <a:lnTo>
                  <a:pt x="104" y="57"/>
                </a:lnTo>
                <a:lnTo>
                  <a:pt x="104" y="56"/>
                </a:lnTo>
                <a:lnTo>
                  <a:pt x="97" y="56"/>
                </a:lnTo>
                <a:lnTo>
                  <a:pt x="97" y="52"/>
                </a:lnTo>
                <a:lnTo>
                  <a:pt x="88" y="52"/>
                </a:lnTo>
                <a:lnTo>
                  <a:pt x="88" y="47"/>
                </a:lnTo>
                <a:lnTo>
                  <a:pt x="82" y="47"/>
                </a:lnTo>
                <a:lnTo>
                  <a:pt x="82" y="43"/>
                </a:lnTo>
                <a:lnTo>
                  <a:pt x="78" y="43"/>
                </a:lnTo>
                <a:lnTo>
                  <a:pt x="78" y="41"/>
                </a:lnTo>
                <a:lnTo>
                  <a:pt x="73" y="41"/>
                </a:lnTo>
                <a:lnTo>
                  <a:pt x="73" y="40"/>
                </a:lnTo>
                <a:lnTo>
                  <a:pt x="69" y="40"/>
                </a:lnTo>
                <a:lnTo>
                  <a:pt x="69" y="31"/>
                </a:lnTo>
                <a:lnTo>
                  <a:pt x="62" y="31"/>
                </a:lnTo>
                <a:lnTo>
                  <a:pt x="62" y="27"/>
                </a:lnTo>
                <a:lnTo>
                  <a:pt x="58" y="27"/>
                </a:lnTo>
                <a:lnTo>
                  <a:pt x="58" y="25"/>
                </a:lnTo>
                <a:lnTo>
                  <a:pt x="54" y="25"/>
                </a:lnTo>
                <a:lnTo>
                  <a:pt x="54" y="20"/>
                </a:lnTo>
                <a:lnTo>
                  <a:pt x="51" y="20"/>
                </a:lnTo>
                <a:lnTo>
                  <a:pt x="51" y="18"/>
                </a:lnTo>
                <a:lnTo>
                  <a:pt x="47" y="18"/>
                </a:lnTo>
                <a:lnTo>
                  <a:pt x="47" y="15"/>
                </a:lnTo>
                <a:lnTo>
                  <a:pt x="43" y="15"/>
                </a:lnTo>
                <a:lnTo>
                  <a:pt x="43" y="13"/>
                </a:lnTo>
                <a:lnTo>
                  <a:pt x="38" y="13"/>
                </a:lnTo>
                <a:lnTo>
                  <a:pt x="38" y="11"/>
                </a:lnTo>
                <a:lnTo>
                  <a:pt x="35" y="11"/>
                </a:lnTo>
                <a:lnTo>
                  <a:pt x="35" y="9"/>
                </a:lnTo>
                <a:lnTo>
                  <a:pt x="27" y="9"/>
                </a:lnTo>
                <a:lnTo>
                  <a:pt x="27" y="8"/>
                </a:lnTo>
                <a:lnTo>
                  <a:pt x="24" y="8"/>
                </a:lnTo>
                <a:lnTo>
                  <a:pt x="24" y="5"/>
                </a:lnTo>
                <a:lnTo>
                  <a:pt x="0" y="5"/>
                </a:lnTo>
                <a:lnTo>
                  <a:pt x="0" y="0"/>
                </a:lnTo>
              </a:path>
            </a:pathLst>
          </a:custGeom>
          <a:noFill/>
          <a:ln w="19050">
            <a:solidFill>
              <a:srgbClr val="90AE6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8" name="Line 47"/>
          <p:cNvSpPr>
            <a:spLocks noChangeShapeType="1"/>
          </p:cNvSpPr>
          <p:nvPr/>
        </p:nvSpPr>
        <p:spPr bwMode="auto">
          <a:xfrm>
            <a:off x="8303784" y="4542481"/>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49"/>
          <p:cNvSpPr>
            <a:spLocks noChangeShapeType="1"/>
          </p:cNvSpPr>
          <p:nvPr/>
        </p:nvSpPr>
        <p:spPr bwMode="auto">
          <a:xfrm>
            <a:off x="8207372" y="4542481"/>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50"/>
          <p:cNvSpPr>
            <a:spLocks noChangeShapeType="1"/>
          </p:cNvSpPr>
          <p:nvPr/>
        </p:nvSpPr>
        <p:spPr bwMode="auto">
          <a:xfrm>
            <a:off x="8123012" y="4542481"/>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51"/>
          <p:cNvSpPr>
            <a:spLocks noChangeShapeType="1"/>
          </p:cNvSpPr>
          <p:nvPr/>
        </p:nvSpPr>
        <p:spPr bwMode="auto">
          <a:xfrm>
            <a:off x="8074806" y="4542481"/>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52"/>
          <p:cNvSpPr>
            <a:spLocks noChangeShapeType="1"/>
          </p:cNvSpPr>
          <p:nvPr/>
        </p:nvSpPr>
        <p:spPr bwMode="auto">
          <a:xfrm>
            <a:off x="8026601" y="4542481"/>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53"/>
          <p:cNvSpPr>
            <a:spLocks noChangeShapeType="1"/>
          </p:cNvSpPr>
          <p:nvPr/>
        </p:nvSpPr>
        <p:spPr bwMode="auto">
          <a:xfrm>
            <a:off x="7978395" y="4542481"/>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54"/>
          <p:cNvSpPr>
            <a:spLocks noChangeShapeType="1"/>
          </p:cNvSpPr>
          <p:nvPr/>
        </p:nvSpPr>
        <p:spPr bwMode="auto">
          <a:xfrm>
            <a:off x="7894035" y="4481647"/>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5"/>
          <p:cNvSpPr>
            <a:spLocks noChangeShapeType="1"/>
          </p:cNvSpPr>
          <p:nvPr/>
        </p:nvSpPr>
        <p:spPr bwMode="auto">
          <a:xfrm>
            <a:off x="7749418" y="4396479"/>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56"/>
          <p:cNvSpPr>
            <a:spLocks noChangeShapeType="1"/>
          </p:cNvSpPr>
          <p:nvPr/>
        </p:nvSpPr>
        <p:spPr bwMode="auto">
          <a:xfrm>
            <a:off x="7387874" y="4396479"/>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57"/>
          <p:cNvSpPr>
            <a:spLocks noChangeShapeType="1"/>
          </p:cNvSpPr>
          <p:nvPr/>
        </p:nvSpPr>
        <p:spPr bwMode="auto">
          <a:xfrm>
            <a:off x="7291463" y="4274811"/>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58"/>
          <p:cNvSpPr>
            <a:spLocks noChangeShapeType="1"/>
          </p:cNvSpPr>
          <p:nvPr/>
        </p:nvSpPr>
        <p:spPr bwMode="auto">
          <a:xfrm>
            <a:off x="7195052" y="4201810"/>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59"/>
          <p:cNvSpPr>
            <a:spLocks noChangeShapeType="1"/>
          </p:cNvSpPr>
          <p:nvPr/>
        </p:nvSpPr>
        <p:spPr bwMode="auto">
          <a:xfrm>
            <a:off x="7146846" y="4189643"/>
            <a:ext cx="0" cy="36500"/>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60"/>
          <p:cNvSpPr>
            <a:spLocks noChangeShapeType="1"/>
          </p:cNvSpPr>
          <p:nvPr/>
        </p:nvSpPr>
        <p:spPr bwMode="auto">
          <a:xfrm>
            <a:off x="7050434" y="4080142"/>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61"/>
          <p:cNvSpPr>
            <a:spLocks noChangeShapeType="1"/>
          </p:cNvSpPr>
          <p:nvPr/>
        </p:nvSpPr>
        <p:spPr bwMode="auto">
          <a:xfrm>
            <a:off x="6966074" y="4092309"/>
            <a:ext cx="0" cy="36500"/>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62"/>
          <p:cNvSpPr>
            <a:spLocks noChangeShapeType="1"/>
          </p:cNvSpPr>
          <p:nvPr/>
        </p:nvSpPr>
        <p:spPr bwMode="auto">
          <a:xfrm>
            <a:off x="6737097" y="3897640"/>
            <a:ext cx="0" cy="48667"/>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63"/>
          <p:cNvSpPr>
            <a:spLocks noChangeShapeType="1"/>
          </p:cNvSpPr>
          <p:nvPr/>
        </p:nvSpPr>
        <p:spPr bwMode="auto">
          <a:xfrm>
            <a:off x="6592480" y="3775972"/>
            <a:ext cx="0" cy="36500"/>
          </a:xfrm>
          <a:prstGeom prst="line">
            <a:avLst/>
          </a:prstGeom>
          <a:noFill/>
          <a:ln w="19050">
            <a:solidFill>
              <a:srgbClr val="90AE6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64"/>
          <p:cNvSpPr>
            <a:spLocks/>
          </p:cNvSpPr>
          <p:nvPr/>
        </p:nvSpPr>
        <p:spPr bwMode="auto">
          <a:xfrm>
            <a:off x="5387336" y="3118964"/>
            <a:ext cx="2928499" cy="949011"/>
          </a:xfrm>
          <a:custGeom>
            <a:avLst/>
            <a:gdLst>
              <a:gd name="T0" fmla="*/ 243 w 243"/>
              <a:gd name="T1" fmla="*/ 78 h 78"/>
              <a:gd name="T2" fmla="*/ 219 w 243"/>
              <a:gd name="T3" fmla="*/ 78 h 78"/>
              <a:gd name="T4" fmla="*/ 219 w 243"/>
              <a:gd name="T5" fmla="*/ 74 h 78"/>
              <a:gd name="T6" fmla="*/ 185 w 243"/>
              <a:gd name="T7" fmla="*/ 74 h 78"/>
              <a:gd name="T8" fmla="*/ 185 w 243"/>
              <a:gd name="T9" fmla="*/ 72 h 78"/>
              <a:gd name="T10" fmla="*/ 170 w 243"/>
              <a:gd name="T11" fmla="*/ 72 h 78"/>
              <a:gd name="T12" fmla="*/ 170 w 243"/>
              <a:gd name="T13" fmla="*/ 69 h 78"/>
              <a:gd name="T14" fmla="*/ 162 w 243"/>
              <a:gd name="T15" fmla="*/ 69 h 78"/>
              <a:gd name="T16" fmla="*/ 162 w 243"/>
              <a:gd name="T17" fmla="*/ 64 h 78"/>
              <a:gd name="T18" fmla="*/ 157 w 243"/>
              <a:gd name="T19" fmla="*/ 64 h 78"/>
              <a:gd name="T20" fmla="*/ 157 w 243"/>
              <a:gd name="T21" fmla="*/ 61 h 78"/>
              <a:gd name="T22" fmla="*/ 139 w 243"/>
              <a:gd name="T23" fmla="*/ 61 h 78"/>
              <a:gd name="T24" fmla="*/ 139 w 243"/>
              <a:gd name="T25" fmla="*/ 58 h 78"/>
              <a:gd name="T26" fmla="*/ 135 w 243"/>
              <a:gd name="T27" fmla="*/ 58 h 78"/>
              <a:gd name="T28" fmla="*/ 135 w 243"/>
              <a:gd name="T29" fmla="*/ 51 h 78"/>
              <a:gd name="T30" fmla="*/ 131 w 243"/>
              <a:gd name="T31" fmla="*/ 51 h 78"/>
              <a:gd name="T32" fmla="*/ 131 w 243"/>
              <a:gd name="T33" fmla="*/ 49 h 78"/>
              <a:gd name="T34" fmla="*/ 123 w 243"/>
              <a:gd name="T35" fmla="*/ 49 h 78"/>
              <a:gd name="T36" fmla="*/ 123 w 243"/>
              <a:gd name="T37" fmla="*/ 44 h 78"/>
              <a:gd name="T38" fmla="*/ 119 w 243"/>
              <a:gd name="T39" fmla="*/ 44 h 78"/>
              <a:gd name="T40" fmla="*/ 119 w 243"/>
              <a:gd name="T41" fmla="*/ 40 h 78"/>
              <a:gd name="T42" fmla="*/ 112 w 243"/>
              <a:gd name="T43" fmla="*/ 40 h 78"/>
              <a:gd name="T44" fmla="*/ 112 w 243"/>
              <a:gd name="T45" fmla="*/ 38 h 78"/>
              <a:gd name="T46" fmla="*/ 104 w 243"/>
              <a:gd name="T47" fmla="*/ 38 h 78"/>
              <a:gd name="T48" fmla="*/ 104 w 243"/>
              <a:gd name="T49" fmla="*/ 34 h 78"/>
              <a:gd name="T50" fmla="*/ 100 w 243"/>
              <a:gd name="T51" fmla="*/ 34 h 78"/>
              <a:gd name="T52" fmla="*/ 100 w 243"/>
              <a:gd name="T53" fmla="*/ 29 h 78"/>
              <a:gd name="T54" fmla="*/ 93 w 243"/>
              <a:gd name="T55" fmla="*/ 29 h 78"/>
              <a:gd name="T56" fmla="*/ 93 w 243"/>
              <a:gd name="T57" fmla="*/ 23 h 78"/>
              <a:gd name="T58" fmla="*/ 88 w 243"/>
              <a:gd name="T59" fmla="*/ 23 h 78"/>
              <a:gd name="T60" fmla="*/ 88 w 243"/>
              <a:gd name="T61" fmla="*/ 19 h 78"/>
              <a:gd name="T62" fmla="*/ 77 w 243"/>
              <a:gd name="T63" fmla="*/ 19 h 78"/>
              <a:gd name="T64" fmla="*/ 77 w 243"/>
              <a:gd name="T65" fmla="*/ 17 h 78"/>
              <a:gd name="T66" fmla="*/ 69 w 243"/>
              <a:gd name="T67" fmla="*/ 17 h 78"/>
              <a:gd name="T68" fmla="*/ 69 w 243"/>
              <a:gd name="T69" fmla="*/ 15 h 78"/>
              <a:gd name="T70" fmla="*/ 66 w 243"/>
              <a:gd name="T71" fmla="*/ 15 h 78"/>
              <a:gd name="T72" fmla="*/ 66 w 243"/>
              <a:gd name="T73" fmla="*/ 13 h 78"/>
              <a:gd name="T74" fmla="*/ 58 w 243"/>
              <a:gd name="T75" fmla="*/ 13 h 78"/>
              <a:gd name="T76" fmla="*/ 58 w 243"/>
              <a:gd name="T77" fmla="*/ 9 h 78"/>
              <a:gd name="T78" fmla="*/ 51 w 243"/>
              <a:gd name="T79" fmla="*/ 9 h 78"/>
              <a:gd name="T80" fmla="*/ 51 w 243"/>
              <a:gd name="T81" fmla="*/ 7 h 78"/>
              <a:gd name="T82" fmla="*/ 16 w 243"/>
              <a:gd name="T83" fmla="*/ 7 h 78"/>
              <a:gd name="T84" fmla="*/ 16 w 243"/>
              <a:gd name="T85" fmla="*/ 4 h 78"/>
              <a:gd name="T86" fmla="*/ 8 w 243"/>
              <a:gd name="T87" fmla="*/ 4 h 78"/>
              <a:gd name="T88" fmla="*/ 8 w 243"/>
              <a:gd name="T89" fmla="*/ 2 h 78"/>
              <a:gd name="T90" fmla="*/ 0 w 243"/>
              <a:gd name="T91" fmla="*/ 2 h 78"/>
              <a:gd name="T92" fmla="*/ 0 w 243"/>
              <a:gd name="T9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3" h="78">
                <a:moveTo>
                  <a:pt x="243" y="78"/>
                </a:moveTo>
                <a:lnTo>
                  <a:pt x="219" y="78"/>
                </a:lnTo>
                <a:lnTo>
                  <a:pt x="219" y="74"/>
                </a:lnTo>
                <a:lnTo>
                  <a:pt x="185" y="74"/>
                </a:lnTo>
                <a:lnTo>
                  <a:pt x="185" y="72"/>
                </a:lnTo>
                <a:lnTo>
                  <a:pt x="170" y="72"/>
                </a:lnTo>
                <a:lnTo>
                  <a:pt x="170" y="69"/>
                </a:lnTo>
                <a:lnTo>
                  <a:pt x="162" y="69"/>
                </a:lnTo>
                <a:lnTo>
                  <a:pt x="162" y="64"/>
                </a:lnTo>
                <a:lnTo>
                  <a:pt x="157" y="64"/>
                </a:lnTo>
                <a:lnTo>
                  <a:pt x="157" y="61"/>
                </a:lnTo>
                <a:lnTo>
                  <a:pt x="139" y="61"/>
                </a:lnTo>
                <a:lnTo>
                  <a:pt x="139" y="58"/>
                </a:lnTo>
                <a:lnTo>
                  <a:pt x="135" y="58"/>
                </a:lnTo>
                <a:lnTo>
                  <a:pt x="135" y="51"/>
                </a:lnTo>
                <a:lnTo>
                  <a:pt x="131" y="51"/>
                </a:lnTo>
                <a:lnTo>
                  <a:pt x="131" y="49"/>
                </a:lnTo>
                <a:lnTo>
                  <a:pt x="123" y="49"/>
                </a:lnTo>
                <a:lnTo>
                  <a:pt x="123" y="44"/>
                </a:lnTo>
                <a:lnTo>
                  <a:pt x="119" y="44"/>
                </a:lnTo>
                <a:lnTo>
                  <a:pt x="119" y="40"/>
                </a:lnTo>
                <a:lnTo>
                  <a:pt x="112" y="40"/>
                </a:lnTo>
                <a:lnTo>
                  <a:pt x="112" y="38"/>
                </a:lnTo>
                <a:lnTo>
                  <a:pt x="104" y="38"/>
                </a:lnTo>
                <a:lnTo>
                  <a:pt x="104" y="34"/>
                </a:lnTo>
                <a:lnTo>
                  <a:pt x="100" y="34"/>
                </a:lnTo>
                <a:lnTo>
                  <a:pt x="100" y="29"/>
                </a:lnTo>
                <a:lnTo>
                  <a:pt x="93" y="29"/>
                </a:lnTo>
                <a:lnTo>
                  <a:pt x="93" y="23"/>
                </a:lnTo>
                <a:lnTo>
                  <a:pt x="88" y="23"/>
                </a:lnTo>
                <a:lnTo>
                  <a:pt x="88" y="19"/>
                </a:lnTo>
                <a:lnTo>
                  <a:pt x="77" y="19"/>
                </a:lnTo>
                <a:lnTo>
                  <a:pt x="77" y="17"/>
                </a:lnTo>
                <a:lnTo>
                  <a:pt x="69" y="17"/>
                </a:lnTo>
                <a:lnTo>
                  <a:pt x="69" y="15"/>
                </a:lnTo>
                <a:lnTo>
                  <a:pt x="66" y="15"/>
                </a:lnTo>
                <a:lnTo>
                  <a:pt x="66" y="13"/>
                </a:lnTo>
                <a:lnTo>
                  <a:pt x="58" y="13"/>
                </a:lnTo>
                <a:lnTo>
                  <a:pt x="58" y="9"/>
                </a:lnTo>
                <a:lnTo>
                  <a:pt x="51" y="9"/>
                </a:lnTo>
                <a:lnTo>
                  <a:pt x="51" y="7"/>
                </a:lnTo>
                <a:lnTo>
                  <a:pt x="16" y="7"/>
                </a:lnTo>
                <a:lnTo>
                  <a:pt x="16" y="4"/>
                </a:lnTo>
                <a:lnTo>
                  <a:pt x="8" y="4"/>
                </a:lnTo>
                <a:lnTo>
                  <a:pt x="8" y="2"/>
                </a:lnTo>
                <a:lnTo>
                  <a:pt x="0" y="2"/>
                </a:lnTo>
                <a:lnTo>
                  <a:pt x="0" y="0"/>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65"/>
          <p:cNvSpPr>
            <a:spLocks noChangeShapeType="1"/>
          </p:cNvSpPr>
          <p:nvPr/>
        </p:nvSpPr>
        <p:spPr bwMode="auto">
          <a:xfrm>
            <a:off x="8303784" y="4043642"/>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66"/>
          <p:cNvSpPr>
            <a:spLocks noChangeShapeType="1"/>
          </p:cNvSpPr>
          <p:nvPr/>
        </p:nvSpPr>
        <p:spPr bwMode="auto">
          <a:xfrm>
            <a:off x="8255578" y="4043642"/>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67"/>
          <p:cNvSpPr>
            <a:spLocks noChangeShapeType="1"/>
          </p:cNvSpPr>
          <p:nvPr/>
        </p:nvSpPr>
        <p:spPr bwMode="auto">
          <a:xfrm>
            <a:off x="8171218" y="4043642"/>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68"/>
          <p:cNvSpPr>
            <a:spLocks noChangeShapeType="1"/>
          </p:cNvSpPr>
          <p:nvPr/>
        </p:nvSpPr>
        <p:spPr bwMode="auto">
          <a:xfrm>
            <a:off x="7978395" y="3994974"/>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69"/>
          <p:cNvSpPr>
            <a:spLocks noChangeShapeType="1"/>
          </p:cNvSpPr>
          <p:nvPr/>
        </p:nvSpPr>
        <p:spPr bwMode="auto">
          <a:xfrm>
            <a:off x="7894035" y="3994974"/>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70"/>
          <p:cNvSpPr>
            <a:spLocks noChangeShapeType="1"/>
          </p:cNvSpPr>
          <p:nvPr/>
        </p:nvSpPr>
        <p:spPr bwMode="auto">
          <a:xfrm>
            <a:off x="7472235" y="3970641"/>
            <a:ext cx="0" cy="3650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71"/>
          <p:cNvSpPr>
            <a:spLocks noChangeShapeType="1"/>
          </p:cNvSpPr>
          <p:nvPr/>
        </p:nvSpPr>
        <p:spPr bwMode="auto">
          <a:xfrm>
            <a:off x="7243257" y="3836806"/>
            <a:ext cx="0" cy="3650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72"/>
          <p:cNvSpPr>
            <a:spLocks noChangeShapeType="1"/>
          </p:cNvSpPr>
          <p:nvPr/>
        </p:nvSpPr>
        <p:spPr bwMode="auto">
          <a:xfrm>
            <a:off x="7146846" y="3836806"/>
            <a:ext cx="0" cy="3650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73"/>
          <p:cNvSpPr>
            <a:spLocks noChangeShapeType="1"/>
          </p:cNvSpPr>
          <p:nvPr/>
        </p:nvSpPr>
        <p:spPr bwMode="auto">
          <a:xfrm>
            <a:off x="7098640" y="3836806"/>
            <a:ext cx="0" cy="3650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74"/>
          <p:cNvSpPr>
            <a:spLocks noChangeShapeType="1"/>
          </p:cNvSpPr>
          <p:nvPr/>
        </p:nvSpPr>
        <p:spPr bwMode="auto">
          <a:xfrm>
            <a:off x="6917868" y="3690804"/>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75"/>
          <p:cNvSpPr>
            <a:spLocks noChangeShapeType="1"/>
          </p:cNvSpPr>
          <p:nvPr/>
        </p:nvSpPr>
        <p:spPr bwMode="auto">
          <a:xfrm>
            <a:off x="6688891" y="3556969"/>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76"/>
          <p:cNvSpPr>
            <a:spLocks noChangeShapeType="1"/>
          </p:cNvSpPr>
          <p:nvPr/>
        </p:nvSpPr>
        <p:spPr bwMode="auto">
          <a:xfrm>
            <a:off x="6363502" y="3325800"/>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77"/>
          <p:cNvSpPr>
            <a:spLocks noChangeShapeType="1"/>
          </p:cNvSpPr>
          <p:nvPr/>
        </p:nvSpPr>
        <p:spPr bwMode="auto">
          <a:xfrm>
            <a:off x="7845829" y="3994974"/>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78"/>
          <p:cNvSpPr>
            <a:spLocks noChangeShapeType="1"/>
          </p:cNvSpPr>
          <p:nvPr/>
        </p:nvSpPr>
        <p:spPr bwMode="auto">
          <a:xfrm>
            <a:off x="7749418" y="3994974"/>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79"/>
          <p:cNvSpPr>
            <a:spLocks noChangeShapeType="1"/>
          </p:cNvSpPr>
          <p:nvPr/>
        </p:nvSpPr>
        <p:spPr bwMode="auto">
          <a:xfrm>
            <a:off x="7604800" y="3994974"/>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80"/>
          <p:cNvSpPr>
            <a:spLocks noChangeShapeType="1"/>
          </p:cNvSpPr>
          <p:nvPr/>
        </p:nvSpPr>
        <p:spPr bwMode="auto">
          <a:xfrm>
            <a:off x="8026601" y="4043642"/>
            <a:ext cx="0" cy="48667"/>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Text Box 8"/>
          <p:cNvSpPr txBox="1">
            <a:spLocks noChangeArrowheads="1"/>
          </p:cNvSpPr>
          <p:nvPr/>
        </p:nvSpPr>
        <p:spPr bwMode="auto">
          <a:xfrm>
            <a:off x="5403144" y="6490286"/>
            <a:ext cx="352019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a:t>Reitsma</a:t>
            </a:r>
            <a:r>
              <a:rPr lang="en-GB" sz="1100" dirty="0"/>
              <a:t> </a:t>
            </a:r>
            <a:r>
              <a:rPr lang="en-GB" sz="1100" dirty="0" smtClean="0"/>
              <a:t>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2277)</a:t>
            </a:r>
            <a:endParaRPr lang="en-GB" sz="1100" dirty="0"/>
          </a:p>
        </p:txBody>
      </p:sp>
    </p:spTree>
    <p:extLst>
      <p:ext uri="{BB962C8B-B14F-4D97-AF65-F5344CB8AC3E}">
        <p14:creationId xmlns:p14="http://schemas.microsoft.com/office/powerpoint/2010/main" val="220354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17: Analysis of KRAS/NRAS and BRAF mutations in FIRE-3: A randomized phase III study of FOLFIRI plus </a:t>
            </a:r>
            <a:r>
              <a:rPr lang="en-GB" sz="1800" dirty="0" err="1">
                <a:solidFill>
                  <a:srgbClr val="043882"/>
                </a:solidFill>
              </a:rPr>
              <a:t>cetuximab</a:t>
            </a:r>
            <a:r>
              <a:rPr lang="en-GB" sz="1800" dirty="0">
                <a:solidFill>
                  <a:srgbClr val="043882"/>
                </a:solidFill>
              </a:rPr>
              <a:t> or </a:t>
            </a:r>
            <a:r>
              <a:rPr lang="en-GB" sz="1800" dirty="0" err="1">
                <a:solidFill>
                  <a:srgbClr val="043882"/>
                </a:solidFill>
              </a:rPr>
              <a:t>bevacizumab</a:t>
            </a:r>
            <a:r>
              <a:rPr lang="en-GB" sz="1800" dirty="0">
                <a:solidFill>
                  <a:srgbClr val="043882"/>
                </a:solidFill>
              </a:rPr>
              <a:t> as first-line treatment for wild-type (WT) KRAS (exon 2) metastatic colorectal cancer (</a:t>
            </a:r>
            <a:r>
              <a:rPr lang="en-GB" sz="1800" dirty="0" err="1">
                <a:solidFill>
                  <a:srgbClr val="043882"/>
                </a:solidFill>
              </a:rPr>
              <a:t>mCRC</a:t>
            </a:r>
            <a:r>
              <a:rPr lang="en-GB" sz="1800" dirty="0">
                <a:solidFill>
                  <a:srgbClr val="043882"/>
                </a:solidFill>
              </a:rPr>
              <a:t>) patients – </a:t>
            </a:r>
            <a:r>
              <a:rPr lang="en-GB" sz="1800" i="1" dirty="0">
                <a:solidFill>
                  <a:srgbClr val="043882"/>
                </a:solidFill>
              </a:rPr>
              <a:t>Heinemann V et al</a:t>
            </a:r>
            <a:endParaRPr lang="en-GB" sz="2400" dirty="0"/>
          </a:p>
        </p:txBody>
      </p:sp>
      <p:sp>
        <p:nvSpPr>
          <p:cNvPr id="3" name="Content Placeholder 2"/>
          <p:cNvSpPr>
            <a:spLocks noGrp="1"/>
          </p:cNvSpPr>
          <p:nvPr>
            <p:ph idx="1"/>
          </p:nvPr>
        </p:nvSpPr>
        <p:spPr/>
        <p:txBody>
          <a:bodyPr/>
          <a:lstStyle/>
          <a:p>
            <a:r>
              <a:rPr lang="en-NZ" sz="1800" b="1" dirty="0" smtClean="0"/>
              <a:t>Conclusions</a:t>
            </a:r>
            <a:endParaRPr lang="en-GB" sz="1800" b="1" dirty="0" smtClean="0"/>
          </a:p>
          <a:p>
            <a:pPr lvl="1"/>
            <a:r>
              <a:rPr lang="en-GB" sz="1800" b="1" dirty="0" smtClean="0"/>
              <a:t>Patients </a:t>
            </a:r>
            <a:r>
              <a:rPr lang="en-GB" sz="1800" b="1" dirty="0"/>
              <a:t>without </a:t>
            </a:r>
            <a:r>
              <a:rPr lang="en-GB" sz="1800" b="1" i="1" dirty="0"/>
              <a:t>RAS</a:t>
            </a:r>
            <a:r>
              <a:rPr lang="en-GB" sz="1800" b="1" dirty="0"/>
              <a:t> mutations </a:t>
            </a:r>
            <a:r>
              <a:rPr lang="en-GB" sz="1800" b="1" dirty="0" smtClean="0"/>
              <a:t>are more </a:t>
            </a:r>
            <a:r>
              <a:rPr lang="en-GB" sz="1800" b="1" dirty="0"/>
              <a:t>likely to benefit from </a:t>
            </a:r>
            <a:r>
              <a:rPr lang="en-GB" sz="1800" b="1" dirty="0" smtClean="0"/>
              <a:t>first-line treatment with </a:t>
            </a:r>
            <a:r>
              <a:rPr lang="en-GB" sz="1800" b="1" dirty="0" err="1" smtClean="0"/>
              <a:t>FOLFIRI+cetuximab</a:t>
            </a:r>
            <a:r>
              <a:rPr lang="en-GB" sz="1800" b="1" dirty="0" smtClean="0"/>
              <a:t> </a:t>
            </a:r>
          </a:p>
          <a:p>
            <a:pPr lvl="2"/>
            <a:r>
              <a:rPr lang="en-GB" sz="1800" b="1" dirty="0" err="1" smtClean="0"/>
              <a:t>FOLFIRI+cetuximab-treated</a:t>
            </a:r>
            <a:r>
              <a:rPr lang="en-GB" sz="1800" b="1" dirty="0" smtClean="0"/>
              <a:t> patients showed a clinically relevant survival benefit compared with patients receiving FOLFIRI+BEV therapy</a:t>
            </a:r>
          </a:p>
          <a:p>
            <a:pPr lvl="1"/>
            <a:r>
              <a:rPr lang="en-GB" sz="1800" b="1" dirty="0" smtClean="0"/>
              <a:t>Patients </a:t>
            </a:r>
            <a:r>
              <a:rPr lang="en-GB" sz="1800" b="1" dirty="0"/>
              <a:t>with </a:t>
            </a:r>
            <a:r>
              <a:rPr lang="en-GB" sz="1800" b="1" dirty="0" err="1"/>
              <a:t>mCRC</a:t>
            </a:r>
            <a:r>
              <a:rPr lang="en-GB" sz="1800" b="1" dirty="0" smtClean="0"/>
              <a:t> may therefore benefit from being tested upfront for </a:t>
            </a:r>
            <a:r>
              <a:rPr lang="en-GB" sz="1800" b="1" i="1" dirty="0" smtClean="0"/>
              <a:t>RAS</a:t>
            </a:r>
            <a:r>
              <a:rPr lang="en-GB" sz="1800" b="1" dirty="0" smtClean="0"/>
              <a:t> </a:t>
            </a:r>
            <a:r>
              <a:rPr lang="en-GB" sz="1800" b="1" dirty="0"/>
              <a:t>(</a:t>
            </a:r>
            <a:r>
              <a:rPr lang="en-GB" sz="1800" b="1" i="1" dirty="0"/>
              <a:t>KRAS</a:t>
            </a:r>
            <a:r>
              <a:rPr lang="en-GB" sz="1800" b="1" dirty="0"/>
              <a:t> and </a:t>
            </a:r>
            <a:r>
              <a:rPr lang="en-GB" sz="1800" b="1" i="1" dirty="0"/>
              <a:t>NRAS</a:t>
            </a:r>
            <a:r>
              <a:rPr lang="en-GB" sz="1800" b="1" dirty="0"/>
              <a:t>) mutation </a:t>
            </a:r>
            <a:r>
              <a:rPr lang="en-GB" sz="1800" b="1" dirty="0" smtClean="0"/>
              <a:t>status</a:t>
            </a:r>
          </a:p>
        </p:txBody>
      </p:sp>
      <p:sp>
        <p:nvSpPr>
          <p:cNvPr id="6" name="Text Box 4"/>
          <p:cNvSpPr txBox="1">
            <a:spLocks noChangeArrowheads="1"/>
          </p:cNvSpPr>
          <p:nvPr/>
        </p:nvSpPr>
        <p:spPr bwMode="auto">
          <a:xfrm>
            <a:off x="5355053" y="6490286"/>
            <a:ext cx="356828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smtClean="0"/>
              <a:t>Heinemann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17)</a:t>
            </a:r>
            <a:endParaRPr lang="en-GB" sz="1100" dirty="0"/>
          </a:p>
        </p:txBody>
      </p:sp>
    </p:spTree>
    <p:extLst>
      <p:ext uri="{BB962C8B-B14F-4D97-AF65-F5344CB8AC3E}">
        <p14:creationId xmlns:p14="http://schemas.microsoft.com/office/powerpoint/2010/main" val="3047333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3620: </a:t>
            </a:r>
            <a:r>
              <a:rPr lang="en-GB" sz="1800" dirty="0" smtClean="0"/>
              <a:t>Overall survival (OS) analysis from PRIME: Randomized phase III study of </a:t>
            </a:r>
            <a:r>
              <a:rPr lang="en-GB" sz="1800" dirty="0" err="1" smtClean="0"/>
              <a:t>panitumumab</a:t>
            </a:r>
            <a:r>
              <a:rPr lang="en-GB" sz="1800" dirty="0" smtClean="0"/>
              <a:t> (</a:t>
            </a:r>
            <a:r>
              <a:rPr lang="en-GB" sz="1800" dirty="0" err="1" smtClean="0"/>
              <a:t>pmab</a:t>
            </a:r>
            <a:r>
              <a:rPr lang="en-GB" sz="1800" dirty="0" smtClean="0"/>
              <a:t>) with FOLFOX4 for first-line metastatic colorectal cancer </a:t>
            </a:r>
            <a:r>
              <a:rPr lang="en-US" sz="1800" dirty="0" smtClean="0"/>
              <a:t>(</a:t>
            </a:r>
            <a:r>
              <a:rPr lang="en-US" sz="1800" dirty="0" err="1" smtClean="0"/>
              <a:t>mCRC</a:t>
            </a:r>
            <a:r>
              <a:rPr lang="en-US" sz="1800" dirty="0" smtClean="0"/>
              <a:t>) – </a:t>
            </a:r>
            <a:r>
              <a:rPr lang="en-US" sz="1800" i="1" dirty="0" err="1" smtClean="0"/>
              <a:t>Douillard</a:t>
            </a:r>
            <a:r>
              <a:rPr lang="en-US" sz="1800" i="1" dirty="0" smtClean="0"/>
              <a:t> J-V et al</a:t>
            </a:r>
            <a:endParaRPr lang="en-US" sz="1800" i="1" dirty="0"/>
          </a:p>
        </p:txBody>
      </p:sp>
      <p:sp>
        <p:nvSpPr>
          <p:cNvPr id="3" name="Content Placeholder 2"/>
          <p:cNvSpPr>
            <a:spLocks noGrp="1"/>
          </p:cNvSpPr>
          <p:nvPr>
            <p:ph idx="1"/>
          </p:nvPr>
        </p:nvSpPr>
        <p:spPr/>
        <p:txBody>
          <a:bodyPr/>
          <a:lstStyle/>
          <a:p>
            <a:r>
              <a:rPr lang="en-US" sz="1800" dirty="0" smtClean="0"/>
              <a:t>Study objective</a:t>
            </a:r>
          </a:p>
          <a:p>
            <a:pPr lvl="1"/>
            <a:r>
              <a:rPr lang="en-GB" sz="1800" dirty="0" smtClean="0"/>
              <a:t>T</a:t>
            </a:r>
            <a:r>
              <a:rPr lang="en-US" sz="1800" dirty="0" smtClean="0"/>
              <a:t>o </a:t>
            </a:r>
            <a:r>
              <a:rPr lang="en-GB" sz="1800" dirty="0" smtClean="0"/>
              <a:t>estimate treatment effect of panitumumab+FOLFOX4 vs. FOLFOX4 alone on OS by </a:t>
            </a:r>
            <a:r>
              <a:rPr lang="en-GB" sz="1800" i="1" dirty="0" smtClean="0"/>
              <a:t>KRAS</a:t>
            </a:r>
            <a:r>
              <a:rPr lang="en-GB" sz="1800" dirty="0" smtClean="0"/>
              <a:t> exon 2 status</a:t>
            </a:r>
            <a:endParaRPr lang="en-US" sz="1800" dirty="0" smtClean="0"/>
          </a:p>
          <a:p>
            <a:r>
              <a:rPr lang="en-US" sz="1800" dirty="0" smtClean="0"/>
              <a:t>Study type / design</a:t>
            </a:r>
          </a:p>
          <a:p>
            <a:pPr lvl="1"/>
            <a:r>
              <a:rPr lang="en-GB" sz="1800" dirty="0" smtClean="0"/>
              <a:t>Randomised Phase III study (PRIME) of panitumumab with FOLFOX4 for </a:t>
            </a:r>
            <a:br>
              <a:rPr lang="en-GB" sz="1800" dirty="0" smtClean="0"/>
            </a:br>
            <a:r>
              <a:rPr lang="en-GB" sz="1800" dirty="0" smtClean="0"/>
              <a:t>first-line </a:t>
            </a:r>
            <a:r>
              <a:rPr lang="en-US" sz="1800" dirty="0" err="1" smtClean="0"/>
              <a:t>mCRC</a:t>
            </a:r>
            <a:endParaRPr lang="en-GB" sz="1800" dirty="0" smtClean="0"/>
          </a:p>
          <a:p>
            <a:pPr lvl="2"/>
            <a:r>
              <a:rPr lang="en-GB" sz="1800" dirty="0" smtClean="0"/>
              <a:t>Patients were randomly allocated (1:1) to panitumumab 6.0 mg/kg q2w or FOLFOX4 alone and had no prior chemotherapy for </a:t>
            </a:r>
            <a:r>
              <a:rPr lang="en-GB" sz="1800" dirty="0" err="1" smtClean="0"/>
              <a:t>mCRC</a:t>
            </a:r>
            <a:r>
              <a:rPr lang="en-GB" sz="1800" dirty="0" smtClean="0"/>
              <a:t>, ECOG PS ≤2</a:t>
            </a:r>
            <a:r>
              <a:rPr lang="en-GB" sz="1800" dirty="0" smtClean="0">
                <a:sym typeface="Symbol"/>
              </a:rPr>
              <a:t> </a:t>
            </a:r>
            <a:r>
              <a:rPr lang="en-GB" sz="1800" dirty="0" smtClean="0"/>
              <a:t>and tumour tissue for biomarker testing</a:t>
            </a:r>
          </a:p>
          <a:p>
            <a:pPr lvl="1"/>
            <a:r>
              <a:rPr lang="en-GB" sz="1800" dirty="0" smtClean="0"/>
              <a:t>Exploratory updated OS analysis (the most mature estimate of OS in PRIME)</a:t>
            </a:r>
          </a:p>
        </p:txBody>
      </p:sp>
      <p:sp>
        <p:nvSpPr>
          <p:cNvPr id="4" name="Text Placeholder 3"/>
          <p:cNvSpPr>
            <a:spLocks noGrp="1"/>
          </p:cNvSpPr>
          <p:nvPr>
            <p:ph type="body" sz="quarter" idx="11"/>
          </p:nvPr>
        </p:nvSpPr>
        <p:spPr/>
        <p:txBody>
          <a:bodyPr/>
          <a:lstStyle/>
          <a:p>
            <a:r>
              <a:rPr lang="en-US" sz="1100" dirty="0" err="1" smtClean="0"/>
              <a:t>Douillard</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3620) </a:t>
            </a:r>
            <a:endParaRPr lang="en-US" sz="1100" dirty="0"/>
          </a:p>
        </p:txBody>
      </p:sp>
    </p:spTree>
    <p:extLst>
      <p:ext uri="{BB962C8B-B14F-4D97-AF65-F5344CB8AC3E}">
        <p14:creationId xmlns:p14="http://schemas.microsoft.com/office/powerpoint/2010/main" val="888513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3620: </a:t>
            </a:r>
            <a:r>
              <a:rPr lang="en-GB" sz="1800" dirty="0" smtClean="0"/>
              <a:t>Overall survival (OS) analysis from PRIME: Randomized phase III study of </a:t>
            </a:r>
            <a:r>
              <a:rPr lang="en-GB" sz="1800" dirty="0" err="1" smtClean="0"/>
              <a:t>panitumumab</a:t>
            </a:r>
            <a:r>
              <a:rPr lang="en-GB" sz="1800" dirty="0" smtClean="0"/>
              <a:t> (</a:t>
            </a:r>
            <a:r>
              <a:rPr lang="en-GB" sz="1800" dirty="0" err="1" smtClean="0"/>
              <a:t>pmab</a:t>
            </a:r>
            <a:r>
              <a:rPr lang="en-GB" sz="1800" dirty="0" smtClean="0"/>
              <a:t>) with FOLFOX4 for first-line metastatic colorectal cancer </a:t>
            </a:r>
            <a:r>
              <a:rPr lang="en-US" sz="1800" dirty="0" smtClean="0"/>
              <a:t>(</a:t>
            </a:r>
            <a:r>
              <a:rPr lang="en-US" sz="1800" dirty="0" err="1" smtClean="0"/>
              <a:t>mCRC</a:t>
            </a:r>
            <a:r>
              <a:rPr lang="en-US" sz="1800" dirty="0" smtClean="0"/>
              <a:t>) – </a:t>
            </a:r>
            <a:r>
              <a:rPr lang="en-US" sz="1800" i="1" dirty="0" err="1" smtClean="0"/>
              <a:t>Douillard</a:t>
            </a:r>
            <a:r>
              <a:rPr lang="en-US" sz="1800" i="1" dirty="0" smtClean="0"/>
              <a:t> J-V et al</a:t>
            </a:r>
            <a:endParaRPr lang="en-US" sz="1800" i="1" dirty="0"/>
          </a:p>
        </p:txBody>
      </p:sp>
      <p:sp>
        <p:nvSpPr>
          <p:cNvPr id="3" name="Content Placeholder 2"/>
          <p:cNvSpPr>
            <a:spLocks noGrp="1"/>
          </p:cNvSpPr>
          <p:nvPr>
            <p:ph idx="1"/>
          </p:nvPr>
        </p:nvSpPr>
        <p:spPr/>
        <p:txBody>
          <a:bodyPr/>
          <a:lstStyle/>
          <a:p>
            <a:r>
              <a:rPr lang="en-US" sz="1800" dirty="0" smtClean="0"/>
              <a:t>Key results</a:t>
            </a:r>
          </a:p>
          <a:p>
            <a:pPr lvl="1"/>
            <a:r>
              <a:rPr lang="en-GB" sz="1800" dirty="0" smtClean="0"/>
              <a:t>Median OS in patients with WT </a:t>
            </a:r>
            <a:r>
              <a:rPr lang="en-GB" sz="1800" i="1" dirty="0" smtClean="0"/>
              <a:t>KRAS</a:t>
            </a:r>
            <a:r>
              <a:rPr lang="en-GB" sz="1800" dirty="0" smtClean="0"/>
              <a:t> exon 2 </a:t>
            </a:r>
            <a:r>
              <a:rPr lang="en-GB" sz="1800" dirty="0" err="1" smtClean="0"/>
              <a:t>mCRC</a:t>
            </a:r>
            <a:r>
              <a:rPr lang="en-GB" sz="1800" dirty="0" smtClean="0"/>
              <a:t>: 4.4 </a:t>
            </a:r>
            <a:r>
              <a:rPr lang="en-GB" sz="1800" dirty="0" err="1" smtClean="0"/>
              <a:t>mos</a:t>
            </a:r>
            <a:r>
              <a:rPr lang="en-GB" sz="1800" dirty="0" smtClean="0"/>
              <a:t> improvement with panitumumab+FOLFOX4 vs. FOLFOX4 alone (HR 0.83; 95% CI: 0.70, 0.98; p=0.027)</a:t>
            </a:r>
          </a:p>
          <a:p>
            <a:pPr lvl="1"/>
            <a:r>
              <a:rPr lang="en-GB" sz="1800" dirty="0" smtClean="0"/>
              <a:t>Median OS in patients with mutant </a:t>
            </a:r>
            <a:r>
              <a:rPr lang="en-GB" sz="1800" i="1" dirty="0" smtClean="0"/>
              <a:t>KRAS</a:t>
            </a:r>
            <a:r>
              <a:rPr lang="en-GB" sz="1800" dirty="0" smtClean="0"/>
              <a:t> exon 2 </a:t>
            </a:r>
            <a:r>
              <a:rPr lang="en-GB" sz="1800" dirty="0" err="1" smtClean="0"/>
              <a:t>mCRC</a:t>
            </a:r>
            <a:r>
              <a:rPr lang="en-GB" sz="1800" dirty="0" smtClean="0"/>
              <a:t>: numerically worse in the panitumumab+FOLFOX4 vs. FOLFOX4 alone (15.5 vs. 19.2 </a:t>
            </a:r>
            <a:r>
              <a:rPr lang="en-GB" sz="1800" dirty="0" err="1" smtClean="0"/>
              <a:t>mos</a:t>
            </a:r>
            <a:r>
              <a:rPr lang="en-GB" sz="1800" dirty="0" smtClean="0"/>
              <a:t>, HR 1.16; 95% CI: 0.94, 1.41; p=0.162)</a:t>
            </a:r>
          </a:p>
          <a:p>
            <a:pPr lvl="1"/>
            <a:r>
              <a:rPr lang="en-GB" sz="1800" dirty="0" smtClean="0"/>
              <a:t>Subsequent anti-EGFR monoclonal antibody therapy and subsequent chemotherapy were less frequent in the panitumumab+FOLFOX4 arm vs. FOLFOX4 alone arm in both WT and mutant </a:t>
            </a:r>
            <a:r>
              <a:rPr lang="en-GB" sz="1800" i="1" dirty="0" smtClean="0"/>
              <a:t>KRAS</a:t>
            </a:r>
            <a:r>
              <a:rPr lang="en-GB" sz="1800" dirty="0" smtClean="0"/>
              <a:t> exon 2 subgroups </a:t>
            </a:r>
          </a:p>
          <a:p>
            <a:r>
              <a:rPr lang="en-US" sz="1800" b="1" dirty="0" smtClean="0"/>
              <a:t>Conclusion</a:t>
            </a:r>
          </a:p>
          <a:p>
            <a:pPr lvl="1"/>
            <a:r>
              <a:rPr lang="en-US" sz="1800" b="1" i="1" dirty="0" smtClean="0"/>
              <a:t>KRAS</a:t>
            </a:r>
            <a:r>
              <a:rPr lang="en-US" sz="1800" b="1" dirty="0" smtClean="0"/>
              <a:t> testing is critical to select appropriate patients with </a:t>
            </a:r>
            <a:r>
              <a:rPr lang="en-US" sz="1800" b="1" dirty="0" err="1" smtClean="0"/>
              <a:t>mCRC</a:t>
            </a:r>
            <a:r>
              <a:rPr lang="en-US" sz="1800" b="1" dirty="0" smtClean="0"/>
              <a:t> for treatment with panitumumab+FOLFOX4</a:t>
            </a:r>
          </a:p>
          <a:p>
            <a:endParaRPr lang="en-US" sz="1800" dirty="0" smtClean="0"/>
          </a:p>
        </p:txBody>
      </p:sp>
      <p:sp>
        <p:nvSpPr>
          <p:cNvPr id="4" name="Text Placeholder 3"/>
          <p:cNvSpPr>
            <a:spLocks noGrp="1"/>
          </p:cNvSpPr>
          <p:nvPr>
            <p:ph type="body" sz="quarter" idx="11"/>
          </p:nvPr>
        </p:nvSpPr>
        <p:spPr/>
        <p:txBody>
          <a:bodyPr/>
          <a:lstStyle/>
          <a:p>
            <a:r>
              <a:rPr lang="en-US" sz="1100" dirty="0" err="1" smtClean="0"/>
              <a:t>Douillard</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3620) </a:t>
            </a:r>
            <a:endParaRPr lang="en-US" sz="1100" dirty="0"/>
          </a:p>
        </p:txBody>
      </p:sp>
    </p:spTree>
    <p:extLst>
      <p:ext uri="{BB962C8B-B14F-4D97-AF65-F5344CB8AC3E}">
        <p14:creationId xmlns:p14="http://schemas.microsoft.com/office/powerpoint/2010/main" val="3105647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2167: The SOFT study: A randomized phase III trial of S-1/oxaliplatin (SOX) plus bevacizumab versus 5-FU/l-LV/oxaliplatin (mFOLFOX6) plus bevacizumab in patients with metastatic colorectal cancer [SOFT Study Group] </a:t>
            </a:r>
            <a:br>
              <a:rPr lang="en-GB" sz="1800" dirty="0" smtClean="0"/>
            </a:br>
            <a:r>
              <a:rPr lang="en-GB" sz="1800" dirty="0" smtClean="0"/>
              <a:t>– </a:t>
            </a:r>
            <a:r>
              <a:rPr lang="en-GB" sz="1800" i="1" dirty="0" smtClean="0"/>
              <a:t>Matsumoto H et al</a:t>
            </a:r>
            <a:endParaRPr lang="en-GB" sz="1800" i="1" dirty="0"/>
          </a:p>
        </p:txBody>
      </p:sp>
      <p:sp>
        <p:nvSpPr>
          <p:cNvPr id="22" name="Content Placeholder 21"/>
          <p:cNvSpPr>
            <a:spLocks noGrp="1"/>
          </p:cNvSpPr>
          <p:nvPr>
            <p:ph idx="1"/>
          </p:nvPr>
        </p:nvSpPr>
        <p:spPr/>
        <p:txBody>
          <a:bodyPr/>
          <a:lstStyle/>
          <a:p>
            <a:r>
              <a:rPr lang="en-GB" sz="1800" dirty="0" smtClean="0"/>
              <a:t>Study objective</a:t>
            </a:r>
            <a:endParaRPr lang="en-GB" sz="1800" dirty="0"/>
          </a:p>
          <a:p>
            <a:pPr lvl="1"/>
            <a:r>
              <a:rPr lang="en-GB" sz="1800" dirty="0"/>
              <a:t>To evaluate non-inferiority* of SOX+BEV </a:t>
            </a:r>
            <a:r>
              <a:rPr lang="en-GB" sz="1800" dirty="0" smtClean="0"/>
              <a:t>vs. </a:t>
            </a:r>
            <a:r>
              <a:rPr lang="en-GB" sz="1800" dirty="0"/>
              <a:t>mFOLFOX6+BEV as first-line treatment in </a:t>
            </a:r>
            <a:r>
              <a:rPr lang="en-GB" sz="1800" dirty="0" smtClean="0"/>
              <a:t>patients </a:t>
            </a:r>
            <a:r>
              <a:rPr lang="en-GB" sz="1800" dirty="0"/>
              <a:t>with </a:t>
            </a:r>
            <a:r>
              <a:rPr lang="en-GB" sz="1800" dirty="0" err="1"/>
              <a:t>mCRC</a:t>
            </a:r>
            <a:endParaRPr lang="en-GB" sz="1800" dirty="0"/>
          </a:p>
          <a:p>
            <a:endParaRPr lang="en-GB" dirty="0"/>
          </a:p>
        </p:txBody>
      </p:sp>
      <p:sp>
        <p:nvSpPr>
          <p:cNvPr id="5" name="Text Box 8"/>
          <p:cNvSpPr txBox="1">
            <a:spLocks noChangeArrowheads="1"/>
          </p:cNvSpPr>
          <p:nvPr/>
        </p:nvSpPr>
        <p:spPr bwMode="auto">
          <a:xfrm>
            <a:off x="5186739" y="6490286"/>
            <a:ext cx="373659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Matsumoto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2167) </a:t>
            </a:r>
            <a:endParaRPr lang="en-GB" sz="1100" dirty="0"/>
          </a:p>
        </p:txBody>
      </p:sp>
      <p:sp>
        <p:nvSpPr>
          <p:cNvPr id="6" name="Text Box 9"/>
          <p:cNvSpPr txBox="1">
            <a:spLocks noChangeArrowheads="1"/>
          </p:cNvSpPr>
          <p:nvPr/>
        </p:nvSpPr>
        <p:spPr bwMode="auto">
          <a:xfrm>
            <a:off x="231774" y="5982455"/>
            <a:ext cx="478549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100" dirty="0" smtClean="0"/>
              <a:t>*Non-inferiority margin of HR: 1.33; </a:t>
            </a:r>
            <a:r>
              <a:rPr lang="en-GB" sz="1100" baseline="30000" dirty="0">
                <a:latin typeface="Arial"/>
                <a:cs typeface="Arial"/>
              </a:rPr>
              <a:t>†</a:t>
            </a:r>
            <a:r>
              <a:rPr lang="en-GB" sz="1100" dirty="0" smtClean="0">
                <a:latin typeface="Arial"/>
                <a:cs typeface="Arial"/>
              </a:rPr>
              <a:t>L-OHP</a:t>
            </a:r>
            <a:r>
              <a:rPr lang="en-GB" sz="1100" dirty="0">
                <a:latin typeface="Arial"/>
                <a:cs typeface="Arial"/>
              </a:rPr>
              <a:t>: 85 mg/m2 d1 + Bev: 5 mg/kg d1 + l-LV: 200mg/m2 d1 + 5-FU: 400mg/m2 bolus d1 + 5-FU: 2,400mg/m2 46 </a:t>
            </a:r>
            <a:r>
              <a:rPr lang="en-GB" sz="1100" dirty="0" err="1">
                <a:latin typeface="Arial"/>
                <a:cs typeface="Arial"/>
              </a:rPr>
              <a:t>hr</a:t>
            </a:r>
            <a:r>
              <a:rPr lang="en-GB" sz="1100" dirty="0">
                <a:latin typeface="Arial"/>
                <a:cs typeface="Arial"/>
              </a:rPr>
              <a:t> civ d1-2 </a:t>
            </a:r>
            <a:r>
              <a:rPr lang="en-GB" sz="1100" dirty="0" smtClean="0">
                <a:latin typeface="Arial"/>
                <a:cs typeface="Arial"/>
              </a:rPr>
              <a:t>q2w; </a:t>
            </a:r>
            <a:r>
              <a:rPr lang="en-GB" sz="1100" baseline="30000" dirty="0" smtClean="0">
                <a:latin typeface="Arial"/>
                <a:cs typeface="Arial"/>
              </a:rPr>
              <a:t>‡</a:t>
            </a:r>
            <a:r>
              <a:rPr lang="en-GB" sz="1100" dirty="0" smtClean="0">
                <a:latin typeface="Arial"/>
                <a:cs typeface="Arial"/>
              </a:rPr>
              <a:t>L-OHP</a:t>
            </a:r>
            <a:r>
              <a:rPr lang="en-GB" sz="1100" dirty="0">
                <a:latin typeface="Arial"/>
                <a:cs typeface="Arial"/>
              </a:rPr>
              <a:t>: 130 mg/m2 </a:t>
            </a:r>
            <a:r>
              <a:rPr lang="en-GB" sz="1100" dirty="0" smtClean="0">
                <a:latin typeface="Arial"/>
                <a:cs typeface="Arial"/>
              </a:rPr>
              <a:t>d1 + Bev</a:t>
            </a:r>
            <a:r>
              <a:rPr lang="en-GB" sz="1100" dirty="0">
                <a:latin typeface="Arial"/>
                <a:cs typeface="Arial"/>
              </a:rPr>
              <a:t>: 7.5 mg/kg </a:t>
            </a:r>
            <a:r>
              <a:rPr lang="en-GB" sz="1100" dirty="0" smtClean="0">
                <a:latin typeface="Arial"/>
                <a:cs typeface="Arial"/>
              </a:rPr>
              <a:t>d1 + S-1</a:t>
            </a:r>
            <a:r>
              <a:rPr lang="en-GB" sz="1100" dirty="0">
                <a:latin typeface="Arial"/>
                <a:cs typeface="Arial"/>
              </a:rPr>
              <a:t>: 80, 100, 120 </a:t>
            </a:r>
            <a:r>
              <a:rPr lang="en-GB" sz="1100" dirty="0" smtClean="0">
                <a:latin typeface="Arial"/>
                <a:cs typeface="Arial"/>
              </a:rPr>
              <a:t>mg/body d1-14 q3w</a:t>
            </a:r>
            <a:endParaRPr lang="en-GB" sz="1100" dirty="0"/>
          </a:p>
        </p:txBody>
      </p:sp>
      <p:sp>
        <p:nvSpPr>
          <p:cNvPr id="7" name="Rectangle 9"/>
          <p:cNvSpPr txBox="1">
            <a:spLocks noChangeArrowheads="1"/>
          </p:cNvSpPr>
          <p:nvPr/>
        </p:nvSpPr>
        <p:spPr bwMode="auto">
          <a:xfrm>
            <a:off x="276225" y="5022782"/>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PFS</a:t>
            </a:r>
          </a:p>
        </p:txBody>
      </p:sp>
      <p:grpSp>
        <p:nvGrpSpPr>
          <p:cNvPr id="21" name="Group 20"/>
          <p:cNvGrpSpPr/>
          <p:nvPr/>
        </p:nvGrpSpPr>
        <p:grpSpPr>
          <a:xfrm>
            <a:off x="228600" y="2489098"/>
            <a:ext cx="8686800" cy="2651123"/>
            <a:chOff x="228600" y="1600200"/>
            <a:chExt cx="8686800" cy="2651123"/>
          </a:xfrm>
        </p:grpSpPr>
        <p:sp>
          <p:nvSpPr>
            <p:cNvPr id="8" name="Oval 14"/>
            <p:cNvSpPr>
              <a:spLocks noChangeArrowheads="1"/>
            </p:cNvSpPr>
            <p:nvPr/>
          </p:nvSpPr>
          <p:spPr bwMode="auto">
            <a:xfrm>
              <a:off x="3941537" y="26368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9" name="AutoShape 15"/>
            <p:cNvCxnSpPr>
              <a:cxnSpLocks noChangeShapeType="1"/>
              <a:stCxn id="8" idx="0"/>
            </p:cNvCxnSpPr>
            <p:nvPr/>
          </p:nvCxnSpPr>
          <p:spPr bwMode="auto">
            <a:xfrm rot="5400000" flipH="1" flipV="1">
              <a:off x="4236189" y="2007716"/>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239363" y="3215007"/>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357663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2" name="AutoShape 12"/>
            <p:cNvSpPr>
              <a:spLocks noChangeArrowheads="1"/>
            </p:cNvSpPr>
            <p:nvPr/>
          </p:nvSpPr>
          <p:spPr bwMode="auto">
            <a:xfrm>
              <a:off x="8257722" y="174625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3" name="Content Placeholder 26"/>
            <p:cNvSpPr txBox="1">
              <a:spLocks/>
            </p:cNvSpPr>
            <p:nvPr/>
          </p:nvSpPr>
          <p:spPr bwMode="auto">
            <a:xfrm>
              <a:off x="4855935" y="2443162"/>
              <a:ext cx="3730625"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spcBef>
                  <a:spcPts val="0"/>
                </a:spcBef>
                <a:spcAft>
                  <a:spcPts val="400"/>
                </a:spcAft>
                <a:buFont typeface="Arial" pitchFamily="34" charset="0"/>
                <a:buChar char="•"/>
                <a:defRPr/>
              </a:pPr>
              <a:r>
                <a:rPr lang="en-GB" sz="1400" dirty="0">
                  <a:latin typeface="+mn-lt"/>
                </a:rPr>
                <a:t>With </a:t>
              </a:r>
              <a:r>
                <a:rPr lang="en-GB" sz="1400" dirty="0" smtClean="0">
                  <a:latin typeface="+mn-lt"/>
                </a:rPr>
                <a:t>vs. </a:t>
              </a:r>
              <a:r>
                <a:rPr lang="en-GB" sz="1400" dirty="0">
                  <a:latin typeface="+mn-lt"/>
                </a:rPr>
                <a:t>without adjuvant </a:t>
              </a:r>
              <a:r>
                <a:rPr lang="en-GB" sz="1400" dirty="0" smtClean="0">
                  <a:latin typeface="+mn-lt"/>
                </a:rPr>
                <a:t>CT</a:t>
              </a:r>
            </a:p>
            <a:p>
              <a:pPr marL="203200" indent="-203200">
                <a:spcBef>
                  <a:spcPts val="0"/>
                </a:spcBef>
                <a:spcAft>
                  <a:spcPts val="400"/>
                </a:spcAft>
                <a:buFont typeface="Arial" pitchFamily="34" charset="0"/>
                <a:buChar char="•"/>
                <a:defRPr/>
              </a:pPr>
              <a:r>
                <a:rPr lang="en-GB" sz="1400" dirty="0" smtClean="0">
                  <a:latin typeface="+mn-lt"/>
                </a:rPr>
                <a:t>Institution</a:t>
              </a:r>
              <a:endParaRPr lang="en-GB" sz="1400" dirty="0">
                <a:latin typeface="+mn-lt"/>
              </a:endParaRPr>
            </a:p>
          </p:txBody>
        </p:sp>
        <p:cxnSp>
          <p:nvCxnSpPr>
            <p:cNvPr id="14" name="AutoShape 19"/>
            <p:cNvCxnSpPr>
              <a:cxnSpLocks noChangeShapeType="1"/>
              <a:endCxn id="8" idx="2"/>
            </p:cNvCxnSpPr>
            <p:nvPr/>
          </p:nvCxnSpPr>
          <p:spPr bwMode="auto">
            <a:xfrm>
              <a:off x="3684814" y="2928936"/>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542220" y="3840955"/>
              <a:ext cx="715502" cy="0"/>
            </a:xfrm>
            <a:prstGeom prst="straightConnector1">
              <a:avLst/>
            </a:prstGeom>
            <a:noFill/>
            <a:ln w="38100">
              <a:solidFill>
                <a:schemeClr val="bg1"/>
              </a:solidFill>
              <a:prstDash val="solid"/>
              <a:round/>
              <a:headEnd/>
              <a:tailEnd type="triangle" w="med" len="med"/>
            </a:ln>
          </p:spPr>
        </p:cxnSp>
        <p:cxnSp>
          <p:nvCxnSpPr>
            <p:cNvPr id="16" name="AutoShape 21"/>
            <p:cNvCxnSpPr>
              <a:cxnSpLocks noChangeShapeType="1"/>
              <a:stCxn id="19" idx="3"/>
              <a:endCxn id="12" idx="1"/>
            </p:cNvCxnSpPr>
            <p:nvPr/>
          </p:nvCxnSpPr>
          <p:spPr bwMode="auto">
            <a:xfrm>
              <a:off x="7543800" y="2010569"/>
              <a:ext cx="713922"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28600" y="2019522"/>
              <a:ext cx="3456214" cy="151703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NZ" altLang="zh-CN" dirty="0" smtClean="0">
                  <a:solidFill>
                    <a:schemeClr val="tx2"/>
                  </a:solidFill>
                  <a:ea typeface="SimSun" pitchFamily="2" charset="-122"/>
                </a:rPr>
                <a:t>Patients with </a:t>
              </a:r>
              <a:r>
                <a:rPr lang="en-GB" altLang="zh-CN" dirty="0" err="1" smtClean="0">
                  <a:solidFill>
                    <a:schemeClr val="tx2"/>
                  </a:solidFill>
                  <a:ea typeface="SimSun" pitchFamily="2" charset="-122"/>
                </a:rPr>
                <a:t>mCRC</a:t>
              </a:r>
              <a:endParaRPr lang="en-GB" altLang="zh-CN" i="1" dirty="0">
                <a:solidFill>
                  <a:schemeClr val="tx2"/>
                </a:solidFill>
                <a:ea typeface="SimSun" pitchFamily="2" charset="-122"/>
              </a:endParaRPr>
            </a:p>
            <a:p>
              <a:pPr marL="180975" indent="-180975" algn="l" defTabSz="892175" eaLnBrk="0" hangingPunct="0">
                <a:spcAft>
                  <a:spcPct val="30000"/>
                </a:spcAft>
                <a:buFont typeface="Arial" pitchFamily="34" charset="0"/>
                <a:buChar char="•"/>
              </a:pPr>
              <a:r>
                <a:rPr lang="en-US" altLang="zh-CN" dirty="0" smtClean="0">
                  <a:solidFill>
                    <a:schemeClr val="tx2"/>
                  </a:solidFill>
                  <a:ea typeface="SimSun" pitchFamily="2" charset="-122"/>
                </a:rPr>
                <a:t>Aged 20–80 years</a:t>
              </a:r>
              <a:r>
                <a:rPr lang="en-GB" altLang="zh-CN" dirty="0" smtClean="0">
                  <a:solidFill>
                    <a:schemeClr val="tx2"/>
                  </a:solidFill>
                  <a:ea typeface="SimSun" pitchFamily="2" charset="-122"/>
                </a:rPr>
                <a:t> </a:t>
              </a:r>
            </a:p>
            <a:p>
              <a:pPr marL="180975" indent="-180975" algn="l" defTabSz="892175" eaLnBrk="0" hangingPunct="0">
                <a:spcAft>
                  <a:spcPct val="30000"/>
                </a:spcAft>
                <a:buFont typeface="Arial" pitchFamily="34" charset="0"/>
                <a:buChar char="•"/>
              </a:pPr>
              <a:r>
                <a:rPr lang="en-GB" altLang="zh-CN" dirty="0" smtClean="0">
                  <a:solidFill>
                    <a:schemeClr val="tx2"/>
                  </a:solidFill>
                  <a:ea typeface="SimSun" pitchFamily="2" charset="-122"/>
                </a:rPr>
                <a:t>ECOG PS 0–1</a:t>
              </a:r>
              <a:endParaRPr lang="en-GB" altLang="zh-CN" dirty="0">
                <a:solidFill>
                  <a:schemeClr val="tx2"/>
                </a:solidFill>
                <a:ea typeface="SimSun" pitchFamily="2" charset="-122"/>
              </a:endParaRP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(n=512)</a:t>
              </a:r>
              <a:endParaRPr lang="en-GB" altLang="zh-CN" dirty="0">
                <a:solidFill>
                  <a:schemeClr val="tx2"/>
                </a:solidFill>
                <a:ea typeface="SimSun" pitchFamily="2" charset="-122"/>
              </a:endParaRPr>
            </a:p>
          </p:txBody>
        </p:sp>
        <p:sp>
          <p:nvSpPr>
            <p:cNvPr id="18" name="AutoShape 12"/>
            <p:cNvSpPr>
              <a:spLocks noChangeArrowheads="1"/>
            </p:cNvSpPr>
            <p:nvPr/>
          </p:nvSpPr>
          <p:spPr bwMode="auto">
            <a:xfrm>
              <a:off x="4865310" y="3430587"/>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SOX+BEV</a:t>
              </a:r>
              <a:r>
                <a:rPr lang="en-GB" baseline="30000" dirty="0">
                  <a:latin typeface="Arial"/>
                  <a:cs typeface="Arial"/>
                </a:rPr>
                <a:t>‡</a:t>
              </a:r>
              <a:r>
                <a:rPr lang="en-GB" altLang="zh-CN" dirty="0" smtClean="0">
                  <a:ea typeface="SimSun" pitchFamily="2" charset="-122"/>
                </a:rPr>
                <a:t> </a:t>
              </a:r>
            </a:p>
            <a:p>
              <a:pPr algn="ctr" defTabSz="892175" eaLnBrk="0" hangingPunct="0"/>
              <a:r>
                <a:rPr lang="en-GB" altLang="zh-CN" dirty="0" smtClean="0">
                  <a:ea typeface="SimSun" pitchFamily="2" charset="-122"/>
                </a:rPr>
                <a:t>(</a:t>
              </a:r>
              <a:r>
                <a:rPr lang="en-GB" altLang="zh-CN" dirty="0">
                  <a:ea typeface="SimSun" pitchFamily="2" charset="-122"/>
                </a:rPr>
                <a:t>n=256)</a:t>
              </a:r>
            </a:p>
          </p:txBody>
        </p:sp>
        <p:sp>
          <p:nvSpPr>
            <p:cNvPr id="19" name="AutoShape 8"/>
            <p:cNvSpPr>
              <a:spLocks noChangeArrowheads="1"/>
            </p:cNvSpPr>
            <p:nvPr/>
          </p:nvSpPr>
          <p:spPr bwMode="auto">
            <a:xfrm>
              <a:off x="4865310" y="1600200"/>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mFOLFOX6+BEV</a:t>
              </a:r>
              <a:r>
                <a:rPr lang="en-GB" altLang="zh-CN" baseline="30000" dirty="0" smtClean="0">
                  <a:solidFill>
                    <a:schemeClr val="tx2"/>
                  </a:solidFill>
                  <a:latin typeface="Arial"/>
                  <a:ea typeface="SimSun" pitchFamily="2" charset="-122"/>
                  <a:cs typeface="Arial"/>
                </a:rPr>
                <a:t>†</a:t>
              </a:r>
              <a:r>
                <a:rPr lang="en-GB" altLang="zh-CN" dirty="0" smtClean="0">
                  <a:solidFill>
                    <a:schemeClr val="tx2"/>
                  </a:solidFill>
                  <a:ea typeface="SimSun" pitchFamily="2" charset="-122"/>
                </a:rPr>
                <a:t> </a:t>
              </a:r>
              <a:r>
                <a:rPr lang="en-GB" altLang="zh-CN" dirty="0">
                  <a:solidFill>
                    <a:schemeClr val="tx2"/>
                  </a:solidFill>
                  <a:ea typeface="SimSun" pitchFamily="2" charset="-122"/>
                </a:rPr>
                <a:t>(n=256)</a:t>
              </a:r>
            </a:p>
          </p:txBody>
        </p:sp>
      </p:grpSp>
    </p:spTree>
    <p:extLst>
      <p:ext uri="{BB962C8B-B14F-4D97-AF65-F5344CB8AC3E}">
        <p14:creationId xmlns:p14="http://schemas.microsoft.com/office/powerpoint/2010/main" val="343686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2167: The SOFT study: A randomized phase III trial of S-1/oxaliplatin (SOX) plus bevacizumab versus 5-FU/l-LV/oxaliplatin (mFOLFOX6) plus bevacizumab in patients with metastatic colorectal cancer [SOFT Study Group] </a:t>
            </a:r>
            <a:br>
              <a:rPr lang="en-GB" sz="1800" dirty="0"/>
            </a:br>
            <a:r>
              <a:rPr lang="en-GB" sz="1800" dirty="0"/>
              <a:t>– </a:t>
            </a:r>
            <a:r>
              <a:rPr lang="en-GB" sz="1800" i="1" dirty="0"/>
              <a:t>Matsumoto H et al</a:t>
            </a:r>
            <a:endParaRPr lang="en-GB" sz="2400" dirty="0"/>
          </a:p>
        </p:txBody>
      </p:sp>
      <p:sp>
        <p:nvSpPr>
          <p:cNvPr id="3" name="Content Placeholder 2"/>
          <p:cNvSpPr>
            <a:spLocks noGrp="1"/>
          </p:cNvSpPr>
          <p:nvPr>
            <p:ph idx="1"/>
          </p:nvPr>
        </p:nvSpPr>
        <p:spPr/>
        <p:txBody>
          <a:bodyPr/>
          <a:lstStyle/>
          <a:p>
            <a:r>
              <a:rPr lang="en-GB" sz="1600" dirty="0" smtClean="0"/>
              <a:t>Key results</a:t>
            </a:r>
          </a:p>
          <a:p>
            <a:pPr lvl="1"/>
            <a:endParaRPr lang="en-GB" sz="1600" dirty="0" smtClean="0"/>
          </a:p>
          <a:p>
            <a:pPr lvl="1"/>
            <a:endParaRPr lang="en-GB" sz="1600" dirty="0"/>
          </a:p>
          <a:p>
            <a:pPr lvl="1"/>
            <a:endParaRPr lang="en-GB" sz="1600" dirty="0" smtClean="0"/>
          </a:p>
          <a:p>
            <a:pPr lvl="1"/>
            <a:endParaRPr lang="en-NZ" sz="1600" dirty="0" smtClean="0"/>
          </a:p>
          <a:p>
            <a:pPr lvl="1"/>
            <a:endParaRPr lang="en-NZ" sz="1600" dirty="0"/>
          </a:p>
          <a:p>
            <a:pPr lvl="1"/>
            <a:endParaRPr lang="en-GB" sz="1600" dirty="0"/>
          </a:p>
          <a:p>
            <a:pPr lvl="1"/>
            <a:endParaRPr lang="en-GB" sz="1600" dirty="0" smtClean="0"/>
          </a:p>
          <a:p>
            <a:pPr lvl="1"/>
            <a:endParaRPr lang="en-GB" sz="1600" dirty="0"/>
          </a:p>
          <a:p>
            <a:pPr lvl="1"/>
            <a:endParaRPr lang="en-NZ" sz="1600" dirty="0" smtClean="0"/>
          </a:p>
          <a:p>
            <a:pPr lvl="1"/>
            <a:endParaRPr lang="en-GB" sz="1600" dirty="0" smtClean="0"/>
          </a:p>
          <a:p>
            <a:pPr lvl="1"/>
            <a:r>
              <a:rPr lang="en-GB" sz="1600" dirty="0" smtClean="0"/>
              <a:t>Key outcomes with mFOLFOX6+BEV vs. SOX+BEV: time to treatment failure: 6.2 vs. </a:t>
            </a:r>
            <a:br>
              <a:rPr lang="en-GB" sz="1600" dirty="0" smtClean="0"/>
            </a:br>
            <a:r>
              <a:rPr lang="en-GB" sz="1600" dirty="0" smtClean="0"/>
              <a:t>6.2 </a:t>
            </a:r>
            <a:r>
              <a:rPr lang="en-GB" sz="1600" dirty="0" err="1" smtClean="0"/>
              <a:t>mos</a:t>
            </a:r>
            <a:r>
              <a:rPr lang="en-GB" sz="1600" dirty="0" smtClean="0"/>
              <a:t> (HR 1.05 [95% CI: 0.88, 1.26]); mean survival time: 30.9 vs. 29.6 </a:t>
            </a:r>
            <a:r>
              <a:rPr lang="en-GB" sz="1600" dirty="0" err="1" smtClean="0"/>
              <a:t>mos</a:t>
            </a:r>
            <a:r>
              <a:rPr lang="en-GB" sz="1600" dirty="0" smtClean="0"/>
              <a:t> (HR 1.05 [95% CI: 0.81, 1.38]); response rate: 62.7 vs. 61.5; p=0.8026</a:t>
            </a:r>
          </a:p>
          <a:p>
            <a:r>
              <a:rPr lang="en-GB" sz="1600" b="1" dirty="0" smtClean="0"/>
              <a:t>Conclusion</a:t>
            </a:r>
          </a:p>
          <a:p>
            <a:pPr lvl="1"/>
            <a:r>
              <a:rPr lang="en-GB" sz="1600" b="1" dirty="0" smtClean="0"/>
              <a:t>SOX+BEV was shown to be non-inferior to mFOLFOX6+BEV in terms of PFS</a:t>
            </a:r>
          </a:p>
          <a:p>
            <a:pPr lvl="1"/>
            <a:endParaRPr lang="en-GB" sz="1600" dirty="0"/>
          </a:p>
        </p:txBody>
      </p:sp>
      <p:grpSp>
        <p:nvGrpSpPr>
          <p:cNvPr id="4156" name="Group 4155"/>
          <p:cNvGrpSpPr/>
          <p:nvPr/>
        </p:nvGrpSpPr>
        <p:grpSpPr>
          <a:xfrm>
            <a:off x="571332" y="1574439"/>
            <a:ext cx="7504231" cy="3305747"/>
            <a:chOff x="571332" y="1574439"/>
            <a:chExt cx="7504231" cy="3305747"/>
          </a:xfrm>
        </p:grpSpPr>
        <p:sp>
          <p:nvSpPr>
            <p:cNvPr id="7" name="Line 3"/>
            <p:cNvSpPr>
              <a:spLocks noChangeShapeType="1"/>
            </p:cNvSpPr>
            <p:nvPr/>
          </p:nvSpPr>
          <p:spPr bwMode="auto">
            <a:xfrm>
              <a:off x="2518327" y="170731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Line 4"/>
            <p:cNvSpPr>
              <a:spLocks noChangeShapeType="1"/>
            </p:cNvSpPr>
            <p:nvPr/>
          </p:nvSpPr>
          <p:spPr bwMode="auto">
            <a:xfrm>
              <a:off x="2509273" y="2290201"/>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Line 5"/>
            <p:cNvSpPr>
              <a:spLocks noChangeShapeType="1"/>
            </p:cNvSpPr>
            <p:nvPr/>
          </p:nvSpPr>
          <p:spPr bwMode="auto">
            <a:xfrm>
              <a:off x="2509273" y="2847740"/>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6"/>
            <p:cNvSpPr>
              <a:spLocks noChangeShapeType="1"/>
            </p:cNvSpPr>
            <p:nvPr/>
          </p:nvSpPr>
          <p:spPr bwMode="auto">
            <a:xfrm>
              <a:off x="2509273" y="343062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Line 7"/>
            <p:cNvSpPr>
              <a:spLocks noChangeShapeType="1"/>
            </p:cNvSpPr>
            <p:nvPr/>
          </p:nvSpPr>
          <p:spPr bwMode="auto">
            <a:xfrm>
              <a:off x="2509273" y="3989346"/>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8"/>
            <p:cNvSpPr>
              <a:spLocks noChangeShapeType="1"/>
            </p:cNvSpPr>
            <p:nvPr/>
          </p:nvSpPr>
          <p:spPr bwMode="auto">
            <a:xfrm>
              <a:off x="2509273" y="3989346"/>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9"/>
            <p:cNvSpPr>
              <a:spLocks noChangeShapeType="1"/>
            </p:cNvSpPr>
            <p:nvPr/>
          </p:nvSpPr>
          <p:spPr bwMode="auto">
            <a:xfrm flipV="1">
              <a:off x="2572545" y="3989346"/>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Line 10"/>
            <p:cNvSpPr>
              <a:spLocks noChangeShapeType="1"/>
            </p:cNvSpPr>
            <p:nvPr/>
          </p:nvSpPr>
          <p:spPr bwMode="auto">
            <a:xfrm flipV="1">
              <a:off x="4512270" y="3989346"/>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11"/>
            <p:cNvSpPr>
              <a:spLocks noChangeShapeType="1"/>
            </p:cNvSpPr>
            <p:nvPr/>
          </p:nvSpPr>
          <p:spPr bwMode="auto">
            <a:xfrm flipV="1">
              <a:off x="3234176" y="3989346"/>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12"/>
            <p:cNvSpPr>
              <a:spLocks noChangeShapeType="1"/>
            </p:cNvSpPr>
            <p:nvPr/>
          </p:nvSpPr>
          <p:spPr bwMode="auto">
            <a:xfrm flipV="1">
              <a:off x="5144990" y="3989346"/>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13"/>
            <p:cNvSpPr>
              <a:spLocks noChangeShapeType="1"/>
            </p:cNvSpPr>
            <p:nvPr/>
          </p:nvSpPr>
          <p:spPr bwMode="auto">
            <a:xfrm flipV="1">
              <a:off x="3854241" y="3989346"/>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4"/>
            <p:cNvSpPr>
              <a:spLocks noChangeShapeType="1"/>
            </p:cNvSpPr>
            <p:nvPr/>
          </p:nvSpPr>
          <p:spPr bwMode="auto">
            <a:xfrm flipV="1">
              <a:off x="5765056" y="3989346"/>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5"/>
            <p:cNvSpPr>
              <a:spLocks noChangeShapeType="1"/>
            </p:cNvSpPr>
            <p:nvPr/>
          </p:nvSpPr>
          <p:spPr bwMode="auto">
            <a:xfrm flipV="1">
              <a:off x="6435739" y="3989346"/>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6"/>
            <p:cNvSpPr>
              <a:spLocks noChangeShapeType="1"/>
            </p:cNvSpPr>
            <p:nvPr/>
          </p:nvSpPr>
          <p:spPr bwMode="auto">
            <a:xfrm flipV="1">
              <a:off x="6999566" y="3989346"/>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Freeform 17"/>
            <p:cNvSpPr>
              <a:spLocks/>
            </p:cNvSpPr>
            <p:nvPr/>
          </p:nvSpPr>
          <p:spPr bwMode="auto">
            <a:xfrm>
              <a:off x="2576147" y="1732661"/>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Freeform 18"/>
            <p:cNvSpPr>
              <a:spLocks/>
            </p:cNvSpPr>
            <p:nvPr/>
          </p:nvSpPr>
          <p:spPr bwMode="auto">
            <a:xfrm>
              <a:off x="2576147" y="1707318"/>
              <a:ext cx="3986135" cy="2242830"/>
            </a:xfrm>
            <a:custGeom>
              <a:avLst/>
              <a:gdLst>
                <a:gd name="T0" fmla="*/ 303 w 315"/>
                <a:gd name="T1" fmla="*/ 175 h 177"/>
                <a:gd name="T2" fmla="*/ 271 w 315"/>
                <a:gd name="T3" fmla="*/ 172 h 177"/>
                <a:gd name="T4" fmla="*/ 254 w 315"/>
                <a:gd name="T5" fmla="*/ 167 h 177"/>
                <a:gd name="T6" fmla="*/ 235 w 315"/>
                <a:gd name="T7" fmla="*/ 165 h 177"/>
                <a:gd name="T8" fmla="*/ 229 w 315"/>
                <a:gd name="T9" fmla="*/ 162 h 177"/>
                <a:gd name="T10" fmla="*/ 220 w 315"/>
                <a:gd name="T11" fmla="*/ 160 h 177"/>
                <a:gd name="T12" fmla="*/ 217 w 315"/>
                <a:gd name="T13" fmla="*/ 156 h 177"/>
                <a:gd name="T14" fmla="*/ 208 w 315"/>
                <a:gd name="T15" fmla="*/ 155 h 177"/>
                <a:gd name="T16" fmla="*/ 206 w 315"/>
                <a:gd name="T17" fmla="*/ 153 h 177"/>
                <a:gd name="T18" fmla="*/ 201 w 315"/>
                <a:gd name="T19" fmla="*/ 151 h 177"/>
                <a:gd name="T20" fmla="*/ 196 w 315"/>
                <a:gd name="T21" fmla="*/ 149 h 177"/>
                <a:gd name="T22" fmla="*/ 192 w 315"/>
                <a:gd name="T23" fmla="*/ 146 h 177"/>
                <a:gd name="T24" fmla="*/ 181 w 315"/>
                <a:gd name="T25" fmla="*/ 145 h 177"/>
                <a:gd name="T26" fmla="*/ 179 w 315"/>
                <a:gd name="T27" fmla="*/ 142 h 177"/>
                <a:gd name="T28" fmla="*/ 173 w 315"/>
                <a:gd name="T29" fmla="*/ 140 h 177"/>
                <a:gd name="T30" fmla="*/ 171 w 315"/>
                <a:gd name="T31" fmla="*/ 138 h 177"/>
                <a:gd name="T32" fmla="*/ 163 w 315"/>
                <a:gd name="T33" fmla="*/ 136 h 177"/>
                <a:gd name="T34" fmla="*/ 162 w 315"/>
                <a:gd name="T35" fmla="*/ 134 h 177"/>
                <a:gd name="T36" fmla="*/ 158 w 315"/>
                <a:gd name="T37" fmla="*/ 132 h 177"/>
                <a:gd name="T38" fmla="*/ 153 w 315"/>
                <a:gd name="T39" fmla="*/ 129 h 177"/>
                <a:gd name="T40" fmla="*/ 146 w 315"/>
                <a:gd name="T41" fmla="*/ 127 h 177"/>
                <a:gd name="T42" fmla="*/ 140 w 315"/>
                <a:gd name="T43" fmla="*/ 123 h 177"/>
                <a:gd name="T44" fmla="*/ 136 w 315"/>
                <a:gd name="T45" fmla="*/ 121 h 177"/>
                <a:gd name="T46" fmla="*/ 134 w 315"/>
                <a:gd name="T47" fmla="*/ 118 h 177"/>
                <a:gd name="T48" fmla="*/ 129 w 315"/>
                <a:gd name="T49" fmla="*/ 115 h 177"/>
                <a:gd name="T50" fmla="*/ 127 w 315"/>
                <a:gd name="T51" fmla="*/ 112 h 177"/>
                <a:gd name="T52" fmla="*/ 121 w 315"/>
                <a:gd name="T53" fmla="*/ 110 h 177"/>
                <a:gd name="T54" fmla="*/ 119 w 315"/>
                <a:gd name="T55" fmla="*/ 106 h 177"/>
                <a:gd name="T56" fmla="*/ 115 w 315"/>
                <a:gd name="T57" fmla="*/ 104 h 177"/>
                <a:gd name="T58" fmla="*/ 112 w 315"/>
                <a:gd name="T59" fmla="*/ 100 h 177"/>
                <a:gd name="T60" fmla="*/ 108 w 315"/>
                <a:gd name="T61" fmla="*/ 97 h 177"/>
                <a:gd name="T62" fmla="*/ 107 w 315"/>
                <a:gd name="T63" fmla="*/ 92 h 177"/>
                <a:gd name="T64" fmla="*/ 103 w 315"/>
                <a:gd name="T65" fmla="*/ 90 h 177"/>
                <a:gd name="T66" fmla="*/ 100 w 315"/>
                <a:gd name="T67" fmla="*/ 86 h 177"/>
                <a:gd name="T68" fmla="*/ 95 w 315"/>
                <a:gd name="T69" fmla="*/ 84 h 177"/>
                <a:gd name="T70" fmla="*/ 94 w 315"/>
                <a:gd name="T71" fmla="*/ 78 h 177"/>
                <a:gd name="T72" fmla="*/ 87 w 315"/>
                <a:gd name="T73" fmla="*/ 76 h 177"/>
                <a:gd name="T74" fmla="*/ 85 w 315"/>
                <a:gd name="T75" fmla="*/ 73 h 177"/>
                <a:gd name="T76" fmla="*/ 82 w 315"/>
                <a:gd name="T77" fmla="*/ 69 h 177"/>
                <a:gd name="T78" fmla="*/ 81 w 315"/>
                <a:gd name="T79" fmla="*/ 61 h 177"/>
                <a:gd name="T80" fmla="*/ 78 w 315"/>
                <a:gd name="T81" fmla="*/ 58 h 177"/>
                <a:gd name="T82" fmla="*/ 73 w 315"/>
                <a:gd name="T83" fmla="*/ 55 h 177"/>
                <a:gd name="T84" fmla="*/ 68 w 315"/>
                <a:gd name="T85" fmla="*/ 53 h 177"/>
                <a:gd name="T86" fmla="*/ 67 w 315"/>
                <a:gd name="T87" fmla="*/ 46 h 177"/>
                <a:gd name="T88" fmla="*/ 64 w 315"/>
                <a:gd name="T89" fmla="*/ 43 h 177"/>
                <a:gd name="T90" fmla="*/ 63 w 315"/>
                <a:gd name="T91" fmla="*/ 37 h 177"/>
                <a:gd name="T92" fmla="*/ 57 w 315"/>
                <a:gd name="T93" fmla="*/ 36 h 177"/>
                <a:gd name="T94" fmla="*/ 56 w 315"/>
                <a:gd name="T95" fmla="*/ 31 h 177"/>
                <a:gd name="T96" fmla="*/ 51 w 315"/>
                <a:gd name="T97" fmla="*/ 27 h 177"/>
                <a:gd name="T98" fmla="*/ 49 w 315"/>
                <a:gd name="T99" fmla="*/ 21 h 177"/>
                <a:gd name="T100" fmla="*/ 46 w 315"/>
                <a:gd name="T101" fmla="*/ 17 h 177"/>
                <a:gd name="T102" fmla="*/ 44 w 315"/>
                <a:gd name="T103" fmla="*/ 13 h 177"/>
                <a:gd name="T104" fmla="*/ 39 w 315"/>
                <a:gd name="T105" fmla="*/ 11 h 177"/>
                <a:gd name="T106" fmla="*/ 36 w 315"/>
                <a:gd name="T107" fmla="*/ 8 h 177"/>
                <a:gd name="T108" fmla="*/ 30 w 315"/>
                <a:gd name="T109" fmla="*/ 5 h 177"/>
                <a:gd name="T110" fmla="*/ 22 w 315"/>
                <a:gd name="T111" fmla="*/ 2 h 177"/>
                <a:gd name="T112" fmla="*/ 10 w 315"/>
                <a:gd name="T113" fmla="*/ 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177">
                  <a:moveTo>
                    <a:pt x="315" y="177"/>
                  </a:moveTo>
                  <a:lnTo>
                    <a:pt x="303" y="177"/>
                  </a:lnTo>
                  <a:lnTo>
                    <a:pt x="303" y="175"/>
                  </a:lnTo>
                  <a:lnTo>
                    <a:pt x="285" y="175"/>
                  </a:lnTo>
                  <a:lnTo>
                    <a:pt x="285" y="172"/>
                  </a:lnTo>
                  <a:lnTo>
                    <a:pt x="271" y="172"/>
                  </a:lnTo>
                  <a:lnTo>
                    <a:pt x="271" y="169"/>
                  </a:lnTo>
                  <a:lnTo>
                    <a:pt x="254" y="169"/>
                  </a:lnTo>
                  <a:lnTo>
                    <a:pt x="254" y="167"/>
                  </a:lnTo>
                  <a:lnTo>
                    <a:pt x="243" y="167"/>
                  </a:lnTo>
                  <a:lnTo>
                    <a:pt x="243" y="165"/>
                  </a:lnTo>
                  <a:lnTo>
                    <a:pt x="235" y="165"/>
                  </a:lnTo>
                  <a:lnTo>
                    <a:pt x="235" y="163"/>
                  </a:lnTo>
                  <a:lnTo>
                    <a:pt x="229" y="163"/>
                  </a:lnTo>
                  <a:lnTo>
                    <a:pt x="229" y="162"/>
                  </a:lnTo>
                  <a:lnTo>
                    <a:pt x="224" y="162"/>
                  </a:lnTo>
                  <a:lnTo>
                    <a:pt x="224" y="160"/>
                  </a:lnTo>
                  <a:lnTo>
                    <a:pt x="220" y="160"/>
                  </a:lnTo>
                  <a:lnTo>
                    <a:pt x="220" y="158"/>
                  </a:lnTo>
                  <a:lnTo>
                    <a:pt x="217" y="158"/>
                  </a:lnTo>
                  <a:lnTo>
                    <a:pt x="217" y="156"/>
                  </a:lnTo>
                  <a:lnTo>
                    <a:pt x="210" y="156"/>
                  </a:lnTo>
                  <a:lnTo>
                    <a:pt x="210" y="155"/>
                  </a:lnTo>
                  <a:lnTo>
                    <a:pt x="208" y="155"/>
                  </a:lnTo>
                  <a:lnTo>
                    <a:pt x="208" y="154"/>
                  </a:lnTo>
                  <a:lnTo>
                    <a:pt x="206" y="154"/>
                  </a:lnTo>
                  <a:lnTo>
                    <a:pt x="206" y="153"/>
                  </a:lnTo>
                  <a:lnTo>
                    <a:pt x="204" y="153"/>
                  </a:lnTo>
                  <a:lnTo>
                    <a:pt x="204" y="151"/>
                  </a:lnTo>
                  <a:lnTo>
                    <a:pt x="201" y="151"/>
                  </a:lnTo>
                  <a:lnTo>
                    <a:pt x="201" y="150"/>
                  </a:lnTo>
                  <a:lnTo>
                    <a:pt x="201" y="149"/>
                  </a:lnTo>
                  <a:lnTo>
                    <a:pt x="196" y="149"/>
                  </a:lnTo>
                  <a:lnTo>
                    <a:pt x="196" y="148"/>
                  </a:lnTo>
                  <a:lnTo>
                    <a:pt x="192" y="148"/>
                  </a:lnTo>
                  <a:lnTo>
                    <a:pt x="192" y="146"/>
                  </a:lnTo>
                  <a:lnTo>
                    <a:pt x="184" y="146"/>
                  </a:lnTo>
                  <a:lnTo>
                    <a:pt x="184" y="145"/>
                  </a:lnTo>
                  <a:lnTo>
                    <a:pt x="181" y="145"/>
                  </a:lnTo>
                  <a:lnTo>
                    <a:pt x="181" y="144"/>
                  </a:lnTo>
                  <a:lnTo>
                    <a:pt x="179" y="144"/>
                  </a:lnTo>
                  <a:lnTo>
                    <a:pt x="179" y="142"/>
                  </a:lnTo>
                  <a:lnTo>
                    <a:pt x="177" y="142"/>
                  </a:lnTo>
                  <a:lnTo>
                    <a:pt x="177" y="140"/>
                  </a:lnTo>
                  <a:lnTo>
                    <a:pt x="173" y="140"/>
                  </a:lnTo>
                  <a:lnTo>
                    <a:pt x="173" y="139"/>
                  </a:lnTo>
                  <a:lnTo>
                    <a:pt x="171" y="139"/>
                  </a:lnTo>
                  <a:lnTo>
                    <a:pt x="171" y="138"/>
                  </a:lnTo>
                  <a:lnTo>
                    <a:pt x="166" y="138"/>
                  </a:lnTo>
                  <a:lnTo>
                    <a:pt x="166" y="136"/>
                  </a:lnTo>
                  <a:lnTo>
                    <a:pt x="163" y="136"/>
                  </a:lnTo>
                  <a:lnTo>
                    <a:pt x="163" y="135"/>
                  </a:lnTo>
                  <a:lnTo>
                    <a:pt x="162" y="135"/>
                  </a:lnTo>
                  <a:lnTo>
                    <a:pt x="162" y="134"/>
                  </a:lnTo>
                  <a:lnTo>
                    <a:pt x="160" y="134"/>
                  </a:lnTo>
                  <a:lnTo>
                    <a:pt x="160" y="132"/>
                  </a:lnTo>
                  <a:lnTo>
                    <a:pt x="158" y="132"/>
                  </a:lnTo>
                  <a:lnTo>
                    <a:pt x="158" y="130"/>
                  </a:lnTo>
                  <a:lnTo>
                    <a:pt x="153" y="130"/>
                  </a:lnTo>
                  <a:lnTo>
                    <a:pt x="153" y="129"/>
                  </a:lnTo>
                  <a:lnTo>
                    <a:pt x="149" y="129"/>
                  </a:lnTo>
                  <a:lnTo>
                    <a:pt x="149" y="127"/>
                  </a:lnTo>
                  <a:lnTo>
                    <a:pt x="146" y="127"/>
                  </a:lnTo>
                  <a:lnTo>
                    <a:pt x="146" y="126"/>
                  </a:lnTo>
                  <a:lnTo>
                    <a:pt x="140" y="126"/>
                  </a:lnTo>
                  <a:lnTo>
                    <a:pt x="140" y="123"/>
                  </a:lnTo>
                  <a:lnTo>
                    <a:pt x="138" y="123"/>
                  </a:lnTo>
                  <a:lnTo>
                    <a:pt x="138" y="121"/>
                  </a:lnTo>
                  <a:lnTo>
                    <a:pt x="136" y="121"/>
                  </a:lnTo>
                  <a:lnTo>
                    <a:pt x="136" y="119"/>
                  </a:lnTo>
                  <a:lnTo>
                    <a:pt x="134" y="119"/>
                  </a:lnTo>
                  <a:lnTo>
                    <a:pt x="134" y="118"/>
                  </a:lnTo>
                  <a:lnTo>
                    <a:pt x="131" y="118"/>
                  </a:lnTo>
                  <a:lnTo>
                    <a:pt x="131" y="115"/>
                  </a:lnTo>
                  <a:lnTo>
                    <a:pt x="129" y="115"/>
                  </a:lnTo>
                  <a:lnTo>
                    <a:pt x="129" y="114"/>
                  </a:lnTo>
                  <a:lnTo>
                    <a:pt x="127" y="114"/>
                  </a:lnTo>
                  <a:lnTo>
                    <a:pt x="127" y="112"/>
                  </a:lnTo>
                  <a:lnTo>
                    <a:pt x="124" y="112"/>
                  </a:lnTo>
                  <a:lnTo>
                    <a:pt x="124" y="110"/>
                  </a:lnTo>
                  <a:lnTo>
                    <a:pt x="121" y="110"/>
                  </a:lnTo>
                  <a:lnTo>
                    <a:pt x="121" y="109"/>
                  </a:lnTo>
                  <a:lnTo>
                    <a:pt x="119" y="109"/>
                  </a:lnTo>
                  <a:lnTo>
                    <a:pt x="119" y="106"/>
                  </a:lnTo>
                  <a:lnTo>
                    <a:pt x="117" y="106"/>
                  </a:lnTo>
                  <a:lnTo>
                    <a:pt x="117" y="104"/>
                  </a:lnTo>
                  <a:lnTo>
                    <a:pt x="115" y="104"/>
                  </a:lnTo>
                  <a:lnTo>
                    <a:pt x="115" y="102"/>
                  </a:lnTo>
                  <a:lnTo>
                    <a:pt x="112" y="102"/>
                  </a:lnTo>
                  <a:lnTo>
                    <a:pt x="112" y="100"/>
                  </a:lnTo>
                  <a:lnTo>
                    <a:pt x="110" y="100"/>
                  </a:lnTo>
                  <a:lnTo>
                    <a:pt x="110" y="97"/>
                  </a:lnTo>
                  <a:lnTo>
                    <a:pt x="108" y="97"/>
                  </a:lnTo>
                  <a:lnTo>
                    <a:pt x="108" y="94"/>
                  </a:lnTo>
                  <a:lnTo>
                    <a:pt x="107" y="94"/>
                  </a:lnTo>
                  <a:lnTo>
                    <a:pt x="107" y="92"/>
                  </a:lnTo>
                  <a:lnTo>
                    <a:pt x="105" y="92"/>
                  </a:lnTo>
                  <a:lnTo>
                    <a:pt x="105" y="90"/>
                  </a:lnTo>
                  <a:lnTo>
                    <a:pt x="103" y="90"/>
                  </a:lnTo>
                  <a:lnTo>
                    <a:pt x="103" y="89"/>
                  </a:lnTo>
                  <a:lnTo>
                    <a:pt x="100" y="89"/>
                  </a:lnTo>
                  <a:lnTo>
                    <a:pt x="100" y="86"/>
                  </a:lnTo>
                  <a:lnTo>
                    <a:pt x="96" y="86"/>
                  </a:lnTo>
                  <a:lnTo>
                    <a:pt x="96" y="84"/>
                  </a:lnTo>
                  <a:lnTo>
                    <a:pt x="95" y="84"/>
                  </a:lnTo>
                  <a:lnTo>
                    <a:pt x="95" y="81"/>
                  </a:lnTo>
                  <a:lnTo>
                    <a:pt x="94" y="81"/>
                  </a:lnTo>
                  <a:lnTo>
                    <a:pt x="94" y="78"/>
                  </a:lnTo>
                  <a:lnTo>
                    <a:pt x="91" y="78"/>
                  </a:lnTo>
                  <a:lnTo>
                    <a:pt x="91" y="76"/>
                  </a:lnTo>
                  <a:lnTo>
                    <a:pt x="87" y="76"/>
                  </a:lnTo>
                  <a:lnTo>
                    <a:pt x="87" y="74"/>
                  </a:lnTo>
                  <a:lnTo>
                    <a:pt x="85" y="74"/>
                  </a:lnTo>
                  <a:lnTo>
                    <a:pt x="85" y="73"/>
                  </a:lnTo>
                  <a:lnTo>
                    <a:pt x="83" y="73"/>
                  </a:lnTo>
                  <a:lnTo>
                    <a:pt x="83" y="69"/>
                  </a:lnTo>
                  <a:lnTo>
                    <a:pt x="82" y="69"/>
                  </a:lnTo>
                  <a:lnTo>
                    <a:pt x="82" y="66"/>
                  </a:lnTo>
                  <a:lnTo>
                    <a:pt x="81" y="66"/>
                  </a:lnTo>
                  <a:lnTo>
                    <a:pt x="81" y="61"/>
                  </a:lnTo>
                  <a:lnTo>
                    <a:pt x="80" y="61"/>
                  </a:lnTo>
                  <a:lnTo>
                    <a:pt x="80" y="58"/>
                  </a:lnTo>
                  <a:lnTo>
                    <a:pt x="78" y="58"/>
                  </a:lnTo>
                  <a:lnTo>
                    <a:pt x="78" y="56"/>
                  </a:lnTo>
                  <a:lnTo>
                    <a:pt x="73" y="56"/>
                  </a:lnTo>
                  <a:lnTo>
                    <a:pt x="73" y="55"/>
                  </a:lnTo>
                  <a:lnTo>
                    <a:pt x="70" y="55"/>
                  </a:lnTo>
                  <a:lnTo>
                    <a:pt x="70" y="53"/>
                  </a:lnTo>
                  <a:lnTo>
                    <a:pt x="68" y="53"/>
                  </a:lnTo>
                  <a:lnTo>
                    <a:pt x="68" y="51"/>
                  </a:lnTo>
                  <a:lnTo>
                    <a:pt x="67" y="51"/>
                  </a:lnTo>
                  <a:lnTo>
                    <a:pt x="67" y="46"/>
                  </a:lnTo>
                  <a:lnTo>
                    <a:pt x="65" y="46"/>
                  </a:lnTo>
                  <a:lnTo>
                    <a:pt x="65" y="43"/>
                  </a:lnTo>
                  <a:lnTo>
                    <a:pt x="64" y="43"/>
                  </a:lnTo>
                  <a:lnTo>
                    <a:pt x="64" y="39"/>
                  </a:lnTo>
                  <a:lnTo>
                    <a:pt x="63" y="39"/>
                  </a:lnTo>
                  <a:lnTo>
                    <a:pt x="63" y="37"/>
                  </a:lnTo>
                  <a:lnTo>
                    <a:pt x="59" y="37"/>
                  </a:lnTo>
                  <a:lnTo>
                    <a:pt x="59" y="36"/>
                  </a:lnTo>
                  <a:lnTo>
                    <a:pt x="57" y="36"/>
                  </a:lnTo>
                  <a:lnTo>
                    <a:pt x="57" y="33"/>
                  </a:lnTo>
                  <a:lnTo>
                    <a:pt x="56" y="33"/>
                  </a:lnTo>
                  <a:lnTo>
                    <a:pt x="56" y="31"/>
                  </a:lnTo>
                  <a:lnTo>
                    <a:pt x="53" y="31"/>
                  </a:lnTo>
                  <a:lnTo>
                    <a:pt x="53" y="27"/>
                  </a:lnTo>
                  <a:lnTo>
                    <a:pt x="51" y="27"/>
                  </a:lnTo>
                  <a:lnTo>
                    <a:pt x="51" y="25"/>
                  </a:lnTo>
                  <a:lnTo>
                    <a:pt x="49" y="25"/>
                  </a:lnTo>
                  <a:lnTo>
                    <a:pt x="49" y="21"/>
                  </a:lnTo>
                  <a:lnTo>
                    <a:pt x="47" y="21"/>
                  </a:lnTo>
                  <a:lnTo>
                    <a:pt x="47" y="17"/>
                  </a:lnTo>
                  <a:lnTo>
                    <a:pt x="46" y="17"/>
                  </a:lnTo>
                  <a:lnTo>
                    <a:pt x="46" y="15"/>
                  </a:lnTo>
                  <a:lnTo>
                    <a:pt x="44" y="15"/>
                  </a:lnTo>
                  <a:lnTo>
                    <a:pt x="44" y="13"/>
                  </a:lnTo>
                  <a:lnTo>
                    <a:pt x="42" y="13"/>
                  </a:lnTo>
                  <a:lnTo>
                    <a:pt x="42" y="11"/>
                  </a:lnTo>
                  <a:lnTo>
                    <a:pt x="39" y="11"/>
                  </a:lnTo>
                  <a:lnTo>
                    <a:pt x="39" y="10"/>
                  </a:lnTo>
                  <a:lnTo>
                    <a:pt x="36" y="10"/>
                  </a:lnTo>
                  <a:lnTo>
                    <a:pt x="36" y="8"/>
                  </a:lnTo>
                  <a:lnTo>
                    <a:pt x="34" y="8"/>
                  </a:lnTo>
                  <a:lnTo>
                    <a:pt x="34" y="5"/>
                  </a:lnTo>
                  <a:lnTo>
                    <a:pt x="30" y="5"/>
                  </a:lnTo>
                  <a:lnTo>
                    <a:pt x="30" y="4"/>
                  </a:lnTo>
                  <a:lnTo>
                    <a:pt x="22" y="4"/>
                  </a:lnTo>
                  <a:lnTo>
                    <a:pt x="22" y="2"/>
                  </a:lnTo>
                  <a:lnTo>
                    <a:pt x="20" y="2"/>
                  </a:lnTo>
                  <a:lnTo>
                    <a:pt x="20" y="1"/>
                  </a:lnTo>
                  <a:lnTo>
                    <a:pt x="10" y="1"/>
                  </a:lnTo>
                  <a:lnTo>
                    <a:pt x="10" y="0"/>
                  </a:lnTo>
                  <a:lnTo>
                    <a:pt x="0" y="0"/>
                  </a:lnTo>
                </a:path>
              </a:pathLst>
            </a:cu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Freeform 19"/>
            <p:cNvSpPr>
              <a:spLocks/>
            </p:cNvSpPr>
            <p:nvPr/>
          </p:nvSpPr>
          <p:spPr bwMode="auto">
            <a:xfrm>
              <a:off x="2579748" y="1707318"/>
              <a:ext cx="3745702" cy="2154130"/>
            </a:xfrm>
            <a:custGeom>
              <a:avLst/>
              <a:gdLst>
                <a:gd name="T0" fmla="*/ 271 w 296"/>
                <a:gd name="T1" fmla="*/ 167 h 170"/>
                <a:gd name="T2" fmla="*/ 251 w 296"/>
                <a:gd name="T3" fmla="*/ 161 h 170"/>
                <a:gd name="T4" fmla="*/ 236 w 296"/>
                <a:gd name="T5" fmla="*/ 158 h 170"/>
                <a:gd name="T6" fmla="*/ 226 w 296"/>
                <a:gd name="T7" fmla="*/ 154 h 170"/>
                <a:gd name="T8" fmla="*/ 220 w 296"/>
                <a:gd name="T9" fmla="*/ 153 h 170"/>
                <a:gd name="T10" fmla="*/ 216 w 296"/>
                <a:gd name="T11" fmla="*/ 150 h 170"/>
                <a:gd name="T12" fmla="*/ 210 w 296"/>
                <a:gd name="T13" fmla="*/ 149 h 170"/>
                <a:gd name="T14" fmla="*/ 201 w 296"/>
                <a:gd name="T15" fmla="*/ 145 h 170"/>
                <a:gd name="T16" fmla="*/ 178 w 296"/>
                <a:gd name="T17" fmla="*/ 142 h 170"/>
                <a:gd name="T18" fmla="*/ 174 w 296"/>
                <a:gd name="T19" fmla="*/ 137 h 170"/>
                <a:gd name="T20" fmla="*/ 169 w 296"/>
                <a:gd name="T21" fmla="*/ 136 h 170"/>
                <a:gd name="T22" fmla="*/ 165 w 296"/>
                <a:gd name="T23" fmla="*/ 133 h 170"/>
                <a:gd name="T24" fmla="*/ 156 w 296"/>
                <a:gd name="T25" fmla="*/ 131 h 170"/>
                <a:gd name="T26" fmla="*/ 153 w 296"/>
                <a:gd name="T27" fmla="*/ 128 h 170"/>
                <a:gd name="T28" fmla="*/ 144 w 296"/>
                <a:gd name="T29" fmla="*/ 127 h 170"/>
                <a:gd name="T30" fmla="*/ 143 w 296"/>
                <a:gd name="T31" fmla="*/ 124 h 170"/>
                <a:gd name="T32" fmla="*/ 138 w 296"/>
                <a:gd name="T33" fmla="*/ 121 h 170"/>
                <a:gd name="T34" fmla="*/ 132 w 296"/>
                <a:gd name="T35" fmla="*/ 119 h 170"/>
                <a:gd name="T36" fmla="*/ 130 w 296"/>
                <a:gd name="T37" fmla="*/ 116 h 170"/>
                <a:gd name="T38" fmla="*/ 126 w 296"/>
                <a:gd name="T39" fmla="*/ 115 h 170"/>
                <a:gd name="T40" fmla="*/ 125 w 296"/>
                <a:gd name="T41" fmla="*/ 112 h 170"/>
                <a:gd name="T42" fmla="*/ 119 w 296"/>
                <a:gd name="T43" fmla="*/ 110 h 170"/>
                <a:gd name="T44" fmla="*/ 117 w 296"/>
                <a:gd name="T45" fmla="*/ 107 h 170"/>
                <a:gd name="T46" fmla="*/ 113 w 296"/>
                <a:gd name="T47" fmla="*/ 104 h 170"/>
                <a:gd name="T48" fmla="*/ 111 w 296"/>
                <a:gd name="T49" fmla="*/ 99 h 170"/>
                <a:gd name="T50" fmla="*/ 107 w 296"/>
                <a:gd name="T51" fmla="*/ 97 h 170"/>
                <a:gd name="T52" fmla="*/ 103 w 296"/>
                <a:gd name="T53" fmla="*/ 95 h 170"/>
                <a:gd name="T54" fmla="*/ 99 w 296"/>
                <a:gd name="T55" fmla="*/ 93 h 170"/>
                <a:gd name="T56" fmla="*/ 98 w 296"/>
                <a:gd name="T57" fmla="*/ 89 h 170"/>
                <a:gd name="T58" fmla="*/ 96 w 296"/>
                <a:gd name="T59" fmla="*/ 83 h 170"/>
                <a:gd name="T60" fmla="*/ 91 w 296"/>
                <a:gd name="T61" fmla="*/ 81 h 170"/>
                <a:gd name="T62" fmla="*/ 89 w 296"/>
                <a:gd name="T63" fmla="*/ 75 h 170"/>
                <a:gd name="T64" fmla="*/ 84 w 296"/>
                <a:gd name="T65" fmla="*/ 73 h 170"/>
                <a:gd name="T66" fmla="*/ 83 w 296"/>
                <a:gd name="T67" fmla="*/ 68 h 170"/>
                <a:gd name="T68" fmla="*/ 81 w 296"/>
                <a:gd name="T69" fmla="*/ 64 h 170"/>
                <a:gd name="T70" fmla="*/ 79 w 296"/>
                <a:gd name="T71" fmla="*/ 62 h 170"/>
                <a:gd name="T72" fmla="*/ 76 w 296"/>
                <a:gd name="T73" fmla="*/ 56 h 170"/>
                <a:gd name="T74" fmla="*/ 69 w 296"/>
                <a:gd name="T75" fmla="*/ 51 h 170"/>
                <a:gd name="T76" fmla="*/ 68 w 296"/>
                <a:gd name="T77" fmla="*/ 46 h 170"/>
                <a:gd name="T78" fmla="*/ 66 w 296"/>
                <a:gd name="T79" fmla="*/ 43 h 170"/>
                <a:gd name="T80" fmla="*/ 64 w 296"/>
                <a:gd name="T81" fmla="*/ 38 h 170"/>
                <a:gd name="T82" fmla="*/ 55 w 296"/>
                <a:gd name="T83" fmla="*/ 36 h 170"/>
                <a:gd name="T84" fmla="*/ 52 w 296"/>
                <a:gd name="T85" fmla="*/ 31 h 170"/>
                <a:gd name="T86" fmla="*/ 49 w 296"/>
                <a:gd name="T87" fmla="*/ 30 h 170"/>
                <a:gd name="T88" fmla="*/ 47 w 296"/>
                <a:gd name="T89" fmla="*/ 21 h 170"/>
                <a:gd name="T90" fmla="*/ 42 w 296"/>
                <a:gd name="T91" fmla="*/ 18 h 170"/>
                <a:gd name="T92" fmla="*/ 34 w 296"/>
                <a:gd name="T93" fmla="*/ 14 h 170"/>
                <a:gd name="T94" fmla="*/ 31 w 296"/>
                <a:gd name="T95" fmla="*/ 11 h 170"/>
                <a:gd name="T96" fmla="*/ 25 w 296"/>
                <a:gd name="T97" fmla="*/ 9 h 170"/>
                <a:gd name="T98" fmla="*/ 21 w 296"/>
                <a:gd name="T99" fmla="*/ 6 h 170"/>
                <a:gd name="T100" fmla="*/ 15 w 296"/>
                <a:gd name="T101" fmla="*/ 4 h 170"/>
                <a:gd name="T102" fmla="*/ 7 w 296"/>
                <a:gd name="T10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170">
                  <a:moveTo>
                    <a:pt x="296" y="170"/>
                  </a:moveTo>
                  <a:lnTo>
                    <a:pt x="271" y="170"/>
                  </a:lnTo>
                  <a:lnTo>
                    <a:pt x="271" y="167"/>
                  </a:lnTo>
                  <a:lnTo>
                    <a:pt x="254" y="167"/>
                  </a:lnTo>
                  <a:lnTo>
                    <a:pt x="251" y="167"/>
                  </a:lnTo>
                  <a:lnTo>
                    <a:pt x="251" y="161"/>
                  </a:lnTo>
                  <a:lnTo>
                    <a:pt x="239" y="161"/>
                  </a:lnTo>
                  <a:lnTo>
                    <a:pt x="239" y="158"/>
                  </a:lnTo>
                  <a:lnTo>
                    <a:pt x="236" y="158"/>
                  </a:lnTo>
                  <a:lnTo>
                    <a:pt x="236" y="157"/>
                  </a:lnTo>
                  <a:lnTo>
                    <a:pt x="226" y="157"/>
                  </a:lnTo>
                  <a:lnTo>
                    <a:pt x="226" y="154"/>
                  </a:lnTo>
                  <a:lnTo>
                    <a:pt x="222" y="154"/>
                  </a:lnTo>
                  <a:lnTo>
                    <a:pt x="222" y="153"/>
                  </a:lnTo>
                  <a:lnTo>
                    <a:pt x="220" y="153"/>
                  </a:lnTo>
                  <a:lnTo>
                    <a:pt x="220" y="152"/>
                  </a:lnTo>
                  <a:lnTo>
                    <a:pt x="216" y="152"/>
                  </a:lnTo>
                  <a:lnTo>
                    <a:pt x="216" y="150"/>
                  </a:lnTo>
                  <a:lnTo>
                    <a:pt x="211" y="150"/>
                  </a:lnTo>
                  <a:lnTo>
                    <a:pt x="211" y="149"/>
                  </a:lnTo>
                  <a:lnTo>
                    <a:pt x="210" y="149"/>
                  </a:lnTo>
                  <a:lnTo>
                    <a:pt x="210" y="146"/>
                  </a:lnTo>
                  <a:lnTo>
                    <a:pt x="201" y="146"/>
                  </a:lnTo>
                  <a:lnTo>
                    <a:pt x="201" y="145"/>
                  </a:lnTo>
                  <a:lnTo>
                    <a:pt x="187" y="145"/>
                  </a:lnTo>
                  <a:lnTo>
                    <a:pt x="187" y="142"/>
                  </a:lnTo>
                  <a:lnTo>
                    <a:pt x="178" y="142"/>
                  </a:lnTo>
                  <a:lnTo>
                    <a:pt x="178" y="140"/>
                  </a:lnTo>
                  <a:lnTo>
                    <a:pt x="174" y="140"/>
                  </a:lnTo>
                  <a:lnTo>
                    <a:pt x="174" y="137"/>
                  </a:lnTo>
                  <a:lnTo>
                    <a:pt x="171" y="137"/>
                  </a:lnTo>
                  <a:lnTo>
                    <a:pt x="171" y="136"/>
                  </a:lnTo>
                  <a:lnTo>
                    <a:pt x="169" y="136"/>
                  </a:lnTo>
                  <a:lnTo>
                    <a:pt x="169" y="135"/>
                  </a:lnTo>
                  <a:lnTo>
                    <a:pt x="165" y="135"/>
                  </a:lnTo>
                  <a:lnTo>
                    <a:pt x="165" y="133"/>
                  </a:lnTo>
                  <a:lnTo>
                    <a:pt x="163" y="133"/>
                  </a:lnTo>
                  <a:lnTo>
                    <a:pt x="163" y="131"/>
                  </a:lnTo>
                  <a:lnTo>
                    <a:pt x="156" y="131"/>
                  </a:lnTo>
                  <a:lnTo>
                    <a:pt x="156" y="130"/>
                  </a:lnTo>
                  <a:lnTo>
                    <a:pt x="153" y="130"/>
                  </a:lnTo>
                  <a:lnTo>
                    <a:pt x="153" y="128"/>
                  </a:lnTo>
                  <a:lnTo>
                    <a:pt x="148" y="128"/>
                  </a:lnTo>
                  <a:lnTo>
                    <a:pt x="148" y="127"/>
                  </a:lnTo>
                  <a:lnTo>
                    <a:pt x="144" y="127"/>
                  </a:lnTo>
                  <a:lnTo>
                    <a:pt x="144" y="125"/>
                  </a:lnTo>
                  <a:lnTo>
                    <a:pt x="143" y="125"/>
                  </a:lnTo>
                  <a:lnTo>
                    <a:pt x="143" y="124"/>
                  </a:lnTo>
                  <a:lnTo>
                    <a:pt x="140" y="124"/>
                  </a:lnTo>
                  <a:lnTo>
                    <a:pt x="140" y="121"/>
                  </a:lnTo>
                  <a:lnTo>
                    <a:pt x="138" y="121"/>
                  </a:lnTo>
                  <a:lnTo>
                    <a:pt x="138" y="119"/>
                  </a:lnTo>
                  <a:lnTo>
                    <a:pt x="135" y="119"/>
                  </a:lnTo>
                  <a:lnTo>
                    <a:pt x="132" y="119"/>
                  </a:lnTo>
                  <a:lnTo>
                    <a:pt x="132" y="118"/>
                  </a:lnTo>
                  <a:lnTo>
                    <a:pt x="130" y="118"/>
                  </a:lnTo>
                  <a:lnTo>
                    <a:pt x="130" y="116"/>
                  </a:lnTo>
                  <a:lnTo>
                    <a:pt x="127" y="116"/>
                  </a:lnTo>
                  <a:lnTo>
                    <a:pt x="127" y="115"/>
                  </a:lnTo>
                  <a:lnTo>
                    <a:pt x="126" y="115"/>
                  </a:lnTo>
                  <a:lnTo>
                    <a:pt x="126" y="113"/>
                  </a:lnTo>
                  <a:lnTo>
                    <a:pt x="125" y="113"/>
                  </a:lnTo>
                  <a:lnTo>
                    <a:pt x="125" y="112"/>
                  </a:lnTo>
                  <a:lnTo>
                    <a:pt x="122" y="112"/>
                  </a:lnTo>
                  <a:lnTo>
                    <a:pt x="122" y="110"/>
                  </a:lnTo>
                  <a:lnTo>
                    <a:pt x="119" y="110"/>
                  </a:lnTo>
                  <a:lnTo>
                    <a:pt x="119" y="109"/>
                  </a:lnTo>
                  <a:lnTo>
                    <a:pt x="117" y="109"/>
                  </a:lnTo>
                  <a:lnTo>
                    <a:pt x="117" y="107"/>
                  </a:lnTo>
                  <a:lnTo>
                    <a:pt x="114" y="107"/>
                  </a:lnTo>
                  <a:lnTo>
                    <a:pt x="114" y="104"/>
                  </a:lnTo>
                  <a:lnTo>
                    <a:pt x="113" y="104"/>
                  </a:lnTo>
                  <a:lnTo>
                    <a:pt x="113" y="102"/>
                  </a:lnTo>
                  <a:lnTo>
                    <a:pt x="111" y="102"/>
                  </a:lnTo>
                  <a:lnTo>
                    <a:pt x="111" y="99"/>
                  </a:lnTo>
                  <a:lnTo>
                    <a:pt x="109" y="99"/>
                  </a:lnTo>
                  <a:lnTo>
                    <a:pt x="109" y="97"/>
                  </a:lnTo>
                  <a:lnTo>
                    <a:pt x="107" y="97"/>
                  </a:lnTo>
                  <a:lnTo>
                    <a:pt x="107" y="96"/>
                  </a:lnTo>
                  <a:lnTo>
                    <a:pt x="103" y="96"/>
                  </a:lnTo>
                  <a:lnTo>
                    <a:pt x="103" y="95"/>
                  </a:lnTo>
                  <a:lnTo>
                    <a:pt x="101" y="95"/>
                  </a:lnTo>
                  <a:lnTo>
                    <a:pt x="101" y="93"/>
                  </a:lnTo>
                  <a:lnTo>
                    <a:pt x="99" y="93"/>
                  </a:lnTo>
                  <a:lnTo>
                    <a:pt x="99" y="91"/>
                  </a:lnTo>
                  <a:lnTo>
                    <a:pt x="98" y="91"/>
                  </a:lnTo>
                  <a:lnTo>
                    <a:pt x="98" y="89"/>
                  </a:lnTo>
                  <a:lnTo>
                    <a:pt x="96" y="89"/>
                  </a:lnTo>
                  <a:lnTo>
                    <a:pt x="96" y="88"/>
                  </a:lnTo>
                  <a:lnTo>
                    <a:pt x="96" y="83"/>
                  </a:lnTo>
                  <a:lnTo>
                    <a:pt x="92" y="83"/>
                  </a:lnTo>
                  <a:lnTo>
                    <a:pt x="92" y="81"/>
                  </a:lnTo>
                  <a:lnTo>
                    <a:pt x="91" y="81"/>
                  </a:lnTo>
                  <a:lnTo>
                    <a:pt x="91" y="78"/>
                  </a:lnTo>
                  <a:lnTo>
                    <a:pt x="89" y="78"/>
                  </a:lnTo>
                  <a:lnTo>
                    <a:pt x="89" y="75"/>
                  </a:lnTo>
                  <a:lnTo>
                    <a:pt x="86" y="75"/>
                  </a:lnTo>
                  <a:lnTo>
                    <a:pt x="86" y="73"/>
                  </a:lnTo>
                  <a:lnTo>
                    <a:pt x="84" y="73"/>
                  </a:lnTo>
                  <a:lnTo>
                    <a:pt x="84" y="71"/>
                  </a:lnTo>
                  <a:lnTo>
                    <a:pt x="83" y="71"/>
                  </a:lnTo>
                  <a:lnTo>
                    <a:pt x="83" y="68"/>
                  </a:lnTo>
                  <a:lnTo>
                    <a:pt x="83" y="66"/>
                  </a:lnTo>
                  <a:lnTo>
                    <a:pt x="81" y="66"/>
                  </a:lnTo>
                  <a:lnTo>
                    <a:pt x="81" y="64"/>
                  </a:lnTo>
                  <a:lnTo>
                    <a:pt x="80" y="64"/>
                  </a:lnTo>
                  <a:lnTo>
                    <a:pt x="80" y="62"/>
                  </a:lnTo>
                  <a:lnTo>
                    <a:pt x="79" y="62"/>
                  </a:lnTo>
                  <a:lnTo>
                    <a:pt x="79" y="59"/>
                  </a:lnTo>
                  <a:lnTo>
                    <a:pt x="76" y="59"/>
                  </a:lnTo>
                  <a:lnTo>
                    <a:pt x="76" y="56"/>
                  </a:lnTo>
                  <a:lnTo>
                    <a:pt x="73" y="56"/>
                  </a:lnTo>
                  <a:lnTo>
                    <a:pt x="73" y="51"/>
                  </a:lnTo>
                  <a:lnTo>
                    <a:pt x="69" y="51"/>
                  </a:lnTo>
                  <a:lnTo>
                    <a:pt x="69" y="49"/>
                  </a:lnTo>
                  <a:lnTo>
                    <a:pt x="68" y="49"/>
                  </a:lnTo>
                  <a:lnTo>
                    <a:pt x="68" y="46"/>
                  </a:lnTo>
                  <a:lnTo>
                    <a:pt x="67" y="46"/>
                  </a:lnTo>
                  <a:lnTo>
                    <a:pt x="67" y="43"/>
                  </a:lnTo>
                  <a:lnTo>
                    <a:pt x="66" y="43"/>
                  </a:lnTo>
                  <a:lnTo>
                    <a:pt x="66" y="40"/>
                  </a:lnTo>
                  <a:lnTo>
                    <a:pt x="64" y="40"/>
                  </a:lnTo>
                  <a:lnTo>
                    <a:pt x="64" y="38"/>
                  </a:lnTo>
                  <a:lnTo>
                    <a:pt x="62" y="38"/>
                  </a:lnTo>
                  <a:lnTo>
                    <a:pt x="62" y="36"/>
                  </a:lnTo>
                  <a:lnTo>
                    <a:pt x="55" y="36"/>
                  </a:lnTo>
                  <a:lnTo>
                    <a:pt x="55" y="34"/>
                  </a:lnTo>
                  <a:lnTo>
                    <a:pt x="52" y="34"/>
                  </a:lnTo>
                  <a:lnTo>
                    <a:pt x="52" y="31"/>
                  </a:lnTo>
                  <a:lnTo>
                    <a:pt x="51" y="31"/>
                  </a:lnTo>
                  <a:lnTo>
                    <a:pt x="51" y="30"/>
                  </a:lnTo>
                  <a:lnTo>
                    <a:pt x="49" y="30"/>
                  </a:lnTo>
                  <a:lnTo>
                    <a:pt x="49" y="26"/>
                  </a:lnTo>
                  <a:lnTo>
                    <a:pt x="47" y="26"/>
                  </a:lnTo>
                  <a:lnTo>
                    <a:pt x="47" y="21"/>
                  </a:lnTo>
                  <a:lnTo>
                    <a:pt x="44" y="21"/>
                  </a:lnTo>
                  <a:lnTo>
                    <a:pt x="44" y="18"/>
                  </a:lnTo>
                  <a:lnTo>
                    <a:pt x="42" y="18"/>
                  </a:lnTo>
                  <a:lnTo>
                    <a:pt x="42" y="16"/>
                  </a:lnTo>
                  <a:lnTo>
                    <a:pt x="34" y="16"/>
                  </a:lnTo>
                  <a:lnTo>
                    <a:pt x="34" y="14"/>
                  </a:lnTo>
                  <a:lnTo>
                    <a:pt x="33" y="14"/>
                  </a:lnTo>
                  <a:lnTo>
                    <a:pt x="33" y="11"/>
                  </a:lnTo>
                  <a:lnTo>
                    <a:pt x="31" y="11"/>
                  </a:lnTo>
                  <a:lnTo>
                    <a:pt x="27" y="11"/>
                  </a:lnTo>
                  <a:lnTo>
                    <a:pt x="27" y="9"/>
                  </a:lnTo>
                  <a:lnTo>
                    <a:pt x="25" y="9"/>
                  </a:lnTo>
                  <a:lnTo>
                    <a:pt x="25" y="8"/>
                  </a:lnTo>
                  <a:lnTo>
                    <a:pt x="21" y="8"/>
                  </a:lnTo>
                  <a:lnTo>
                    <a:pt x="21" y="6"/>
                  </a:lnTo>
                  <a:lnTo>
                    <a:pt x="18" y="6"/>
                  </a:lnTo>
                  <a:lnTo>
                    <a:pt x="18" y="4"/>
                  </a:lnTo>
                  <a:lnTo>
                    <a:pt x="15" y="4"/>
                  </a:lnTo>
                  <a:lnTo>
                    <a:pt x="15" y="2"/>
                  </a:lnTo>
                  <a:lnTo>
                    <a:pt x="7" y="2"/>
                  </a:lnTo>
                  <a:lnTo>
                    <a:pt x="7" y="0"/>
                  </a:lnTo>
                  <a:lnTo>
                    <a:pt x="0" y="0"/>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20"/>
            <p:cNvSpPr>
              <a:spLocks noChangeShapeType="1"/>
            </p:cNvSpPr>
            <p:nvPr/>
          </p:nvSpPr>
          <p:spPr bwMode="auto">
            <a:xfrm>
              <a:off x="3537881" y="2366229"/>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21"/>
            <p:cNvSpPr>
              <a:spLocks noChangeShapeType="1"/>
            </p:cNvSpPr>
            <p:nvPr/>
          </p:nvSpPr>
          <p:spPr bwMode="auto">
            <a:xfrm>
              <a:off x="2791272" y="1681976"/>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22"/>
            <p:cNvSpPr>
              <a:spLocks noChangeShapeType="1"/>
            </p:cNvSpPr>
            <p:nvPr/>
          </p:nvSpPr>
          <p:spPr bwMode="auto">
            <a:xfrm>
              <a:off x="3006397" y="1732661"/>
              <a:ext cx="0" cy="38014"/>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23"/>
            <p:cNvSpPr>
              <a:spLocks noChangeShapeType="1"/>
            </p:cNvSpPr>
            <p:nvPr/>
          </p:nvSpPr>
          <p:spPr bwMode="auto">
            <a:xfrm>
              <a:off x="3094978" y="1808689"/>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4"/>
            <p:cNvSpPr>
              <a:spLocks noChangeShapeType="1"/>
            </p:cNvSpPr>
            <p:nvPr/>
          </p:nvSpPr>
          <p:spPr bwMode="auto">
            <a:xfrm>
              <a:off x="3120286" y="1821361"/>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5"/>
            <p:cNvSpPr>
              <a:spLocks noChangeShapeType="1"/>
            </p:cNvSpPr>
            <p:nvPr/>
          </p:nvSpPr>
          <p:spPr bwMode="auto">
            <a:xfrm>
              <a:off x="3322757" y="2100130"/>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26"/>
            <p:cNvSpPr>
              <a:spLocks noChangeShapeType="1"/>
            </p:cNvSpPr>
            <p:nvPr/>
          </p:nvSpPr>
          <p:spPr bwMode="auto">
            <a:xfrm>
              <a:off x="3537881" y="2366229"/>
              <a:ext cx="0" cy="38014"/>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96" name="Line 27"/>
            <p:cNvSpPr>
              <a:spLocks noChangeShapeType="1"/>
            </p:cNvSpPr>
            <p:nvPr/>
          </p:nvSpPr>
          <p:spPr bwMode="auto">
            <a:xfrm>
              <a:off x="4006094" y="2949111"/>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97" name="Line 28"/>
            <p:cNvSpPr>
              <a:spLocks noChangeShapeType="1"/>
            </p:cNvSpPr>
            <p:nvPr/>
          </p:nvSpPr>
          <p:spPr bwMode="auto">
            <a:xfrm>
              <a:off x="4031403" y="2949111"/>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99" name="Line 29"/>
            <p:cNvSpPr>
              <a:spLocks noChangeShapeType="1"/>
            </p:cNvSpPr>
            <p:nvPr/>
          </p:nvSpPr>
          <p:spPr bwMode="auto">
            <a:xfrm>
              <a:off x="4044057" y="2979890"/>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0" name="Line 30"/>
            <p:cNvSpPr>
              <a:spLocks noChangeShapeType="1"/>
            </p:cNvSpPr>
            <p:nvPr/>
          </p:nvSpPr>
          <p:spPr bwMode="auto">
            <a:xfrm>
              <a:off x="4195910" y="3088496"/>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1" name="Line 31"/>
            <p:cNvSpPr>
              <a:spLocks noChangeShapeType="1"/>
            </p:cNvSpPr>
            <p:nvPr/>
          </p:nvSpPr>
          <p:spPr bwMode="auto">
            <a:xfrm>
              <a:off x="4221219" y="3097550"/>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2" name="Line 32"/>
            <p:cNvSpPr>
              <a:spLocks noChangeShapeType="1"/>
            </p:cNvSpPr>
            <p:nvPr/>
          </p:nvSpPr>
          <p:spPr bwMode="auto">
            <a:xfrm>
              <a:off x="4436344" y="3265895"/>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3" name="Line 33"/>
            <p:cNvSpPr>
              <a:spLocks noChangeShapeType="1"/>
            </p:cNvSpPr>
            <p:nvPr/>
          </p:nvSpPr>
          <p:spPr bwMode="auto">
            <a:xfrm>
              <a:off x="4524925" y="3291238"/>
              <a:ext cx="0" cy="38014"/>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4" name="Line 34"/>
            <p:cNvSpPr>
              <a:spLocks noChangeShapeType="1"/>
            </p:cNvSpPr>
            <p:nvPr/>
          </p:nvSpPr>
          <p:spPr bwMode="auto">
            <a:xfrm>
              <a:off x="4562888" y="3329252"/>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5" name="Line 35"/>
            <p:cNvSpPr>
              <a:spLocks noChangeShapeType="1"/>
            </p:cNvSpPr>
            <p:nvPr/>
          </p:nvSpPr>
          <p:spPr bwMode="auto">
            <a:xfrm>
              <a:off x="4588197" y="3316580"/>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6" name="Line 36"/>
            <p:cNvSpPr>
              <a:spLocks noChangeShapeType="1"/>
            </p:cNvSpPr>
            <p:nvPr/>
          </p:nvSpPr>
          <p:spPr bwMode="auto">
            <a:xfrm>
              <a:off x="4638814" y="3379937"/>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7" name="Line 37"/>
            <p:cNvSpPr>
              <a:spLocks noChangeShapeType="1"/>
            </p:cNvSpPr>
            <p:nvPr/>
          </p:nvSpPr>
          <p:spPr bwMode="auto">
            <a:xfrm>
              <a:off x="4651469" y="3379937"/>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8" name="Line 38"/>
            <p:cNvSpPr>
              <a:spLocks noChangeShapeType="1"/>
            </p:cNvSpPr>
            <p:nvPr/>
          </p:nvSpPr>
          <p:spPr bwMode="auto">
            <a:xfrm>
              <a:off x="4778013" y="3430623"/>
              <a:ext cx="0" cy="38014"/>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09" name="Line 39"/>
            <p:cNvSpPr>
              <a:spLocks noChangeShapeType="1"/>
            </p:cNvSpPr>
            <p:nvPr/>
          </p:nvSpPr>
          <p:spPr bwMode="auto">
            <a:xfrm>
              <a:off x="4828630" y="3455965"/>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0" name="Line 40"/>
            <p:cNvSpPr>
              <a:spLocks noChangeShapeType="1"/>
            </p:cNvSpPr>
            <p:nvPr/>
          </p:nvSpPr>
          <p:spPr bwMode="auto">
            <a:xfrm>
              <a:off x="4942520" y="3493979"/>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1" name="Line 41"/>
            <p:cNvSpPr>
              <a:spLocks noChangeShapeType="1"/>
            </p:cNvSpPr>
            <p:nvPr/>
          </p:nvSpPr>
          <p:spPr bwMode="auto">
            <a:xfrm>
              <a:off x="4967828" y="3506651"/>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2" name="Line 42"/>
            <p:cNvSpPr>
              <a:spLocks noChangeShapeType="1"/>
            </p:cNvSpPr>
            <p:nvPr/>
          </p:nvSpPr>
          <p:spPr bwMode="auto">
            <a:xfrm>
              <a:off x="5005792" y="3506651"/>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3" name="Line 43"/>
            <p:cNvSpPr>
              <a:spLocks noChangeShapeType="1"/>
            </p:cNvSpPr>
            <p:nvPr/>
          </p:nvSpPr>
          <p:spPr bwMode="auto">
            <a:xfrm>
              <a:off x="5284188" y="3633364"/>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4" name="Line 44"/>
            <p:cNvSpPr>
              <a:spLocks noChangeShapeType="1"/>
            </p:cNvSpPr>
            <p:nvPr/>
          </p:nvSpPr>
          <p:spPr bwMode="auto">
            <a:xfrm>
              <a:off x="5423387" y="3696721"/>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5" name="Line 45"/>
            <p:cNvSpPr>
              <a:spLocks noChangeShapeType="1"/>
            </p:cNvSpPr>
            <p:nvPr/>
          </p:nvSpPr>
          <p:spPr bwMode="auto">
            <a:xfrm>
              <a:off x="5486659" y="3722064"/>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6" name="Line 46"/>
            <p:cNvSpPr>
              <a:spLocks noChangeShapeType="1"/>
            </p:cNvSpPr>
            <p:nvPr/>
          </p:nvSpPr>
          <p:spPr bwMode="auto">
            <a:xfrm>
              <a:off x="5625857" y="3747406"/>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7" name="Line 47"/>
            <p:cNvSpPr>
              <a:spLocks noChangeShapeType="1"/>
            </p:cNvSpPr>
            <p:nvPr/>
          </p:nvSpPr>
          <p:spPr bwMode="auto">
            <a:xfrm>
              <a:off x="5815673" y="3785421"/>
              <a:ext cx="0" cy="38014"/>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8" name="Line 48"/>
            <p:cNvSpPr>
              <a:spLocks noChangeShapeType="1"/>
            </p:cNvSpPr>
            <p:nvPr/>
          </p:nvSpPr>
          <p:spPr bwMode="auto">
            <a:xfrm>
              <a:off x="6005489" y="3810763"/>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19" name="Line 49"/>
            <p:cNvSpPr>
              <a:spLocks noChangeShapeType="1"/>
            </p:cNvSpPr>
            <p:nvPr/>
          </p:nvSpPr>
          <p:spPr bwMode="auto">
            <a:xfrm>
              <a:off x="6562283" y="3899463"/>
              <a:ext cx="0" cy="38014"/>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0" name="Line 50"/>
            <p:cNvSpPr>
              <a:spLocks noChangeShapeType="1"/>
            </p:cNvSpPr>
            <p:nvPr/>
          </p:nvSpPr>
          <p:spPr bwMode="auto">
            <a:xfrm>
              <a:off x="5284188" y="3633364"/>
              <a:ext cx="0" cy="50685"/>
            </a:xfrm>
            <a:prstGeom prst="line">
              <a:avLst/>
            </a:prstGeom>
            <a:noFill/>
            <a:ln w="19050">
              <a:solidFill>
                <a:srgbClr val="F4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1" name="Line 51"/>
            <p:cNvSpPr>
              <a:spLocks noChangeShapeType="1"/>
            </p:cNvSpPr>
            <p:nvPr/>
          </p:nvSpPr>
          <p:spPr bwMode="auto">
            <a:xfrm>
              <a:off x="2599707" y="1656633"/>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2" name="Line 52"/>
            <p:cNvSpPr>
              <a:spLocks noChangeShapeType="1"/>
            </p:cNvSpPr>
            <p:nvPr/>
          </p:nvSpPr>
          <p:spPr bwMode="auto">
            <a:xfrm>
              <a:off x="2955779" y="1787874"/>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3" name="Line 53"/>
            <p:cNvSpPr>
              <a:spLocks noChangeShapeType="1"/>
            </p:cNvSpPr>
            <p:nvPr/>
          </p:nvSpPr>
          <p:spPr bwMode="auto">
            <a:xfrm>
              <a:off x="2993742" y="1796018"/>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4" name="Line 54"/>
            <p:cNvSpPr>
              <a:spLocks noChangeShapeType="1"/>
            </p:cNvSpPr>
            <p:nvPr/>
          </p:nvSpPr>
          <p:spPr bwMode="auto">
            <a:xfrm>
              <a:off x="3389629" y="2138144"/>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5" name="Line 55"/>
            <p:cNvSpPr>
              <a:spLocks noChangeShapeType="1"/>
            </p:cNvSpPr>
            <p:nvPr/>
          </p:nvSpPr>
          <p:spPr bwMode="auto">
            <a:xfrm>
              <a:off x="3993440" y="2911097"/>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6" name="Line 56"/>
            <p:cNvSpPr>
              <a:spLocks noChangeShapeType="1"/>
            </p:cNvSpPr>
            <p:nvPr/>
          </p:nvSpPr>
          <p:spPr bwMode="auto">
            <a:xfrm>
              <a:off x="4170601" y="3110221"/>
              <a:ext cx="0" cy="38014"/>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7" name="Line 57"/>
            <p:cNvSpPr>
              <a:spLocks noChangeShapeType="1"/>
            </p:cNvSpPr>
            <p:nvPr/>
          </p:nvSpPr>
          <p:spPr bwMode="auto">
            <a:xfrm>
              <a:off x="4297145" y="3151853"/>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8" name="Line 58"/>
            <p:cNvSpPr>
              <a:spLocks noChangeShapeType="1"/>
            </p:cNvSpPr>
            <p:nvPr/>
          </p:nvSpPr>
          <p:spPr bwMode="auto">
            <a:xfrm>
              <a:off x="4550233" y="3291238"/>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29" name="Line 59"/>
            <p:cNvSpPr>
              <a:spLocks noChangeShapeType="1"/>
            </p:cNvSpPr>
            <p:nvPr/>
          </p:nvSpPr>
          <p:spPr bwMode="auto">
            <a:xfrm>
              <a:off x="4588197" y="3316580"/>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0" name="Line 60"/>
            <p:cNvSpPr>
              <a:spLocks noChangeShapeType="1"/>
            </p:cNvSpPr>
            <p:nvPr/>
          </p:nvSpPr>
          <p:spPr bwMode="auto">
            <a:xfrm>
              <a:off x="4588197" y="3316580"/>
              <a:ext cx="0" cy="38014"/>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1" name="Line 61"/>
            <p:cNvSpPr>
              <a:spLocks noChangeShapeType="1"/>
            </p:cNvSpPr>
            <p:nvPr/>
          </p:nvSpPr>
          <p:spPr bwMode="auto">
            <a:xfrm>
              <a:off x="4613505" y="3329252"/>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2" name="Line 62"/>
            <p:cNvSpPr>
              <a:spLocks noChangeShapeType="1"/>
            </p:cNvSpPr>
            <p:nvPr/>
          </p:nvSpPr>
          <p:spPr bwMode="auto">
            <a:xfrm>
              <a:off x="4626160" y="3341923"/>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3" name="Line 63"/>
            <p:cNvSpPr>
              <a:spLocks noChangeShapeType="1"/>
            </p:cNvSpPr>
            <p:nvPr/>
          </p:nvSpPr>
          <p:spPr bwMode="auto">
            <a:xfrm>
              <a:off x="4727395" y="3379937"/>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4" name="Line 64"/>
            <p:cNvSpPr>
              <a:spLocks noChangeShapeType="1"/>
            </p:cNvSpPr>
            <p:nvPr/>
          </p:nvSpPr>
          <p:spPr bwMode="auto">
            <a:xfrm>
              <a:off x="5094372" y="3481308"/>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5" name="Line 65"/>
            <p:cNvSpPr>
              <a:spLocks noChangeShapeType="1"/>
            </p:cNvSpPr>
            <p:nvPr/>
          </p:nvSpPr>
          <p:spPr bwMode="auto">
            <a:xfrm>
              <a:off x="5246225" y="3531993"/>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6" name="Line 66"/>
            <p:cNvSpPr>
              <a:spLocks noChangeShapeType="1"/>
            </p:cNvSpPr>
            <p:nvPr/>
          </p:nvSpPr>
          <p:spPr bwMode="auto">
            <a:xfrm>
              <a:off x="5284188" y="3544665"/>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7" name="Line 67"/>
            <p:cNvSpPr>
              <a:spLocks noChangeShapeType="1"/>
            </p:cNvSpPr>
            <p:nvPr/>
          </p:nvSpPr>
          <p:spPr bwMode="auto">
            <a:xfrm>
              <a:off x="5309497" y="3570007"/>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8" name="Line 68"/>
            <p:cNvSpPr>
              <a:spLocks noChangeShapeType="1"/>
            </p:cNvSpPr>
            <p:nvPr/>
          </p:nvSpPr>
          <p:spPr bwMode="auto">
            <a:xfrm>
              <a:off x="5334806" y="3582679"/>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39" name="Line 69"/>
            <p:cNvSpPr>
              <a:spLocks noChangeShapeType="1"/>
            </p:cNvSpPr>
            <p:nvPr/>
          </p:nvSpPr>
          <p:spPr bwMode="auto">
            <a:xfrm>
              <a:off x="5410732" y="3608022"/>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0" name="Line 70"/>
            <p:cNvSpPr>
              <a:spLocks noChangeShapeType="1"/>
            </p:cNvSpPr>
            <p:nvPr/>
          </p:nvSpPr>
          <p:spPr bwMode="auto">
            <a:xfrm>
              <a:off x="5423387" y="3608022"/>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1" name="Line 71"/>
            <p:cNvSpPr>
              <a:spLocks noChangeShapeType="1"/>
            </p:cNvSpPr>
            <p:nvPr/>
          </p:nvSpPr>
          <p:spPr bwMode="auto">
            <a:xfrm>
              <a:off x="5436041" y="3608022"/>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2" name="Line 72"/>
            <p:cNvSpPr>
              <a:spLocks noChangeShapeType="1"/>
            </p:cNvSpPr>
            <p:nvPr/>
          </p:nvSpPr>
          <p:spPr bwMode="auto">
            <a:xfrm>
              <a:off x="5486659" y="3633364"/>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3" name="Line 73"/>
            <p:cNvSpPr>
              <a:spLocks noChangeShapeType="1"/>
            </p:cNvSpPr>
            <p:nvPr/>
          </p:nvSpPr>
          <p:spPr bwMode="auto">
            <a:xfrm>
              <a:off x="5511968" y="3633364"/>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4" name="Line 74"/>
            <p:cNvSpPr>
              <a:spLocks noChangeShapeType="1"/>
            </p:cNvSpPr>
            <p:nvPr/>
          </p:nvSpPr>
          <p:spPr bwMode="auto">
            <a:xfrm>
              <a:off x="5549931" y="3633364"/>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5" name="Line 75"/>
            <p:cNvSpPr>
              <a:spLocks noChangeShapeType="1"/>
            </p:cNvSpPr>
            <p:nvPr/>
          </p:nvSpPr>
          <p:spPr bwMode="auto">
            <a:xfrm>
              <a:off x="5600548" y="3658707"/>
              <a:ext cx="0" cy="38014"/>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6" name="Line 76"/>
            <p:cNvSpPr>
              <a:spLocks noChangeShapeType="1"/>
            </p:cNvSpPr>
            <p:nvPr/>
          </p:nvSpPr>
          <p:spPr bwMode="auto">
            <a:xfrm>
              <a:off x="5651166" y="3687280"/>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7" name="Line 77"/>
            <p:cNvSpPr>
              <a:spLocks noChangeShapeType="1"/>
            </p:cNvSpPr>
            <p:nvPr/>
          </p:nvSpPr>
          <p:spPr bwMode="auto">
            <a:xfrm>
              <a:off x="5803019" y="3760078"/>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8" name="Line 78"/>
            <p:cNvSpPr>
              <a:spLocks noChangeShapeType="1"/>
            </p:cNvSpPr>
            <p:nvPr/>
          </p:nvSpPr>
          <p:spPr bwMode="auto">
            <a:xfrm>
              <a:off x="6157342" y="3810763"/>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49" name="Line 79"/>
            <p:cNvSpPr>
              <a:spLocks noChangeShapeType="1"/>
            </p:cNvSpPr>
            <p:nvPr/>
          </p:nvSpPr>
          <p:spPr bwMode="auto">
            <a:xfrm>
              <a:off x="6334503" y="3810763"/>
              <a:ext cx="0" cy="50685"/>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51" name="TextBox 4150"/>
            <p:cNvSpPr txBox="1"/>
            <p:nvPr/>
          </p:nvSpPr>
          <p:spPr>
            <a:xfrm rot="16200000">
              <a:off x="916479" y="2727711"/>
              <a:ext cx="192392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Progression-free </a:t>
              </a:r>
              <a:r>
                <a:rPr lang="en-GB" sz="1200" dirty="0">
                  <a:solidFill>
                    <a:srgbClr val="363636"/>
                  </a:solidFill>
                </a:rPr>
                <a:t>survival</a:t>
              </a:r>
            </a:p>
          </p:txBody>
        </p:sp>
        <p:sp>
          <p:nvSpPr>
            <p:cNvPr id="88" name="TextBox 87"/>
            <p:cNvSpPr txBox="1"/>
            <p:nvPr/>
          </p:nvSpPr>
          <p:spPr>
            <a:xfrm>
              <a:off x="2144917" y="1574439"/>
              <a:ext cx="397866"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1.0</a:t>
              </a:r>
            </a:p>
          </p:txBody>
        </p:sp>
        <p:sp>
          <p:nvSpPr>
            <p:cNvPr id="89" name="TextBox 88"/>
            <p:cNvSpPr txBox="1"/>
            <p:nvPr/>
          </p:nvSpPr>
          <p:spPr>
            <a:xfrm>
              <a:off x="2059959" y="2155640"/>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0.75</a:t>
              </a:r>
            </a:p>
          </p:txBody>
        </p:sp>
        <p:sp>
          <p:nvSpPr>
            <p:cNvPr id="90" name="TextBox 89"/>
            <p:cNvSpPr txBox="1"/>
            <p:nvPr/>
          </p:nvSpPr>
          <p:spPr>
            <a:xfrm>
              <a:off x="2144917" y="2722211"/>
              <a:ext cx="397866"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0.5</a:t>
              </a:r>
            </a:p>
          </p:txBody>
        </p:sp>
        <p:sp>
          <p:nvSpPr>
            <p:cNvPr id="91" name="TextBox 90"/>
            <p:cNvSpPr txBox="1"/>
            <p:nvPr/>
          </p:nvSpPr>
          <p:spPr>
            <a:xfrm>
              <a:off x="2059959" y="3288782"/>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0.25</a:t>
              </a:r>
            </a:p>
          </p:txBody>
        </p:sp>
        <p:sp>
          <p:nvSpPr>
            <p:cNvPr id="92" name="TextBox 91"/>
            <p:cNvSpPr txBox="1"/>
            <p:nvPr/>
          </p:nvSpPr>
          <p:spPr>
            <a:xfrm>
              <a:off x="2144918" y="3855353"/>
              <a:ext cx="397865"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0.0</a:t>
              </a:r>
            </a:p>
          </p:txBody>
        </p:sp>
        <p:sp>
          <p:nvSpPr>
            <p:cNvPr id="93" name="TextBox 92"/>
            <p:cNvSpPr txBox="1"/>
            <p:nvPr/>
          </p:nvSpPr>
          <p:spPr>
            <a:xfrm>
              <a:off x="571332" y="4418521"/>
              <a:ext cx="1015086" cy="46166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mFOLFOX6</a:t>
              </a:r>
              <a:br>
                <a:rPr lang="en-GB" sz="1200" dirty="0">
                  <a:solidFill>
                    <a:srgbClr val="363636"/>
                  </a:solidFill>
                </a:rPr>
              </a:br>
              <a:r>
                <a:rPr lang="en-GB" sz="1200" dirty="0">
                  <a:solidFill>
                    <a:srgbClr val="363636"/>
                  </a:solidFill>
                </a:rPr>
                <a:t>SOX</a:t>
              </a:r>
            </a:p>
          </p:txBody>
        </p:sp>
        <p:sp>
          <p:nvSpPr>
            <p:cNvPr id="94" name="TextBox 93"/>
            <p:cNvSpPr txBox="1"/>
            <p:nvPr/>
          </p:nvSpPr>
          <p:spPr>
            <a:xfrm>
              <a:off x="2361489" y="4049189"/>
              <a:ext cx="439543" cy="830997"/>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0</a:t>
              </a:r>
              <a:br>
                <a:rPr lang="en-GB" sz="1200" dirty="0">
                  <a:solidFill>
                    <a:srgbClr val="363636"/>
                  </a:solidFill>
                </a:rPr>
              </a:br>
              <a:r>
                <a:rPr lang="en-GB" sz="1200" dirty="0">
                  <a:solidFill>
                    <a:srgbClr val="363636"/>
                  </a:solidFill>
                </a:rPr>
                <a:t/>
              </a:r>
              <a:br>
                <a:rPr lang="en-GB" sz="1200" dirty="0">
                  <a:solidFill>
                    <a:srgbClr val="363636"/>
                  </a:solidFill>
                </a:rPr>
              </a:br>
              <a:r>
                <a:rPr lang="en-GB" sz="1200" dirty="0">
                  <a:solidFill>
                    <a:srgbClr val="363636"/>
                  </a:solidFill>
                </a:rPr>
                <a:t>255</a:t>
              </a:r>
              <a:br>
                <a:rPr lang="en-GB" sz="1200" dirty="0">
                  <a:solidFill>
                    <a:srgbClr val="363636"/>
                  </a:solidFill>
                </a:rPr>
              </a:br>
              <a:r>
                <a:rPr lang="en-GB" sz="1200" dirty="0">
                  <a:solidFill>
                    <a:srgbClr val="363636"/>
                  </a:solidFill>
                </a:rPr>
                <a:t>256</a:t>
              </a:r>
            </a:p>
          </p:txBody>
        </p:sp>
        <p:sp>
          <p:nvSpPr>
            <p:cNvPr id="95" name="TextBox 94"/>
            <p:cNvSpPr txBox="1"/>
            <p:nvPr/>
          </p:nvSpPr>
          <p:spPr>
            <a:xfrm>
              <a:off x="3018055" y="4049189"/>
              <a:ext cx="439543" cy="830997"/>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6</a:t>
              </a:r>
              <a:br>
                <a:rPr lang="en-GB" sz="1200" dirty="0">
                  <a:solidFill>
                    <a:srgbClr val="363636"/>
                  </a:solidFill>
                </a:rPr>
              </a:br>
              <a:r>
                <a:rPr lang="en-GB" sz="1200" dirty="0">
                  <a:solidFill>
                    <a:srgbClr val="363636"/>
                  </a:solidFill>
                </a:rPr>
                <a:t/>
              </a:r>
              <a:br>
                <a:rPr lang="en-GB" sz="1200" dirty="0">
                  <a:solidFill>
                    <a:srgbClr val="363636"/>
                  </a:solidFill>
                </a:rPr>
              </a:br>
              <a:r>
                <a:rPr lang="en-GB" sz="1200" dirty="0">
                  <a:solidFill>
                    <a:srgbClr val="363636"/>
                  </a:solidFill>
                </a:rPr>
                <a:t>206</a:t>
              </a:r>
            </a:p>
            <a:p>
              <a:pPr algn="ctr" fontAlgn="base">
                <a:spcBef>
                  <a:spcPct val="0"/>
                </a:spcBef>
                <a:spcAft>
                  <a:spcPct val="0"/>
                </a:spcAft>
              </a:pPr>
              <a:r>
                <a:rPr lang="en-GB" sz="1200" dirty="0">
                  <a:solidFill>
                    <a:srgbClr val="363636"/>
                  </a:solidFill>
                </a:rPr>
                <a:t>214</a:t>
              </a:r>
            </a:p>
          </p:txBody>
        </p:sp>
        <p:sp>
          <p:nvSpPr>
            <p:cNvPr id="97" name="TextBox 96"/>
            <p:cNvSpPr txBox="1"/>
            <p:nvPr/>
          </p:nvSpPr>
          <p:spPr>
            <a:xfrm>
              <a:off x="3638616" y="4049189"/>
              <a:ext cx="439543" cy="830997"/>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12</a:t>
              </a:r>
              <a:br>
                <a:rPr lang="en-GB" sz="1200" dirty="0">
                  <a:solidFill>
                    <a:srgbClr val="363636"/>
                  </a:solidFill>
                </a:rPr>
              </a:br>
              <a:endParaRPr lang="en-GB" sz="1200" dirty="0">
                <a:solidFill>
                  <a:srgbClr val="363636"/>
                </a:solidFill>
              </a:endParaRPr>
            </a:p>
            <a:p>
              <a:pPr algn="ctr" fontAlgn="base">
                <a:spcBef>
                  <a:spcPct val="0"/>
                </a:spcBef>
                <a:spcAft>
                  <a:spcPct val="0"/>
                </a:spcAft>
              </a:pPr>
              <a:r>
                <a:rPr lang="en-GB" sz="1200" dirty="0">
                  <a:solidFill>
                    <a:srgbClr val="363636"/>
                  </a:solidFill>
                </a:rPr>
                <a:t>112</a:t>
              </a:r>
            </a:p>
            <a:p>
              <a:pPr algn="ctr" fontAlgn="base">
                <a:spcBef>
                  <a:spcPct val="0"/>
                </a:spcBef>
                <a:spcAft>
                  <a:spcPct val="0"/>
                </a:spcAft>
              </a:pPr>
              <a:r>
                <a:rPr lang="en-GB" sz="1200" dirty="0">
                  <a:solidFill>
                    <a:srgbClr val="363636"/>
                  </a:solidFill>
                </a:rPr>
                <a:t>121</a:t>
              </a:r>
            </a:p>
          </p:txBody>
        </p:sp>
        <p:sp>
          <p:nvSpPr>
            <p:cNvPr id="98" name="TextBox 97"/>
            <p:cNvSpPr txBox="1"/>
            <p:nvPr/>
          </p:nvSpPr>
          <p:spPr>
            <a:xfrm>
              <a:off x="4338230" y="4049189"/>
              <a:ext cx="354584" cy="830997"/>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18</a:t>
              </a:r>
              <a:br>
                <a:rPr lang="en-GB" sz="1200" dirty="0">
                  <a:solidFill>
                    <a:srgbClr val="363636"/>
                  </a:solidFill>
                </a:rPr>
              </a:br>
              <a:endParaRPr lang="en-GB" sz="1200" dirty="0">
                <a:solidFill>
                  <a:srgbClr val="363636"/>
                </a:solidFill>
              </a:endParaRPr>
            </a:p>
            <a:p>
              <a:pPr algn="ctr" fontAlgn="base">
                <a:spcBef>
                  <a:spcPct val="0"/>
                </a:spcBef>
                <a:spcAft>
                  <a:spcPct val="0"/>
                </a:spcAft>
              </a:pPr>
              <a:r>
                <a:rPr lang="en-GB" sz="1200" dirty="0">
                  <a:solidFill>
                    <a:srgbClr val="363636"/>
                  </a:solidFill>
                </a:rPr>
                <a:t>60</a:t>
              </a:r>
            </a:p>
            <a:p>
              <a:pPr algn="ctr" fontAlgn="base">
                <a:spcBef>
                  <a:spcPct val="0"/>
                </a:spcBef>
                <a:spcAft>
                  <a:spcPct val="0"/>
                </a:spcAft>
              </a:pPr>
              <a:r>
                <a:rPr lang="en-GB" sz="1200" dirty="0">
                  <a:solidFill>
                    <a:srgbClr val="363636"/>
                  </a:solidFill>
                </a:rPr>
                <a:t>59</a:t>
              </a:r>
            </a:p>
          </p:txBody>
        </p:sp>
        <p:sp>
          <p:nvSpPr>
            <p:cNvPr id="99" name="TextBox 98"/>
            <p:cNvSpPr txBox="1"/>
            <p:nvPr/>
          </p:nvSpPr>
          <p:spPr>
            <a:xfrm>
              <a:off x="4966105" y="4049189"/>
              <a:ext cx="354584" cy="830997"/>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24</a:t>
              </a:r>
              <a:br>
                <a:rPr lang="en-GB" sz="1200" dirty="0">
                  <a:solidFill>
                    <a:srgbClr val="363636"/>
                  </a:solidFill>
                </a:rPr>
              </a:br>
              <a:endParaRPr lang="en-GB" sz="1200" dirty="0">
                <a:solidFill>
                  <a:srgbClr val="363636"/>
                </a:solidFill>
              </a:endParaRPr>
            </a:p>
            <a:p>
              <a:pPr algn="ctr" fontAlgn="base">
                <a:spcBef>
                  <a:spcPct val="0"/>
                </a:spcBef>
                <a:spcAft>
                  <a:spcPct val="0"/>
                </a:spcAft>
              </a:pPr>
              <a:r>
                <a:rPr lang="en-GB" sz="1200" dirty="0">
                  <a:solidFill>
                    <a:srgbClr val="363636"/>
                  </a:solidFill>
                </a:rPr>
                <a:t>28</a:t>
              </a:r>
            </a:p>
            <a:p>
              <a:pPr algn="ctr" fontAlgn="base">
                <a:spcBef>
                  <a:spcPct val="0"/>
                </a:spcBef>
                <a:spcAft>
                  <a:spcPct val="0"/>
                </a:spcAft>
              </a:pPr>
              <a:r>
                <a:rPr lang="en-GB" sz="1200" dirty="0">
                  <a:solidFill>
                    <a:srgbClr val="363636"/>
                  </a:solidFill>
                </a:rPr>
                <a:t>23</a:t>
              </a:r>
            </a:p>
          </p:txBody>
        </p:sp>
        <p:sp>
          <p:nvSpPr>
            <p:cNvPr id="100" name="TextBox 99"/>
            <p:cNvSpPr txBox="1"/>
            <p:nvPr/>
          </p:nvSpPr>
          <p:spPr>
            <a:xfrm>
              <a:off x="5593980" y="4049189"/>
              <a:ext cx="354584" cy="830997"/>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30</a:t>
              </a:r>
              <a:br>
                <a:rPr lang="en-GB" sz="1200" dirty="0">
                  <a:solidFill>
                    <a:srgbClr val="363636"/>
                  </a:solidFill>
                </a:rPr>
              </a:br>
              <a:endParaRPr lang="en-GB" sz="1200" dirty="0">
                <a:solidFill>
                  <a:srgbClr val="363636"/>
                </a:solidFill>
              </a:endParaRPr>
            </a:p>
            <a:p>
              <a:pPr algn="ctr" fontAlgn="base">
                <a:spcBef>
                  <a:spcPct val="0"/>
                </a:spcBef>
                <a:spcAft>
                  <a:spcPct val="0"/>
                </a:spcAft>
              </a:pPr>
              <a:r>
                <a:rPr lang="en-GB" sz="1200" dirty="0">
                  <a:solidFill>
                    <a:srgbClr val="363636"/>
                  </a:solidFill>
                </a:rPr>
                <a:t>5</a:t>
              </a:r>
            </a:p>
            <a:p>
              <a:pPr algn="ctr" fontAlgn="base">
                <a:spcBef>
                  <a:spcPct val="0"/>
                </a:spcBef>
                <a:spcAft>
                  <a:spcPct val="0"/>
                </a:spcAft>
              </a:pPr>
              <a:r>
                <a:rPr lang="en-GB" sz="1200" dirty="0">
                  <a:solidFill>
                    <a:srgbClr val="363636"/>
                  </a:solidFill>
                </a:rPr>
                <a:t>6</a:t>
              </a:r>
            </a:p>
          </p:txBody>
        </p:sp>
        <p:sp>
          <p:nvSpPr>
            <p:cNvPr id="101" name="TextBox 100"/>
            <p:cNvSpPr txBox="1"/>
            <p:nvPr/>
          </p:nvSpPr>
          <p:spPr>
            <a:xfrm>
              <a:off x="6258430" y="4049189"/>
              <a:ext cx="354584" cy="830997"/>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36</a:t>
              </a:r>
              <a:br>
                <a:rPr lang="en-GB" sz="1200" dirty="0">
                  <a:solidFill>
                    <a:srgbClr val="363636"/>
                  </a:solidFill>
                </a:rPr>
              </a:br>
              <a:endParaRPr lang="en-GB" sz="1200" dirty="0">
                <a:solidFill>
                  <a:srgbClr val="363636"/>
                </a:solidFill>
              </a:endParaRPr>
            </a:p>
            <a:p>
              <a:pPr algn="ctr" fontAlgn="base">
                <a:spcBef>
                  <a:spcPct val="0"/>
                </a:spcBef>
                <a:spcAft>
                  <a:spcPct val="0"/>
                </a:spcAft>
              </a:pPr>
              <a:r>
                <a:rPr lang="en-GB" sz="1200" dirty="0">
                  <a:solidFill>
                    <a:srgbClr val="363636"/>
                  </a:solidFill>
                </a:rPr>
                <a:t>0</a:t>
              </a:r>
            </a:p>
            <a:p>
              <a:pPr algn="ctr" fontAlgn="base">
                <a:spcBef>
                  <a:spcPct val="0"/>
                </a:spcBef>
                <a:spcAft>
                  <a:spcPct val="0"/>
                </a:spcAft>
              </a:pPr>
              <a:r>
                <a:rPr lang="en-GB" sz="1200" dirty="0">
                  <a:solidFill>
                    <a:srgbClr val="363636"/>
                  </a:solidFill>
                </a:rPr>
                <a:t>1</a:t>
              </a:r>
            </a:p>
          </p:txBody>
        </p:sp>
        <p:sp>
          <p:nvSpPr>
            <p:cNvPr id="102" name="TextBox 101"/>
            <p:cNvSpPr txBox="1"/>
            <p:nvPr/>
          </p:nvSpPr>
          <p:spPr>
            <a:xfrm>
              <a:off x="6849730" y="4049189"/>
              <a:ext cx="354584" cy="830997"/>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42</a:t>
              </a:r>
              <a:br>
                <a:rPr lang="en-GB" sz="1200" dirty="0">
                  <a:solidFill>
                    <a:srgbClr val="363636"/>
                  </a:solidFill>
                </a:rPr>
              </a:br>
              <a:endParaRPr lang="en-GB" sz="1200" dirty="0">
                <a:solidFill>
                  <a:srgbClr val="363636"/>
                </a:solidFill>
              </a:endParaRPr>
            </a:p>
            <a:p>
              <a:pPr algn="ctr" fontAlgn="base">
                <a:spcBef>
                  <a:spcPct val="0"/>
                </a:spcBef>
                <a:spcAft>
                  <a:spcPct val="0"/>
                </a:spcAft>
              </a:pPr>
              <a:r>
                <a:rPr lang="en-GB" sz="1200" dirty="0">
                  <a:solidFill>
                    <a:srgbClr val="363636"/>
                  </a:solidFill>
                </a:rPr>
                <a:t>0</a:t>
              </a:r>
            </a:p>
            <a:p>
              <a:pPr algn="ctr" fontAlgn="base">
                <a:spcBef>
                  <a:spcPct val="0"/>
                </a:spcBef>
                <a:spcAft>
                  <a:spcPct val="0"/>
                </a:spcAft>
              </a:pPr>
              <a:r>
                <a:rPr lang="en-GB" sz="1200" dirty="0">
                  <a:solidFill>
                    <a:srgbClr val="363636"/>
                  </a:solidFill>
                </a:rPr>
                <a:t>0</a:t>
              </a:r>
            </a:p>
          </p:txBody>
        </p:sp>
        <p:sp>
          <p:nvSpPr>
            <p:cNvPr id="103" name="TextBox 102"/>
            <p:cNvSpPr txBox="1"/>
            <p:nvPr/>
          </p:nvSpPr>
          <p:spPr>
            <a:xfrm>
              <a:off x="4186345" y="4210746"/>
              <a:ext cx="1169616"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Time (months)</a:t>
              </a:r>
            </a:p>
          </p:txBody>
        </p:sp>
        <p:sp>
          <p:nvSpPr>
            <p:cNvPr id="104" name="TextBox 103"/>
            <p:cNvSpPr txBox="1"/>
            <p:nvPr/>
          </p:nvSpPr>
          <p:spPr>
            <a:xfrm>
              <a:off x="2533544" y="3726431"/>
              <a:ext cx="2978701" cy="253916"/>
            </a:xfrm>
            <a:prstGeom prst="rect">
              <a:avLst/>
            </a:prstGeom>
            <a:noFill/>
          </p:spPr>
          <p:txBody>
            <a:bodyPr wrap="none" rtlCol="0">
              <a:spAutoFit/>
            </a:bodyPr>
            <a:lstStyle/>
            <a:p>
              <a:pPr algn="ctr"/>
              <a:r>
                <a:rPr lang="en-GB" sz="1050" b="1" dirty="0">
                  <a:solidFill>
                    <a:srgbClr val="363636"/>
                  </a:solidFill>
                </a:rPr>
                <a:t>Median follow-up time: 18.4 </a:t>
              </a:r>
              <a:r>
                <a:rPr lang="en-GB" sz="1050" b="1" dirty="0" smtClean="0">
                  <a:solidFill>
                    <a:srgbClr val="363636"/>
                  </a:solidFill>
                </a:rPr>
                <a:t>(0.00, </a:t>
              </a:r>
              <a:r>
                <a:rPr lang="en-GB" sz="1050" b="1" dirty="0">
                  <a:solidFill>
                    <a:srgbClr val="363636"/>
                  </a:solidFill>
                </a:rPr>
                <a:t>37.1) </a:t>
              </a:r>
              <a:r>
                <a:rPr lang="en-GB" sz="1050" b="1" dirty="0" err="1">
                  <a:solidFill>
                    <a:srgbClr val="363636"/>
                  </a:solidFill>
                </a:rPr>
                <a:t>mos</a:t>
              </a:r>
              <a:endParaRPr lang="en-GB" sz="1050" b="1" dirty="0">
                <a:solidFill>
                  <a:srgbClr val="363636"/>
                </a:solidFill>
              </a:endParaRPr>
            </a:p>
          </p:txBody>
        </p:sp>
        <p:sp>
          <p:nvSpPr>
            <p:cNvPr id="105" name="TextBox 104"/>
            <p:cNvSpPr txBox="1"/>
            <p:nvPr/>
          </p:nvSpPr>
          <p:spPr>
            <a:xfrm>
              <a:off x="4023451" y="1607726"/>
              <a:ext cx="1972720" cy="461665"/>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m-PFS </a:t>
              </a:r>
              <a:r>
                <a:rPr lang="en-GB" sz="1200" dirty="0" smtClean="0">
                  <a:solidFill>
                    <a:srgbClr val="363636"/>
                  </a:solidFill>
                </a:rPr>
                <a:t>mFOLFOX6+BEV:</a:t>
              </a:r>
              <a:endParaRPr lang="en-GB" sz="1200" dirty="0">
                <a:solidFill>
                  <a:srgbClr val="363636"/>
                </a:solidFill>
              </a:endParaRPr>
            </a:p>
            <a:p>
              <a:pPr algn="r" fontAlgn="base">
                <a:spcBef>
                  <a:spcPct val="0"/>
                </a:spcBef>
                <a:spcAft>
                  <a:spcPct val="0"/>
                </a:spcAft>
              </a:pPr>
              <a:r>
                <a:rPr lang="en-GB" sz="1200" dirty="0" smtClean="0">
                  <a:solidFill>
                    <a:srgbClr val="363636"/>
                  </a:solidFill>
                </a:rPr>
                <a:t>SOX+BEV:</a:t>
              </a:r>
              <a:endParaRPr lang="en-GB" sz="1200" dirty="0">
                <a:solidFill>
                  <a:srgbClr val="363636"/>
                </a:solidFill>
              </a:endParaRPr>
            </a:p>
          </p:txBody>
        </p:sp>
        <p:sp>
          <p:nvSpPr>
            <p:cNvPr id="106" name="TextBox 105"/>
            <p:cNvSpPr txBox="1"/>
            <p:nvPr/>
          </p:nvSpPr>
          <p:spPr>
            <a:xfrm>
              <a:off x="5852069" y="1607726"/>
              <a:ext cx="2223494" cy="461665"/>
            </a:xfrm>
            <a:prstGeom prst="rect">
              <a:avLst/>
            </a:prstGeom>
            <a:noFill/>
          </p:spPr>
          <p:txBody>
            <a:bodyPr wrap="none" rtlCol="0">
              <a:spAutoFit/>
            </a:bodyPr>
            <a:lstStyle/>
            <a:p>
              <a:pPr fontAlgn="base">
                <a:spcBef>
                  <a:spcPct val="0"/>
                </a:spcBef>
                <a:spcAft>
                  <a:spcPct val="0"/>
                </a:spcAft>
              </a:pPr>
              <a:r>
                <a:rPr lang="en-GB" sz="1200" dirty="0"/>
                <a:t>11.5 </a:t>
              </a:r>
              <a:r>
                <a:rPr lang="en-GB" sz="1200" dirty="0" err="1" smtClean="0"/>
                <a:t>mos</a:t>
              </a:r>
              <a:r>
                <a:rPr lang="en-GB" sz="1200" dirty="0" smtClean="0"/>
                <a:t> </a:t>
              </a:r>
              <a:r>
                <a:rPr lang="en-GB" sz="1200" dirty="0"/>
                <a:t>(95% CI: </a:t>
              </a:r>
              <a:r>
                <a:rPr lang="en-GB" sz="1200" dirty="0" smtClean="0"/>
                <a:t>10.7, 13.2</a:t>
              </a:r>
              <a:r>
                <a:rPr lang="en-GB" sz="1200" dirty="0"/>
                <a:t>)</a:t>
              </a:r>
            </a:p>
            <a:p>
              <a:pPr fontAlgn="base">
                <a:spcBef>
                  <a:spcPct val="0"/>
                </a:spcBef>
                <a:spcAft>
                  <a:spcPct val="0"/>
                </a:spcAft>
              </a:pPr>
              <a:r>
                <a:rPr lang="en-GB" sz="1200" dirty="0"/>
                <a:t>11.7 </a:t>
              </a:r>
              <a:r>
                <a:rPr lang="en-GB" sz="1200" dirty="0" err="1" smtClean="0"/>
                <a:t>mos</a:t>
              </a:r>
              <a:r>
                <a:rPr lang="en-GB" sz="1200" dirty="0" smtClean="0"/>
                <a:t> </a:t>
              </a:r>
              <a:r>
                <a:rPr lang="en-GB" sz="1200" dirty="0"/>
                <a:t>(95</a:t>
              </a:r>
              <a:r>
                <a:rPr lang="en-GB" sz="1200" dirty="0">
                  <a:solidFill>
                    <a:srgbClr val="363636"/>
                  </a:solidFill>
                </a:rPr>
                <a:t>% CI: </a:t>
              </a:r>
              <a:r>
                <a:rPr lang="en-GB" sz="1200" dirty="0" smtClean="0">
                  <a:solidFill>
                    <a:srgbClr val="363636"/>
                  </a:solidFill>
                </a:rPr>
                <a:t>10.7, 12.9</a:t>
              </a:r>
              <a:r>
                <a:rPr lang="en-GB" sz="1200" dirty="0">
                  <a:solidFill>
                    <a:srgbClr val="363636"/>
                  </a:solidFill>
                </a:rPr>
                <a:t>)</a:t>
              </a:r>
            </a:p>
          </p:txBody>
        </p:sp>
        <p:sp>
          <p:nvSpPr>
            <p:cNvPr id="107" name="TextBox 106"/>
            <p:cNvSpPr txBox="1"/>
            <p:nvPr/>
          </p:nvSpPr>
          <p:spPr>
            <a:xfrm>
              <a:off x="4061026" y="2017304"/>
              <a:ext cx="3509294" cy="1015663"/>
            </a:xfrm>
            <a:prstGeom prst="rect">
              <a:avLst/>
            </a:prstGeom>
            <a:noFill/>
          </p:spPr>
          <p:txBody>
            <a:bodyPr wrap="none" rtlCol="0">
              <a:spAutoFit/>
            </a:bodyPr>
            <a:lstStyle/>
            <a:p>
              <a:pPr fontAlgn="base">
                <a:spcBef>
                  <a:spcPct val="0"/>
                </a:spcBef>
                <a:spcAft>
                  <a:spcPct val="0"/>
                </a:spcAft>
              </a:pPr>
              <a:r>
                <a:rPr lang="en-GB" sz="1200" dirty="0" smtClean="0">
                  <a:solidFill>
                    <a:srgbClr val="363636"/>
                  </a:solidFill>
                </a:rPr>
                <a:t>HR 1.043 </a:t>
              </a:r>
              <a:r>
                <a:rPr lang="en-GB" sz="1200" dirty="0">
                  <a:solidFill>
                    <a:srgbClr val="363636"/>
                  </a:solidFill>
                </a:rPr>
                <a:t>(95% CI</a:t>
              </a:r>
              <a:r>
                <a:rPr lang="en-GB" sz="1200" dirty="0"/>
                <a:t>: </a:t>
              </a:r>
              <a:r>
                <a:rPr lang="en-GB" sz="1200" dirty="0" smtClean="0"/>
                <a:t>0.860, 1.266</a:t>
              </a:r>
              <a:r>
                <a:rPr lang="en-GB" sz="1200" dirty="0"/>
                <a:t>)</a:t>
              </a:r>
            </a:p>
            <a:p>
              <a:pPr fontAlgn="base">
                <a:spcBef>
                  <a:spcPct val="0"/>
                </a:spcBef>
                <a:spcAft>
                  <a:spcPct val="0"/>
                </a:spcAft>
              </a:pPr>
              <a:r>
                <a:rPr lang="en-GB" sz="1200" dirty="0">
                  <a:solidFill>
                    <a:srgbClr val="363636"/>
                  </a:solidFill>
                </a:rPr>
                <a:t>Upper limit &lt;1.33 (non-inferiority margin)</a:t>
              </a:r>
            </a:p>
            <a:p>
              <a:pPr fontAlgn="base">
                <a:spcBef>
                  <a:spcPct val="0"/>
                </a:spcBef>
                <a:spcAft>
                  <a:spcPct val="0"/>
                </a:spcAft>
              </a:pPr>
              <a:r>
                <a:rPr lang="en-GB" sz="1200" dirty="0">
                  <a:solidFill>
                    <a:srgbClr val="363636"/>
                  </a:solidFill>
                </a:rPr>
                <a:t>p</a:t>
              </a:r>
              <a:r>
                <a:rPr lang="en-GB" sz="1200" dirty="0" smtClean="0">
                  <a:solidFill>
                    <a:srgbClr val="363636"/>
                  </a:solidFill>
                </a:rPr>
                <a:t>=0.0139 </a:t>
              </a:r>
              <a:r>
                <a:rPr lang="en-GB" sz="1200" dirty="0">
                  <a:solidFill>
                    <a:srgbClr val="363636"/>
                  </a:solidFill>
                </a:rPr>
                <a:t>(non-inferiority)</a:t>
              </a:r>
            </a:p>
            <a:p>
              <a:pPr fontAlgn="base">
                <a:spcBef>
                  <a:spcPct val="0"/>
                </a:spcBef>
                <a:spcAft>
                  <a:spcPct val="0"/>
                </a:spcAft>
              </a:pPr>
              <a:endParaRPr lang="en-GB" sz="1200" dirty="0">
                <a:solidFill>
                  <a:srgbClr val="363636"/>
                </a:solidFill>
              </a:endParaRPr>
            </a:p>
            <a:p>
              <a:pPr fontAlgn="base">
                <a:spcBef>
                  <a:spcPct val="0"/>
                </a:spcBef>
                <a:spcAft>
                  <a:spcPct val="0"/>
                </a:spcAft>
              </a:pPr>
              <a:r>
                <a:rPr lang="en-GB" sz="1200" dirty="0">
                  <a:solidFill>
                    <a:srgbClr val="363636"/>
                  </a:solidFill>
                </a:rPr>
                <a:t>Bayesian posterior probability (HR&lt;1.25) = 0.966</a:t>
              </a:r>
            </a:p>
          </p:txBody>
        </p:sp>
        <p:cxnSp>
          <p:nvCxnSpPr>
            <p:cNvPr id="4153" name="Straight Connector 4152"/>
            <p:cNvCxnSpPr/>
            <p:nvPr/>
          </p:nvCxnSpPr>
          <p:spPr>
            <a:xfrm>
              <a:off x="5625857" y="3202538"/>
              <a:ext cx="322707" cy="0"/>
            </a:xfrm>
            <a:prstGeom prst="line">
              <a:avLst/>
            </a:pr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0" name="Straight Connector 109"/>
            <p:cNvCxnSpPr/>
            <p:nvPr/>
          </p:nvCxnSpPr>
          <p:spPr>
            <a:xfrm>
              <a:off x="5638403" y="3392608"/>
              <a:ext cx="322707" cy="0"/>
            </a:xfrm>
            <a:prstGeom prst="line">
              <a:avLst/>
            </a:pr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4155" name="Rectangle 4154"/>
            <p:cNvSpPr/>
            <p:nvPr/>
          </p:nvSpPr>
          <p:spPr>
            <a:xfrm>
              <a:off x="6100685" y="3057656"/>
              <a:ext cx="1739301" cy="461665"/>
            </a:xfrm>
            <a:prstGeom prst="rect">
              <a:avLst/>
            </a:prstGeom>
          </p:spPr>
          <p:txBody>
            <a:bodyPr wrap="square">
              <a:spAutoFit/>
            </a:bodyPr>
            <a:lstStyle/>
            <a:p>
              <a:pPr fontAlgn="base">
                <a:spcBef>
                  <a:spcPct val="0"/>
                </a:spcBef>
                <a:spcAft>
                  <a:spcPct val="0"/>
                </a:spcAft>
              </a:pPr>
              <a:r>
                <a:rPr lang="en-GB" sz="1200" dirty="0" smtClean="0">
                  <a:solidFill>
                    <a:srgbClr val="363636"/>
                  </a:solidFill>
                </a:rPr>
                <a:t>mFOLFOX6+BEV</a:t>
              </a:r>
              <a:r>
                <a:rPr lang="en-GB" sz="1200" dirty="0">
                  <a:solidFill>
                    <a:srgbClr val="363636"/>
                  </a:solidFill>
                </a:rPr>
                <a:t/>
              </a:r>
              <a:br>
                <a:rPr lang="en-GB" sz="1200" dirty="0">
                  <a:solidFill>
                    <a:srgbClr val="363636"/>
                  </a:solidFill>
                </a:rPr>
              </a:br>
              <a:r>
                <a:rPr lang="en-GB" sz="1200" dirty="0" smtClean="0">
                  <a:solidFill>
                    <a:srgbClr val="363636"/>
                  </a:solidFill>
                </a:rPr>
                <a:t>SOX+BEV</a:t>
              </a:r>
              <a:endParaRPr lang="en-GB" sz="1200" dirty="0">
                <a:solidFill>
                  <a:srgbClr val="363636"/>
                </a:solidFill>
              </a:endParaRPr>
            </a:p>
          </p:txBody>
        </p:sp>
      </p:grpSp>
      <p:sp>
        <p:nvSpPr>
          <p:cNvPr id="108" name="Text Box 8"/>
          <p:cNvSpPr txBox="1">
            <a:spLocks noChangeArrowheads="1"/>
          </p:cNvSpPr>
          <p:nvPr/>
        </p:nvSpPr>
        <p:spPr bwMode="auto">
          <a:xfrm>
            <a:off x="5186739" y="6490286"/>
            <a:ext cx="373659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Matsumoto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2167) </a:t>
            </a:r>
            <a:endParaRPr lang="en-GB" sz="1100" dirty="0"/>
          </a:p>
        </p:txBody>
      </p:sp>
    </p:spTree>
    <p:extLst>
      <p:ext uri="{BB962C8B-B14F-4D97-AF65-F5344CB8AC3E}">
        <p14:creationId xmlns:p14="http://schemas.microsoft.com/office/powerpoint/2010/main" val="2791479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GB" sz="1800" dirty="0" smtClean="0"/>
              <a:t>2438: A </a:t>
            </a:r>
            <a:r>
              <a:rPr lang="en-GB" sz="1800" dirty="0"/>
              <a:t>randomised clinical trial of chemotherapy compared to chemotherapy in combination with </a:t>
            </a:r>
            <a:r>
              <a:rPr lang="en-GB" sz="1800" dirty="0" err="1"/>
              <a:t>cetuximab</a:t>
            </a:r>
            <a:r>
              <a:rPr lang="en-GB" sz="1800" dirty="0"/>
              <a:t> in k-RAS wild type </a:t>
            </a:r>
            <a:r>
              <a:rPr lang="en-GB" sz="1800" dirty="0" smtClean="0"/>
              <a:t>patients </a:t>
            </a:r>
            <a:r>
              <a:rPr lang="en-GB" sz="1800" dirty="0"/>
              <a:t>with operable metastases from colorectal cancer: The new EPOC </a:t>
            </a:r>
            <a:r>
              <a:rPr lang="en-GB" sz="1800" dirty="0" smtClean="0"/>
              <a:t>study – </a:t>
            </a:r>
            <a:r>
              <a:rPr lang="en-GB" sz="1800" i="1" dirty="0" smtClean="0"/>
              <a:t>Bridgewater J et al</a:t>
            </a:r>
            <a:endParaRPr lang="en-GB" sz="1800" i="1" dirty="0"/>
          </a:p>
        </p:txBody>
      </p:sp>
      <p:sp>
        <p:nvSpPr>
          <p:cNvPr id="3" name="Content Placeholder 2"/>
          <p:cNvSpPr>
            <a:spLocks noGrp="1"/>
          </p:cNvSpPr>
          <p:nvPr>
            <p:ph idx="1"/>
          </p:nvPr>
        </p:nvSpPr>
        <p:spPr>
          <a:xfrm>
            <a:off x="228600" y="1371600"/>
            <a:ext cx="8686800" cy="1193800"/>
          </a:xfrm>
        </p:spPr>
        <p:txBody>
          <a:bodyPr/>
          <a:lstStyle/>
          <a:p>
            <a:r>
              <a:rPr lang="en-GB" sz="1800" dirty="0" smtClean="0"/>
              <a:t>Study objective</a:t>
            </a:r>
          </a:p>
          <a:p>
            <a:pPr lvl="1"/>
            <a:r>
              <a:rPr lang="en-GB" sz="1800" dirty="0"/>
              <a:t>To </a:t>
            </a:r>
            <a:r>
              <a:rPr lang="en-GB" sz="1800" dirty="0" smtClean="0"/>
              <a:t>investigate the </a:t>
            </a:r>
            <a:r>
              <a:rPr lang="en-GB" sz="1800" dirty="0"/>
              <a:t>benefit of cetuximab in addition to standard </a:t>
            </a:r>
            <a:r>
              <a:rPr lang="en-GB" sz="1800" dirty="0" smtClean="0"/>
              <a:t>CT </a:t>
            </a:r>
            <a:r>
              <a:rPr lang="en-GB" sz="1800" dirty="0"/>
              <a:t>in </a:t>
            </a:r>
            <a:r>
              <a:rPr lang="en-GB" sz="1800" dirty="0" smtClean="0"/>
              <a:t>patients </a:t>
            </a:r>
            <a:r>
              <a:rPr lang="en-GB" sz="1800" dirty="0"/>
              <a:t>with operable liver </a:t>
            </a:r>
            <a:r>
              <a:rPr lang="en-GB" sz="1800" dirty="0" smtClean="0"/>
              <a:t>metastases from colorectal cancer</a:t>
            </a:r>
          </a:p>
          <a:p>
            <a:pPr marL="252412" lvl="1" indent="0">
              <a:buNone/>
            </a:pPr>
            <a:endParaRPr lang="en-GB" sz="1800" dirty="0"/>
          </a:p>
          <a:p>
            <a:pPr lvl="1"/>
            <a:endParaRPr lang="en-GB" sz="1800" dirty="0"/>
          </a:p>
        </p:txBody>
      </p:sp>
      <p:grpSp>
        <p:nvGrpSpPr>
          <p:cNvPr id="22" name="Group 21"/>
          <p:cNvGrpSpPr/>
          <p:nvPr/>
        </p:nvGrpSpPr>
        <p:grpSpPr>
          <a:xfrm>
            <a:off x="228600" y="2743200"/>
            <a:ext cx="8686800" cy="2651123"/>
            <a:chOff x="228600" y="1600200"/>
            <a:chExt cx="8686800" cy="2651123"/>
          </a:xfrm>
        </p:grpSpPr>
        <p:sp>
          <p:nvSpPr>
            <p:cNvPr id="7" name="Oval 14"/>
            <p:cNvSpPr>
              <a:spLocks noChangeArrowheads="1"/>
            </p:cNvSpPr>
            <p:nvPr/>
          </p:nvSpPr>
          <p:spPr bwMode="auto">
            <a:xfrm>
              <a:off x="3941537" y="26368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8" name="AutoShape 15"/>
            <p:cNvCxnSpPr>
              <a:cxnSpLocks noChangeShapeType="1"/>
              <a:stCxn id="7" idx="0"/>
            </p:cNvCxnSpPr>
            <p:nvPr/>
          </p:nvCxnSpPr>
          <p:spPr bwMode="auto">
            <a:xfrm rot="5400000" flipH="1" flipV="1">
              <a:off x="4236189" y="2007716"/>
              <a:ext cx="626267" cy="631975"/>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p:cNvCxnSpPr>
            <p:nvPr/>
          </p:nvCxnSpPr>
          <p:spPr bwMode="auto">
            <a:xfrm rot="16200000" flipH="1">
              <a:off x="4239363" y="3215007"/>
              <a:ext cx="619919" cy="631975"/>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257722" y="357663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1" name="AutoShape 12"/>
            <p:cNvSpPr>
              <a:spLocks noChangeArrowheads="1"/>
            </p:cNvSpPr>
            <p:nvPr/>
          </p:nvSpPr>
          <p:spPr bwMode="auto">
            <a:xfrm>
              <a:off x="8257722" y="174625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13" name="AutoShape 19"/>
            <p:cNvCxnSpPr>
              <a:cxnSpLocks noChangeShapeType="1"/>
              <a:endCxn id="7" idx="2"/>
            </p:cNvCxnSpPr>
            <p:nvPr/>
          </p:nvCxnSpPr>
          <p:spPr bwMode="auto">
            <a:xfrm>
              <a:off x="3684814" y="2928936"/>
              <a:ext cx="256723" cy="0"/>
            </a:xfrm>
            <a:prstGeom prst="straightConnector1">
              <a:avLst/>
            </a:prstGeom>
            <a:noFill/>
            <a:ln w="38100">
              <a:solidFill>
                <a:schemeClr val="bg1"/>
              </a:solidFill>
              <a:round/>
              <a:headEnd/>
              <a:tailEnd type="triangle" w="med" len="med"/>
            </a:ln>
          </p:spPr>
        </p:cxnSp>
        <p:cxnSp>
          <p:nvCxnSpPr>
            <p:cNvPr id="14" name="AutoShape 20"/>
            <p:cNvCxnSpPr>
              <a:cxnSpLocks noChangeShapeType="1"/>
              <a:stCxn id="17" idx="3"/>
              <a:endCxn id="10" idx="1"/>
            </p:cNvCxnSpPr>
            <p:nvPr/>
          </p:nvCxnSpPr>
          <p:spPr bwMode="auto">
            <a:xfrm>
              <a:off x="7542220" y="3840955"/>
              <a:ext cx="715502" cy="0"/>
            </a:xfrm>
            <a:prstGeom prst="straightConnector1">
              <a:avLst/>
            </a:prstGeom>
            <a:noFill/>
            <a:ln w="38100">
              <a:solidFill>
                <a:schemeClr val="bg1"/>
              </a:solidFill>
              <a:prstDash val="solid"/>
              <a:round/>
              <a:headEnd/>
              <a:tailEnd type="triangle" w="med" len="med"/>
            </a:ln>
          </p:spPr>
        </p:cxnSp>
        <p:cxnSp>
          <p:nvCxnSpPr>
            <p:cNvPr id="15" name="AutoShape 21"/>
            <p:cNvCxnSpPr>
              <a:cxnSpLocks noChangeShapeType="1"/>
              <a:stCxn id="18" idx="3"/>
              <a:endCxn id="11" idx="1"/>
            </p:cNvCxnSpPr>
            <p:nvPr/>
          </p:nvCxnSpPr>
          <p:spPr bwMode="auto">
            <a:xfrm>
              <a:off x="7543800" y="2010569"/>
              <a:ext cx="713922" cy="0"/>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228600" y="2019522"/>
              <a:ext cx="3456214" cy="151703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NZ" altLang="zh-CN" dirty="0" smtClean="0">
                  <a:solidFill>
                    <a:schemeClr val="tx2"/>
                  </a:solidFill>
                  <a:ea typeface="SimSun" pitchFamily="2" charset="-122"/>
                </a:rPr>
                <a:t>Patients with </a:t>
              </a:r>
              <a:r>
                <a:rPr lang="en-US" altLang="zh-CN" dirty="0" err="1" smtClean="0">
                  <a:solidFill>
                    <a:schemeClr val="tx2"/>
                  </a:solidFill>
                  <a:ea typeface="SimSun" pitchFamily="2" charset="-122"/>
                </a:rPr>
                <a:t>mCRC</a:t>
              </a:r>
              <a:r>
                <a:rPr lang="en-US" altLang="zh-CN" dirty="0" smtClean="0">
                  <a:solidFill>
                    <a:schemeClr val="tx2"/>
                  </a:solidFill>
                  <a:ea typeface="SimSun" pitchFamily="2" charset="-122"/>
                </a:rPr>
                <a:t> </a:t>
              </a:r>
              <a:endParaRPr lang="en-US" altLang="zh-CN" dirty="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GB" altLang="zh-CN" dirty="0" smtClean="0">
                  <a:solidFill>
                    <a:schemeClr val="tx2"/>
                  </a:solidFill>
                  <a:ea typeface="SimSun" pitchFamily="2" charset="-122"/>
                </a:rPr>
                <a:t>Operable </a:t>
              </a:r>
              <a:r>
                <a:rPr lang="en-GB" altLang="zh-CN" dirty="0">
                  <a:solidFill>
                    <a:schemeClr val="tx2"/>
                  </a:solidFill>
                  <a:ea typeface="SimSun" pitchFamily="2" charset="-122"/>
                </a:rPr>
                <a:t>liver </a:t>
              </a:r>
              <a:r>
                <a:rPr lang="en-GB" altLang="zh-CN" dirty="0" smtClean="0">
                  <a:solidFill>
                    <a:schemeClr val="tx2"/>
                  </a:solidFill>
                  <a:ea typeface="SimSun" pitchFamily="2" charset="-122"/>
                </a:rPr>
                <a:t>metastases</a:t>
              </a:r>
              <a:endParaRPr lang="en-GB" altLang="zh-CN" i="1" dirty="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US" altLang="zh-CN" i="1" dirty="0" smtClean="0">
                  <a:solidFill>
                    <a:schemeClr val="tx2"/>
                  </a:solidFill>
                  <a:ea typeface="SimSun" pitchFamily="2" charset="-122"/>
                </a:rPr>
                <a:t>KRAS </a:t>
              </a:r>
              <a:r>
                <a:rPr lang="en-US" altLang="zh-CN" dirty="0" smtClean="0">
                  <a:solidFill>
                    <a:schemeClr val="tx2"/>
                  </a:solidFill>
                  <a:ea typeface="SimSun" pitchFamily="2" charset="-122"/>
                </a:rPr>
                <a:t>WT</a:t>
              </a:r>
            </a:p>
            <a:p>
              <a:pPr defTabSz="892175" eaLnBrk="0" hangingPunct="0">
                <a:spcAft>
                  <a:spcPct val="30000"/>
                </a:spcAft>
              </a:pPr>
              <a:r>
                <a:rPr lang="en-GB" altLang="zh-CN" dirty="0" smtClean="0">
                  <a:solidFill>
                    <a:schemeClr val="tx2"/>
                  </a:solidFill>
                  <a:ea typeface="SimSun" pitchFamily="2" charset="-122"/>
                </a:rPr>
                <a:t>(</a:t>
              </a:r>
              <a:r>
                <a:rPr lang="en-GB" altLang="zh-CN" dirty="0">
                  <a:solidFill>
                    <a:schemeClr val="tx2"/>
                  </a:solidFill>
                  <a:ea typeface="SimSun" pitchFamily="2" charset="-122"/>
                </a:rPr>
                <a:t>n=272)</a:t>
              </a:r>
            </a:p>
          </p:txBody>
        </p:sp>
        <p:sp>
          <p:nvSpPr>
            <p:cNvPr id="17" name="AutoShape 12"/>
            <p:cNvSpPr>
              <a:spLocks noChangeArrowheads="1"/>
            </p:cNvSpPr>
            <p:nvPr/>
          </p:nvSpPr>
          <p:spPr bwMode="auto">
            <a:xfrm>
              <a:off x="4865310" y="3430587"/>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Fluoropyrimidine+ </a:t>
              </a:r>
              <a:r>
                <a:rPr lang="en-GB" altLang="zh-CN" dirty="0" err="1" smtClean="0">
                  <a:ea typeface="SimSun" pitchFamily="2" charset="-122"/>
                </a:rPr>
                <a:t>oxaliplatin+</a:t>
              </a:r>
              <a:r>
                <a:rPr lang="en-GB" dirty="0" err="1" smtClean="0"/>
                <a:t>cetuximab</a:t>
              </a:r>
              <a:r>
                <a:rPr lang="en-GB" dirty="0" smtClean="0"/>
                <a:t> </a:t>
              </a:r>
              <a:r>
                <a:rPr lang="en-GB" altLang="zh-CN" dirty="0" smtClean="0">
                  <a:ea typeface="SimSun" pitchFamily="2" charset="-122"/>
                </a:rPr>
                <a:t>(n=137) </a:t>
              </a:r>
              <a:endParaRPr lang="en-GB" altLang="zh-CN" dirty="0">
                <a:ea typeface="SimSun" pitchFamily="2" charset="-122"/>
              </a:endParaRPr>
            </a:p>
          </p:txBody>
        </p:sp>
        <p:sp>
          <p:nvSpPr>
            <p:cNvPr id="18" name="AutoShape 8"/>
            <p:cNvSpPr>
              <a:spLocks noChangeArrowheads="1"/>
            </p:cNvSpPr>
            <p:nvPr/>
          </p:nvSpPr>
          <p:spPr bwMode="auto">
            <a:xfrm>
              <a:off x="4865310" y="1600200"/>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Fluoropyrimidine+ oxaliplatin </a:t>
              </a:r>
              <a:br>
                <a:rPr lang="en-GB" altLang="zh-CN" dirty="0" smtClean="0">
                  <a:solidFill>
                    <a:schemeClr val="tx2"/>
                  </a:solidFill>
                  <a:ea typeface="SimSun" pitchFamily="2" charset="-122"/>
                </a:rPr>
              </a:br>
              <a:r>
                <a:rPr lang="en-GB" altLang="zh-CN" dirty="0" smtClean="0">
                  <a:solidFill>
                    <a:schemeClr val="tx2"/>
                  </a:solidFill>
                  <a:ea typeface="SimSun" pitchFamily="2" charset="-122"/>
                </a:rPr>
                <a:t>(n=134)</a:t>
              </a:r>
            </a:p>
          </p:txBody>
        </p:sp>
      </p:grpSp>
      <p:sp>
        <p:nvSpPr>
          <p:cNvPr id="23" name="Text Box 8"/>
          <p:cNvSpPr txBox="1">
            <a:spLocks noChangeArrowheads="1"/>
          </p:cNvSpPr>
          <p:nvPr/>
        </p:nvSpPr>
        <p:spPr bwMode="auto">
          <a:xfrm>
            <a:off x="5203090" y="6321009"/>
            <a:ext cx="37558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Bridgewater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2438)</a:t>
            </a:r>
            <a:br>
              <a:rPr lang="en-GB" sz="1100" dirty="0" smtClean="0"/>
            </a:br>
            <a:r>
              <a:rPr lang="en-US" sz="1100" dirty="0"/>
              <a:t>Primrose et al. J </a:t>
            </a:r>
            <a:r>
              <a:rPr lang="en-US" sz="1100" dirty="0" err="1"/>
              <a:t>Clin</a:t>
            </a:r>
            <a:r>
              <a:rPr lang="en-US" sz="1100" dirty="0"/>
              <a:t> </a:t>
            </a:r>
            <a:r>
              <a:rPr lang="en-US" sz="1100" dirty="0" err="1"/>
              <a:t>Oncol</a:t>
            </a:r>
            <a:r>
              <a:rPr lang="en-US" sz="1100" dirty="0"/>
              <a:t> 2013; 31 (</a:t>
            </a:r>
            <a:r>
              <a:rPr lang="en-US" sz="1100" dirty="0" err="1"/>
              <a:t>suppl</a:t>
            </a:r>
            <a:r>
              <a:rPr lang="en-US" sz="1100" dirty="0"/>
              <a:t>; </a:t>
            </a:r>
            <a:r>
              <a:rPr lang="en-US" sz="1100" dirty="0" err="1"/>
              <a:t>abstr</a:t>
            </a:r>
            <a:r>
              <a:rPr lang="en-US" sz="1100" dirty="0"/>
              <a:t> 3504) </a:t>
            </a:r>
          </a:p>
        </p:txBody>
      </p:sp>
    </p:spTree>
    <p:extLst>
      <p:ext uri="{BB962C8B-B14F-4D97-AF65-F5344CB8AC3E}">
        <p14:creationId xmlns:p14="http://schemas.microsoft.com/office/powerpoint/2010/main" val="421818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1647825" y="1295400"/>
            <a:ext cx="7268493" cy="5486400"/>
          </a:xfrm>
          <a:ln>
            <a:solidFill>
              <a:schemeClr val="accent2"/>
            </a:solidFill>
          </a:ln>
        </p:spPr>
        <p:txBody>
          <a:bodyPr lIns="91440" rIns="0"/>
          <a:lstStyle/>
          <a:p>
            <a:pPr marL="0" indent="0">
              <a:spcBef>
                <a:spcPts val="0"/>
              </a:spcBef>
              <a:buFontTx/>
              <a:buNone/>
              <a:tabLst>
                <a:tab pos="441325" algn="l"/>
              </a:tabLst>
              <a:defRPr/>
            </a:pPr>
            <a:r>
              <a:rPr lang="en-GB" sz="1400" dirty="0" smtClean="0"/>
              <a:t>Dear Colleagues</a:t>
            </a:r>
            <a:endParaRPr lang="en-US" sz="1400" dirty="0" smtClean="0"/>
          </a:p>
          <a:p>
            <a:pPr marL="0" indent="0">
              <a:spcBef>
                <a:spcPts val="0"/>
              </a:spcBef>
              <a:buFontTx/>
              <a:buNone/>
              <a:tabLst>
                <a:tab pos="441325" algn="l"/>
              </a:tabLst>
              <a:defRPr/>
            </a:pPr>
            <a:r>
              <a:rPr lang="en-US" sz="1400" dirty="0" smtClean="0"/>
              <a:t>It is my pleasure to present this ESDO slide set which has been designed to highlight and summarise key findings in gastrointestinal cancers from the major congresses in 2013: American Society of Clinical Oncology, ECCO-ESMO and WCGIC. </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gastrointestinal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buFontTx/>
              <a:buNone/>
              <a:tabLst>
                <a:tab pos="441325" algn="l"/>
              </a:tabLst>
              <a:defRPr/>
            </a:pPr>
            <a:r>
              <a:rPr lang="en-US" sz="1400" dirty="0" smtClean="0"/>
              <a:t>And finally, we are also very grateful to Lilly Oncology for their financial, </a:t>
            </a:r>
            <a:r>
              <a:rPr lang="en-US" sz="1400" dirty="0" err="1" smtClean="0"/>
              <a:t>administerial</a:t>
            </a:r>
            <a:r>
              <a:rPr lang="en-US" sz="1400" dirty="0" smtClean="0"/>
              <a:t> and logistical support in the realisation of this activity.</a:t>
            </a:r>
          </a:p>
          <a:p>
            <a:pPr marL="0" indent="0">
              <a:spcBef>
                <a:spcPts val="300"/>
              </a:spcBef>
              <a:buNone/>
              <a:tabLst>
                <a:tab pos="441325" algn="l"/>
              </a:tabLst>
              <a:defRPr/>
            </a:pPr>
            <a:r>
              <a:rPr lang="en-US" sz="1400" dirty="0" smtClean="0"/>
              <a:t>Yours sincerely, </a:t>
            </a:r>
            <a:br>
              <a:rPr lang="en-US" sz="1400" dirty="0" smtClean="0"/>
            </a:br>
            <a:endParaRPr lang="en-US" sz="1400" dirty="0"/>
          </a:p>
          <a:p>
            <a:pPr marL="0" indent="0">
              <a:spcBef>
                <a:spcPts val="300"/>
              </a:spcBef>
              <a:buNone/>
              <a:tabLst>
                <a:tab pos="441325" algn="l"/>
              </a:tabLst>
              <a:defRPr/>
            </a:pPr>
            <a:r>
              <a:rPr lang="en-GB" sz="1400" dirty="0" smtClean="0"/>
              <a:t>Eric </a:t>
            </a:r>
            <a:r>
              <a:rPr lang="en-GB" sz="1400" dirty="0"/>
              <a:t>Van </a:t>
            </a:r>
            <a:r>
              <a:rPr lang="en-GB" sz="1400" dirty="0" err="1" smtClean="0"/>
              <a:t>Cutsem</a:t>
            </a:r>
            <a:r>
              <a:rPr lang="en-GB" sz="1400" dirty="0"/>
              <a:t> </a:t>
            </a:r>
            <a:r>
              <a:rPr lang="en-GB" sz="1400" dirty="0" smtClean="0"/>
              <a:t>(President)   </a:t>
            </a:r>
            <a:br>
              <a:rPr lang="en-GB" sz="1400" dirty="0" smtClean="0"/>
            </a:br>
            <a:r>
              <a:rPr lang="en-GB" sz="1400" dirty="0" smtClean="0"/>
              <a:t>Philippe Rougier (Treasurer)   </a:t>
            </a:r>
            <a:br>
              <a:rPr lang="en-GB" sz="1400" dirty="0" smtClean="0"/>
            </a:br>
            <a:r>
              <a:rPr lang="en-GB" sz="1400" dirty="0" smtClean="0"/>
              <a:t>Thomas Seufferlein (Secretary General) </a:t>
            </a:r>
            <a:br>
              <a:rPr lang="en-GB" sz="1400" dirty="0" smtClean="0"/>
            </a:br>
            <a:r>
              <a:rPr lang="en-GB" sz="1400" u="sng" dirty="0" smtClean="0"/>
              <a:t>Executive Officers – ESDO </a:t>
            </a:r>
            <a:r>
              <a:rPr lang="en-GB" sz="1400" u="sng" dirty="0"/>
              <a:t>Governing </a:t>
            </a:r>
            <a:r>
              <a:rPr lang="en-GB" sz="1400" u="sng" dirty="0" smtClean="0"/>
              <a:t>Board</a:t>
            </a:r>
            <a:endParaRPr lang="en-GB" sz="1400" dirty="0"/>
          </a:p>
          <a:p>
            <a:pPr marL="0" indent="0">
              <a:spcAft>
                <a:spcPts val="1200"/>
              </a:spcAft>
              <a:buNone/>
              <a:tabLst>
                <a:tab pos="441325" algn="l"/>
              </a:tabLst>
              <a:defRPr/>
            </a:pPr>
            <a:endParaRPr lang="en-GB" sz="1400" b="1" i="1" u="sng"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348" y="5251209"/>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2438: A randomised clinical trial of chemotherapy compared to chemotherapy in combination with </a:t>
            </a:r>
            <a:r>
              <a:rPr lang="en-GB" sz="1800" dirty="0" err="1">
                <a:solidFill>
                  <a:srgbClr val="043882"/>
                </a:solidFill>
              </a:rPr>
              <a:t>cetuximab</a:t>
            </a:r>
            <a:r>
              <a:rPr lang="en-GB" sz="1800" dirty="0">
                <a:solidFill>
                  <a:srgbClr val="043882"/>
                </a:solidFill>
              </a:rPr>
              <a:t> in k-RAS wild type patients with operable metastases from colorectal cancer: The new EPOC study – </a:t>
            </a:r>
            <a:r>
              <a:rPr lang="en-GB" sz="1800" i="1" dirty="0">
                <a:solidFill>
                  <a:srgbClr val="043882"/>
                </a:solidFill>
              </a:rPr>
              <a:t>Bridgewater </a:t>
            </a:r>
            <a:r>
              <a:rPr lang="en-GB" sz="1800" i="1" dirty="0" smtClean="0">
                <a:solidFill>
                  <a:srgbClr val="043882"/>
                </a:solidFill>
              </a:rPr>
              <a:t>J et </a:t>
            </a:r>
            <a:r>
              <a:rPr lang="en-GB" sz="1800" i="1" dirty="0">
                <a:solidFill>
                  <a:srgbClr val="043882"/>
                </a:solidFill>
              </a:rPr>
              <a:t>al</a:t>
            </a:r>
            <a:endParaRPr lang="en-GB" sz="2000" dirty="0"/>
          </a:p>
        </p:txBody>
      </p:sp>
      <p:sp>
        <p:nvSpPr>
          <p:cNvPr id="3" name="Content Placeholder 2"/>
          <p:cNvSpPr>
            <a:spLocks noGrp="1"/>
          </p:cNvSpPr>
          <p:nvPr>
            <p:ph idx="1"/>
          </p:nvPr>
        </p:nvSpPr>
        <p:spPr>
          <a:xfrm>
            <a:off x="228600" y="1320800"/>
            <a:ext cx="8694738" cy="5308600"/>
          </a:xfrm>
        </p:spPr>
        <p:txBody>
          <a:bodyPr/>
          <a:lstStyle/>
          <a:p>
            <a:r>
              <a:rPr lang="en-GB" sz="1600" dirty="0" smtClean="0"/>
              <a:t>Key results</a:t>
            </a:r>
          </a:p>
          <a:p>
            <a:pPr lvl="1"/>
            <a:r>
              <a:rPr lang="en-GB" sz="1600" dirty="0" smtClean="0"/>
              <a:t>The new </a:t>
            </a:r>
            <a:r>
              <a:rPr lang="en-GB" sz="1600" dirty="0"/>
              <a:t>EPOC study was stopped when the study met a protocol pre-defined futility </a:t>
            </a:r>
            <a:r>
              <a:rPr lang="en-GB" sz="1600" dirty="0" smtClean="0"/>
              <a:t>analysis, as recommended by the </a:t>
            </a:r>
            <a:r>
              <a:rPr lang="en-GB" sz="1600" dirty="0"/>
              <a:t>Independent Data Monitoring Committee</a:t>
            </a:r>
            <a:endParaRPr lang="en-GB" sz="1600" dirty="0" smtClean="0"/>
          </a:p>
          <a:p>
            <a:pPr lvl="2"/>
            <a:r>
              <a:rPr lang="en-GB" sz="1600" dirty="0" smtClean="0"/>
              <a:t>As a result, only 45.3</a:t>
            </a:r>
            <a:r>
              <a:rPr lang="en-GB" sz="1600" dirty="0"/>
              <a:t>% (96/212) of the expected events </a:t>
            </a:r>
            <a:r>
              <a:rPr lang="en-GB" sz="1600" dirty="0" smtClean="0"/>
              <a:t>were observed</a:t>
            </a:r>
          </a:p>
          <a:p>
            <a:pPr lvl="1"/>
            <a:r>
              <a:rPr lang="en-GB" sz="1600" dirty="0" smtClean="0"/>
              <a:t>PFS was significantly worse in the </a:t>
            </a:r>
            <a:r>
              <a:rPr lang="en-GB" sz="1600" dirty="0" err="1" smtClean="0"/>
              <a:t>CT+cetuximab</a:t>
            </a:r>
            <a:r>
              <a:rPr lang="en-GB" sz="1600" dirty="0" smtClean="0"/>
              <a:t> group vs. the CT alone group</a:t>
            </a:r>
          </a:p>
          <a:p>
            <a:pPr lvl="2"/>
            <a:r>
              <a:rPr lang="en-GB" sz="1600" dirty="0" smtClean="0"/>
              <a:t>14.8 vs. </a:t>
            </a:r>
            <a:r>
              <a:rPr lang="en-GB" sz="1600" dirty="0"/>
              <a:t>24.2 </a:t>
            </a:r>
            <a:r>
              <a:rPr lang="en-GB" sz="1600" dirty="0" err="1" smtClean="0"/>
              <a:t>mos</a:t>
            </a:r>
            <a:r>
              <a:rPr lang="en-GB" sz="1600" dirty="0" smtClean="0"/>
              <a:t>, HR 1.50; 95</a:t>
            </a:r>
            <a:r>
              <a:rPr lang="en-GB" sz="1600" dirty="0"/>
              <a:t>% </a:t>
            </a:r>
            <a:r>
              <a:rPr lang="en-GB" sz="1600" dirty="0" smtClean="0"/>
              <a:t>CI: 1.00, 2.25; p&lt;0.048</a:t>
            </a:r>
          </a:p>
          <a:p>
            <a:endParaRPr lang="en-GB" sz="1600" dirty="0" smtClean="0"/>
          </a:p>
          <a:p>
            <a:endParaRPr lang="en-GB" sz="1600" dirty="0"/>
          </a:p>
          <a:p>
            <a:endParaRPr lang="en-GB" sz="1600" dirty="0" smtClean="0"/>
          </a:p>
          <a:p>
            <a:endParaRPr lang="en-NZ" sz="1050" dirty="0" smtClean="0"/>
          </a:p>
          <a:p>
            <a:pPr marL="0" indent="0">
              <a:buNone/>
            </a:pPr>
            <a:r>
              <a:rPr lang="en-GB" sz="1050" dirty="0" smtClean="0"/>
              <a:t/>
            </a:r>
            <a:br>
              <a:rPr lang="en-GB" sz="1050" dirty="0" smtClean="0"/>
            </a:br>
            <a:endParaRPr lang="en-GB" sz="1050" dirty="0"/>
          </a:p>
          <a:p>
            <a:endParaRPr lang="en-GB" sz="1600" dirty="0" smtClean="0"/>
          </a:p>
          <a:p>
            <a:pPr>
              <a:spcBef>
                <a:spcPts val="2400"/>
              </a:spcBef>
            </a:pPr>
            <a:r>
              <a:rPr lang="en-GB" sz="1600" b="1" dirty="0" smtClean="0"/>
              <a:t>Conclusion</a:t>
            </a:r>
          </a:p>
          <a:p>
            <a:pPr lvl="1"/>
            <a:r>
              <a:rPr lang="en-GB" sz="1600" b="1" dirty="0" smtClean="0"/>
              <a:t>Although </a:t>
            </a:r>
            <a:r>
              <a:rPr lang="en-GB" sz="1600" b="1" dirty="0"/>
              <a:t>it is currently accepted clinical </a:t>
            </a:r>
            <a:r>
              <a:rPr lang="en-GB" sz="1600" b="1" dirty="0" smtClean="0"/>
              <a:t>practice, the addition of </a:t>
            </a:r>
            <a:r>
              <a:rPr lang="en-GB" sz="1600" b="1" dirty="0"/>
              <a:t>cetuximab to </a:t>
            </a:r>
            <a:r>
              <a:rPr lang="en-GB" sz="1600" b="1" dirty="0" smtClean="0"/>
              <a:t>standard CT may not be beneficial to patients with </a:t>
            </a:r>
            <a:r>
              <a:rPr lang="en-GB" sz="1600" b="1" i="1" dirty="0" smtClean="0"/>
              <a:t>KRAS</a:t>
            </a:r>
            <a:r>
              <a:rPr lang="en-GB" sz="1600" b="1" dirty="0" smtClean="0"/>
              <a:t> WT </a:t>
            </a:r>
            <a:r>
              <a:rPr lang="en-GB" sz="1600" b="1" dirty="0" err="1" smtClean="0"/>
              <a:t>mCRC</a:t>
            </a:r>
            <a:endParaRPr lang="en-GB" sz="1600" b="1" dirty="0"/>
          </a:p>
        </p:txBody>
      </p:sp>
      <p:graphicFrame>
        <p:nvGraphicFramePr>
          <p:cNvPr id="4" name="Table 3"/>
          <p:cNvGraphicFramePr>
            <a:graphicFrameLocks noGrp="1"/>
          </p:cNvGraphicFramePr>
          <p:nvPr>
            <p:extLst>
              <p:ext uri="{D42A27DB-BD31-4B8C-83A1-F6EECF244321}">
                <p14:modId xmlns:p14="http://schemas.microsoft.com/office/powerpoint/2010/main" val="3420185946"/>
              </p:ext>
            </p:extLst>
          </p:nvPr>
        </p:nvGraphicFramePr>
        <p:xfrm>
          <a:off x="1524000" y="3220388"/>
          <a:ext cx="6248400" cy="2133600"/>
        </p:xfrm>
        <a:graphic>
          <a:graphicData uri="http://schemas.openxmlformats.org/drawingml/2006/table">
            <a:tbl>
              <a:tblPr firstRow="1" bandRow="1">
                <a:tableStyleId>{69012ECD-51FC-41F1-AA8D-1B2483CD663E}</a:tableStyleId>
              </a:tblPr>
              <a:tblGrid>
                <a:gridCol w="2032000"/>
                <a:gridCol w="2032000"/>
                <a:gridCol w="2184400"/>
              </a:tblGrid>
              <a:tr h="282303">
                <a:tc>
                  <a:txBody>
                    <a:bodyPr/>
                    <a:lstStyle/>
                    <a:p>
                      <a:r>
                        <a:rPr lang="en-GB" sz="1400" dirty="0" smtClean="0">
                          <a:solidFill>
                            <a:schemeClr val="tx2"/>
                          </a:solidFill>
                        </a:rPr>
                        <a:t>n, %</a:t>
                      </a:r>
                      <a:endParaRPr lang="en-GB" sz="1400" dirty="0">
                        <a:solidFill>
                          <a:schemeClr val="tx2"/>
                        </a:solidFill>
                      </a:endParaRPr>
                    </a:p>
                  </a:txBody>
                  <a:tcPr/>
                </a:tc>
                <a:tc>
                  <a:txBody>
                    <a:bodyPr/>
                    <a:lstStyle/>
                    <a:p>
                      <a:pPr algn="ctr"/>
                      <a:r>
                        <a:rPr lang="en-GB" sz="1400" dirty="0" smtClean="0">
                          <a:solidFill>
                            <a:schemeClr val="tx2"/>
                          </a:solidFill>
                        </a:rPr>
                        <a:t>CT</a:t>
                      </a:r>
                      <a:r>
                        <a:rPr lang="en-GB" sz="1400" baseline="0" dirty="0" smtClean="0">
                          <a:solidFill>
                            <a:schemeClr val="tx2"/>
                          </a:solidFill>
                        </a:rPr>
                        <a:t> alone (n=134)</a:t>
                      </a:r>
                      <a:endParaRPr lang="en-GB" sz="1400" dirty="0">
                        <a:solidFill>
                          <a:schemeClr val="tx2"/>
                        </a:solidFill>
                      </a:endParaRPr>
                    </a:p>
                  </a:txBody>
                  <a:tcPr/>
                </a:tc>
                <a:tc>
                  <a:txBody>
                    <a:bodyPr/>
                    <a:lstStyle/>
                    <a:p>
                      <a:pPr algn="ctr"/>
                      <a:r>
                        <a:rPr lang="en-GB" sz="1400" dirty="0" err="1" smtClean="0">
                          <a:solidFill>
                            <a:schemeClr val="tx2"/>
                          </a:solidFill>
                        </a:rPr>
                        <a:t>CT</a:t>
                      </a:r>
                      <a:r>
                        <a:rPr lang="en-GB" sz="1400" baseline="0" dirty="0" err="1" smtClean="0">
                          <a:solidFill>
                            <a:schemeClr val="tx2"/>
                          </a:solidFill>
                        </a:rPr>
                        <a:t>+</a:t>
                      </a:r>
                      <a:r>
                        <a:rPr lang="en-GB" sz="1400" dirty="0" err="1" smtClean="0">
                          <a:solidFill>
                            <a:schemeClr val="tx2"/>
                          </a:solidFill>
                        </a:rPr>
                        <a:t>cetuximab</a:t>
                      </a:r>
                      <a:r>
                        <a:rPr lang="en-GB" sz="1400" dirty="0" smtClean="0">
                          <a:solidFill>
                            <a:schemeClr val="tx2"/>
                          </a:solidFill>
                        </a:rPr>
                        <a:t> </a:t>
                      </a:r>
                      <a:r>
                        <a:rPr lang="en-GB" sz="1400" baseline="0" dirty="0" smtClean="0">
                          <a:solidFill>
                            <a:schemeClr val="tx2"/>
                          </a:solidFill>
                        </a:rPr>
                        <a:t>(n=137)</a:t>
                      </a:r>
                      <a:endParaRPr lang="en-GB" sz="1400" dirty="0">
                        <a:solidFill>
                          <a:schemeClr val="tx2"/>
                        </a:solidFill>
                      </a:endParaRPr>
                    </a:p>
                  </a:txBody>
                  <a:tcPr/>
                </a:tc>
              </a:tr>
              <a:tr h="282303">
                <a:tc>
                  <a:txBody>
                    <a:bodyPr/>
                    <a:lstStyle/>
                    <a:p>
                      <a:r>
                        <a:rPr lang="en-GB" sz="1400" dirty="0" smtClean="0"/>
                        <a:t>Complete response</a:t>
                      </a:r>
                      <a:endParaRPr lang="en-GB" sz="1400" dirty="0"/>
                    </a:p>
                  </a:txBody>
                  <a:tcPr/>
                </a:tc>
                <a:tc>
                  <a:txBody>
                    <a:bodyPr/>
                    <a:lstStyle/>
                    <a:p>
                      <a:pPr algn="ctr"/>
                      <a:r>
                        <a:rPr lang="en-GB" sz="1400" dirty="0" smtClean="0"/>
                        <a:t>7 (5.2)</a:t>
                      </a:r>
                      <a:endParaRPr lang="en-GB" sz="1400" dirty="0"/>
                    </a:p>
                  </a:txBody>
                  <a:tcPr/>
                </a:tc>
                <a:tc>
                  <a:txBody>
                    <a:bodyPr/>
                    <a:lstStyle/>
                    <a:p>
                      <a:pPr algn="ctr"/>
                      <a:r>
                        <a:rPr lang="en-GB" sz="1400" dirty="0" smtClean="0"/>
                        <a:t>7 (5.1)</a:t>
                      </a:r>
                      <a:endParaRPr lang="en-GB" sz="1400" dirty="0"/>
                    </a:p>
                  </a:txBody>
                  <a:tcPr/>
                </a:tc>
              </a:tr>
              <a:tr h="282303">
                <a:tc>
                  <a:txBody>
                    <a:bodyPr/>
                    <a:lstStyle/>
                    <a:p>
                      <a:r>
                        <a:rPr lang="en-GB" sz="1400" dirty="0" smtClean="0"/>
                        <a:t>Partial</a:t>
                      </a:r>
                      <a:r>
                        <a:rPr lang="en-GB" sz="1400" baseline="0" dirty="0" smtClean="0"/>
                        <a:t> response</a:t>
                      </a:r>
                      <a:endParaRPr lang="en-GB" sz="1400" dirty="0"/>
                    </a:p>
                  </a:txBody>
                  <a:tcPr/>
                </a:tc>
                <a:tc>
                  <a:txBody>
                    <a:bodyPr/>
                    <a:lstStyle/>
                    <a:p>
                      <a:pPr algn="ctr"/>
                      <a:r>
                        <a:rPr lang="en-GB" sz="1400" dirty="0" smtClean="0"/>
                        <a:t>65 (48.5)</a:t>
                      </a:r>
                      <a:endParaRPr lang="en-GB" sz="1400" dirty="0"/>
                    </a:p>
                  </a:txBody>
                  <a:tcPr/>
                </a:tc>
                <a:tc>
                  <a:txBody>
                    <a:bodyPr/>
                    <a:lstStyle/>
                    <a:p>
                      <a:pPr algn="ctr"/>
                      <a:r>
                        <a:rPr lang="en-GB" sz="1400" dirty="0" smtClean="0"/>
                        <a:t>73 (53.3)</a:t>
                      </a:r>
                      <a:endParaRPr lang="en-GB" sz="1400" dirty="0"/>
                    </a:p>
                  </a:txBody>
                  <a:tcPr/>
                </a:tc>
              </a:tr>
              <a:tr h="282303">
                <a:tc>
                  <a:txBody>
                    <a:bodyPr/>
                    <a:lstStyle/>
                    <a:p>
                      <a:r>
                        <a:rPr lang="en-GB" sz="1400" dirty="0" smtClean="0"/>
                        <a:t>Stable</a:t>
                      </a:r>
                      <a:r>
                        <a:rPr lang="en-GB" sz="1400" baseline="0" dirty="0" smtClean="0"/>
                        <a:t> disease</a:t>
                      </a:r>
                      <a:endParaRPr lang="en-GB" sz="1400" dirty="0"/>
                    </a:p>
                  </a:txBody>
                  <a:tcPr/>
                </a:tc>
                <a:tc>
                  <a:txBody>
                    <a:bodyPr/>
                    <a:lstStyle/>
                    <a:p>
                      <a:pPr algn="ctr"/>
                      <a:r>
                        <a:rPr lang="en-GB" sz="1400" dirty="0" smtClean="0"/>
                        <a:t>26 (19.4)</a:t>
                      </a:r>
                      <a:endParaRPr lang="en-GB" sz="1400" dirty="0"/>
                    </a:p>
                  </a:txBody>
                  <a:tcPr/>
                </a:tc>
                <a:tc>
                  <a:txBody>
                    <a:bodyPr/>
                    <a:lstStyle/>
                    <a:p>
                      <a:pPr algn="ctr"/>
                      <a:r>
                        <a:rPr lang="en-GB" sz="1400" dirty="0" smtClean="0"/>
                        <a:t>27 (17.5)</a:t>
                      </a:r>
                      <a:endParaRPr lang="en-GB" sz="1400" dirty="0"/>
                    </a:p>
                  </a:txBody>
                  <a:tcPr/>
                </a:tc>
              </a:tr>
              <a:tr h="282303">
                <a:tc>
                  <a:txBody>
                    <a:bodyPr/>
                    <a:lstStyle/>
                    <a:p>
                      <a:r>
                        <a:rPr lang="en-GB" sz="1400" dirty="0" smtClean="0"/>
                        <a:t>Progressive</a:t>
                      </a:r>
                      <a:r>
                        <a:rPr lang="en-GB" sz="1400" baseline="0" dirty="0" smtClean="0"/>
                        <a:t> disease</a:t>
                      </a:r>
                      <a:endParaRPr lang="en-GB" sz="1400" dirty="0"/>
                    </a:p>
                  </a:txBody>
                  <a:tcPr/>
                </a:tc>
                <a:tc>
                  <a:txBody>
                    <a:bodyPr/>
                    <a:lstStyle/>
                    <a:p>
                      <a:pPr algn="ctr"/>
                      <a:r>
                        <a:rPr lang="en-GB" sz="1400" dirty="0" smtClean="0"/>
                        <a:t>11 (8.2)</a:t>
                      </a:r>
                      <a:endParaRPr lang="en-GB" sz="1400" dirty="0"/>
                    </a:p>
                  </a:txBody>
                  <a:tcPr/>
                </a:tc>
                <a:tc>
                  <a:txBody>
                    <a:bodyPr/>
                    <a:lstStyle/>
                    <a:p>
                      <a:pPr algn="ctr"/>
                      <a:r>
                        <a:rPr lang="en-GB" sz="1400" dirty="0" smtClean="0"/>
                        <a:t>10 (7.3)</a:t>
                      </a:r>
                      <a:endParaRPr lang="en-GB" sz="1400" dirty="0"/>
                    </a:p>
                  </a:txBody>
                  <a:tcPr/>
                </a:tc>
              </a:tr>
              <a:tr h="282303">
                <a:tc>
                  <a:txBody>
                    <a:bodyPr/>
                    <a:lstStyle/>
                    <a:p>
                      <a:r>
                        <a:rPr lang="en-GB" sz="1400" dirty="0" smtClean="0"/>
                        <a:t>Not assessable</a:t>
                      </a:r>
                      <a:endParaRPr lang="en-GB" sz="1400" dirty="0"/>
                    </a:p>
                  </a:txBody>
                  <a:tcPr/>
                </a:tc>
                <a:tc>
                  <a:txBody>
                    <a:bodyPr/>
                    <a:lstStyle/>
                    <a:p>
                      <a:pPr algn="ctr"/>
                      <a:r>
                        <a:rPr lang="en-GB" sz="1400" dirty="0" smtClean="0"/>
                        <a:t>3 (2.2)</a:t>
                      </a:r>
                      <a:endParaRPr lang="en-GB" sz="1400" dirty="0"/>
                    </a:p>
                  </a:txBody>
                  <a:tcPr/>
                </a:tc>
                <a:tc>
                  <a:txBody>
                    <a:bodyPr/>
                    <a:lstStyle/>
                    <a:p>
                      <a:pPr algn="ctr"/>
                      <a:r>
                        <a:rPr lang="en-GB" sz="1400" dirty="0" smtClean="0"/>
                        <a:t>2 (1.5)</a:t>
                      </a:r>
                      <a:endParaRPr lang="en-GB" sz="1400" dirty="0"/>
                    </a:p>
                  </a:txBody>
                  <a:tcPr/>
                </a:tc>
              </a:tr>
              <a:tr h="282303">
                <a:tc>
                  <a:txBody>
                    <a:bodyPr/>
                    <a:lstStyle/>
                    <a:p>
                      <a:r>
                        <a:rPr lang="en-GB" sz="1400" dirty="0" smtClean="0"/>
                        <a:t>Median RR (IQR)</a:t>
                      </a:r>
                      <a:endParaRPr lang="en-GB" sz="1400" dirty="0"/>
                    </a:p>
                  </a:txBody>
                  <a:tcPr/>
                </a:tc>
                <a:tc>
                  <a:txBody>
                    <a:bodyPr/>
                    <a:lstStyle/>
                    <a:p>
                      <a:pPr algn="ctr"/>
                      <a:r>
                        <a:rPr lang="en-GB" sz="1400" dirty="0" smtClean="0"/>
                        <a:t>42 (22.9–57.7) </a:t>
                      </a:r>
                      <a:endParaRPr lang="en-GB" sz="1400" dirty="0"/>
                    </a:p>
                  </a:txBody>
                  <a:tcPr/>
                </a:tc>
                <a:tc>
                  <a:txBody>
                    <a:bodyPr/>
                    <a:lstStyle/>
                    <a:p>
                      <a:pPr algn="ctr"/>
                      <a:r>
                        <a:rPr lang="en-GB" sz="1400" dirty="0" smtClean="0"/>
                        <a:t>50 (20.9–60.5)</a:t>
                      </a:r>
                      <a:endParaRPr lang="en-GB" sz="1400" dirty="0"/>
                    </a:p>
                  </a:txBody>
                  <a:tcPr/>
                </a:tc>
              </a:tr>
            </a:tbl>
          </a:graphicData>
        </a:graphic>
      </p:graphicFrame>
      <p:sp>
        <p:nvSpPr>
          <p:cNvPr id="7" name="Text Box 8"/>
          <p:cNvSpPr txBox="1">
            <a:spLocks noChangeArrowheads="1"/>
          </p:cNvSpPr>
          <p:nvPr/>
        </p:nvSpPr>
        <p:spPr bwMode="auto">
          <a:xfrm>
            <a:off x="5203090" y="6321009"/>
            <a:ext cx="37558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Bridgewater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2438)</a:t>
            </a:r>
            <a:br>
              <a:rPr lang="en-GB" sz="1100" dirty="0" smtClean="0"/>
            </a:br>
            <a:r>
              <a:rPr lang="en-US" sz="1100" dirty="0"/>
              <a:t>Primrose et al. J </a:t>
            </a:r>
            <a:r>
              <a:rPr lang="en-US" sz="1100" dirty="0" err="1"/>
              <a:t>Clin</a:t>
            </a:r>
            <a:r>
              <a:rPr lang="en-US" sz="1100" dirty="0"/>
              <a:t> </a:t>
            </a:r>
            <a:r>
              <a:rPr lang="en-US" sz="1100" dirty="0" err="1"/>
              <a:t>Oncol</a:t>
            </a:r>
            <a:r>
              <a:rPr lang="en-US" sz="1100" dirty="0"/>
              <a:t> 2013; 31 (</a:t>
            </a:r>
            <a:r>
              <a:rPr lang="en-US" sz="1100" dirty="0" err="1"/>
              <a:t>suppl</a:t>
            </a:r>
            <a:r>
              <a:rPr lang="en-US" sz="1100" dirty="0"/>
              <a:t>; </a:t>
            </a:r>
            <a:r>
              <a:rPr lang="en-US" sz="1100" dirty="0" err="1"/>
              <a:t>abstr</a:t>
            </a:r>
            <a:r>
              <a:rPr lang="en-US" sz="1100" dirty="0"/>
              <a:t> 3504) </a:t>
            </a:r>
          </a:p>
        </p:txBody>
      </p:sp>
    </p:spTree>
    <p:extLst>
      <p:ext uri="{BB962C8B-B14F-4D97-AF65-F5344CB8AC3E}">
        <p14:creationId xmlns:p14="http://schemas.microsoft.com/office/powerpoint/2010/main" val="3060559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AutoShape 21"/>
          <p:cNvCxnSpPr>
            <a:cxnSpLocks noChangeShapeType="1"/>
            <a:stCxn id="32" idx="3"/>
            <a:endCxn id="38" idx="1"/>
          </p:cNvCxnSpPr>
          <p:nvPr/>
        </p:nvCxnSpPr>
        <p:spPr bwMode="auto">
          <a:xfrm>
            <a:off x="5967490" y="3483242"/>
            <a:ext cx="331442" cy="0"/>
          </a:xfrm>
          <a:prstGeom prst="straightConnector1">
            <a:avLst/>
          </a:prstGeom>
          <a:noFill/>
          <a:ln w="38100">
            <a:solidFill>
              <a:schemeClr val="bg1"/>
            </a:solidFill>
            <a:round/>
            <a:headEnd/>
            <a:tailEnd type="triangle" w="med" len="med"/>
          </a:ln>
        </p:spPr>
      </p:cxnSp>
      <p:sp>
        <p:nvSpPr>
          <p:cNvPr id="2" name="Title 1"/>
          <p:cNvSpPr>
            <a:spLocks noGrp="1"/>
          </p:cNvSpPr>
          <p:nvPr>
            <p:ph type="title"/>
          </p:nvPr>
        </p:nvSpPr>
        <p:spPr/>
        <p:txBody>
          <a:bodyPr/>
          <a:lstStyle/>
          <a:p>
            <a:r>
              <a:rPr lang="en-US" sz="1800" dirty="0" smtClean="0"/>
              <a:t>O-0013: </a:t>
            </a:r>
            <a:r>
              <a:rPr lang="en-NZ" sz="1800" dirty="0"/>
              <a:t>KRAS/NRAS </a:t>
            </a:r>
            <a:r>
              <a:rPr lang="en-NZ" sz="1800" dirty="0" smtClean="0"/>
              <a:t>mutations in PEAK</a:t>
            </a:r>
            <a:r>
              <a:rPr lang="en-NZ" sz="1800" dirty="0"/>
              <a:t>: </a:t>
            </a:r>
            <a:r>
              <a:rPr lang="en-NZ" sz="1800" dirty="0" smtClean="0"/>
              <a:t>a randomized phase 2 study of </a:t>
            </a:r>
            <a:br>
              <a:rPr lang="en-NZ" sz="1800" dirty="0" smtClean="0"/>
            </a:br>
            <a:r>
              <a:rPr lang="en-NZ" sz="1800" dirty="0" smtClean="0"/>
              <a:t>1st-line treatment with FOLFOX6 + panitumumab or bevacizumab for wild-type </a:t>
            </a:r>
            <a:r>
              <a:rPr lang="en-NZ" sz="1800" dirty="0"/>
              <a:t>KRAS </a:t>
            </a:r>
            <a:r>
              <a:rPr lang="en-NZ" sz="1800" dirty="0" smtClean="0"/>
              <a:t>MCRC </a:t>
            </a:r>
            <a:r>
              <a:rPr lang="en-US" sz="1800" dirty="0" smtClean="0"/>
              <a:t>– </a:t>
            </a:r>
            <a:r>
              <a:rPr lang="en-US" sz="1800" i="1" dirty="0" smtClean="0"/>
              <a:t>Rivera F et al</a:t>
            </a:r>
            <a:endParaRPr lang="en-US" sz="1800" i="1" dirty="0"/>
          </a:p>
        </p:txBody>
      </p:sp>
      <p:sp>
        <p:nvSpPr>
          <p:cNvPr id="3" name="Content Placeholder 2"/>
          <p:cNvSpPr>
            <a:spLocks noGrp="1"/>
          </p:cNvSpPr>
          <p:nvPr>
            <p:ph idx="1"/>
          </p:nvPr>
        </p:nvSpPr>
        <p:spPr>
          <a:xfrm>
            <a:off x="228600" y="1320800"/>
            <a:ext cx="8686800" cy="1180353"/>
          </a:xfrm>
        </p:spPr>
        <p:txBody>
          <a:bodyPr>
            <a:noAutofit/>
          </a:bodyPr>
          <a:lstStyle/>
          <a:p>
            <a:r>
              <a:rPr lang="en-US" sz="1600" dirty="0"/>
              <a:t>Study </a:t>
            </a:r>
            <a:r>
              <a:rPr lang="en-US" sz="1600" dirty="0" smtClean="0"/>
              <a:t>objective</a:t>
            </a:r>
          </a:p>
          <a:p>
            <a:pPr lvl="1"/>
            <a:r>
              <a:rPr lang="en-NZ" sz="1600" dirty="0" smtClean="0"/>
              <a:t>To compare the effect of FOLFOX6+panitumumab </a:t>
            </a:r>
            <a:r>
              <a:rPr lang="en-NZ" sz="1600" dirty="0"/>
              <a:t>or FOLFOX6+</a:t>
            </a:r>
            <a:r>
              <a:rPr lang="en-NZ" sz="1600" dirty="0" smtClean="0"/>
              <a:t>BEV in patients with </a:t>
            </a:r>
            <a:br>
              <a:rPr lang="en-NZ" sz="1600" dirty="0" smtClean="0"/>
            </a:br>
            <a:r>
              <a:rPr lang="en-NZ" sz="1600" dirty="0" smtClean="0"/>
              <a:t>WT </a:t>
            </a:r>
            <a:r>
              <a:rPr lang="en-NZ" sz="1600" i="1" dirty="0" smtClean="0"/>
              <a:t>RAS</a:t>
            </a:r>
            <a:r>
              <a:rPr lang="en-NZ" sz="1600" dirty="0" smtClean="0"/>
              <a:t> </a:t>
            </a:r>
            <a:r>
              <a:rPr lang="en-NZ" sz="1600" dirty="0" err="1" smtClean="0"/>
              <a:t>mCRC</a:t>
            </a:r>
            <a:endParaRPr lang="en-NZ" sz="1600" dirty="0" smtClean="0"/>
          </a:p>
        </p:txBody>
      </p:sp>
      <p:sp>
        <p:nvSpPr>
          <p:cNvPr id="7" name="Oval 6"/>
          <p:cNvSpPr/>
          <p:nvPr/>
        </p:nvSpPr>
        <p:spPr bwMode="auto">
          <a:xfrm>
            <a:off x="2445217" y="3241196"/>
            <a:ext cx="489858" cy="476071"/>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R</a:t>
            </a:r>
          </a:p>
        </p:txBody>
      </p:sp>
      <p:sp>
        <p:nvSpPr>
          <p:cNvPr id="9" name="TextBox 8"/>
          <p:cNvSpPr txBox="1"/>
          <p:nvPr/>
        </p:nvSpPr>
        <p:spPr>
          <a:xfrm>
            <a:off x="2885440" y="4640479"/>
            <a:ext cx="2265680" cy="600164"/>
          </a:xfrm>
          <a:prstGeom prst="rect">
            <a:avLst/>
          </a:prstGeom>
          <a:noFill/>
        </p:spPr>
        <p:txBody>
          <a:bodyPr wrap="square" rtlCol="0">
            <a:spAutoFit/>
          </a:bodyPr>
          <a:lstStyle/>
          <a:p>
            <a:pPr algn="ctr"/>
            <a:r>
              <a:rPr lang="en-NZ" sz="1100" dirty="0" smtClean="0"/>
              <a:t>Tumour assessment q8w; treatment </a:t>
            </a:r>
            <a:r>
              <a:rPr lang="en-NZ" sz="1100" dirty="0"/>
              <a:t>administered </a:t>
            </a:r>
            <a:r>
              <a:rPr lang="en-NZ" sz="1100" dirty="0" smtClean="0"/>
              <a:t>until PD, death or withdrawal</a:t>
            </a:r>
            <a:endParaRPr lang="en-GB" sz="1100" dirty="0" smtClean="0"/>
          </a:p>
        </p:txBody>
      </p:sp>
      <p:cxnSp>
        <p:nvCxnSpPr>
          <p:cNvPr id="11" name="Straight Arrow Connector 10"/>
          <p:cNvCxnSpPr>
            <a:endCxn id="7" idx="2"/>
          </p:cNvCxnSpPr>
          <p:nvPr/>
        </p:nvCxnSpPr>
        <p:spPr bwMode="auto">
          <a:xfrm>
            <a:off x="2018327" y="3479231"/>
            <a:ext cx="426890" cy="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2" name="Rounded Rectangle 11"/>
          <p:cNvSpPr/>
          <p:nvPr/>
        </p:nvSpPr>
        <p:spPr>
          <a:xfrm>
            <a:off x="8301559" y="2352899"/>
            <a:ext cx="629920" cy="226358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End of study</a:t>
            </a:r>
            <a:endParaRPr lang="en-GB" sz="1200" dirty="0">
              <a:solidFill>
                <a:schemeClr val="tx2"/>
              </a:solidFill>
            </a:endParaRPr>
          </a:p>
        </p:txBody>
      </p:sp>
      <p:sp>
        <p:nvSpPr>
          <p:cNvPr id="13" name="Rounded Rectangle 12"/>
          <p:cNvSpPr/>
          <p:nvPr/>
        </p:nvSpPr>
        <p:spPr>
          <a:xfrm>
            <a:off x="3044978" y="3934448"/>
            <a:ext cx="1760088" cy="6644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2"/>
                </a:solidFill>
              </a:rPr>
              <a:t>BEV 5.0 mg/kg q2w +</a:t>
            </a:r>
            <a:r>
              <a:rPr lang="en-NZ" sz="1200" b="1" dirty="0">
                <a:solidFill>
                  <a:schemeClr val="tx2"/>
                </a:solidFill>
              </a:rPr>
              <a:t/>
            </a:r>
            <a:br>
              <a:rPr lang="en-NZ" sz="1200" b="1" dirty="0">
                <a:solidFill>
                  <a:schemeClr val="tx2"/>
                </a:solidFill>
              </a:rPr>
            </a:br>
            <a:r>
              <a:rPr lang="en-NZ" sz="1200" b="1" dirty="0">
                <a:solidFill>
                  <a:schemeClr val="tx2"/>
                </a:solidFill>
              </a:rPr>
              <a:t>mFOLFOX6 q</a:t>
            </a:r>
            <a:r>
              <a:rPr lang="en-NZ" sz="1200" b="1" dirty="0" smtClean="0">
                <a:solidFill>
                  <a:schemeClr val="tx2"/>
                </a:solidFill>
              </a:rPr>
              <a:t>2w</a:t>
            </a:r>
            <a:endParaRPr lang="en-NZ" sz="1200" b="1" dirty="0">
              <a:solidFill>
                <a:schemeClr val="tx2"/>
              </a:solidFill>
            </a:endParaRPr>
          </a:p>
        </p:txBody>
      </p:sp>
      <p:sp>
        <p:nvSpPr>
          <p:cNvPr id="14" name="Rounded Rectangle 13"/>
          <p:cNvSpPr/>
          <p:nvPr/>
        </p:nvSpPr>
        <p:spPr>
          <a:xfrm>
            <a:off x="3044978" y="2348795"/>
            <a:ext cx="1760088" cy="6351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Arial" pitchFamily="34" charset="0"/>
              </a:rPr>
              <a:t>Panitumumab </a:t>
            </a:r>
            <a:br>
              <a:rPr lang="en-GB" sz="1200" b="1" dirty="0" smtClean="0">
                <a:solidFill>
                  <a:schemeClr val="tx1"/>
                </a:solidFill>
                <a:latin typeface="Arial" pitchFamily="34" charset="0"/>
              </a:rPr>
            </a:br>
            <a:r>
              <a:rPr lang="en-GB" sz="1200" b="1" dirty="0" smtClean="0">
                <a:solidFill>
                  <a:schemeClr val="tx1"/>
                </a:solidFill>
                <a:latin typeface="Arial" pitchFamily="34" charset="0"/>
              </a:rPr>
              <a:t>6.0 </a:t>
            </a:r>
            <a:r>
              <a:rPr lang="en-GB" sz="1200" b="1" dirty="0">
                <a:solidFill>
                  <a:schemeClr val="tx1"/>
                </a:solidFill>
                <a:latin typeface="Arial" pitchFamily="34" charset="0"/>
              </a:rPr>
              <a:t>mg/kg </a:t>
            </a:r>
            <a:r>
              <a:rPr lang="en-GB" sz="1200" b="1" dirty="0" smtClean="0">
                <a:solidFill>
                  <a:schemeClr val="tx1"/>
                </a:solidFill>
                <a:latin typeface="Arial" pitchFamily="34" charset="0"/>
              </a:rPr>
              <a:t>q2w </a:t>
            </a:r>
            <a:r>
              <a:rPr lang="en-GB" sz="1200" b="1" dirty="0">
                <a:solidFill>
                  <a:schemeClr val="tx1"/>
                </a:solidFill>
                <a:latin typeface="Arial" pitchFamily="34" charset="0"/>
              </a:rPr>
              <a:t>+</a:t>
            </a:r>
          </a:p>
          <a:p>
            <a:pPr algn="ctr"/>
            <a:r>
              <a:rPr lang="en-GB" sz="1200" b="1" dirty="0" smtClean="0">
                <a:solidFill>
                  <a:schemeClr val="tx1"/>
                </a:solidFill>
                <a:latin typeface="Arial" pitchFamily="34" charset="0"/>
              </a:rPr>
              <a:t>mFOLFOX6 q2w</a:t>
            </a:r>
            <a:endParaRPr lang="en-GB" sz="1200" b="1" dirty="0">
              <a:solidFill>
                <a:schemeClr val="tx1"/>
              </a:solidFill>
              <a:latin typeface="Arial" pitchFamily="34" charset="0"/>
            </a:endParaRPr>
          </a:p>
        </p:txBody>
      </p:sp>
      <p:cxnSp>
        <p:nvCxnSpPr>
          <p:cNvPr id="17" name="AutoShape 15"/>
          <p:cNvCxnSpPr>
            <a:cxnSpLocks noChangeShapeType="1"/>
            <a:stCxn id="7" idx="0"/>
            <a:endCxn id="14" idx="1"/>
          </p:cNvCxnSpPr>
          <p:nvPr/>
        </p:nvCxnSpPr>
        <p:spPr bwMode="auto">
          <a:xfrm rot="5400000" flipH="1" flipV="1">
            <a:off x="2580145" y="2776363"/>
            <a:ext cx="574835" cy="354832"/>
          </a:xfrm>
          <a:prstGeom prst="bentConnector2">
            <a:avLst/>
          </a:prstGeom>
          <a:noFill/>
          <a:ln w="38100">
            <a:solidFill>
              <a:schemeClr val="bg1"/>
            </a:solidFill>
            <a:miter lim="800000"/>
            <a:headEnd/>
            <a:tailEnd type="triangle" w="med" len="med"/>
          </a:ln>
        </p:spPr>
      </p:cxnSp>
      <p:cxnSp>
        <p:nvCxnSpPr>
          <p:cNvPr id="18" name="AutoShape 16"/>
          <p:cNvCxnSpPr>
            <a:cxnSpLocks noChangeShapeType="1"/>
            <a:stCxn id="7" idx="4"/>
            <a:endCxn id="13" idx="1"/>
          </p:cNvCxnSpPr>
          <p:nvPr/>
        </p:nvCxnSpPr>
        <p:spPr bwMode="auto">
          <a:xfrm rot="16200000" flipH="1">
            <a:off x="2592858" y="3814555"/>
            <a:ext cx="549409" cy="354832"/>
          </a:xfrm>
          <a:prstGeom prst="bentConnector2">
            <a:avLst/>
          </a:prstGeom>
          <a:noFill/>
          <a:ln w="38100">
            <a:solidFill>
              <a:schemeClr val="bg1"/>
            </a:solidFill>
            <a:miter lim="800000"/>
            <a:headEnd/>
            <a:tailEnd type="triangle" w="med" len="med"/>
          </a:ln>
        </p:spPr>
      </p:cxnSp>
      <p:cxnSp>
        <p:nvCxnSpPr>
          <p:cNvPr id="19" name="AutoShape 21"/>
          <p:cNvCxnSpPr>
            <a:cxnSpLocks noChangeShapeType="1"/>
            <a:stCxn id="14" idx="3"/>
          </p:cNvCxnSpPr>
          <p:nvPr/>
        </p:nvCxnSpPr>
        <p:spPr bwMode="auto">
          <a:xfrm>
            <a:off x="4805066" y="2666361"/>
            <a:ext cx="304822" cy="2338"/>
          </a:xfrm>
          <a:prstGeom prst="straightConnector1">
            <a:avLst/>
          </a:prstGeom>
          <a:noFill/>
          <a:ln w="38100">
            <a:solidFill>
              <a:schemeClr val="bg1"/>
            </a:solidFill>
            <a:round/>
            <a:headEnd/>
            <a:tailEnd type="triangle" w="med" len="med"/>
          </a:ln>
        </p:spPr>
      </p:cxnSp>
      <p:cxnSp>
        <p:nvCxnSpPr>
          <p:cNvPr id="20" name="AutoShape 21"/>
          <p:cNvCxnSpPr>
            <a:cxnSpLocks noChangeShapeType="1"/>
            <a:stCxn id="13" idx="3"/>
          </p:cNvCxnSpPr>
          <p:nvPr/>
        </p:nvCxnSpPr>
        <p:spPr bwMode="auto">
          <a:xfrm>
            <a:off x="4805066" y="4266676"/>
            <a:ext cx="304822" cy="0"/>
          </a:xfrm>
          <a:prstGeom prst="straightConnector1">
            <a:avLst/>
          </a:prstGeom>
          <a:noFill/>
          <a:ln w="38100">
            <a:solidFill>
              <a:schemeClr val="bg1"/>
            </a:solidFill>
            <a:round/>
            <a:headEnd/>
            <a:tailEnd type="triangle" w="med" len="med"/>
          </a:ln>
        </p:spPr>
      </p:cxnSp>
      <p:cxnSp>
        <p:nvCxnSpPr>
          <p:cNvPr id="22" name="AutoShape 21"/>
          <p:cNvCxnSpPr>
            <a:cxnSpLocks noChangeShapeType="1"/>
            <a:stCxn id="38" idx="3"/>
            <a:endCxn id="39" idx="1"/>
          </p:cNvCxnSpPr>
          <p:nvPr/>
        </p:nvCxnSpPr>
        <p:spPr bwMode="auto">
          <a:xfrm>
            <a:off x="6893859" y="3483242"/>
            <a:ext cx="296367" cy="0"/>
          </a:xfrm>
          <a:prstGeom prst="straightConnector1">
            <a:avLst/>
          </a:prstGeom>
          <a:noFill/>
          <a:ln w="38100">
            <a:solidFill>
              <a:schemeClr val="bg1"/>
            </a:solidFill>
            <a:round/>
            <a:headEnd/>
            <a:tailEnd type="triangle" w="med" len="med"/>
          </a:ln>
        </p:spPr>
      </p:cxnSp>
      <p:sp>
        <p:nvSpPr>
          <p:cNvPr id="23" name="AutoShape 9"/>
          <p:cNvSpPr>
            <a:spLocks noChangeArrowheads="1"/>
          </p:cNvSpPr>
          <p:nvPr/>
        </p:nvSpPr>
        <p:spPr bwMode="auto">
          <a:xfrm>
            <a:off x="218730" y="2767452"/>
            <a:ext cx="2120622" cy="1901001"/>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r>
              <a:rPr lang="en-GB" sz="1400" b="1" dirty="0" smtClean="0">
                <a:solidFill>
                  <a:schemeClr val="tx2"/>
                </a:solidFill>
              </a:rPr>
              <a:t>Patients with </a:t>
            </a:r>
            <a:r>
              <a:rPr lang="en-GB" sz="1400" b="1" dirty="0" err="1" smtClean="0">
                <a:solidFill>
                  <a:schemeClr val="tx2"/>
                </a:solidFill>
              </a:rPr>
              <a:t>mCRC</a:t>
            </a:r>
            <a:r>
              <a:rPr lang="en-GB" sz="1400" b="1" dirty="0" smtClean="0">
                <a:solidFill>
                  <a:schemeClr val="tx2"/>
                </a:solidFill>
              </a:rPr>
              <a:t>:</a:t>
            </a:r>
            <a:endParaRPr lang="en-GB" sz="1400" b="1" dirty="0">
              <a:solidFill>
                <a:schemeClr val="tx2"/>
              </a:solidFill>
            </a:endParaRPr>
          </a:p>
          <a:p>
            <a:pPr marL="180975" indent="-180975">
              <a:buClr>
                <a:schemeClr val="tx2"/>
              </a:buClr>
              <a:buFont typeface="Arial" panose="020B0604020202020204" pitchFamily="34" charset="0"/>
              <a:buChar char="•"/>
            </a:pPr>
            <a:r>
              <a:rPr lang="en-NZ" sz="1400" b="1" dirty="0">
                <a:solidFill>
                  <a:schemeClr val="tx2"/>
                </a:solidFill>
              </a:rPr>
              <a:t>WT </a:t>
            </a:r>
            <a:r>
              <a:rPr lang="en-NZ" sz="1400" b="1" i="1" dirty="0">
                <a:solidFill>
                  <a:schemeClr val="tx2"/>
                </a:solidFill>
              </a:rPr>
              <a:t>KRAS</a:t>
            </a:r>
            <a:r>
              <a:rPr lang="en-NZ" sz="1400" b="1" dirty="0">
                <a:solidFill>
                  <a:schemeClr val="tx2"/>
                </a:solidFill>
              </a:rPr>
              <a:t> (exons 2, 3 and 4 of </a:t>
            </a:r>
            <a:r>
              <a:rPr lang="en-NZ" sz="1400" b="1" i="1" dirty="0">
                <a:solidFill>
                  <a:schemeClr val="tx2"/>
                </a:solidFill>
              </a:rPr>
              <a:t>KRAS</a:t>
            </a:r>
            <a:r>
              <a:rPr lang="en-NZ" sz="1400" b="1" dirty="0">
                <a:solidFill>
                  <a:schemeClr val="tx2"/>
                </a:solidFill>
              </a:rPr>
              <a:t> and </a:t>
            </a:r>
            <a:r>
              <a:rPr lang="en-NZ" sz="1400" b="1" i="1" dirty="0">
                <a:solidFill>
                  <a:schemeClr val="tx2"/>
                </a:solidFill>
              </a:rPr>
              <a:t>NRAS</a:t>
            </a:r>
            <a:r>
              <a:rPr lang="en-NZ" sz="1400" b="1" dirty="0" smtClean="0">
                <a:solidFill>
                  <a:schemeClr val="tx2"/>
                </a:solidFill>
              </a:rPr>
              <a:t>)</a:t>
            </a:r>
          </a:p>
          <a:p>
            <a:pPr marL="180975" indent="-180975">
              <a:buClr>
                <a:schemeClr val="tx2"/>
              </a:buClr>
              <a:buFont typeface="Arial" panose="020B0604020202020204" pitchFamily="34" charset="0"/>
              <a:buChar char="•"/>
            </a:pPr>
            <a:r>
              <a:rPr lang="en-NZ" sz="1400" b="1" dirty="0" smtClean="0">
                <a:solidFill>
                  <a:schemeClr val="tx2"/>
                </a:solidFill>
              </a:rPr>
              <a:t>Previously untreated</a:t>
            </a:r>
          </a:p>
          <a:p>
            <a:pPr marL="180975" indent="-180975">
              <a:buClr>
                <a:schemeClr val="tx2"/>
              </a:buClr>
              <a:buFont typeface="Arial" panose="020B0604020202020204" pitchFamily="34" charset="0"/>
              <a:buChar char="•"/>
            </a:pPr>
            <a:r>
              <a:rPr lang="en-NZ" sz="1400" b="1" dirty="0" smtClean="0">
                <a:solidFill>
                  <a:schemeClr val="tx2"/>
                </a:solidFill>
              </a:rPr>
              <a:t>ECOG PS 0–1 </a:t>
            </a:r>
            <a:endParaRPr lang="en-GB" sz="1400" b="1" dirty="0">
              <a:solidFill>
                <a:schemeClr val="tx2"/>
              </a:solidFill>
            </a:endParaRPr>
          </a:p>
          <a:p>
            <a:pPr>
              <a:buClr>
                <a:schemeClr val="tx2"/>
              </a:buClr>
            </a:pPr>
            <a:r>
              <a:rPr lang="en-NZ" sz="1400" b="1" dirty="0" smtClean="0">
                <a:solidFill>
                  <a:schemeClr val="tx2"/>
                </a:solidFill>
              </a:rPr>
              <a:t>(n=</a:t>
            </a:r>
            <a:r>
              <a:rPr lang="en-GB" sz="1400" b="1" dirty="0" smtClean="0">
                <a:solidFill>
                  <a:schemeClr val="tx2"/>
                </a:solidFill>
              </a:rPr>
              <a:t>285) </a:t>
            </a:r>
            <a:endParaRPr lang="en-GB" sz="1400" b="1" dirty="0">
              <a:solidFill>
                <a:schemeClr val="tx2"/>
              </a:solidFill>
            </a:endParaRPr>
          </a:p>
        </p:txBody>
      </p:sp>
      <p:sp>
        <p:nvSpPr>
          <p:cNvPr id="32" name="Rounded Rectangle 31"/>
          <p:cNvSpPr/>
          <p:nvPr/>
        </p:nvSpPr>
        <p:spPr>
          <a:xfrm>
            <a:off x="5109888" y="2326005"/>
            <a:ext cx="857602" cy="231447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en-GB" sz="1200" b="1" dirty="0" smtClean="0">
                <a:solidFill>
                  <a:schemeClr val="tx1"/>
                </a:solidFill>
                <a:latin typeface="Arial" pitchFamily="34" charset="0"/>
              </a:rPr>
              <a:t>End of treatment</a:t>
            </a:r>
            <a:endParaRPr lang="en-GB" sz="1200" b="1" dirty="0">
              <a:solidFill>
                <a:schemeClr val="tx1"/>
              </a:solidFill>
              <a:latin typeface="Arial" pitchFamily="34" charset="0"/>
            </a:endParaRPr>
          </a:p>
        </p:txBody>
      </p:sp>
      <p:sp>
        <p:nvSpPr>
          <p:cNvPr id="38" name="Rounded Rectangle 37"/>
          <p:cNvSpPr/>
          <p:nvPr/>
        </p:nvSpPr>
        <p:spPr>
          <a:xfrm>
            <a:off x="6298932" y="2326005"/>
            <a:ext cx="594927" cy="231447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en-NZ" sz="1200" b="1" dirty="0" smtClean="0">
                <a:solidFill>
                  <a:schemeClr val="tx1"/>
                </a:solidFill>
                <a:latin typeface="Arial" pitchFamily="34" charset="0"/>
              </a:rPr>
              <a:t>Safety follow up</a:t>
            </a:r>
            <a:endParaRPr lang="en-GB" sz="1200" b="1" dirty="0">
              <a:solidFill>
                <a:schemeClr val="tx1"/>
              </a:solidFill>
              <a:latin typeface="Arial" pitchFamily="34" charset="0"/>
            </a:endParaRPr>
          </a:p>
        </p:txBody>
      </p:sp>
      <p:sp>
        <p:nvSpPr>
          <p:cNvPr id="39" name="Rounded Rectangle 38"/>
          <p:cNvSpPr/>
          <p:nvPr/>
        </p:nvSpPr>
        <p:spPr>
          <a:xfrm>
            <a:off x="7190226" y="2326005"/>
            <a:ext cx="857602" cy="231447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en-NZ" sz="1200" b="1" dirty="0" smtClean="0">
                <a:solidFill>
                  <a:schemeClr val="tx1"/>
                </a:solidFill>
                <a:latin typeface="Arial" pitchFamily="34" charset="0"/>
              </a:rPr>
              <a:t>Post-treatment follow up</a:t>
            </a:r>
            <a:endParaRPr lang="en-GB" sz="1200" b="1" dirty="0">
              <a:solidFill>
                <a:schemeClr val="tx1"/>
              </a:solidFill>
              <a:latin typeface="Arial" pitchFamily="34" charset="0"/>
            </a:endParaRPr>
          </a:p>
        </p:txBody>
      </p:sp>
      <p:cxnSp>
        <p:nvCxnSpPr>
          <p:cNvPr id="47" name="AutoShape 21"/>
          <p:cNvCxnSpPr>
            <a:cxnSpLocks noChangeShapeType="1"/>
            <a:stCxn id="39" idx="3"/>
            <a:endCxn id="12" idx="1"/>
          </p:cNvCxnSpPr>
          <p:nvPr/>
        </p:nvCxnSpPr>
        <p:spPr bwMode="auto">
          <a:xfrm>
            <a:off x="8047828" y="3483242"/>
            <a:ext cx="253731" cy="1452"/>
          </a:xfrm>
          <a:prstGeom prst="straightConnector1">
            <a:avLst/>
          </a:prstGeom>
          <a:noFill/>
          <a:ln w="38100">
            <a:solidFill>
              <a:schemeClr val="bg1"/>
            </a:solidFill>
            <a:round/>
            <a:headEnd/>
            <a:tailEnd type="triangle" w="med" len="med"/>
          </a:ln>
        </p:spPr>
      </p:cxnSp>
      <p:sp>
        <p:nvSpPr>
          <p:cNvPr id="50" name="TextBox 49"/>
          <p:cNvSpPr txBox="1"/>
          <p:nvPr/>
        </p:nvSpPr>
        <p:spPr>
          <a:xfrm>
            <a:off x="5771615" y="4571486"/>
            <a:ext cx="773950" cy="430887"/>
          </a:xfrm>
          <a:prstGeom prst="rect">
            <a:avLst/>
          </a:prstGeom>
          <a:noFill/>
        </p:spPr>
        <p:txBody>
          <a:bodyPr wrap="square" rtlCol="0">
            <a:spAutoFit/>
          </a:bodyPr>
          <a:lstStyle/>
          <a:p>
            <a:pPr algn="ctr"/>
            <a:r>
              <a:rPr lang="en-NZ" sz="1100" dirty="0" smtClean="0"/>
              <a:t>30 days </a:t>
            </a:r>
            <a:br>
              <a:rPr lang="en-NZ" sz="1100" dirty="0" smtClean="0"/>
            </a:br>
            <a:r>
              <a:rPr lang="en-NZ" sz="1100" dirty="0" smtClean="0"/>
              <a:t>(+3 days)</a:t>
            </a:r>
            <a:endParaRPr lang="en-GB" sz="1100" dirty="0" smtClean="0"/>
          </a:p>
        </p:txBody>
      </p:sp>
      <p:sp>
        <p:nvSpPr>
          <p:cNvPr id="51" name="TextBox 50"/>
          <p:cNvSpPr txBox="1"/>
          <p:nvPr/>
        </p:nvSpPr>
        <p:spPr>
          <a:xfrm>
            <a:off x="7158587" y="3862967"/>
            <a:ext cx="963960" cy="507831"/>
          </a:xfrm>
          <a:prstGeom prst="rect">
            <a:avLst/>
          </a:prstGeom>
          <a:noFill/>
        </p:spPr>
        <p:txBody>
          <a:bodyPr wrap="square" lIns="36000" rIns="36000" rtlCol="0">
            <a:spAutoFit/>
          </a:bodyPr>
          <a:lstStyle/>
          <a:p>
            <a:pPr algn="ctr"/>
            <a:r>
              <a:rPr lang="en-NZ" sz="900" dirty="0" smtClean="0"/>
              <a:t>Every 3 months (±28 days) until end of study</a:t>
            </a:r>
            <a:endParaRPr lang="en-GB" sz="900" dirty="0" smtClean="0"/>
          </a:p>
        </p:txBody>
      </p:sp>
      <p:sp>
        <p:nvSpPr>
          <p:cNvPr id="52" name="Rectangle 9"/>
          <p:cNvSpPr txBox="1">
            <a:spLocks noChangeArrowheads="1"/>
          </p:cNvSpPr>
          <p:nvPr/>
        </p:nvSpPr>
        <p:spPr bwMode="auto">
          <a:xfrm>
            <a:off x="285750" y="5322686"/>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Primary endpoint</a:t>
            </a:r>
          </a:p>
          <a:p>
            <a:r>
              <a:rPr lang="en-GB" sz="1400" kern="0" dirty="0" smtClean="0"/>
              <a:t>PFS</a:t>
            </a:r>
          </a:p>
          <a:p>
            <a:endParaRPr lang="en-GB" sz="1400" kern="0" dirty="0" smtClean="0"/>
          </a:p>
        </p:txBody>
      </p:sp>
      <p:sp>
        <p:nvSpPr>
          <p:cNvPr id="53" name="Content Placeholder 26"/>
          <p:cNvSpPr txBox="1">
            <a:spLocks/>
          </p:cNvSpPr>
          <p:nvPr/>
        </p:nvSpPr>
        <p:spPr>
          <a:xfrm>
            <a:off x="4648200" y="5322686"/>
            <a:ext cx="4267200" cy="59161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Secondary endpoints</a:t>
            </a:r>
          </a:p>
          <a:p>
            <a:r>
              <a:rPr lang="en-GB" sz="1400" kern="0" dirty="0" smtClean="0"/>
              <a:t>OS, ORR, resection rate, safety</a:t>
            </a:r>
          </a:p>
        </p:txBody>
      </p:sp>
      <p:sp>
        <p:nvSpPr>
          <p:cNvPr id="4" name="Rectangle 3"/>
          <p:cNvSpPr/>
          <p:nvPr/>
        </p:nvSpPr>
        <p:spPr>
          <a:xfrm>
            <a:off x="235935" y="2306810"/>
            <a:ext cx="1936749" cy="307777"/>
          </a:xfrm>
          <a:prstGeom prst="rect">
            <a:avLst/>
          </a:prstGeom>
        </p:spPr>
        <p:txBody>
          <a:bodyPr wrap="none">
            <a:spAutoFit/>
          </a:bodyPr>
          <a:lstStyle/>
          <a:p>
            <a:r>
              <a:rPr lang="en-US" sz="1400" b="1" dirty="0"/>
              <a:t>Phase II PEAK study</a:t>
            </a:r>
            <a:endParaRPr lang="en-GB" sz="1400" dirty="0"/>
          </a:p>
        </p:txBody>
      </p:sp>
      <p:sp>
        <p:nvSpPr>
          <p:cNvPr id="28" name="Text Box 8"/>
          <p:cNvSpPr txBox="1">
            <a:spLocks noChangeArrowheads="1"/>
          </p:cNvSpPr>
          <p:nvPr/>
        </p:nvSpPr>
        <p:spPr bwMode="auto">
          <a:xfrm>
            <a:off x="5395128" y="6310849"/>
            <a:ext cx="35282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100" dirty="0" smtClean="0"/>
              <a:t>Rivera et </a:t>
            </a:r>
            <a:r>
              <a:rPr lang="en-GB" sz="1100" dirty="0"/>
              <a:t>al. </a:t>
            </a:r>
            <a:r>
              <a:rPr lang="en-GB" sz="1100" dirty="0" smtClean="0"/>
              <a:t>Ann </a:t>
            </a:r>
            <a:r>
              <a:rPr lang="en-GB" sz="1100" dirty="0" err="1"/>
              <a:t>Oncol</a:t>
            </a:r>
            <a:r>
              <a:rPr lang="en-GB" sz="1100" dirty="0"/>
              <a:t> </a:t>
            </a:r>
            <a:r>
              <a:rPr lang="en-GB" sz="1100" dirty="0" smtClean="0"/>
              <a:t>2013; 24 </a:t>
            </a:r>
            <a:r>
              <a:rPr lang="en-GB" sz="1100" dirty="0"/>
              <a:t>(</a:t>
            </a:r>
            <a:r>
              <a:rPr lang="en-GB" sz="1100" dirty="0" err="1"/>
              <a:t>suppl</a:t>
            </a:r>
            <a:r>
              <a:rPr lang="en-GB" sz="1100" dirty="0"/>
              <a:t>; </a:t>
            </a:r>
            <a:r>
              <a:rPr lang="en-GB" sz="1100" dirty="0" err="1"/>
              <a:t>abstr</a:t>
            </a:r>
            <a:r>
              <a:rPr lang="en-GB" sz="1100" dirty="0"/>
              <a:t> </a:t>
            </a:r>
            <a:r>
              <a:rPr lang="en-GB" sz="1100" dirty="0" smtClean="0"/>
              <a:t>O-0013)</a:t>
            </a:r>
            <a:br>
              <a:rPr lang="en-GB" sz="1100" dirty="0" smtClean="0"/>
            </a:br>
            <a:r>
              <a:rPr lang="fr-FR" sz="1100" dirty="0" err="1" smtClean="0"/>
              <a:t>Karthaus</a:t>
            </a:r>
            <a:r>
              <a:rPr lang="fr-FR" sz="1100" dirty="0" smtClean="0"/>
              <a:t> et </a:t>
            </a:r>
            <a:r>
              <a:rPr lang="fr-FR" sz="1100" dirty="0"/>
              <a:t>al. </a:t>
            </a:r>
            <a:r>
              <a:rPr lang="fr-FR" sz="1100" dirty="0" err="1" smtClean="0"/>
              <a:t>Eur</a:t>
            </a:r>
            <a:r>
              <a:rPr lang="fr-FR" sz="1100" dirty="0" smtClean="0"/>
              <a:t> J Cancer 2013;49 </a:t>
            </a:r>
            <a:r>
              <a:rPr lang="fr-FR" sz="1100" dirty="0"/>
              <a:t>(</a:t>
            </a:r>
            <a:r>
              <a:rPr lang="fr-FR" sz="1100" dirty="0" err="1"/>
              <a:t>suppl</a:t>
            </a:r>
            <a:r>
              <a:rPr lang="fr-FR" sz="1100" dirty="0"/>
              <a:t>; </a:t>
            </a:r>
            <a:r>
              <a:rPr lang="fr-FR" sz="1100" dirty="0" err="1"/>
              <a:t>abstr</a:t>
            </a:r>
            <a:r>
              <a:rPr lang="fr-FR" sz="1100" dirty="0"/>
              <a:t> </a:t>
            </a:r>
            <a:r>
              <a:rPr lang="fr-FR" sz="1100" dirty="0" smtClean="0"/>
              <a:t>2262)</a:t>
            </a:r>
            <a:endParaRPr lang="en-GB" sz="1100" dirty="0"/>
          </a:p>
        </p:txBody>
      </p:sp>
    </p:spTree>
    <p:extLst>
      <p:ext uri="{BB962C8B-B14F-4D97-AF65-F5344CB8AC3E}">
        <p14:creationId xmlns:p14="http://schemas.microsoft.com/office/powerpoint/2010/main" val="10390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O-0013: </a:t>
            </a:r>
            <a:r>
              <a:rPr lang="en-NZ" sz="1800" dirty="0"/>
              <a:t>KRAS/NRAS </a:t>
            </a:r>
            <a:r>
              <a:rPr lang="en-NZ" sz="1800" dirty="0" smtClean="0"/>
              <a:t>mutations in PEAK</a:t>
            </a:r>
            <a:r>
              <a:rPr lang="en-NZ" sz="1800" dirty="0"/>
              <a:t>: </a:t>
            </a:r>
            <a:r>
              <a:rPr lang="en-NZ" sz="1800" dirty="0" smtClean="0"/>
              <a:t>a randomized phase 2 study of </a:t>
            </a:r>
            <a:br>
              <a:rPr lang="en-NZ" sz="1800" dirty="0" smtClean="0"/>
            </a:br>
            <a:r>
              <a:rPr lang="en-NZ" sz="1800" dirty="0" smtClean="0"/>
              <a:t>1st-line treatment with FOLFOX6 + panitumumab or bevacizumab for wild-type </a:t>
            </a:r>
            <a:r>
              <a:rPr lang="en-NZ" sz="1800" dirty="0"/>
              <a:t>KRAS </a:t>
            </a:r>
            <a:r>
              <a:rPr lang="en-NZ" sz="1800" dirty="0" smtClean="0"/>
              <a:t>MCRC </a:t>
            </a:r>
            <a:r>
              <a:rPr lang="en-US" sz="1800" dirty="0" smtClean="0"/>
              <a:t>– </a:t>
            </a:r>
            <a:r>
              <a:rPr lang="en-US" sz="1800" i="1" dirty="0" smtClean="0"/>
              <a:t>Rivera F et al</a:t>
            </a:r>
            <a:endParaRPr lang="en-US" sz="1800" i="1" dirty="0"/>
          </a:p>
        </p:txBody>
      </p:sp>
      <p:sp>
        <p:nvSpPr>
          <p:cNvPr id="3" name="Content Placeholder 2"/>
          <p:cNvSpPr>
            <a:spLocks noGrp="1"/>
          </p:cNvSpPr>
          <p:nvPr>
            <p:ph idx="1"/>
          </p:nvPr>
        </p:nvSpPr>
        <p:spPr>
          <a:xfrm>
            <a:off x="228600" y="1320800"/>
            <a:ext cx="8686800" cy="363675"/>
          </a:xfrm>
        </p:spPr>
        <p:txBody>
          <a:bodyPr>
            <a:noAutofit/>
          </a:bodyPr>
          <a:lstStyle/>
          <a:p>
            <a:r>
              <a:rPr lang="en-US" dirty="0" smtClean="0"/>
              <a:t>Key results</a:t>
            </a:r>
          </a:p>
        </p:txBody>
      </p:sp>
      <p:sp>
        <p:nvSpPr>
          <p:cNvPr id="6" name="Text Placeholder 3"/>
          <p:cNvSpPr txBox="1">
            <a:spLocks/>
          </p:cNvSpPr>
          <p:nvPr/>
        </p:nvSpPr>
        <p:spPr bwMode="auto">
          <a:xfrm>
            <a:off x="235935" y="6266330"/>
            <a:ext cx="4847053" cy="44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eaLnBrk="0" hangingPunct="0">
              <a:spcBef>
                <a:spcPts val="0"/>
              </a:spcBef>
              <a:spcAft>
                <a:spcPts val="0"/>
              </a:spcAft>
              <a:defRPr/>
            </a:pPr>
            <a:r>
              <a:rPr lang="en-US" sz="1000" kern="0" dirty="0" smtClean="0"/>
              <a:t>*Stratified </a:t>
            </a:r>
            <a:r>
              <a:rPr lang="en-US" sz="1000" kern="0" dirty="0"/>
              <a:t>Cox proportional hazards </a:t>
            </a:r>
            <a:r>
              <a:rPr lang="en-US" sz="1000" kern="0" dirty="0" smtClean="0"/>
              <a:t>model</a:t>
            </a:r>
            <a:endParaRPr lang="en-US" sz="1000" kern="0" dirty="0"/>
          </a:p>
        </p:txBody>
      </p:sp>
      <p:graphicFrame>
        <p:nvGraphicFramePr>
          <p:cNvPr id="7" name="Table 6"/>
          <p:cNvGraphicFramePr>
            <a:graphicFrameLocks noGrp="1"/>
          </p:cNvGraphicFramePr>
          <p:nvPr>
            <p:extLst>
              <p:ext uri="{D42A27DB-BD31-4B8C-83A1-F6EECF244321}">
                <p14:modId xmlns:p14="http://schemas.microsoft.com/office/powerpoint/2010/main" val="468727255"/>
              </p:ext>
            </p:extLst>
          </p:nvPr>
        </p:nvGraphicFramePr>
        <p:xfrm>
          <a:off x="268942" y="1842830"/>
          <a:ext cx="8462687" cy="3422780"/>
        </p:xfrm>
        <a:graphic>
          <a:graphicData uri="http://schemas.openxmlformats.org/drawingml/2006/table">
            <a:tbl>
              <a:tblPr firstRow="1" bandRow="1">
                <a:tableStyleId>{69012ECD-51FC-41F1-AA8D-1B2483CD663E}</a:tableStyleId>
              </a:tblPr>
              <a:tblGrid>
                <a:gridCol w="987753"/>
                <a:gridCol w="915469"/>
                <a:gridCol w="1041450"/>
                <a:gridCol w="932267"/>
                <a:gridCol w="635125"/>
                <a:gridCol w="199572"/>
                <a:gridCol w="941251"/>
                <a:gridCol w="1062445"/>
                <a:gridCol w="1045029"/>
                <a:gridCol w="702326"/>
              </a:tblGrid>
              <a:tr h="450940">
                <a:tc>
                  <a:txBody>
                    <a:bodyPr/>
                    <a:lstStyle/>
                    <a:p>
                      <a:endParaRPr lang="en-GB" sz="1300" dirty="0"/>
                    </a:p>
                  </a:txBody>
                  <a:tcPr marL="87086" marR="87086"/>
                </a:tc>
                <a:tc gridSpan="4">
                  <a:txBody>
                    <a:bodyPr/>
                    <a:lstStyle/>
                    <a:p>
                      <a:pPr algn="ctr"/>
                      <a:r>
                        <a:rPr lang="en-GB" sz="1400" dirty="0" smtClean="0">
                          <a:solidFill>
                            <a:schemeClr val="tx2"/>
                          </a:solidFill>
                        </a:rPr>
                        <a:t>WT </a:t>
                      </a:r>
                      <a:r>
                        <a:rPr lang="en-GB" sz="1400" i="1" dirty="0" smtClean="0">
                          <a:solidFill>
                            <a:schemeClr val="tx2"/>
                          </a:solidFill>
                        </a:rPr>
                        <a:t>RAS</a:t>
                      </a:r>
                      <a:r>
                        <a:rPr lang="en-GB" sz="1400" dirty="0" smtClean="0">
                          <a:solidFill>
                            <a:schemeClr val="tx2"/>
                          </a:solidFill>
                        </a:rPr>
                        <a:t> exons 2 (ITT set)</a:t>
                      </a:r>
                    </a:p>
                  </a:txBody>
                  <a:tcPr marL="87086" marR="87086" anchor="b"/>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dirty="0">
                        <a:solidFill>
                          <a:schemeClr val="tx2"/>
                        </a:solidFill>
                      </a:endParaRPr>
                    </a:p>
                  </a:txBody>
                  <a:tcPr marL="36000" marR="36000" anchor="b"/>
                </a:tc>
                <a:tc hMerge="1">
                  <a:txBody>
                    <a:bodyPr/>
                    <a:lstStyle/>
                    <a:p>
                      <a:pPr algn="ctr"/>
                      <a:endParaRPr lang="en-GB" sz="1300" dirty="0">
                        <a:solidFill>
                          <a:schemeClr val="tx2"/>
                        </a:solidFill>
                      </a:endParaRPr>
                    </a:p>
                  </a:txBody>
                  <a:tcPr marL="36000" marR="36000" anchor="b"/>
                </a:tc>
                <a:tc hMerge="1">
                  <a:txBody>
                    <a:bodyPr/>
                    <a:lstStyle/>
                    <a:p>
                      <a:pPr algn="ctr"/>
                      <a:endParaRPr lang="en-GB" sz="1300" dirty="0">
                        <a:solidFill>
                          <a:schemeClr val="tx2"/>
                        </a:solidFill>
                      </a:endParaRPr>
                    </a:p>
                  </a:txBody>
                  <a:tcPr marL="36000" marR="36000" anchor="b"/>
                </a:tc>
                <a:tc>
                  <a:txBody>
                    <a:bodyPr/>
                    <a:lstStyle/>
                    <a:p>
                      <a:pPr algn="ctr"/>
                      <a:endParaRPr lang="en-GB" sz="1400" dirty="0" smtClean="0">
                        <a:solidFill>
                          <a:schemeClr val="tx2"/>
                        </a:solidFill>
                      </a:endParaRPr>
                    </a:p>
                  </a:txBody>
                  <a:tcPr marL="87086" marR="87086" anchor="b"/>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WT </a:t>
                      </a:r>
                      <a:r>
                        <a:rPr lang="en-GB" sz="1400" i="1" dirty="0" smtClean="0">
                          <a:solidFill>
                            <a:schemeClr val="tx2"/>
                          </a:solidFill>
                        </a:rPr>
                        <a:t>RAS</a:t>
                      </a:r>
                      <a:r>
                        <a:rPr lang="en-GB" sz="1400" dirty="0" smtClean="0">
                          <a:solidFill>
                            <a:schemeClr val="tx2"/>
                          </a:solidFill>
                        </a:rPr>
                        <a:t> (exons 2, 3, 4 of </a:t>
                      </a:r>
                      <a:r>
                        <a:rPr lang="en-GB" sz="1400" i="1" dirty="0" smtClean="0">
                          <a:solidFill>
                            <a:schemeClr val="tx2"/>
                          </a:solidFill>
                        </a:rPr>
                        <a:t>KRAS/NRAS</a:t>
                      </a:r>
                      <a:r>
                        <a:rPr lang="en-GB" sz="1400" dirty="0" smtClean="0">
                          <a:solidFill>
                            <a:schemeClr val="tx2"/>
                          </a:solidFill>
                        </a:rPr>
                        <a:t>)</a:t>
                      </a:r>
                    </a:p>
                  </a:txBody>
                  <a:tcPr marL="87086" marR="87086" anchor="b"/>
                </a:tc>
                <a:tc hMerge="1">
                  <a:txBody>
                    <a:bodyPr/>
                    <a:lstStyle/>
                    <a:p>
                      <a:pPr algn="ctr"/>
                      <a:endParaRPr lang="en-GB" sz="1400" dirty="0" smtClean="0">
                        <a:solidFill>
                          <a:schemeClr val="tx2"/>
                        </a:solidFill>
                      </a:endParaRPr>
                    </a:p>
                  </a:txBody>
                  <a:tcPr marL="87086" marR="87086" anchor="b"/>
                </a:tc>
                <a:tc hMerge="1">
                  <a:txBody>
                    <a:bodyPr/>
                    <a:lstStyle/>
                    <a:p>
                      <a:pPr algn="ctr"/>
                      <a:endParaRPr lang="en-GB" sz="1400" dirty="0" smtClean="0">
                        <a:solidFill>
                          <a:schemeClr val="tx2"/>
                        </a:solidFill>
                      </a:endParaRPr>
                    </a:p>
                  </a:txBody>
                  <a:tcPr marL="87086" marR="87086" anchor="b"/>
                </a:tc>
                <a:tc hMerge="1">
                  <a:txBody>
                    <a:bodyPr/>
                    <a:lstStyle/>
                    <a:p>
                      <a:pPr algn="ctr"/>
                      <a:endParaRPr lang="en-GB" sz="1400" dirty="0" smtClean="0">
                        <a:solidFill>
                          <a:schemeClr val="tx2"/>
                        </a:solidFill>
                      </a:endParaRPr>
                    </a:p>
                  </a:txBody>
                  <a:tcPr marL="87086" marR="87086" anchor="b"/>
                </a:tc>
              </a:tr>
              <a:tr h="486230">
                <a:tc>
                  <a:txBody>
                    <a:bodyPr/>
                    <a:lstStyle/>
                    <a:p>
                      <a:endParaRPr lang="en-GB" sz="1300" dirty="0"/>
                    </a:p>
                  </a:txBody>
                  <a:tcPr marL="36000" marR="36000">
                    <a:solidFill>
                      <a:schemeClr val="accent1"/>
                    </a:solidFill>
                  </a:tcPr>
                </a:tc>
                <a:tc>
                  <a:txBody>
                    <a:bodyPr/>
                    <a:lstStyle/>
                    <a:p>
                      <a:pPr algn="ctr"/>
                      <a:r>
                        <a:rPr lang="en-GB" sz="1300" dirty="0" smtClean="0">
                          <a:solidFill>
                            <a:schemeClr val="tx2"/>
                          </a:solidFill>
                        </a:rPr>
                        <a:t>Events n/N </a:t>
                      </a:r>
                      <a:br>
                        <a:rPr lang="en-GB" sz="1300" dirty="0" smtClean="0">
                          <a:solidFill>
                            <a:schemeClr val="tx2"/>
                          </a:solidFill>
                        </a:rPr>
                      </a:br>
                      <a:r>
                        <a:rPr lang="en-GB" sz="1300" dirty="0" smtClean="0">
                          <a:solidFill>
                            <a:schemeClr val="tx2"/>
                          </a:solidFill>
                        </a:rPr>
                        <a:t>(%)</a:t>
                      </a:r>
                      <a:endParaRPr lang="en-GB" sz="1300" dirty="0">
                        <a:solidFill>
                          <a:schemeClr val="tx2"/>
                        </a:solidFill>
                      </a:endParaRPr>
                    </a:p>
                  </a:txBody>
                  <a:tcPr marL="36000" marR="36000" anchor="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dirty="0" smtClean="0">
                          <a:solidFill>
                            <a:schemeClr val="tx2"/>
                          </a:solidFill>
                        </a:rPr>
                        <a:t>Median </a:t>
                      </a:r>
                      <a:r>
                        <a:rPr lang="en-GB" sz="1300" dirty="0" err="1" smtClean="0">
                          <a:solidFill>
                            <a:schemeClr val="tx2"/>
                          </a:solidFill>
                        </a:rPr>
                        <a:t>mos</a:t>
                      </a:r>
                      <a:r>
                        <a:rPr lang="en-GB" sz="1300" dirty="0" smtClean="0">
                          <a:solidFill>
                            <a:schemeClr val="tx2"/>
                          </a:solidFill>
                        </a:rPr>
                        <a:t> </a:t>
                      </a:r>
                      <a:br>
                        <a:rPr lang="en-GB" sz="1300" dirty="0" smtClean="0">
                          <a:solidFill>
                            <a:schemeClr val="tx2"/>
                          </a:solidFill>
                        </a:rPr>
                      </a:br>
                      <a:r>
                        <a:rPr lang="en-GB" sz="1300" dirty="0" smtClean="0">
                          <a:solidFill>
                            <a:schemeClr val="tx2"/>
                          </a:solidFill>
                        </a:rPr>
                        <a:t>(95% CI)</a:t>
                      </a:r>
                      <a:endParaRPr lang="en-GB" sz="1300" dirty="0">
                        <a:solidFill>
                          <a:schemeClr val="tx2"/>
                        </a:solidFill>
                      </a:endParaRPr>
                    </a:p>
                  </a:txBody>
                  <a:tcPr marL="36000" marR="36000" anchor="b">
                    <a:solidFill>
                      <a:schemeClr val="accent1"/>
                    </a:solidFill>
                  </a:tcPr>
                </a:tc>
                <a:tc>
                  <a:txBody>
                    <a:bodyPr/>
                    <a:lstStyle/>
                    <a:p>
                      <a:pPr algn="ctr"/>
                      <a:r>
                        <a:rPr lang="en-NZ" sz="1300" dirty="0" smtClean="0">
                          <a:solidFill>
                            <a:schemeClr val="tx2"/>
                          </a:solidFill>
                        </a:rPr>
                        <a:t>HR* </a:t>
                      </a:r>
                      <a:br>
                        <a:rPr lang="en-NZ" sz="1300" dirty="0" smtClean="0">
                          <a:solidFill>
                            <a:schemeClr val="tx2"/>
                          </a:solidFill>
                        </a:rPr>
                      </a:br>
                      <a:r>
                        <a:rPr lang="en-NZ" sz="1300" dirty="0" smtClean="0">
                          <a:solidFill>
                            <a:schemeClr val="tx2"/>
                          </a:solidFill>
                        </a:rPr>
                        <a:t>(95% CI)</a:t>
                      </a:r>
                      <a:endParaRPr lang="en-GB" sz="1300" dirty="0">
                        <a:solidFill>
                          <a:schemeClr val="tx2"/>
                        </a:solidFill>
                      </a:endParaRPr>
                    </a:p>
                  </a:txBody>
                  <a:tcPr marL="36000" marR="36000" anchor="b">
                    <a:solidFill>
                      <a:schemeClr val="accent1"/>
                    </a:solidFill>
                  </a:tcPr>
                </a:tc>
                <a:tc>
                  <a:txBody>
                    <a:bodyPr/>
                    <a:lstStyle/>
                    <a:p>
                      <a:pPr algn="ctr"/>
                      <a:r>
                        <a:rPr lang="en-NZ" sz="1300" dirty="0" smtClean="0">
                          <a:solidFill>
                            <a:schemeClr val="tx2"/>
                          </a:solidFill>
                        </a:rPr>
                        <a:t>p-value</a:t>
                      </a:r>
                      <a:endParaRPr lang="en-GB" sz="1300" dirty="0">
                        <a:solidFill>
                          <a:schemeClr val="tx2"/>
                        </a:solidFill>
                      </a:endParaRPr>
                    </a:p>
                  </a:txBody>
                  <a:tcPr marL="36000" marR="36000" anchor="b">
                    <a:solidFill>
                      <a:schemeClr val="accent1"/>
                    </a:solidFill>
                  </a:tcPr>
                </a:tc>
                <a:tc>
                  <a:txBody>
                    <a:bodyPr/>
                    <a:lstStyle/>
                    <a:p>
                      <a:pPr algn="ctr"/>
                      <a:endParaRPr lang="en-GB" sz="1300" dirty="0">
                        <a:solidFill>
                          <a:schemeClr val="tx2"/>
                        </a:solidFill>
                      </a:endParaRPr>
                    </a:p>
                  </a:txBody>
                  <a:tcPr marL="36000" marR="36000" anchor="b">
                    <a:solidFill>
                      <a:schemeClr val="accent1"/>
                    </a:solidFill>
                  </a:tcPr>
                </a:tc>
                <a:tc>
                  <a:txBody>
                    <a:bodyPr/>
                    <a:lstStyle/>
                    <a:p>
                      <a:pPr algn="ctr"/>
                      <a:r>
                        <a:rPr lang="en-GB" sz="1300" dirty="0" smtClean="0">
                          <a:solidFill>
                            <a:schemeClr val="tx2"/>
                          </a:solidFill>
                        </a:rPr>
                        <a:t>Events n/N (%)</a:t>
                      </a:r>
                      <a:endParaRPr lang="en-GB" sz="1300" dirty="0">
                        <a:solidFill>
                          <a:schemeClr val="tx2"/>
                        </a:solidFill>
                      </a:endParaRPr>
                    </a:p>
                  </a:txBody>
                  <a:tcPr marL="36000" marR="36000" anchor="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dirty="0" smtClean="0">
                          <a:solidFill>
                            <a:schemeClr val="tx2"/>
                          </a:solidFill>
                        </a:rPr>
                        <a:t>Median </a:t>
                      </a:r>
                      <a:r>
                        <a:rPr lang="en-GB" sz="1300" dirty="0" err="1" smtClean="0">
                          <a:solidFill>
                            <a:schemeClr val="tx2"/>
                          </a:solidFill>
                        </a:rPr>
                        <a:t>mos</a:t>
                      </a:r>
                      <a:r>
                        <a:rPr lang="en-GB" sz="1300" dirty="0" smtClean="0">
                          <a:solidFill>
                            <a:schemeClr val="tx2"/>
                          </a:solidFill>
                        </a:rPr>
                        <a:t> (95% CI)</a:t>
                      </a:r>
                      <a:endParaRPr lang="en-GB" sz="1300" dirty="0">
                        <a:solidFill>
                          <a:schemeClr val="tx2"/>
                        </a:solidFill>
                      </a:endParaRPr>
                    </a:p>
                  </a:txBody>
                  <a:tcPr marL="36000" marR="36000" anchor="b">
                    <a:solidFill>
                      <a:schemeClr val="accent1"/>
                    </a:solidFill>
                  </a:tcPr>
                </a:tc>
                <a:tc>
                  <a:txBody>
                    <a:bodyPr/>
                    <a:lstStyle/>
                    <a:p>
                      <a:pPr algn="ctr"/>
                      <a:r>
                        <a:rPr lang="en-NZ" sz="1300" dirty="0" smtClean="0">
                          <a:solidFill>
                            <a:schemeClr val="tx2"/>
                          </a:solidFill>
                        </a:rPr>
                        <a:t>HR* </a:t>
                      </a:r>
                      <a:br>
                        <a:rPr lang="en-NZ" sz="1300" dirty="0" smtClean="0">
                          <a:solidFill>
                            <a:schemeClr val="tx2"/>
                          </a:solidFill>
                        </a:rPr>
                      </a:br>
                      <a:r>
                        <a:rPr lang="en-NZ" sz="1300" dirty="0" smtClean="0">
                          <a:solidFill>
                            <a:schemeClr val="tx2"/>
                          </a:solidFill>
                        </a:rPr>
                        <a:t>(95% CI)</a:t>
                      </a:r>
                      <a:endParaRPr lang="en-GB" sz="1300" dirty="0">
                        <a:solidFill>
                          <a:schemeClr val="tx2"/>
                        </a:solidFill>
                      </a:endParaRPr>
                    </a:p>
                  </a:txBody>
                  <a:tcPr marL="36000" marR="36000" anchor="b">
                    <a:solidFill>
                      <a:schemeClr val="accent1"/>
                    </a:solidFill>
                  </a:tcPr>
                </a:tc>
                <a:tc>
                  <a:txBody>
                    <a:bodyPr/>
                    <a:lstStyle/>
                    <a:p>
                      <a:pPr algn="ctr"/>
                      <a:r>
                        <a:rPr lang="en-NZ" sz="1300" dirty="0" smtClean="0">
                          <a:solidFill>
                            <a:schemeClr val="tx2"/>
                          </a:solidFill>
                        </a:rPr>
                        <a:t>p-value</a:t>
                      </a:r>
                      <a:endParaRPr lang="en-GB" sz="1300" dirty="0">
                        <a:solidFill>
                          <a:schemeClr val="tx2"/>
                        </a:solidFill>
                      </a:endParaRPr>
                    </a:p>
                  </a:txBody>
                  <a:tcPr marL="36000" marR="36000" anchor="b">
                    <a:solidFill>
                      <a:schemeClr val="accent1"/>
                    </a:solidFill>
                  </a:tcPr>
                </a:tc>
              </a:tr>
              <a:tr h="288707">
                <a:tc>
                  <a:txBody>
                    <a:bodyPr/>
                    <a:lstStyle/>
                    <a:p>
                      <a:pPr>
                        <a:lnSpc>
                          <a:spcPct val="90000"/>
                        </a:lnSpc>
                        <a:spcBef>
                          <a:spcPts val="0"/>
                        </a:spcBef>
                        <a:spcAft>
                          <a:spcPts val="0"/>
                        </a:spcAft>
                      </a:pPr>
                      <a:r>
                        <a:rPr lang="en-NZ" sz="1300" b="1" dirty="0" smtClean="0"/>
                        <a:t>PFS</a:t>
                      </a:r>
                      <a:endParaRPr lang="en-GB" sz="1300" b="1" dirty="0"/>
                    </a:p>
                  </a:txBody>
                  <a:tcPr marL="36000" marR="36000"/>
                </a:tc>
                <a:tc>
                  <a:txBody>
                    <a:bodyPr/>
                    <a:lstStyle/>
                    <a:p>
                      <a:pPr>
                        <a:lnSpc>
                          <a:spcPct val="90000"/>
                        </a:lnSpc>
                        <a:spcBef>
                          <a:spcPts val="0"/>
                        </a:spcBef>
                        <a:spcAft>
                          <a:spcPts val="0"/>
                        </a:spcAft>
                      </a:pPr>
                      <a:endParaRPr lang="en-GB" sz="1300" dirty="0"/>
                    </a:p>
                  </a:txBody>
                  <a:tcPr marL="36000" marR="36000" marT="45724" marB="45724" horzOverflow="overflow"/>
                </a:tc>
                <a:tc>
                  <a:txBody>
                    <a:bodyPr/>
                    <a:lstStyle/>
                    <a:p>
                      <a:pPr>
                        <a:lnSpc>
                          <a:spcPct val="90000"/>
                        </a:lnSpc>
                        <a:spcBef>
                          <a:spcPts val="0"/>
                        </a:spcBef>
                        <a:spcAft>
                          <a:spcPts val="0"/>
                        </a:spcAft>
                      </a:pPr>
                      <a:endParaRPr lang="en-GB" sz="1300" dirty="0"/>
                    </a:p>
                  </a:txBody>
                  <a:tcPr marL="36000" marR="36000" marT="45724" marB="45724" horzOverflow="overflow"/>
                </a:tc>
                <a:tc>
                  <a:txBody>
                    <a:bodyPr/>
                    <a:lstStyle/>
                    <a:p>
                      <a:pPr>
                        <a:lnSpc>
                          <a:spcPct val="90000"/>
                        </a:lnSpc>
                        <a:spcBef>
                          <a:spcPts val="0"/>
                        </a:spcBef>
                        <a:spcAft>
                          <a:spcPts val="0"/>
                        </a:spcAft>
                      </a:pPr>
                      <a:endParaRPr lang="en-GB" sz="1300" dirty="0"/>
                    </a:p>
                  </a:txBody>
                  <a:tcPr marL="36000" marR="36000"/>
                </a:tc>
                <a:tc>
                  <a:txBody>
                    <a:bodyPr/>
                    <a:lstStyle/>
                    <a:p>
                      <a:pPr>
                        <a:lnSpc>
                          <a:spcPct val="90000"/>
                        </a:lnSpc>
                        <a:spcBef>
                          <a:spcPts val="0"/>
                        </a:spcBef>
                        <a:spcAft>
                          <a:spcPts val="0"/>
                        </a:spcAft>
                      </a:pPr>
                      <a:endParaRPr lang="en-GB" sz="1300" dirty="0"/>
                    </a:p>
                  </a:txBody>
                  <a:tcPr marL="36000" marR="36000"/>
                </a:tc>
                <a:tc>
                  <a:txBody>
                    <a:bodyPr/>
                    <a:lstStyle/>
                    <a:p>
                      <a:pPr>
                        <a:lnSpc>
                          <a:spcPct val="90000"/>
                        </a:lnSpc>
                        <a:spcBef>
                          <a:spcPts val="0"/>
                        </a:spcBef>
                        <a:spcAft>
                          <a:spcPts val="0"/>
                        </a:spcAft>
                      </a:pPr>
                      <a:endParaRPr lang="en-GB" sz="1300" dirty="0"/>
                    </a:p>
                  </a:txBody>
                  <a:tcPr marL="36000" marR="36000"/>
                </a:tc>
                <a:tc>
                  <a:txBody>
                    <a:bodyPr/>
                    <a:lstStyle/>
                    <a:p>
                      <a:pPr>
                        <a:lnSpc>
                          <a:spcPct val="90000"/>
                        </a:lnSpc>
                        <a:spcBef>
                          <a:spcPts val="0"/>
                        </a:spcBef>
                        <a:spcAft>
                          <a:spcPts val="0"/>
                        </a:spcAft>
                      </a:pPr>
                      <a:endParaRPr lang="en-GB" sz="1300" dirty="0"/>
                    </a:p>
                  </a:txBody>
                  <a:tcPr marL="36000" marR="36000"/>
                </a:tc>
                <a:tc>
                  <a:txBody>
                    <a:bodyPr/>
                    <a:lstStyle/>
                    <a:p>
                      <a:pPr>
                        <a:lnSpc>
                          <a:spcPct val="90000"/>
                        </a:lnSpc>
                        <a:spcBef>
                          <a:spcPts val="0"/>
                        </a:spcBef>
                        <a:spcAft>
                          <a:spcPts val="0"/>
                        </a:spcAft>
                      </a:pPr>
                      <a:endParaRPr lang="en-GB" sz="1300" dirty="0"/>
                    </a:p>
                  </a:txBody>
                  <a:tcPr marL="36000" marR="36000"/>
                </a:tc>
                <a:tc>
                  <a:txBody>
                    <a:bodyPr/>
                    <a:lstStyle/>
                    <a:p>
                      <a:pPr>
                        <a:lnSpc>
                          <a:spcPct val="90000"/>
                        </a:lnSpc>
                        <a:spcBef>
                          <a:spcPts val="0"/>
                        </a:spcBef>
                        <a:spcAft>
                          <a:spcPts val="0"/>
                        </a:spcAft>
                      </a:pPr>
                      <a:endParaRPr lang="en-GB" sz="1300" dirty="0"/>
                    </a:p>
                  </a:txBody>
                  <a:tcPr marL="36000" marR="36000"/>
                </a:tc>
                <a:tc>
                  <a:txBody>
                    <a:bodyPr/>
                    <a:lstStyle/>
                    <a:p>
                      <a:pPr>
                        <a:lnSpc>
                          <a:spcPct val="90000"/>
                        </a:lnSpc>
                        <a:spcBef>
                          <a:spcPts val="0"/>
                        </a:spcBef>
                        <a:spcAft>
                          <a:spcPts val="0"/>
                        </a:spcAft>
                      </a:pPr>
                      <a:endParaRPr lang="en-GB" sz="1300" dirty="0"/>
                    </a:p>
                  </a:txBody>
                  <a:tcPr marL="36000" marR="36000"/>
                </a:tc>
              </a:tr>
              <a:tr h="486230">
                <a:tc>
                  <a:txBody>
                    <a:bodyPr/>
                    <a:lstStyle/>
                    <a:p>
                      <a:pPr marL="0" marR="0" lvl="0" indent="0" algn="l" defTabSz="914400" rtl="0" eaLnBrk="1" fontAlgn="base" latinLnBrk="0" hangingPunct="1">
                        <a:lnSpc>
                          <a:spcPct val="90000"/>
                        </a:lnSpc>
                        <a:spcBef>
                          <a:spcPts val="0"/>
                        </a:spcBef>
                        <a:spcAft>
                          <a:spcPts val="0"/>
                        </a:spcAft>
                        <a:buClr>
                          <a:srgbClr val="FFFF00"/>
                        </a:buClr>
                        <a:buSzTx/>
                        <a:buFontTx/>
                        <a:buNone/>
                        <a:tabLst/>
                        <a:defRPr/>
                      </a:pPr>
                      <a:r>
                        <a:rPr lang="en-GB" sz="1300" kern="1200" dirty="0" err="1" smtClean="0">
                          <a:solidFill>
                            <a:schemeClr val="tx1"/>
                          </a:solidFill>
                          <a:latin typeface="+mn-lt"/>
                          <a:ea typeface="+mn-ea"/>
                          <a:cs typeface="+mn-cs"/>
                        </a:rPr>
                        <a:t>Pmab</a:t>
                      </a:r>
                      <a:r>
                        <a:rPr lang="en-GB" sz="1300" kern="1200" dirty="0" smtClean="0">
                          <a:solidFill>
                            <a:schemeClr val="tx1"/>
                          </a:solidFill>
                          <a:latin typeface="+mn-lt"/>
                          <a:ea typeface="+mn-ea"/>
                          <a:cs typeface="+mn-cs"/>
                        </a:rPr>
                        <a:t>+ mFOLFOX6</a:t>
                      </a: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r>
                        <a:rPr lang="en-US" sz="1300" kern="1200" dirty="0" smtClean="0">
                          <a:solidFill>
                            <a:schemeClr val="tx1"/>
                          </a:solidFill>
                          <a:latin typeface="+mn-lt"/>
                          <a:ea typeface="+mn-ea"/>
                          <a:cs typeface="+mn-cs"/>
                        </a:rPr>
                        <a:t>100/142</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(70)</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r>
                        <a:rPr lang="en-US" sz="1300" kern="1200" dirty="0" smtClean="0">
                          <a:solidFill>
                            <a:schemeClr val="tx1"/>
                          </a:solidFill>
                          <a:latin typeface="+mn-lt"/>
                          <a:ea typeface="+mn-ea"/>
                          <a:cs typeface="+mn-cs"/>
                        </a:rPr>
                        <a:t>10.9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(9.7,</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12.8)</a:t>
                      </a:r>
                    </a:p>
                  </a:txBody>
                  <a:tcPr marL="36000" marR="36000" marT="45724" marB="45724" horzOverflow="overflow"/>
                </a:tc>
                <a:tc>
                  <a:txBody>
                    <a:bodyPr/>
                    <a:lstStyle/>
                    <a:p>
                      <a:pPr algn="ctr">
                        <a:lnSpc>
                          <a:spcPct val="90000"/>
                        </a:lnSpc>
                        <a:spcBef>
                          <a:spcPts val="0"/>
                        </a:spcBef>
                        <a:spcAft>
                          <a:spcPts val="0"/>
                        </a:spcAft>
                      </a:pPr>
                      <a:r>
                        <a:rPr lang="it-IT" sz="1300" dirty="0" smtClean="0"/>
                        <a:t>0.84 </a:t>
                      </a:r>
                      <a:br>
                        <a:rPr lang="it-IT" sz="1300" dirty="0" smtClean="0"/>
                      </a:br>
                      <a:r>
                        <a:rPr lang="it-IT" sz="1300" dirty="0" smtClean="0"/>
                        <a:t>(0.64, 1.11) </a:t>
                      </a:r>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it-IT" sz="1300" dirty="0" smtClean="0"/>
                        <a:t>0.22</a:t>
                      </a:r>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it-IT" sz="1300" dirty="0" smtClean="0"/>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57/88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(65)</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13.0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(10.9,</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15.1)</a:t>
                      </a:r>
                    </a:p>
                  </a:txBody>
                  <a:tcPr marL="36000" marR="36000" marT="45724" marB="45724" horzOverflow="overflow"/>
                </a:tc>
                <a:tc>
                  <a:txBody>
                    <a:bodyPr/>
                    <a:lstStyle/>
                    <a:p>
                      <a:pPr algn="ctr">
                        <a:lnSpc>
                          <a:spcPct val="90000"/>
                        </a:lnSpc>
                        <a:spcBef>
                          <a:spcPts val="0"/>
                        </a:spcBef>
                        <a:spcAft>
                          <a:spcPts val="0"/>
                        </a:spcAft>
                      </a:pPr>
                      <a:r>
                        <a:rPr lang="it-IT" sz="1300" dirty="0" smtClean="0"/>
                        <a:t>0.66 </a:t>
                      </a:r>
                      <a:br>
                        <a:rPr lang="it-IT" sz="1300" dirty="0" smtClean="0"/>
                      </a:br>
                      <a:r>
                        <a:rPr lang="it-IT" sz="1300" dirty="0" smtClean="0"/>
                        <a:t>(0.46, 0.95) </a:t>
                      </a:r>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it-IT" sz="1300" dirty="0" smtClean="0"/>
                        <a:t>0.03</a:t>
                      </a:r>
                    </a:p>
                  </a:txBody>
                  <a:tcPr marL="36000" marR="36000"/>
                </a:tc>
              </a:tr>
              <a:tr h="446732">
                <a:tc>
                  <a:txBody>
                    <a:bodyPr/>
                    <a:lstStyle/>
                    <a:p>
                      <a:pPr marL="0" marR="0" lvl="0" indent="0" algn="l" defTabSz="914400" rtl="0" eaLnBrk="1" fontAlgn="base" latinLnBrk="0" hangingPunct="1">
                        <a:lnSpc>
                          <a:spcPct val="90000"/>
                        </a:lnSpc>
                        <a:spcBef>
                          <a:spcPts val="0"/>
                        </a:spcBef>
                        <a:spcAft>
                          <a:spcPts val="0"/>
                        </a:spcAft>
                        <a:buClr>
                          <a:srgbClr val="FFFF00"/>
                        </a:buClr>
                        <a:buSzTx/>
                        <a:buFontTx/>
                        <a:buNone/>
                        <a:tabLst/>
                        <a:defRPr/>
                      </a:pPr>
                      <a:r>
                        <a:rPr lang="en-GB" sz="1300" kern="1200" dirty="0" smtClean="0">
                          <a:solidFill>
                            <a:schemeClr val="tx1"/>
                          </a:solidFill>
                          <a:latin typeface="+mn-lt"/>
                          <a:ea typeface="+mn-ea"/>
                          <a:cs typeface="+mn-cs"/>
                        </a:rPr>
                        <a:t>BEV+ mFOLFOX6</a:t>
                      </a:r>
                      <a:endParaRPr lang="en-GB" sz="1300" kern="1200" dirty="0">
                        <a:solidFill>
                          <a:schemeClr val="tx1"/>
                        </a:solidFill>
                        <a:latin typeface="+mn-lt"/>
                        <a:ea typeface="+mn-ea"/>
                        <a:cs typeface="+mn-cs"/>
                      </a:endParaRP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r>
                        <a:rPr lang="en-US" sz="1300" kern="1200" dirty="0" smtClean="0">
                          <a:solidFill>
                            <a:schemeClr val="tx1"/>
                          </a:solidFill>
                          <a:latin typeface="+mn-lt"/>
                          <a:ea typeface="+mn-ea"/>
                          <a:cs typeface="+mn-cs"/>
                        </a:rPr>
                        <a:t>108/143</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(76)</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r>
                        <a:rPr lang="en-US" sz="1300" kern="1200" dirty="0" smtClean="0">
                          <a:solidFill>
                            <a:schemeClr val="tx1"/>
                          </a:solidFill>
                          <a:latin typeface="+mn-lt"/>
                          <a:ea typeface="+mn-ea"/>
                          <a:cs typeface="+mn-cs"/>
                        </a:rPr>
                        <a:t>10.1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(9.0,</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12.0)</a:t>
                      </a:r>
                    </a:p>
                  </a:txBody>
                  <a:tcPr marL="36000" marR="36000" marT="45724" marB="45724" horzOverflow="overflow"/>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66/82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(80)</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10.1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(9.0, 12.7)</a:t>
                      </a:r>
                    </a:p>
                  </a:txBody>
                  <a:tcPr marL="36000" marR="36000" marT="45724" marB="45724" horzOverflow="overflow"/>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r>
              <a:tr h="288699">
                <a:tc>
                  <a:txBody>
                    <a:bodyPr/>
                    <a:lstStyle/>
                    <a:p>
                      <a:pPr>
                        <a:lnSpc>
                          <a:spcPct val="90000"/>
                        </a:lnSpc>
                        <a:spcBef>
                          <a:spcPts val="0"/>
                        </a:spcBef>
                        <a:spcAft>
                          <a:spcPts val="0"/>
                        </a:spcAft>
                      </a:pPr>
                      <a:r>
                        <a:rPr lang="en-NZ" sz="1300" b="1" dirty="0" smtClean="0"/>
                        <a:t>OS</a:t>
                      </a:r>
                      <a:endParaRPr lang="en-GB" sz="1300" b="1" dirty="0"/>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endParaRPr lang="en-US" sz="1300" kern="1200" dirty="0" smtClean="0">
                        <a:solidFill>
                          <a:schemeClr val="tx1"/>
                        </a:solidFill>
                        <a:latin typeface="+mn-lt"/>
                        <a:ea typeface="+mn-ea"/>
                        <a:cs typeface="+mn-cs"/>
                      </a:endParaRP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endParaRPr lang="en-US" sz="1300" kern="1200" dirty="0" smtClean="0">
                        <a:solidFill>
                          <a:schemeClr val="tx1"/>
                        </a:solidFill>
                        <a:latin typeface="+mn-lt"/>
                        <a:ea typeface="+mn-ea"/>
                        <a:cs typeface="+mn-cs"/>
                      </a:endParaRPr>
                    </a:p>
                  </a:txBody>
                  <a:tcPr marL="36000" marR="36000" marT="45724" marB="45724" horzOverflow="overflow"/>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endParaRPr lang="en-US" sz="1300" kern="1200" dirty="0" smtClean="0">
                        <a:solidFill>
                          <a:schemeClr val="tx1"/>
                        </a:solidFill>
                        <a:latin typeface="+mn-lt"/>
                        <a:ea typeface="+mn-ea"/>
                        <a:cs typeface="+mn-cs"/>
                      </a:endParaRP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endParaRPr lang="en-US" sz="1300" kern="1200" dirty="0" smtClean="0">
                        <a:solidFill>
                          <a:schemeClr val="tx1"/>
                        </a:solidFill>
                        <a:latin typeface="+mn-lt"/>
                        <a:ea typeface="+mn-ea"/>
                        <a:cs typeface="+mn-cs"/>
                      </a:endParaRPr>
                    </a:p>
                  </a:txBody>
                  <a:tcPr marL="36000" marR="36000" marT="45724" marB="45724" horzOverflow="overflow"/>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GB" sz="1300" dirty="0" smtClean="0"/>
                    </a:p>
                  </a:txBody>
                  <a:tcPr marL="36000" marR="36000"/>
                </a:tc>
              </a:tr>
              <a:tr h="486230">
                <a:tc>
                  <a:txBody>
                    <a:bodyPr/>
                    <a:lstStyle/>
                    <a:p>
                      <a:pPr>
                        <a:lnSpc>
                          <a:spcPct val="90000"/>
                        </a:lnSpc>
                        <a:spcBef>
                          <a:spcPts val="0"/>
                        </a:spcBef>
                        <a:spcAft>
                          <a:spcPts val="0"/>
                        </a:spcAft>
                      </a:pPr>
                      <a:r>
                        <a:rPr lang="en-GB" sz="1300" dirty="0" err="1" smtClean="0"/>
                        <a:t>Pmab</a:t>
                      </a:r>
                      <a:r>
                        <a:rPr lang="en-GB" sz="1300" dirty="0" smtClean="0"/>
                        <a:t>+ mFOLFOX6</a:t>
                      </a: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52/142</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(37)</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34.2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(26.6, NR)</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r>
                        <a:rPr lang="en-GB" sz="1300" kern="1200" dirty="0" smtClean="0">
                          <a:solidFill>
                            <a:schemeClr val="tx1"/>
                          </a:solidFill>
                          <a:latin typeface="+mn-lt"/>
                          <a:ea typeface="+mn-ea"/>
                          <a:cs typeface="+mn-cs"/>
                        </a:rPr>
                        <a:t>0.62 </a:t>
                      </a:r>
                      <a:br>
                        <a:rPr lang="en-GB" sz="1300" kern="1200" dirty="0" smtClean="0">
                          <a:solidFill>
                            <a:schemeClr val="tx1"/>
                          </a:solidFill>
                          <a:latin typeface="+mn-lt"/>
                          <a:ea typeface="+mn-ea"/>
                          <a:cs typeface="+mn-cs"/>
                        </a:rPr>
                      </a:br>
                      <a:r>
                        <a:rPr lang="en-GB" sz="1300" kern="1200" dirty="0" smtClean="0">
                          <a:solidFill>
                            <a:schemeClr val="tx1"/>
                          </a:solidFill>
                          <a:latin typeface="+mn-lt"/>
                          <a:ea typeface="+mn-ea"/>
                          <a:cs typeface="+mn-cs"/>
                        </a:rPr>
                        <a:t>(0.44, 0.89) </a:t>
                      </a: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r>
                        <a:rPr lang="en-GB" sz="1300" kern="1200" dirty="0" smtClean="0">
                          <a:solidFill>
                            <a:schemeClr val="tx1"/>
                          </a:solidFill>
                          <a:latin typeface="+mn-lt"/>
                          <a:ea typeface="+mn-ea"/>
                          <a:cs typeface="+mn-cs"/>
                        </a:rPr>
                        <a:t>0.009</a:t>
                      </a: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endParaRPr lang="en-GB" sz="1300" kern="1200" dirty="0" smtClean="0">
                        <a:solidFill>
                          <a:schemeClr val="tx1"/>
                        </a:solidFill>
                        <a:latin typeface="+mn-lt"/>
                        <a:ea typeface="+mn-ea"/>
                        <a:cs typeface="+mn-cs"/>
                      </a:endParaRP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30/88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(34)</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41.3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(28.8, 41.3)</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r>
                        <a:rPr lang="en-GB" sz="1300" kern="1200" dirty="0" smtClean="0">
                          <a:solidFill>
                            <a:schemeClr val="tx1"/>
                          </a:solidFill>
                          <a:latin typeface="+mn-lt"/>
                          <a:ea typeface="+mn-ea"/>
                          <a:cs typeface="+mn-cs"/>
                        </a:rPr>
                        <a:t>0.63 </a:t>
                      </a:r>
                      <a:br>
                        <a:rPr lang="en-GB" sz="1300" kern="1200" dirty="0" smtClean="0">
                          <a:solidFill>
                            <a:schemeClr val="tx1"/>
                          </a:solidFill>
                          <a:latin typeface="+mn-lt"/>
                          <a:ea typeface="+mn-ea"/>
                          <a:cs typeface="+mn-cs"/>
                        </a:rPr>
                      </a:br>
                      <a:r>
                        <a:rPr lang="en-GB" sz="1300" kern="1200" dirty="0" smtClean="0">
                          <a:solidFill>
                            <a:schemeClr val="tx1"/>
                          </a:solidFill>
                          <a:latin typeface="+mn-lt"/>
                          <a:ea typeface="+mn-ea"/>
                          <a:cs typeface="+mn-cs"/>
                        </a:rPr>
                        <a:t>(0.39, 1.02) </a:t>
                      </a: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r>
                        <a:rPr lang="en-GB" sz="1300" kern="1200" dirty="0" smtClean="0">
                          <a:solidFill>
                            <a:schemeClr val="tx1"/>
                          </a:solidFill>
                          <a:latin typeface="+mn-lt"/>
                          <a:ea typeface="+mn-ea"/>
                          <a:cs typeface="+mn-cs"/>
                        </a:rPr>
                        <a:t>0.058</a:t>
                      </a:r>
                    </a:p>
                  </a:txBody>
                  <a:tcPr marL="36000" marR="36000"/>
                </a:tc>
              </a:tr>
              <a:tr h="486230">
                <a:tc>
                  <a:txBody>
                    <a:bodyPr/>
                    <a:lstStyle/>
                    <a:p>
                      <a:pPr>
                        <a:lnSpc>
                          <a:spcPct val="90000"/>
                        </a:lnSpc>
                        <a:spcBef>
                          <a:spcPts val="0"/>
                        </a:spcBef>
                        <a:spcAft>
                          <a:spcPts val="0"/>
                        </a:spcAft>
                      </a:pPr>
                      <a:r>
                        <a:rPr lang="en-GB" sz="1300" baseline="0" dirty="0" smtClean="0"/>
                        <a:t>BEV</a:t>
                      </a:r>
                      <a:r>
                        <a:rPr lang="en-GB" sz="1300" dirty="0" smtClean="0"/>
                        <a:t>+ mFOLFOX6</a:t>
                      </a:r>
                      <a:endParaRPr lang="en-GB" sz="1300" dirty="0"/>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78/143</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(55)</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24.3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(21.0,</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29.2)</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endParaRPr lang="en-GB" sz="1300" kern="1200" dirty="0" smtClean="0">
                        <a:solidFill>
                          <a:schemeClr val="tx1"/>
                        </a:solidFill>
                        <a:latin typeface="+mn-lt"/>
                        <a:ea typeface="+mn-ea"/>
                        <a:cs typeface="+mn-cs"/>
                      </a:endParaRP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endParaRPr lang="en-GB" sz="1300" kern="1200" dirty="0" smtClean="0">
                        <a:solidFill>
                          <a:schemeClr val="tx1"/>
                        </a:solidFill>
                        <a:latin typeface="+mn-lt"/>
                        <a:ea typeface="+mn-ea"/>
                        <a:cs typeface="+mn-cs"/>
                      </a:endParaRP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endParaRPr lang="en-GB" sz="1300" kern="1200" dirty="0" smtClean="0">
                        <a:solidFill>
                          <a:schemeClr val="tx1"/>
                        </a:solidFill>
                        <a:latin typeface="+mn-lt"/>
                        <a:ea typeface="+mn-ea"/>
                        <a:cs typeface="+mn-cs"/>
                      </a:endParaRP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40/82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(49)</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pPr>
                      <a:r>
                        <a:rPr lang="en-US" sz="1300" kern="1200" dirty="0" smtClean="0">
                          <a:solidFill>
                            <a:schemeClr val="tx1"/>
                          </a:solidFill>
                          <a:latin typeface="+mn-lt"/>
                          <a:ea typeface="+mn-ea"/>
                          <a:cs typeface="+mn-cs"/>
                        </a:rPr>
                        <a:t>28.9 </a:t>
                      </a:r>
                      <a:br>
                        <a:rPr lang="en-US" sz="1300" kern="1200" dirty="0" smtClean="0">
                          <a:solidFill>
                            <a:schemeClr val="tx1"/>
                          </a:solidFill>
                          <a:latin typeface="+mn-lt"/>
                          <a:ea typeface="+mn-ea"/>
                          <a:cs typeface="+mn-cs"/>
                        </a:rPr>
                      </a:br>
                      <a:r>
                        <a:rPr lang="en-US" sz="1300" kern="1200" dirty="0" smtClean="0">
                          <a:solidFill>
                            <a:schemeClr val="tx1"/>
                          </a:solidFill>
                          <a:latin typeface="+mn-lt"/>
                          <a:ea typeface="+mn-ea"/>
                          <a:cs typeface="+mn-cs"/>
                        </a:rPr>
                        <a:t>(23.9,</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31.3)</a:t>
                      </a:r>
                    </a:p>
                  </a:txBody>
                  <a:tcPr marL="36000" marR="36000" marT="45724" marB="45724" horzOverflow="overflow"/>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endParaRPr lang="en-GB" sz="1300" kern="1200" dirty="0" smtClean="0">
                        <a:solidFill>
                          <a:schemeClr val="tx1"/>
                        </a:solidFill>
                        <a:latin typeface="+mn-lt"/>
                        <a:ea typeface="+mn-ea"/>
                        <a:cs typeface="+mn-cs"/>
                      </a:endParaRPr>
                    </a:p>
                  </a:txBody>
                  <a:tcPr marL="36000" marR="36000"/>
                </a:tc>
                <a:tc>
                  <a:txBody>
                    <a:bodyPr/>
                    <a:lstStyle/>
                    <a:p>
                      <a:pPr marL="0" marR="0" lvl="0" indent="0" algn="ctr" defTabSz="914400" rtl="0" eaLnBrk="1" fontAlgn="base" latinLnBrk="0" hangingPunct="1">
                        <a:lnSpc>
                          <a:spcPct val="90000"/>
                        </a:lnSpc>
                        <a:spcBef>
                          <a:spcPts val="0"/>
                        </a:spcBef>
                        <a:spcAft>
                          <a:spcPts val="0"/>
                        </a:spcAft>
                        <a:buClr>
                          <a:srgbClr val="FFFF00"/>
                        </a:buClr>
                        <a:buSzTx/>
                        <a:buFontTx/>
                        <a:buNone/>
                        <a:tabLst/>
                        <a:defRPr/>
                      </a:pPr>
                      <a:endParaRPr lang="en-GB" sz="1300" kern="1200" dirty="0" smtClean="0">
                        <a:solidFill>
                          <a:schemeClr val="tx1"/>
                        </a:solidFill>
                        <a:latin typeface="+mn-lt"/>
                        <a:ea typeface="+mn-ea"/>
                        <a:cs typeface="+mn-cs"/>
                      </a:endParaRPr>
                    </a:p>
                  </a:txBody>
                  <a:tcPr marL="36000" marR="36000"/>
                </a:tc>
              </a:tr>
            </a:tbl>
          </a:graphicData>
        </a:graphic>
      </p:graphicFrame>
      <p:sp>
        <p:nvSpPr>
          <p:cNvPr id="10" name="Text Box 8"/>
          <p:cNvSpPr txBox="1">
            <a:spLocks noChangeArrowheads="1"/>
          </p:cNvSpPr>
          <p:nvPr/>
        </p:nvSpPr>
        <p:spPr bwMode="auto">
          <a:xfrm>
            <a:off x="5395128" y="6310849"/>
            <a:ext cx="35282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100" dirty="0" smtClean="0"/>
              <a:t>Rivera et </a:t>
            </a:r>
            <a:r>
              <a:rPr lang="en-GB" sz="1100" dirty="0"/>
              <a:t>al. </a:t>
            </a:r>
            <a:r>
              <a:rPr lang="en-GB" sz="1100" dirty="0" smtClean="0"/>
              <a:t>Ann </a:t>
            </a:r>
            <a:r>
              <a:rPr lang="en-GB" sz="1100" dirty="0" err="1"/>
              <a:t>Oncol</a:t>
            </a:r>
            <a:r>
              <a:rPr lang="en-GB" sz="1100" dirty="0"/>
              <a:t> </a:t>
            </a:r>
            <a:r>
              <a:rPr lang="en-GB" sz="1100" dirty="0" smtClean="0"/>
              <a:t>2013; 24 </a:t>
            </a:r>
            <a:r>
              <a:rPr lang="en-GB" sz="1100" dirty="0"/>
              <a:t>(</a:t>
            </a:r>
            <a:r>
              <a:rPr lang="en-GB" sz="1100" dirty="0" err="1"/>
              <a:t>suppl</a:t>
            </a:r>
            <a:r>
              <a:rPr lang="en-GB" sz="1100" dirty="0"/>
              <a:t>; </a:t>
            </a:r>
            <a:r>
              <a:rPr lang="en-GB" sz="1100" dirty="0" err="1"/>
              <a:t>abstr</a:t>
            </a:r>
            <a:r>
              <a:rPr lang="en-GB" sz="1100" dirty="0"/>
              <a:t> </a:t>
            </a:r>
            <a:r>
              <a:rPr lang="en-GB" sz="1100" dirty="0" smtClean="0"/>
              <a:t>O-0013)</a:t>
            </a:r>
            <a:br>
              <a:rPr lang="en-GB" sz="1100" dirty="0" smtClean="0"/>
            </a:br>
            <a:r>
              <a:rPr lang="fr-FR" sz="1100" dirty="0" err="1" smtClean="0"/>
              <a:t>Karthaus</a:t>
            </a:r>
            <a:r>
              <a:rPr lang="fr-FR" sz="1100" dirty="0" smtClean="0"/>
              <a:t> et </a:t>
            </a:r>
            <a:r>
              <a:rPr lang="fr-FR" sz="1100" dirty="0"/>
              <a:t>al. </a:t>
            </a:r>
            <a:r>
              <a:rPr lang="fr-FR" sz="1100" dirty="0" err="1" smtClean="0"/>
              <a:t>Eur</a:t>
            </a:r>
            <a:r>
              <a:rPr lang="fr-FR" sz="1100" dirty="0" smtClean="0"/>
              <a:t> J Cancer 2013;49 </a:t>
            </a:r>
            <a:r>
              <a:rPr lang="fr-FR" sz="1100" dirty="0"/>
              <a:t>(</a:t>
            </a:r>
            <a:r>
              <a:rPr lang="fr-FR" sz="1100" dirty="0" err="1"/>
              <a:t>suppl</a:t>
            </a:r>
            <a:r>
              <a:rPr lang="fr-FR" sz="1100" dirty="0"/>
              <a:t>; </a:t>
            </a:r>
            <a:r>
              <a:rPr lang="fr-FR" sz="1100" dirty="0" err="1"/>
              <a:t>abstr</a:t>
            </a:r>
            <a:r>
              <a:rPr lang="fr-FR" sz="1100" dirty="0"/>
              <a:t> </a:t>
            </a:r>
            <a:r>
              <a:rPr lang="fr-FR" sz="1100" dirty="0" smtClean="0"/>
              <a:t>2262)</a:t>
            </a:r>
            <a:endParaRPr lang="en-GB" sz="1100" dirty="0"/>
          </a:p>
        </p:txBody>
      </p:sp>
    </p:spTree>
    <p:extLst>
      <p:ext uri="{BB962C8B-B14F-4D97-AF65-F5344CB8AC3E}">
        <p14:creationId xmlns:p14="http://schemas.microsoft.com/office/powerpoint/2010/main" val="2366383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O-0013: </a:t>
            </a:r>
            <a:r>
              <a:rPr lang="en-NZ" sz="1800" dirty="0"/>
              <a:t>KRAS/NRAS </a:t>
            </a:r>
            <a:r>
              <a:rPr lang="en-NZ" sz="1800" dirty="0" smtClean="0"/>
              <a:t>mutations in PEAK</a:t>
            </a:r>
            <a:r>
              <a:rPr lang="en-NZ" sz="1800" dirty="0"/>
              <a:t>: </a:t>
            </a:r>
            <a:r>
              <a:rPr lang="en-NZ" sz="1800" dirty="0" smtClean="0"/>
              <a:t>a randomized phase 2 study of </a:t>
            </a:r>
            <a:br>
              <a:rPr lang="en-NZ" sz="1800" dirty="0" smtClean="0"/>
            </a:br>
            <a:r>
              <a:rPr lang="en-NZ" sz="1800" dirty="0" smtClean="0"/>
              <a:t>1st-line treatment with FOLFOX6 + panitumumab or bevacizumab for wild-type </a:t>
            </a:r>
            <a:r>
              <a:rPr lang="en-NZ" sz="1800" dirty="0"/>
              <a:t>KRAS </a:t>
            </a:r>
            <a:r>
              <a:rPr lang="en-NZ" sz="1800" dirty="0" smtClean="0"/>
              <a:t>MCRC </a:t>
            </a:r>
            <a:r>
              <a:rPr lang="en-US" sz="1800" dirty="0" smtClean="0"/>
              <a:t>– </a:t>
            </a:r>
            <a:r>
              <a:rPr lang="en-US" sz="1800" i="1" dirty="0" smtClean="0"/>
              <a:t>Rivera F et al</a:t>
            </a:r>
            <a:endParaRPr lang="en-US" sz="1800" i="1" dirty="0"/>
          </a:p>
        </p:txBody>
      </p:sp>
      <p:sp>
        <p:nvSpPr>
          <p:cNvPr id="3" name="Content Placeholder 2"/>
          <p:cNvSpPr>
            <a:spLocks noGrp="1"/>
          </p:cNvSpPr>
          <p:nvPr>
            <p:ph idx="1"/>
          </p:nvPr>
        </p:nvSpPr>
        <p:spPr>
          <a:xfrm>
            <a:off x="228600" y="1320800"/>
            <a:ext cx="8686800" cy="4613835"/>
          </a:xfrm>
        </p:spPr>
        <p:txBody>
          <a:bodyPr>
            <a:noAutofit/>
          </a:bodyPr>
          <a:lstStyle/>
          <a:p>
            <a:r>
              <a:rPr lang="en-US" sz="1600" dirty="0" smtClean="0"/>
              <a:t>Key results (continued)</a:t>
            </a:r>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b="1" dirty="0" smtClean="0"/>
              <a:t>Conclusions</a:t>
            </a:r>
          </a:p>
          <a:p>
            <a:pPr lvl="1"/>
            <a:r>
              <a:rPr lang="en-US" sz="1600" b="1" dirty="0" smtClean="0"/>
              <a:t>PFS and OS outcomes </a:t>
            </a:r>
            <a:r>
              <a:rPr lang="en-GB" sz="1600" b="1" dirty="0" smtClean="0"/>
              <a:t>favoured</a:t>
            </a:r>
            <a:r>
              <a:rPr lang="en-US" sz="1600" b="1" dirty="0" smtClean="0"/>
              <a:t> panitumumab+mFOLFOX6 compared with BEV+mFOLFOX6</a:t>
            </a:r>
          </a:p>
          <a:p>
            <a:pPr lvl="1"/>
            <a:r>
              <a:rPr lang="en-GB" sz="1600" b="1" dirty="0"/>
              <a:t>Activating </a:t>
            </a:r>
            <a:r>
              <a:rPr lang="en-GB" sz="1600" b="1" i="1" dirty="0"/>
              <a:t>RAS </a:t>
            </a:r>
            <a:r>
              <a:rPr lang="en-GB" sz="1600" b="1" dirty="0"/>
              <a:t>mutations appear to be predictive for </a:t>
            </a:r>
            <a:r>
              <a:rPr lang="en-GB" sz="1600" b="1" dirty="0" smtClean="0"/>
              <a:t>panitumumab </a:t>
            </a:r>
            <a:r>
              <a:rPr lang="en-GB" sz="1600" b="1" dirty="0"/>
              <a:t>treatment </a:t>
            </a:r>
            <a:r>
              <a:rPr lang="en-GB" sz="1600" b="1" dirty="0" smtClean="0"/>
              <a:t>effect</a:t>
            </a:r>
            <a:endParaRPr lang="en-US" sz="1600" b="1" dirty="0" smtClean="0"/>
          </a:p>
          <a:p>
            <a:pPr lvl="1"/>
            <a:r>
              <a:rPr lang="en-US" sz="1600" b="1" dirty="0" smtClean="0"/>
              <a:t>The adverse event profile was not influenced by </a:t>
            </a:r>
            <a:r>
              <a:rPr lang="en-US" sz="1600" b="1" i="1" dirty="0" smtClean="0"/>
              <a:t>RAS</a:t>
            </a:r>
            <a:r>
              <a:rPr lang="en-US" sz="1600" b="1" dirty="0" smtClean="0"/>
              <a:t> mutations</a:t>
            </a:r>
          </a:p>
        </p:txBody>
      </p:sp>
      <p:graphicFrame>
        <p:nvGraphicFramePr>
          <p:cNvPr id="10" name="Table 9"/>
          <p:cNvGraphicFramePr>
            <a:graphicFrameLocks noGrp="1"/>
          </p:cNvGraphicFramePr>
          <p:nvPr>
            <p:extLst>
              <p:ext uri="{D42A27DB-BD31-4B8C-83A1-F6EECF244321}">
                <p14:modId xmlns:p14="http://schemas.microsoft.com/office/powerpoint/2010/main" val="1058070362"/>
              </p:ext>
            </p:extLst>
          </p:nvPr>
        </p:nvGraphicFramePr>
        <p:xfrm>
          <a:off x="484350" y="1732704"/>
          <a:ext cx="8211671" cy="2706624"/>
        </p:xfrm>
        <a:graphic>
          <a:graphicData uri="http://schemas.openxmlformats.org/drawingml/2006/table">
            <a:tbl>
              <a:tblPr firstRow="1" bandRow="1">
                <a:tableStyleId>{69012ECD-51FC-41F1-AA8D-1B2483CD663E}</a:tableStyleId>
              </a:tblPr>
              <a:tblGrid>
                <a:gridCol w="2790073"/>
                <a:gridCol w="1184366"/>
                <a:gridCol w="1184366"/>
                <a:gridCol w="1526433"/>
                <a:gridCol w="1526433"/>
              </a:tblGrid>
              <a:tr h="118669">
                <a:tc>
                  <a:txBody>
                    <a:bodyPr/>
                    <a:lstStyle/>
                    <a:p>
                      <a:endParaRPr lang="en-GB" sz="1200" dirty="0">
                        <a:latin typeface="+mn-lt"/>
                      </a:endParaRPr>
                    </a:p>
                  </a:txBody>
                  <a:tcPr marL="87086" marR="87086"/>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2"/>
                          </a:solidFill>
                          <a:latin typeface="+mn-lt"/>
                          <a:ea typeface="+mn-ea"/>
                          <a:cs typeface="+mn-cs"/>
                        </a:rPr>
                        <a:t>WT </a:t>
                      </a:r>
                      <a:r>
                        <a:rPr lang="en-GB" sz="1200" b="1" i="1" kern="1200" dirty="0" smtClean="0">
                          <a:solidFill>
                            <a:schemeClr val="tx2"/>
                          </a:solidFill>
                          <a:latin typeface="+mn-lt"/>
                          <a:ea typeface="+mn-ea"/>
                          <a:cs typeface="+mn-cs"/>
                        </a:rPr>
                        <a:t>RAS</a:t>
                      </a:r>
                      <a:r>
                        <a:rPr lang="en-GB" sz="1200" b="1" kern="1200" dirty="0" smtClean="0">
                          <a:solidFill>
                            <a:schemeClr val="tx2"/>
                          </a:solidFill>
                          <a:latin typeface="+mn-lt"/>
                          <a:ea typeface="+mn-ea"/>
                          <a:cs typeface="+mn-cs"/>
                        </a:rPr>
                        <a:t> exons 2 (ITT set)</a:t>
                      </a:r>
                    </a:p>
                  </a:txBody>
                  <a:tcPr marL="87086" marR="87086" anchor="ctr"/>
                </a:tc>
                <a:tc hMerge="1">
                  <a:txBody>
                    <a:bodyPr/>
                    <a:lstStyle/>
                    <a:p>
                      <a:pPr marL="0" marR="0" indent="0" algn="ctr" defTabSz="914400" rtl="0" eaLnBrk="1" fontAlgn="base" latinLnBrk="0" hangingPunct="1">
                        <a:spcBef>
                          <a:spcPts val="0"/>
                        </a:spcBef>
                        <a:spcAft>
                          <a:spcPts val="0"/>
                        </a:spcAft>
                      </a:pPr>
                      <a:endParaRPr lang="en-GB" sz="1300" b="1" kern="1200" dirty="0">
                        <a:solidFill>
                          <a:schemeClr val="tx2"/>
                        </a:solidFill>
                        <a:latin typeface="+mn-lt"/>
                        <a:ea typeface="+mn-ea"/>
                        <a:cs typeface="+mn-cs"/>
                      </a:endParaRPr>
                    </a:p>
                  </a:txBody>
                  <a:tcPr anchor="ctr"/>
                </a:tc>
                <a:tc gridSpan="2">
                  <a:txBody>
                    <a:bodyPr/>
                    <a:lstStyle/>
                    <a:p>
                      <a:pPr marL="0" marR="0" indent="0" algn="ctr" defTabSz="914400" rtl="0" eaLnBrk="1" fontAlgn="base" latinLnBrk="0" hangingPunct="1">
                        <a:spcBef>
                          <a:spcPts val="0"/>
                        </a:spcBef>
                        <a:spcAft>
                          <a:spcPts val="0"/>
                        </a:spcAft>
                      </a:pPr>
                      <a:r>
                        <a:rPr lang="en-GB" sz="1200" dirty="0" smtClean="0">
                          <a:solidFill>
                            <a:schemeClr val="tx2"/>
                          </a:solidFill>
                          <a:latin typeface="+mn-lt"/>
                        </a:rPr>
                        <a:t>WT </a:t>
                      </a:r>
                      <a:r>
                        <a:rPr lang="en-GB" sz="1200" i="1" dirty="0" smtClean="0">
                          <a:solidFill>
                            <a:schemeClr val="tx2"/>
                          </a:solidFill>
                          <a:latin typeface="+mn-lt"/>
                        </a:rPr>
                        <a:t>RAS</a:t>
                      </a:r>
                      <a:r>
                        <a:rPr lang="en-GB" sz="1200" dirty="0" smtClean="0">
                          <a:solidFill>
                            <a:schemeClr val="tx2"/>
                          </a:solidFill>
                          <a:latin typeface="+mn-lt"/>
                        </a:rPr>
                        <a:t> (exons 2, 3, 4 of </a:t>
                      </a:r>
                      <a:r>
                        <a:rPr lang="en-GB" sz="1200" i="1" dirty="0" smtClean="0">
                          <a:solidFill>
                            <a:schemeClr val="tx2"/>
                          </a:solidFill>
                          <a:latin typeface="+mn-lt"/>
                        </a:rPr>
                        <a:t>KRAS/NRAS</a:t>
                      </a:r>
                      <a:r>
                        <a:rPr lang="en-GB" sz="1200" dirty="0" smtClean="0">
                          <a:solidFill>
                            <a:schemeClr val="tx2"/>
                          </a:solidFill>
                          <a:latin typeface="+mn-lt"/>
                        </a:rPr>
                        <a:t>)</a:t>
                      </a:r>
                      <a:r>
                        <a:rPr lang="en-GB" sz="1200" b="1" kern="1200" dirty="0" smtClean="0">
                          <a:solidFill>
                            <a:schemeClr val="tx2"/>
                          </a:solidFill>
                          <a:latin typeface="+mn-lt"/>
                          <a:ea typeface="+mn-ea"/>
                          <a:cs typeface="+mn-cs"/>
                        </a:rPr>
                        <a:t> </a:t>
                      </a:r>
                      <a:endParaRPr lang="en-GB" sz="1200" b="1" kern="1200" dirty="0">
                        <a:solidFill>
                          <a:schemeClr val="tx2"/>
                        </a:solidFill>
                        <a:latin typeface="+mn-lt"/>
                        <a:ea typeface="+mn-ea"/>
                        <a:cs typeface="+mn-cs"/>
                      </a:endParaRPr>
                    </a:p>
                  </a:txBody>
                  <a:tcPr anchor="ctr"/>
                </a:tc>
                <a:tc hMerge="1">
                  <a:txBody>
                    <a:bodyPr/>
                    <a:lstStyle/>
                    <a:p>
                      <a:pPr marL="0" marR="0" indent="0" algn="ctr" defTabSz="914400" rtl="0" eaLnBrk="1" fontAlgn="base" latinLnBrk="0" hangingPunct="1">
                        <a:spcBef>
                          <a:spcPts val="0"/>
                        </a:spcBef>
                        <a:spcAft>
                          <a:spcPts val="0"/>
                        </a:spcAft>
                      </a:pPr>
                      <a:endParaRPr lang="en-GB" sz="1300" b="1" kern="1200" dirty="0">
                        <a:solidFill>
                          <a:schemeClr val="tx2"/>
                        </a:solidFill>
                        <a:latin typeface="+mn-lt"/>
                        <a:ea typeface="+mn-ea"/>
                        <a:cs typeface="+mn-cs"/>
                      </a:endParaRPr>
                    </a:p>
                  </a:txBody>
                  <a:tcPr anchor="ctr"/>
                </a:tc>
              </a:tr>
              <a:tr h="276895">
                <a:tc>
                  <a:txBody>
                    <a:bodyPr/>
                    <a:lstStyle/>
                    <a:p>
                      <a:endParaRPr lang="en-GB" sz="1200" dirty="0">
                        <a:latin typeface="+mn-lt"/>
                      </a:endParaRPr>
                    </a:p>
                  </a:txBody>
                  <a:tcPr marL="87086" marR="87086">
                    <a:solidFill>
                      <a:schemeClr val="accent1"/>
                    </a:solidFill>
                  </a:tcPr>
                </a:tc>
                <a:tc>
                  <a:txBody>
                    <a:bodyPr/>
                    <a:lstStyle/>
                    <a:p>
                      <a:pPr algn="ctr"/>
                      <a:r>
                        <a:rPr lang="en-GB" sz="1200" b="0" dirty="0" err="1" smtClean="0">
                          <a:solidFill>
                            <a:schemeClr val="tx2"/>
                          </a:solidFill>
                          <a:latin typeface="+mn-lt"/>
                        </a:rPr>
                        <a:t>Pmab</a:t>
                      </a:r>
                      <a:r>
                        <a:rPr lang="en-GB" sz="1200" b="0" dirty="0" smtClean="0">
                          <a:solidFill>
                            <a:schemeClr val="tx2"/>
                          </a:solidFill>
                          <a:latin typeface="+mn-lt"/>
                        </a:rPr>
                        <a:t>+ mFOLFOX6</a:t>
                      </a:r>
                    </a:p>
                    <a:p>
                      <a:pPr algn="ctr"/>
                      <a:r>
                        <a:rPr lang="en-NZ" sz="1200" b="0" dirty="0" smtClean="0">
                          <a:solidFill>
                            <a:schemeClr val="tx2"/>
                          </a:solidFill>
                          <a:latin typeface="+mn-lt"/>
                        </a:rPr>
                        <a:t>(n=86)</a:t>
                      </a:r>
                      <a:endParaRPr lang="en-GB" sz="1200" b="0" dirty="0">
                        <a:solidFill>
                          <a:schemeClr val="tx2"/>
                        </a:solidFill>
                        <a:latin typeface="+mn-lt"/>
                      </a:endParaRPr>
                    </a:p>
                  </a:txBody>
                  <a:tcPr marL="87086" marR="87086" anchor="ctr">
                    <a:solidFill>
                      <a:schemeClr val="accent1"/>
                    </a:solidFill>
                  </a:tcPr>
                </a:tc>
                <a:tc>
                  <a:txBody>
                    <a:bodyPr/>
                    <a:lstStyle/>
                    <a:p>
                      <a:pPr marL="0" marR="0" indent="0" algn="ctr" defTabSz="914400" rtl="0" eaLnBrk="1" fontAlgn="base" latinLnBrk="0" hangingPunct="1">
                        <a:spcBef>
                          <a:spcPts val="0"/>
                        </a:spcBef>
                        <a:spcAft>
                          <a:spcPts val="0"/>
                        </a:spcAft>
                      </a:pPr>
                      <a:r>
                        <a:rPr lang="en-GB" sz="1200" b="0" kern="1200" dirty="0" smtClean="0">
                          <a:solidFill>
                            <a:schemeClr val="tx2"/>
                          </a:solidFill>
                          <a:latin typeface="+mn-lt"/>
                          <a:ea typeface="+mn-ea"/>
                          <a:cs typeface="+mn-cs"/>
                        </a:rPr>
                        <a:t>BEV+ </a:t>
                      </a:r>
                      <a:r>
                        <a:rPr lang="en-GB" sz="1200" b="0" kern="1200" dirty="0">
                          <a:solidFill>
                            <a:schemeClr val="tx2"/>
                          </a:solidFill>
                          <a:latin typeface="+mn-lt"/>
                          <a:ea typeface="+mn-ea"/>
                          <a:cs typeface="+mn-cs"/>
                        </a:rPr>
                        <a:t>mFOLFOX6</a:t>
                      </a:r>
                    </a:p>
                    <a:p>
                      <a:pPr marL="0" marR="0" indent="0" algn="ctr" defTabSz="914400" rtl="0" eaLnBrk="1" fontAlgn="base" latinLnBrk="0" hangingPunct="1">
                        <a:spcBef>
                          <a:spcPts val="0"/>
                        </a:spcBef>
                        <a:spcAft>
                          <a:spcPts val="0"/>
                        </a:spcAft>
                      </a:pPr>
                      <a:r>
                        <a:rPr lang="en-GB" sz="1200" b="0" kern="1200" dirty="0" smtClean="0">
                          <a:solidFill>
                            <a:schemeClr val="tx2"/>
                          </a:solidFill>
                          <a:latin typeface="+mn-lt"/>
                          <a:ea typeface="+mn-ea"/>
                          <a:cs typeface="+mn-cs"/>
                        </a:rPr>
                        <a:t>(n=80</a:t>
                      </a:r>
                      <a:r>
                        <a:rPr lang="en-GB" sz="1200" b="0" kern="1200" dirty="0">
                          <a:solidFill>
                            <a:schemeClr val="tx2"/>
                          </a:solidFill>
                          <a:latin typeface="+mn-lt"/>
                          <a:ea typeface="+mn-ea"/>
                          <a:cs typeface="+mn-cs"/>
                        </a:rPr>
                        <a:t>)</a:t>
                      </a:r>
                    </a:p>
                  </a:txBody>
                  <a:tcPr anchor="ctr">
                    <a:solidFill>
                      <a:schemeClr val="accent1"/>
                    </a:solidFill>
                  </a:tcPr>
                </a:tc>
                <a:tc>
                  <a:txBody>
                    <a:bodyPr/>
                    <a:lstStyle/>
                    <a:p>
                      <a:pPr marL="0" marR="0" indent="0" algn="ctr" defTabSz="914400" rtl="0" eaLnBrk="1" fontAlgn="base" latinLnBrk="0" hangingPunct="1">
                        <a:spcBef>
                          <a:spcPts val="0"/>
                        </a:spcBef>
                        <a:spcAft>
                          <a:spcPts val="0"/>
                        </a:spcAft>
                      </a:pPr>
                      <a:r>
                        <a:rPr lang="en-GB" sz="1200" b="0" kern="1200" dirty="0" err="1" smtClean="0">
                          <a:solidFill>
                            <a:schemeClr val="tx2"/>
                          </a:solidFill>
                          <a:latin typeface="+mn-lt"/>
                          <a:ea typeface="+mn-ea"/>
                          <a:cs typeface="+mn-cs"/>
                        </a:rPr>
                        <a:t>Pmab</a:t>
                      </a:r>
                      <a:r>
                        <a:rPr lang="en-GB" sz="1200" b="0" kern="1200" dirty="0" smtClean="0">
                          <a:solidFill>
                            <a:schemeClr val="tx2"/>
                          </a:solidFill>
                          <a:latin typeface="+mn-lt"/>
                          <a:ea typeface="+mn-ea"/>
                          <a:cs typeface="+mn-cs"/>
                        </a:rPr>
                        <a:t>+ </a:t>
                      </a:r>
                      <a:br>
                        <a:rPr lang="en-GB" sz="1200" b="0" kern="1200" dirty="0" smtClean="0">
                          <a:solidFill>
                            <a:schemeClr val="tx2"/>
                          </a:solidFill>
                          <a:latin typeface="+mn-lt"/>
                          <a:ea typeface="+mn-ea"/>
                          <a:cs typeface="+mn-cs"/>
                        </a:rPr>
                      </a:br>
                      <a:r>
                        <a:rPr lang="en-GB" sz="1200" b="0" kern="1200" dirty="0" smtClean="0">
                          <a:solidFill>
                            <a:schemeClr val="tx2"/>
                          </a:solidFill>
                          <a:latin typeface="+mn-lt"/>
                          <a:ea typeface="+mn-ea"/>
                          <a:cs typeface="+mn-cs"/>
                        </a:rPr>
                        <a:t>mFOLFOX6</a:t>
                      </a:r>
                      <a:endParaRPr lang="en-GB" sz="1200" b="0" kern="1200" dirty="0">
                        <a:solidFill>
                          <a:schemeClr val="tx2"/>
                        </a:solidFill>
                        <a:latin typeface="+mn-lt"/>
                        <a:ea typeface="+mn-ea"/>
                        <a:cs typeface="+mn-cs"/>
                      </a:endParaRPr>
                    </a:p>
                    <a:p>
                      <a:pPr marL="0" marR="0" indent="0" algn="ctr" defTabSz="914400" rtl="0" eaLnBrk="1" fontAlgn="base" latinLnBrk="0" hangingPunct="1">
                        <a:spcBef>
                          <a:spcPts val="0"/>
                        </a:spcBef>
                        <a:spcAft>
                          <a:spcPts val="0"/>
                        </a:spcAft>
                      </a:pPr>
                      <a:r>
                        <a:rPr lang="en-GB" sz="1200" b="0" kern="1200" dirty="0" smtClean="0">
                          <a:solidFill>
                            <a:schemeClr val="tx2"/>
                          </a:solidFill>
                          <a:latin typeface="+mn-lt"/>
                          <a:ea typeface="+mn-ea"/>
                          <a:cs typeface="+mn-cs"/>
                        </a:rPr>
                        <a:t>(n=24</a:t>
                      </a:r>
                      <a:r>
                        <a:rPr lang="en-GB" sz="1200" b="0" kern="1200" dirty="0">
                          <a:solidFill>
                            <a:schemeClr val="tx2"/>
                          </a:solidFill>
                          <a:latin typeface="+mn-lt"/>
                          <a:ea typeface="+mn-ea"/>
                          <a:cs typeface="+mn-cs"/>
                        </a:rPr>
                        <a:t>)</a:t>
                      </a:r>
                    </a:p>
                  </a:txBody>
                  <a:tcPr anchor="ctr">
                    <a:solidFill>
                      <a:schemeClr val="accent1"/>
                    </a:solidFill>
                  </a:tcPr>
                </a:tc>
                <a:tc>
                  <a:txBody>
                    <a:bodyPr/>
                    <a:lstStyle/>
                    <a:p>
                      <a:pPr marL="0" marR="0" indent="0" algn="ctr" defTabSz="914400" rtl="0" eaLnBrk="1" fontAlgn="base" latinLnBrk="0" hangingPunct="1">
                        <a:spcBef>
                          <a:spcPts val="0"/>
                        </a:spcBef>
                        <a:spcAft>
                          <a:spcPts val="0"/>
                        </a:spcAft>
                      </a:pPr>
                      <a:r>
                        <a:rPr lang="en-GB" sz="1200" b="0" kern="1200" dirty="0" smtClean="0">
                          <a:solidFill>
                            <a:schemeClr val="tx2"/>
                          </a:solidFill>
                          <a:latin typeface="+mn-lt"/>
                          <a:ea typeface="+mn-ea"/>
                          <a:cs typeface="+mn-cs"/>
                        </a:rPr>
                        <a:t>BEV+</a:t>
                      </a:r>
                      <a:br>
                        <a:rPr lang="en-GB" sz="1200" b="0" kern="1200" dirty="0" smtClean="0">
                          <a:solidFill>
                            <a:schemeClr val="tx2"/>
                          </a:solidFill>
                          <a:latin typeface="+mn-lt"/>
                          <a:ea typeface="+mn-ea"/>
                          <a:cs typeface="+mn-cs"/>
                        </a:rPr>
                      </a:br>
                      <a:r>
                        <a:rPr lang="en-GB" sz="1200" b="0" kern="1200" dirty="0" smtClean="0">
                          <a:solidFill>
                            <a:schemeClr val="tx2"/>
                          </a:solidFill>
                          <a:latin typeface="+mn-lt"/>
                          <a:ea typeface="+mn-ea"/>
                          <a:cs typeface="+mn-cs"/>
                        </a:rPr>
                        <a:t>mFOLFOX6</a:t>
                      </a:r>
                      <a:endParaRPr lang="en-GB" sz="1200" b="0" kern="1200" dirty="0">
                        <a:solidFill>
                          <a:schemeClr val="tx2"/>
                        </a:solidFill>
                        <a:latin typeface="+mn-lt"/>
                        <a:ea typeface="+mn-ea"/>
                        <a:cs typeface="+mn-cs"/>
                      </a:endParaRPr>
                    </a:p>
                    <a:p>
                      <a:pPr marL="0" marR="0" indent="0" algn="ctr" defTabSz="914400" rtl="0" eaLnBrk="1" fontAlgn="base" latinLnBrk="0" hangingPunct="1">
                        <a:spcBef>
                          <a:spcPts val="0"/>
                        </a:spcBef>
                        <a:spcAft>
                          <a:spcPts val="0"/>
                        </a:spcAft>
                      </a:pPr>
                      <a:r>
                        <a:rPr lang="en-GB" sz="1200" b="0" kern="1200" dirty="0" smtClean="0">
                          <a:solidFill>
                            <a:schemeClr val="tx2"/>
                          </a:solidFill>
                          <a:latin typeface="+mn-lt"/>
                          <a:ea typeface="+mn-ea"/>
                          <a:cs typeface="+mn-cs"/>
                        </a:rPr>
                        <a:t>(n=27</a:t>
                      </a:r>
                      <a:r>
                        <a:rPr lang="en-GB" sz="1200" b="0" kern="1200" dirty="0">
                          <a:solidFill>
                            <a:schemeClr val="tx2"/>
                          </a:solidFill>
                          <a:latin typeface="+mn-lt"/>
                          <a:ea typeface="+mn-ea"/>
                          <a:cs typeface="+mn-cs"/>
                        </a:rPr>
                        <a:t>)</a:t>
                      </a:r>
                    </a:p>
                  </a:txBody>
                  <a:tcPr anchor="ctr">
                    <a:solidFill>
                      <a:schemeClr val="accent1"/>
                    </a:solidFill>
                  </a:tcPr>
                </a:tc>
              </a:tr>
              <a:tr h="118669">
                <a:tc>
                  <a:txBody>
                    <a:bodyPr/>
                    <a:lstStyle/>
                    <a:p>
                      <a:r>
                        <a:rPr lang="en-NZ" sz="1200" b="0" dirty="0" smtClean="0">
                          <a:latin typeface="+mn-lt"/>
                        </a:rPr>
                        <a:t>Patients with any adverse event, n (%)</a:t>
                      </a:r>
                      <a:endParaRPr lang="en-GB" sz="1200" b="0" dirty="0">
                        <a:latin typeface="+mn-lt"/>
                      </a:endParaRPr>
                    </a:p>
                  </a:txBody>
                  <a:tcPr marL="72000" marR="72000"/>
                </a:tc>
                <a:tc>
                  <a:txBody>
                    <a:bodyPr/>
                    <a:lstStyle/>
                    <a:p>
                      <a:pPr marL="0" marR="0" algn="ctr">
                        <a:spcBef>
                          <a:spcPts val="0"/>
                        </a:spcBef>
                        <a:spcAft>
                          <a:spcPts val="0"/>
                        </a:spcAft>
                      </a:pPr>
                      <a:r>
                        <a:rPr lang="en-US" sz="1200" b="0" dirty="0" smtClean="0">
                          <a:latin typeface="+mn-lt"/>
                          <a:cs typeface="Arial" pitchFamily="34" charset="0"/>
                        </a:rPr>
                        <a:t>24 (100)</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dirty="0" smtClean="0">
                          <a:latin typeface="+mn-lt"/>
                          <a:cs typeface="Arial" pitchFamily="34" charset="0"/>
                        </a:rPr>
                        <a:t>27 (100)</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dirty="0" smtClean="0">
                          <a:latin typeface="+mn-lt"/>
                          <a:cs typeface="Arial" pitchFamily="34" charset="0"/>
                        </a:rPr>
                        <a:t>86 (100)</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dirty="0" smtClean="0">
                          <a:latin typeface="+mn-lt"/>
                          <a:cs typeface="Arial" pitchFamily="34" charset="0"/>
                        </a:rPr>
                        <a:t>80 (100)</a:t>
                      </a:r>
                      <a:endParaRPr lang="en-US" sz="1200" b="0" dirty="0">
                        <a:solidFill>
                          <a:schemeClr val="bg1"/>
                        </a:solidFill>
                        <a:latin typeface="+mn-lt"/>
                        <a:ea typeface="Times New Roman"/>
                        <a:cs typeface="Arial" pitchFamily="34" charset="0"/>
                      </a:endParaRPr>
                    </a:p>
                  </a:txBody>
                  <a:tcPr marL="8890" marR="8890" marT="0" marB="0" anchor="ctr" anchorCtr="1"/>
                </a:tc>
              </a:tr>
              <a:tr h="0">
                <a:tc>
                  <a:txBody>
                    <a:bodyPr/>
                    <a:lstStyle/>
                    <a:p>
                      <a:pPr marL="0" marR="0" lvl="0" indent="0" algn="l" defTabSz="914400" rtl="0" eaLnBrk="1" fontAlgn="base" latinLnBrk="0" hangingPunct="1">
                        <a:lnSpc>
                          <a:spcPct val="90000"/>
                        </a:lnSpc>
                        <a:spcBef>
                          <a:spcPct val="0"/>
                        </a:spcBef>
                        <a:spcAft>
                          <a:spcPct val="0"/>
                        </a:spcAft>
                        <a:buClr>
                          <a:srgbClr val="FFFF00"/>
                        </a:buClr>
                        <a:buSzTx/>
                        <a:buFontTx/>
                        <a:buNone/>
                        <a:tabLst/>
                        <a:defRPr/>
                      </a:pPr>
                      <a:r>
                        <a:rPr lang="en-NZ" sz="1200" kern="1200" dirty="0" smtClean="0">
                          <a:solidFill>
                            <a:schemeClr val="tx1"/>
                          </a:solidFill>
                          <a:latin typeface="+mn-lt"/>
                          <a:ea typeface="+mn-ea"/>
                          <a:cs typeface="+mn-cs"/>
                        </a:rPr>
                        <a:t>   Worst grade of 3, n (%)</a:t>
                      </a:r>
                      <a:endParaRPr lang="en-GB" sz="1200" kern="1200" dirty="0" smtClean="0">
                        <a:solidFill>
                          <a:schemeClr val="tx1"/>
                        </a:solidFill>
                        <a:latin typeface="+mn-lt"/>
                        <a:ea typeface="+mn-ea"/>
                        <a:cs typeface="+mn-cs"/>
                      </a:endParaRPr>
                    </a:p>
                  </a:txBody>
                  <a:tcPr marL="72000" marR="72000"/>
                </a:tc>
                <a:tc>
                  <a:txBody>
                    <a:bodyPr/>
                    <a:lstStyle/>
                    <a:p>
                      <a:pPr marL="0" marR="0" algn="ctr">
                        <a:spcBef>
                          <a:spcPts val="0"/>
                        </a:spcBef>
                        <a:spcAft>
                          <a:spcPts val="0"/>
                        </a:spcAft>
                      </a:pPr>
                      <a:r>
                        <a:rPr lang="en-US" sz="1200" b="0" baseline="0" dirty="0" smtClean="0">
                          <a:latin typeface="+mn-lt"/>
                          <a:cs typeface="Arial" pitchFamily="34" charset="0"/>
                        </a:rPr>
                        <a:t>13 (54)</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16 (59)</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60 (70)</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43 (54)</a:t>
                      </a:r>
                      <a:endParaRPr lang="en-US" sz="1200" b="0" dirty="0">
                        <a:solidFill>
                          <a:schemeClr val="bg1"/>
                        </a:solidFill>
                        <a:latin typeface="+mn-lt"/>
                        <a:ea typeface="Times New Roman"/>
                        <a:cs typeface="Arial" pitchFamily="34" charset="0"/>
                      </a:endParaRPr>
                    </a:p>
                  </a:txBody>
                  <a:tcPr marL="8890" marR="8890" marT="0" marB="0" anchor="ctr" anchorCtr="1"/>
                </a:tc>
              </a:tr>
              <a:tr h="0">
                <a:tc>
                  <a:txBody>
                    <a:bodyPr/>
                    <a:lstStyle/>
                    <a:p>
                      <a:pPr marL="0" marR="0" lvl="0" indent="0" algn="l" defTabSz="914400" rtl="0" eaLnBrk="1" fontAlgn="base" latinLnBrk="0" hangingPunct="1">
                        <a:lnSpc>
                          <a:spcPct val="90000"/>
                        </a:lnSpc>
                        <a:spcBef>
                          <a:spcPct val="0"/>
                        </a:spcBef>
                        <a:spcAft>
                          <a:spcPct val="0"/>
                        </a:spcAft>
                        <a:buClr>
                          <a:srgbClr val="FFFF00"/>
                        </a:buClr>
                        <a:buSzTx/>
                        <a:buFontTx/>
                        <a:buNone/>
                        <a:tabLst/>
                        <a:defRPr/>
                      </a:pPr>
                      <a:r>
                        <a:rPr lang="en-NZ" sz="1200" kern="1200" dirty="0" smtClean="0">
                          <a:solidFill>
                            <a:schemeClr val="tx1"/>
                          </a:solidFill>
                          <a:latin typeface="+mn-lt"/>
                          <a:ea typeface="+mn-ea"/>
                          <a:cs typeface="+mn-cs"/>
                        </a:rPr>
                        <a:t>   Worst grade of 4, n (%)</a:t>
                      </a:r>
                      <a:endParaRPr lang="en-GB" sz="1200" kern="1200" dirty="0" smtClean="0">
                        <a:solidFill>
                          <a:schemeClr val="tx1"/>
                        </a:solidFill>
                        <a:latin typeface="+mn-lt"/>
                        <a:ea typeface="+mn-ea"/>
                        <a:cs typeface="+mn-cs"/>
                      </a:endParaRPr>
                    </a:p>
                  </a:txBody>
                  <a:tcPr marL="72000" marR="72000"/>
                </a:tc>
                <a:tc>
                  <a:txBody>
                    <a:bodyPr/>
                    <a:lstStyle/>
                    <a:p>
                      <a:pPr marL="0" marR="0" algn="ctr">
                        <a:spcBef>
                          <a:spcPts val="0"/>
                        </a:spcBef>
                        <a:spcAft>
                          <a:spcPts val="0"/>
                        </a:spcAft>
                      </a:pPr>
                      <a:r>
                        <a:rPr lang="en-US" sz="1200" b="0" baseline="0" dirty="0" smtClean="0">
                          <a:latin typeface="+mn-lt"/>
                          <a:cs typeface="Arial" pitchFamily="34" charset="0"/>
                        </a:rPr>
                        <a:t>7 (29)</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8 (30)</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17 (20)</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15 (19)</a:t>
                      </a:r>
                      <a:endParaRPr lang="en-US" sz="1200" b="0" dirty="0">
                        <a:solidFill>
                          <a:schemeClr val="bg1"/>
                        </a:solidFill>
                        <a:latin typeface="+mn-lt"/>
                        <a:ea typeface="Times New Roman"/>
                        <a:cs typeface="Arial" pitchFamily="34" charset="0"/>
                      </a:endParaRPr>
                    </a:p>
                  </a:txBody>
                  <a:tcPr marL="8890" marR="8890" marT="0" marB="0" anchor="ctr" anchorCtr="1"/>
                </a:tc>
              </a:tr>
              <a:tr h="118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   Worst grade of 5, n (%)</a:t>
                      </a:r>
                      <a:endParaRPr lang="en-GB" sz="1200" kern="1200" dirty="0" smtClean="0">
                        <a:solidFill>
                          <a:schemeClr val="tx1"/>
                        </a:solidFill>
                        <a:latin typeface="+mn-lt"/>
                        <a:ea typeface="+mn-ea"/>
                        <a:cs typeface="+mn-cs"/>
                      </a:endParaRPr>
                    </a:p>
                  </a:txBody>
                  <a:tcPr marL="72000" marR="72000"/>
                </a:tc>
                <a:tc>
                  <a:txBody>
                    <a:bodyPr/>
                    <a:lstStyle/>
                    <a:p>
                      <a:pPr marL="0" marR="0" algn="ctr">
                        <a:spcBef>
                          <a:spcPts val="0"/>
                        </a:spcBef>
                        <a:spcAft>
                          <a:spcPts val="0"/>
                        </a:spcAft>
                      </a:pPr>
                      <a:r>
                        <a:rPr lang="en-US" sz="1200" b="0" baseline="0" dirty="0" smtClean="0">
                          <a:latin typeface="+mn-lt"/>
                          <a:cs typeface="Arial" pitchFamily="34" charset="0"/>
                        </a:rPr>
                        <a:t>1 (4)</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1 (4)</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4 (5)</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7 (9)</a:t>
                      </a:r>
                      <a:endParaRPr lang="en-US" sz="1200" b="0" dirty="0">
                        <a:solidFill>
                          <a:schemeClr val="bg1"/>
                        </a:solidFill>
                        <a:latin typeface="+mn-lt"/>
                        <a:ea typeface="Times New Roman"/>
                        <a:cs typeface="Arial" pitchFamily="34" charset="0"/>
                      </a:endParaRPr>
                    </a:p>
                  </a:txBody>
                  <a:tcPr marL="8890" marR="8890" marT="0" marB="0" anchor="ctr" anchorCtr="1"/>
                </a:tc>
              </a:tr>
              <a:tr h="118669">
                <a:tc>
                  <a:txBody>
                    <a:bodyPr/>
                    <a:lstStyle/>
                    <a:p>
                      <a:r>
                        <a:rPr lang="en-NZ" sz="1200" dirty="0" smtClean="0">
                          <a:latin typeface="+mn-lt"/>
                        </a:rPr>
                        <a:t>Serious adverse event, n</a:t>
                      </a:r>
                      <a:r>
                        <a:rPr lang="en-NZ" sz="1200" baseline="0" dirty="0" smtClean="0">
                          <a:latin typeface="+mn-lt"/>
                        </a:rPr>
                        <a:t> (%)</a:t>
                      </a:r>
                      <a:endParaRPr lang="en-GB" sz="1200" dirty="0" smtClean="0">
                        <a:latin typeface="+mn-lt"/>
                      </a:endParaRPr>
                    </a:p>
                  </a:txBody>
                  <a:tcPr marL="72000" marR="72000"/>
                </a:tc>
                <a:tc>
                  <a:txBody>
                    <a:bodyPr/>
                    <a:lstStyle/>
                    <a:p>
                      <a:pPr marL="0" marR="0" algn="ctr">
                        <a:spcBef>
                          <a:spcPts val="0"/>
                        </a:spcBef>
                        <a:spcAft>
                          <a:spcPts val="0"/>
                        </a:spcAft>
                      </a:pPr>
                      <a:r>
                        <a:rPr lang="en-US" sz="1200" b="0" baseline="0" dirty="0" smtClean="0">
                          <a:latin typeface="+mn-lt"/>
                          <a:cs typeface="Arial" pitchFamily="34" charset="0"/>
                        </a:rPr>
                        <a:t>9 (38)</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13 (48)</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37 (43)</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32 (40)</a:t>
                      </a:r>
                      <a:endParaRPr lang="en-US" sz="1200" b="0" dirty="0">
                        <a:solidFill>
                          <a:schemeClr val="bg1"/>
                        </a:solidFill>
                        <a:latin typeface="+mn-lt"/>
                        <a:ea typeface="Times New Roman"/>
                        <a:cs typeface="Arial" pitchFamily="34" charset="0"/>
                      </a:endParaRPr>
                    </a:p>
                  </a:txBody>
                  <a:tcPr marL="8890" marR="8890" marT="0" marB="0" anchor="ctr" anchorCtr="1"/>
                </a:tc>
              </a:tr>
              <a:tr h="276895">
                <a:tc>
                  <a:txBody>
                    <a:bodyPr/>
                    <a:lstStyle/>
                    <a:p>
                      <a:r>
                        <a:rPr lang="en-NZ" sz="1200" dirty="0" smtClean="0">
                          <a:latin typeface="+mn-lt"/>
                        </a:rPr>
                        <a:t>Leading to permanent</a:t>
                      </a:r>
                      <a:r>
                        <a:rPr lang="en-NZ" sz="1200" baseline="0" dirty="0" smtClean="0">
                          <a:latin typeface="+mn-lt"/>
                        </a:rPr>
                        <a:t> </a:t>
                      </a:r>
                      <a:r>
                        <a:rPr lang="en-NZ" sz="1200" dirty="0" smtClean="0">
                          <a:latin typeface="+mn-lt"/>
                        </a:rPr>
                        <a:t>discontinuation of any study drug, n (%)</a:t>
                      </a:r>
                      <a:endParaRPr lang="en-GB" sz="1200" dirty="0">
                        <a:latin typeface="+mn-lt"/>
                      </a:endParaRPr>
                    </a:p>
                  </a:txBody>
                  <a:tcPr marL="72000" marR="72000"/>
                </a:tc>
                <a:tc>
                  <a:txBody>
                    <a:bodyPr/>
                    <a:lstStyle/>
                    <a:p>
                      <a:pPr marL="0" marR="0" algn="ctr">
                        <a:spcBef>
                          <a:spcPts val="0"/>
                        </a:spcBef>
                        <a:spcAft>
                          <a:spcPts val="0"/>
                        </a:spcAft>
                      </a:pPr>
                      <a:r>
                        <a:rPr lang="en-US" sz="1200" b="0" baseline="0" dirty="0" smtClean="0">
                          <a:latin typeface="+mn-lt"/>
                          <a:cs typeface="Arial" pitchFamily="34" charset="0"/>
                        </a:rPr>
                        <a:t>9 (38)</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7 (26)</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25 (29)</a:t>
                      </a:r>
                      <a:endParaRPr lang="en-US" sz="1200" b="0" dirty="0">
                        <a:solidFill>
                          <a:schemeClr val="bg1"/>
                        </a:solidFill>
                        <a:latin typeface="+mn-lt"/>
                        <a:ea typeface="Times New Roman"/>
                        <a:cs typeface="Arial" pitchFamily="34" charset="0"/>
                      </a:endParaRPr>
                    </a:p>
                  </a:txBody>
                  <a:tcPr marL="8890" marR="8890" marT="0" marB="0" anchor="ctr" anchorCtr="1"/>
                </a:tc>
                <a:tc>
                  <a:txBody>
                    <a:bodyPr/>
                    <a:lstStyle/>
                    <a:p>
                      <a:pPr marL="0" marR="0" algn="ctr">
                        <a:spcBef>
                          <a:spcPts val="0"/>
                        </a:spcBef>
                        <a:spcAft>
                          <a:spcPts val="0"/>
                        </a:spcAft>
                      </a:pPr>
                      <a:r>
                        <a:rPr lang="en-US" sz="1200" b="0" baseline="0" dirty="0" smtClean="0">
                          <a:latin typeface="+mn-lt"/>
                          <a:cs typeface="Arial" pitchFamily="34" charset="0"/>
                        </a:rPr>
                        <a:t>24 (30)</a:t>
                      </a:r>
                      <a:endParaRPr lang="en-US" sz="1200" b="0" dirty="0">
                        <a:solidFill>
                          <a:schemeClr val="bg1"/>
                        </a:solidFill>
                        <a:latin typeface="+mn-lt"/>
                        <a:ea typeface="Times New Roman"/>
                        <a:cs typeface="Arial" pitchFamily="34" charset="0"/>
                      </a:endParaRPr>
                    </a:p>
                  </a:txBody>
                  <a:tcPr marL="8890" marR="8890" marT="0" marB="0" anchor="ctr" anchorCtr="1"/>
                </a:tc>
              </a:tr>
            </a:tbl>
          </a:graphicData>
        </a:graphic>
      </p:graphicFrame>
      <p:sp>
        <p:nvSpPr>
          <p:cNvPr id="6" name="Text Box 8"/>
          <p:cNvSpPr txBox="1">
            <a:spLocks noChangeArrowheads="1"/>
          </p:cNvSpPr>
          <p:nvPr/>
        </p:nvSpPr>
        <p:spPr bwMode="auto">
          <a:xfrm>
            <a:off x="5395128" y="6310849"/>
            <a:ext cx="35282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100" dirty="0" smtClean="0"/>
              <a:t>Rivera et </a:t>
            </a:r>
            <a:r>
              <a:rPr lang="en-GB" sz="1100" dirty="0"/>
              <a:t>al. </a:t>
            </a:r>
            <a:r>
              <a:rPr lang="en-GB" sz="1100" dirty="0" smtClean="0"/>
              <a:t>Ann </a:t>
            </a:r>
            <a:r>
              <a:rPr lang="en-GB" sz="1100" dirty="0" err="1"/>
              <a:t>Oncol</a:t>
            </a:r>
            <a:r>
              <a:rPr lang="en-GB" sz="1100" dirty="0"/>
              <a:t> </a:t>
            </a:r>
            <a:r>
              <a:rPr lang="en-GB" sz="1100" dirty="0" smtClean="0"/>
              <a:t>2013; 24 </a:t>
            </a:r>
            <a:r>
              <a:rPr lang="en-GB" sz="1100" dirty="0"/>
              <a:t>(</a:t>
            </a:r>
            <a:r>
              <a:rPr lang="en-GB" sz="1100" dirty="0" err="1"/>
              <a:t>suppl</a:t>
            </a:r>
            <a:r>
              <a:rPr lang="en-GB" sz="1100" dirty="0"/>
              <a:t>; </a:t>
            </a:r>
            <a:r>
              <a:rPr lang="en-GB" sz="1100" dirty="0" err="1"/>
              <a:t>abstr</a:t>
            </a:r>
            <a:r>
              <a:rPr lang="en-GB" sz="1100" dirty="0"/>
              <a:t> </a:t>
            </a:r>
            <a:r>
              <a:rPr lang="en-GB" sz="1100" dirty="0" smtClean="0"/>
              <a:t>O-0013)</a:t>
            </a:r>
            <a:br>
              <a:rPr lang="en-GB" sz="1100" dirty="0" smtClean="0"/>
            </a:br>
            <a:r>
              <a:rPr lang="fr-FR" sz="1100" dirty="0" err="1" smtClean="0"/>
              <a:t>Karthaus</a:t>
            </a:r>
            <a:r>
              <a:rPr lang="fr-FR" sz="1100" dirty="0" smtClean="0"/>
              <a:t> et </a:t>
            </a:r>
            <a:r>
              <a:rPr lang="fr-FR" sz="1100" dirty="0"/>
              <a:t>al. </a:t>
            </a:r>
            <a:r>
              <a:rPr lang="fr-FR" sz="1100" dirty="0" err="1" smtClean="0"/>
              <a:t>Eur</a:t>
            </a:r>
            <a:r>
              <a:rPr lang="fr-FR" sz="1100" dirty="0" smtClean="0"/>
              <a:t> J Cancer 2013;49 </a:t>
            </a:r>
            <a:r>
              <a:rPr lang="fr-FR" sz="1100" dirty="0"/>
              <a:t>(</a:t>
            </a:r>
            <a:r>
              <a:rPr lang="fr-FR" sz="1100" dirty="0" err="1"/>
              <a:t>suppl</a:t>
            </a:r>
            <a:r>
              <a:rPr lang="fr-FR" sz="1100" dirty="0"/>
              <a:t>; </a:t>
            </a:r>
            <a:r>
              <a:rPr lang="fr-FR" sz="1100" dirty="0" err="1"/>
              <a:t>abstr</a:t>
            </a:r>
            <a:r>
              <a:rPr lang="fr-FR" sz="1100" dirty="0"/>
              <a:t> </a:t>
            </a:r>
            <a:r>
              <a:rPr lang="fr-FR" sz="1100" dirty="0" smtClean="0"/>
              <a:t>2262)</a:t>
            </a:r>
            <a:endParaRPr lang="en-GB" sz="1100" dirty="0"/>
          </a:p>
        </p:txBody>
      </p:sp>
    </p:spTree>
    <p:extLst>
      <p:ext uri="{BB962C8B-B14F-4D97-AF65-F5344CB8AC3E}">
        <p14:creationId xmlns:p14="http://schemas.microsoft.com/office/powerpoint/2010/main" val="2563517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3619: R</a:t>
            </a:r>
            <a:r>
              <a:rPr lang="en-NZ" sz="1800" dirty="0" err="1" smtClean="0"/>
              <a:t>andomized</a:t>
            </a:r>
            <a:r>
              <a:rPr lang="en-NZ" sz="1800" dirty="0"/>
              <a:t>, phase II study of </a:t>
            </a:r>
            <a:r>
              <a:rPr lang="en-NZ" sz="1800" dirty="0" err="1"/>
              <a:t>bevacizumab</a:t>
            </a:r>
            <a:r>
              <a:rPr lang="en-NZ" sz="1800" dirty="0"/>
              <a:t> with mFOLFOX6 or FOLFOXIRI in patients with initially </a:t>
            </a:r>
            <a:r>
              <a:rPr lang="en-NZ" sz="1800" dirty="0" err="1"/>
              <a:t>unresectable</a:t>
            </a:r>
            <a:r>
              <a:rPr lang="en-NZ" sz="1800" dirty="0"/>
              <a:t> liver metastases from colorectal cancer: </a:t>
            </a:r>
            <a:r>
              <a:rPr lang="en-NZ" sz="1800" dirty="0" err="1"/>
              <a:t>Resectability</a:t>
            </a:r>
            <a:r>
              <a:rPr lang="en-NZ" sz="1800" dirty="0"/>
              <a:t> and safety in </a:t>
            </a:r>
            <a:r>
              <a:rPr lang="en-NZ" sz="1800" dirty="0" smtClean="0"/>
              <a:t>OLIVIA </a:t>
            </a:r>
            <a:r>
              <a:rPr lang="en-US" sz="1800" dirty="0" smtClean="0"/>
              <a:t>– </a:t>
            </a:r>
            <a:r>
              <a:rPr lang="en-US" sz="1800" i="1" dirty="0" err="1" smtClean="0"/>
              <a:t>Gruenberger</a:t>
            </a:r>
            <a:r>
              <a:rPr lang="en-US" sz="1800" i="1" dirty="0" smtClean="0"/>
              <a:t> T et al</a:t>
            </a:r>
            <a:endParaRPr lang="en-US" sz="1800" i="1" dirty="0"/>
          </a:p>
        </p:txBody>
      </p:sp>
      <p:sp>
        <p:nvSpPr>
          <p:cNvPr id="3" name="Content Placeholder 2"/>
          <p:cNvSpPr>
            <a:spLocks noGrp="1"/>
          </p:cNvSpPr>
          <p:nvPr>
            <p:ph idx="1"/>
          </p:nvPr>
        </p:nvSpPr>
        <p:spPr/>
        <p:txBody>
          <a:bodyPr/>
          <a:lstStyle/>
          <a:p>
            <a:r>
              <a:rPr lang="en-US" sz="1800" dirty="0" smtClean="0"/>
              <a:t>Study objective</a:t>
            </a:r>
          </a:p>
          <a:p>
            <a:pPr lvl="1"/>
            <a:r>
              <a:rPr lang="en-GB" sz="1800" dirty="0" smtClean="0"/>
              <a:t>T</a:t>
            </a:r>
            <a:r>
              <a:rPr lang="en-US" sz="1800" dirty="0" smtClean="0"/>
              <a:t>o gain a better </a:t>
            </a:r>
            <a:r>
              <a:rPr lang="en-GB" sz="1800" dirty="0" smtClean="0"/>
              <a:t>understanding of the optimal combination of biological and chemotherapy for improving </a:t>
            </a:r>
            <a:r>
              <a:rPr lang="en-NZ" sz="1800" dirty="0" err="1" smtClean="0"/>
              <a:t>resectability</a:t>
            </a:r>
            <a:endParaRPr lang="en-US" sz="1800" dirty="0" smtClean="0"/>
          </a:p>
          <a:p>
            <a:r>
              <a:rPr lang="en-US" sz="1800" dirty="0" smtClean="0"/>
              <a:t>Study type / design</a:t>
            </a:r>
          </a:p>
          <a:p>
            <a:pPr lvl="1"/>
            <a:r>
              <a:rPr lang="en-GB" sz="1800" dirty="0" smtClean="0"/>
              <a:t>Open-label multinational study</a:t>
            </a:r>
          </a:p>
          <a:p>
            <a:pPr lvl="1"/>
            <a:r>
              <a:rPr lang="en-GB" sz="1800" dirty="0" smtClean="0"/>
              <a:t>Patients with </a:t>
            </a:r>
            <a:r>
              <a:rPr lang="en-GB" sz="1800" dirty="0" err="1" smtClean="0"/>
              <a:t>unresectable</a:t>
            </a:r>
            <a:r>
              <a:rPr lang="en-GB" sz="1800" dirty="0" smtClean="0"/>
              <a:t> colorectal cancer liver-only metastases were randomised to mFOLFOX6+BEV or FOLFOXIRI q2w</a:t>
            </a:r>
          </a:p>
          <a:p>
            <a:pPr lvl="1"/>
            <a:r>
              <a:rPr lang="en-NZ" sz="1800" dirty="0" err="1"/>
              <a:t>Unresectability</a:t>
            </a:r>
            <a:r>
              <a:rPr lang="en-NZ" sz="1800" dirty="0"/>
              <a:t> was defined as ≥1 of the following: </a:t>
            </a:r>
            <a:endParaRPr lang="en-NZ" sz="1800" dirty="0" smtClean="0"/>
          </a:p>
          <a:p>
            <a:pPr lvl="2"/>
            <a:r>
              <a:rPr lang="en-NZ" sz="1800" dirty="0"/>
              <a:t>N</a:t>
            </a:r>
            <a:r>
              <a:rPr lang="en-NZ" sz="1800" dirty="0" smtClean="0"/>
              <a:t>o </a:t>
            </a:r>
            <a:r>
              <a:rPr lang="en-NZ" sz="1800" dirty="0"/>
              <a:t>possibility of upfront </a:t>
            </a:r>
            <a:r>
              <a:rPr lang="en-NZ" sz="1800" dirty="0" smtClean="0"/>
              <a:t>R0 / R1 </a:t>
            </a:r>
            <a:r>
              <a:rPr lang="en-NZ" sz="1800" dirty="0"/>
              <a:t>resection of all hepatic </a:t>
            </a:r>
            <a:r>
              <a:rPr lang="en-NZ" sz="1800" dirty="0" smtClean="0"/>
              <a:t>lesions </a:t>
            </a:r>
          </a:p>
          <a:p>
            <a:pPr lvl="2"/>
            <a:r>
              <a:rPr lang="en-NZ" sz="1800" dirty="0" smtClean="0"/>
              <a:t>&lt;</a:t>
            </a:r>
            <a:r>
              <a:rPr lang="en-NZ" sz="1800" dirty="0"/>
              <a:t>30% estimated residual liver after </a:t>
            </a:r>
            <a:r>
              <a:rPr lang="en-NZ" sz="1800" dirty="0" smtClean="0"/>
              <a:t>resection</a:t>
            </a:r>
          </a:p>
          <a:p>
            <a:pPr lvl="2"/>
            <a:r>
              <a:rPr lang="en-NZ" sz="1800" dirty="0"/>
              <a:t>D</a:t>
            </a:r>
            <a:r>
              <a:rPr lang="en-NZ" sz="1800" dirty="0" smtClean="0"/>
              <a:t>isease </a:t>
            </a:r>
            <a:r>
              <a:rPr lang="en-NZ" sz="1800" dirty="0"/>
              <a:t>in contact with major vessels of the remnant </a:t>
            </a:r>
            <a:r>
              <a:rPr lang="en-NZ" sz="1800" dirty="0" smtClean="0"/>
              <a:t>liver </a:t>
            </a:r>
          </a:p>
          <a:p>
            <a:pPr lvl="1"/>
            <a:r>
              <a:rPr lang="en-NZ" sz="1800" dirty="0" smtClean="0"/>
              <a:t>The </a:t>
            </a:r>
            <a:r>
              <a:rPr lang="en-NZ" sz="1800" dirty="0"/>
              <a:t>primary </a:t>
            </a:r>
            <a:r>
              <a:rPr lang="en-NZ" sz="1800" dirty="0" smtClean="0"/>
              <a:t>endpoint </a:t>
            </a:r>
            <a:r>
              <a:rPr lang="en-NZ" sz="1800" dirty="0"/>
              <a:t>was overall resection rate (</a:t>
            </a:r>
            <a:r>
              <a:rPr lang="en-NZ" sz="1800" dirty="0" smtClean="0"/>
              <a:t>R0 / R1 / R2)</a:t>
            </a:r>
            <a:endParaRPr lang="en-GB" sz="1800" dirty="0" smtClean="0"/>
          </a:p>
        </p:txBody>
      </p:sp>
      <p:sp>
        <p:nvSpPr>
          <p:cNvPr id="4" name="Text Placeholder 3"/>
          <p:cNvSpPr>
            <a:spLocks noGrp="1"/>
          </p:cNvSpPr>
          <p:nvPr>
            <p:ph type="body" sz="quarter" idx="11"/>
          </p:nvPr>
        </p:nvSpPr>
        <p:spPr/>
        <p:txBody>
          <a:bodyPr/>
          <a:lstStyle/>
          <a:p>
            <a:r>
              <a:rPr lang="en-US" sz="1100" dirty="0" err="1" smtClean="0"/>
              <a:t>Gruenberger</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3619) </a:t>
            </a:r>
            <a:endParaRPr lang="en-US" sz="1100" dirty="0"/>
          </a:p>
        </p:txBody>
      </p:sp>
    </p:spTree>
    <p:extLst>
      <p:ext uri="{BB962C8B-B14F-4D97-AF65-F5344CB8AC3E}">
        <p14:creationId xmlns:p14="http://schemas.microsoft.com/office/powerpoint/2010/main" val="59710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3619: R</a:t>
            </a:r>
            <a:r>
              <a:rPr lang="en-NZ" sz="1800" dirty="0" err="1" smtClean="0"/>
              <a:t>andomized</a:t>
            </a:r>
            <a:r>
              <a:rPr lang="en-NZ" sz="1800" dirty="0"/>
              <a:t>, phase II study of </a:t>
            </a:r>
            <a:r>
              <a:rPr lang="en-NZ" sz="1800" dirty="0" err="1"/>
              <a:t>bevacizumab</a:t>
            </a:r>
            <a:r>
              <a:rPr lang="en-NZ" sz="1800" dirty="0"/>
              <a:t> with mFOLFOX6 or FOLFOXIRI in patients with initially </a:t>
            </a:r>
            <a:r>
              <a:rPr lang="en-NZ" sz="1800" dirty="0" err="1"/>
              <a:t>unresectable</a:t>
            </a:r>
            <a:r>
              <a:rPr lang="en-NZ" sz="1800" dirty="0"/>
              <a:t> liver metastases from colorectal cancer: </a:t>
            </a:r>
            <a:r>
              <a:rPr lang="en-NZ" sz="1800" dirty="0" err="1"/>
              <a:t>Resectability</a:t>
            </a:r>
            <a:r>
              <a:rPr lang="en-NZ" sz="1800" dirty="0"/>
              <a:t> and safety in </a:t>
            </a:r>
            <a:r>
              <a:rPr lang="en-NZ" sz="1800" dirty="0" smtClean="0"/>
              <a:t>OLIVIA </a:t>
            </a:r>
            <a:r>
              <a:rPr lang="en-US" sz="1800" dirty="0" smtClean="0"/>
              <a:t>– </a:t>
            </a:r>
            <a:r>
              <a:rPr lang="en-US" sz="1800" i="1" dirty="0" err="1" smtClean="0"/>
              <a:t>Gruenberger</a:t>
            </a:r>
            <a:r>
              <a:rPr lang="en-US" sz="1800" i="1" dirty="0" smtClean="0"/>
              <a:t> T et al</a:t>
            </a:r>
            <a:endParaRPr lang="en-US" sz="1800" i="1" dirty="0"/>
          </a:p>
        </p:txBody>
      </p:sp>
      <p:sp>
        <p:nvSpPr>
          <p:cNvPr id="3" name="Content Placeholder 2"/>
          <p:cNvSpPr>
            <a:spLocks noGrp="1"/>
          </p:cNvSpPr>
          <p:nvPr>
            <p:ph idx="1"/>
          </p:nvPr>
        </p:nvSpPr>
        <p:spPr/>
        <p:txBody>
          <a:bodyPr/>
          <a:lstStyle/>
          <a:p>
            <a:r>
              <a:rPr lang="en-US" sz="1600" dirty="0" smtClean="0"/>
              <a:t>Key results</a:t>
            </a:r>
          </a:p>
          <a:p>
            <a:endParaRPr lang="en-US" sz="1600" dirty="0"/>
          </a:p>
          <a:p>
            <a:endParaRPr lang="en-US" sz="1600" dirty="0" smtClean="0"/>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000" dirty="0"/>
          </a:p>
          <a:p>
            <a:r>
              <a:rPr lang="en-US" sz="1600" b="1" dirty="0" smtClean="0"/>
              <a:t>Conclusions</a:t>
            </a:r>
          </a:p>
          <a:p>
            <a:pPr lvl="1"/>
            <a:r>
              <a:rPr lang="en-NZ" sz="1600" b="1" dirty="0" smtClean="0"/>
              <a:t>In patients with </a:t>
            </a:r>
            <a:r>
              <a:rPr lang="en-NZ" sz="1600" b="1" dirty="0"/>
              <a:t>initially </a:t>
            </a:r>
            <a:r>
              <a:rPr lang="en-GB" sz="1600" b="1" dirty="0" err="1" smtClean="0"/>
              <a:t>unresectable</a:t>
            </a:r>
            <a:r>
              <a:rPr lang="en-GB" sz="1600" b="1" dirty="0" smtClean="0"/>
              <a:t> </a:t>
            </a:r>
            <a:r>
              <a:rPr lang="en-GB" sz="1600" b="1" dirty="0"/>
              <a:t>colorectal cancer liver-only metastases </a:t>
            </a:r>
            <a:r>
              <a:rPr lang="en-NZ" sz="1600" b="1" dirty="0" smtClean="0"/>
              <a:t>the combination of FOLFOXIRI+BEV </a:t>
            </a:r>
            <a:r>
              <a:rPr lang="en-NZ" sz="1600" b="1" dirty="0"/>
              <a:t>improves resection rates, </a:t>
            </a:r>
            <a:r>
              <a:rPr lang="en-NZ" sz="1600" b="1" dirty="0" smtClean="0"/>
              <a:t>ORR </a:t>
            </a:r>
            <a:r>
              <a:rPr lang="en-NZ" sz="1600" b="1" dirty="0"/>
              <a:t>and long-term outcomes </a:t>
            </a:r>
            <a:r>
              <a:rPr lang="en-NZ" sz="1600" b="1" dirty="0" smtClean="0"/>
              <a:t>compared with mFOLFOX6+BEV</a:t>
            </a:r>
          </a:p>
          <a:p>
            <a:pPr lvl="1"/>
            <a:r>
              <a:rPr lang="en-US" sz="1600" b="1" dirty="0" smtClean="0"/>
              <a:t>Adverse events were consistent with these treatments and were considered manageable </a:t>
            </a:r>
          </a:p>
        </p:txBody>
      </p:sp>
      <p:sp>
        <p:nvSpPr>
          <p:cNvPr id="4" name="Text Placeholder 3"/>
          <p:cNvSpPr>
            <a:spLocks noGrp="1"/>
          </p:cNvSpPr>
          <p:nvPr>
            <p:ph type="body" sz="quarter" idx="11"/>
          </p:nvPr>
        </p:nvSpPr>
        <p:spPr/>
        <p:txBody>
          <a:bodyPr/>
          <a:lstStyle/>
          <a:p>
            <a:r>
              <a:rPr lang="en-US" sz="1100" dirty="0" err="1" smtClean="0"/>
              <a:t>Gruenberger</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3619) </a:t>
            </a:r>
            <a:endParaRPr lang="en-US" sz="1100" dirty="0"/>
          </a:p>
        </p:txBody>
      </p:sp>
      <p:graphicFrame>
        <p:nvGraphicFramePr>
          <p:cNvPr id="5" name="Content Placeholder 4"/>
          <p:cNvGraphicFramePr>
            <a:graphicFrameLocks/>
          </p:cNvGraphicFramePr>
          <p:nvPr>
            <p:extLst>
              <p:ext uri="{D42A27DB-BD31-4B8C-83A1-F6EECF244321}">
                <p14:modId xmlns:p14="http://schemas.microsoft.com/office/powerpoint/2010/main" val="4032411162"/>
              </p:ext>
            </p:extLst>
          </p:nvPr>
        </p:nvGraphicFramePr>
        <p:xfrm>
          <a:off x="249239" y="1662056"/>
          <a:ext cx="8666162" cy="2834640"/>
        </p:xfrm>
        <a:graphic>
          <a:graphicData uri="http://schemas.openxmlformats.org/drawingml/2006/table">
            <a:tbl>
              <a:tblPr firstRow="1" bandRow="1">
                <a:tableStyleId>{69012ECD-51FC-41F1-AA8D-1B2483CD663E}</a:tableStyleId>
              </a:tblPr>
              <a:tblGrid>
                <a:gridCol w="3184841"/>
                <a:gridCol w="1513840"/>
                <a:gridCol w="1574800"/>
                <a:gridCol w="1550126"/>
                <a:gridCol w="842555"/>
              </a:tblGrid>
              <a:tr h="394250">
                <a:tc>
                  <a:txBody>
                    <a:bodyPr/>
                    <a:lstStyle/>
                    <a:p>
                      <a:r>
                        <a:rPr lang="en-US" sz="1400" dirty="0" smtClean="0">
                          <a:solidFill>
                            <a:schemeClr val="tx2"/>
                          </a:solidFill>
                        </a:rPr>
                        <a:t>Outcome</a:t>
                      </a:r>
                      <a:endParaRPr lang="en-US" sz="1400" dirty="0">
                        <a:solidFill>
                          <a:schemeClr val="tx2"/>
                        </a:solidFill>
                      </a:endParaRPr>
                    </a:p>
                  </a:txBody>
                  <a:tcPr marL="93751" marR="93751" anchor="b"/>
                </a:tc>
                <a:tc>
                  <a:txBody>
                    <a:bodyPr/>
                    <a:lstStyle/>
                    <a:p>
                      <a:pPr algn="ctr"/>
                      <a:r>
                        <a:rPr lang="en-US" sz="1400" dirty="0" smtClean="0">
                          <a:solidFill>
                            <a:schemeClr val="tx2"/>
                          </a:solidFill>
                        </a:rPr>
                        <a:t>mFOLFOX6+</a:t>
                      </a:r>
                      <a:br>
                        <a:rPr lang="en-US" sz="1400" dirty="0" smtClean="0">
                          <a:solidFill>
                            <a:schemeClr val="tx2"/>
                          </a:solidFill>
                        </a:rPr>
                      </a:br>
                      <a:r>
                        <a:rPr lang="en-US" sz="1400" dirty="0" smtClean="0">
                          <a:solidFill>
                            <a:schemeClr val="tx2"/>
                          </a:solidFill>
                        </a:rPr>
                        <a:t>BEV (n=39)</a:t>
                      </a:r>
                      <a:endParaRPr lang="en-US" sz="1400" dirty="0">
                        <a:solidFill>
                          <a:schemeClr val="tx2"/>
                        </a:solidFill>
                      </a:endParaRPr>
                    </a:p>
                  </a:txBody>
                  <a:tcPr marL="93751" marR="93751" anchor="b"/>
                </a:tc>
                <a:tc>
                  <a:txBody>
                    <a:bodyPr/>
                    <a:lstStyle/>
                    <a:p>
                      <a:pPr algn="ctr"/>
                      <a:r>
                        <a:rPr lang="en-US" sz="1400" dirty="0" smtClean="0">
                          <a:solidFill>
                            <a:schemeClr val="tx2"/>
                          </a:solidFill>
                        </a:rPr>
                        <a:t>FOLFOXIRI+</a:t>
                      </a:r>
                      <a:br>
                        <a:rPr lang="en-US" sz="1400" dirty="0" smtClean="0">
                          <a:solidFill>
                            <a:schemeClr val="tx2"/>
                          </a:solidFill>
                        </a:rPr>
                      </a:br>
                      <a:r>
                        <a:rPr lang="en-US" sz="1400" dirty="0" smtClean="0">
                          <a:solidFill>
                            <a:schemeClr val="tx2"/>
                          </a:solidFill>
                        </a:rPr>
                        <a:t>BEV (n=41)</a:t>
                      </a:r>
                      <a:endParaRPr lang="en-US" sz="1400" dirty="0">
                        <a:solidFill>
                          <a:schemeClr val="tx2"/>
                        </a:solidFill>
                      </a:endParaRPr>
                    </a:p>
                  </a:txBody>
                  <a:tcPr marL="93751" marR="93751" anchor="b"/>
                </a:tc>
                <a:tc>
                  <a:txBody>
                    <a:bodyPr/>
                    <a:lstStyle/>
                    <a:p>
                      <a:pPr algn="ctr"/>
                      <a:r>
                        <a:rPr lang="en-US" sz="1400" dirty="0" smtClean="0">
                          <a:solidFill>
                            <a:schemeClr val="tx2"/>
                          </a:solidFill>
                        </a:rPr>
                        <a:t>Difference</a:t>
                      </a:r>
                      <a:endParaRPr lang="en-US" sz="1400" dirty="0">
                        <a:solidFill>
                          <a:schemeClr val="tx2"/>
                        </a:solidFill>
                      </a:endParaRPr>
                    </a:p>
                  </a:txBody>
                  <a:tcPr marL="93751" marR="93751" anchor="b"/>
                </a:tc>
                <a:tc>
                  <a:txBody>
                    <a:bodyPr/>
                    <a:lstStyle/>
                    <a:p>
                      <a:pPr algn="ctr"/>
                      <a:r>
                        <a:rPr lang="en-US" sz="1400" dirty="0" smtClean="0">
                          <a:solidFill>
                            <a:schemeClr val="tx2"/>
                          </a:solidFill>
                        </a:rPr>
                        <a:t>p-value</a:t>
                      </a:r>
                      <a:endParaRPr lang="en-US" sz="1400" dirty="0">
                        <a:solidFill>
                          <a:schemeClr val="tx2"/>
                        </a:solidFill>
                      </a:endParaRPr>
                    </a:p>
                  </a:txBody>
                  <a:tcPr marL="93751" marR="93751" anchor="b"/>
                </a:tc>
              </a:tr>
              <a:tr h="231912">
                <a:tc>
                  <a:txBody>
                    <a:bodyPr/>
                    <a:lstStyle/>
                    <a:p>
                      <a:r>
                        <a:rPr lang="en-GB" sz="1300" dirty="0"/>
                        <a:t>Resection rate (</a:t>
                      </a:r>
                      <a:r>
                        <a:rPr lang="en-GB" sz="1300" dirty="0" smtClean="0"/>
                        <a:t>R0 / 1 / 2</a:t>
                      </a:r>
                      <a:r>
                        <a:rPr lang="en-GB" sz="1300" dirty="0"/>
                        <a:t>)</a:t>
                      </a:r>
                    </a:p>
                  </a:txBody>
                  <a:tcPr anchor="ctr"/>
                </a:tc>
                <a:tc>
                  <a:txBody>
                    <a:bodyPr/>
                    <a:lstStyle/>
                    <a:p>
                      <a:pPr algn="ctr"/>
                      <a:r>
                        <a:rPr lang="en-GB" sz="1300" dirty="0"/>
                        <a:t>48.7 (</a:t>
                      </a:r>
                      <a:r>
                        <a:rPr lang="en-GB" sz="1300" dirty="0" smtClean="0"/>
                        <a:t>32.4,</a:t>
                      </a:r>
                      <a:r>
                        <a:rPr lang="en-GB" sz="1300" baseline="0" dirty="0" smtClean="0"/>
                        <a:t> </a:t>
                      </a:r>
                      <a:r>
                        <a:rPr lang="en-GB" sz="1300" dirty="0" smtClean="0"/>
                        <a:t>65.2</a:t>
                      </a:r>
                      <a:r>
                        <a:rPr lang="en-GB" sz="1300" dirty="0"/>
                        <a:t>)</a:t>
                      </a:r>
                    </a:p>
                  </a:txBody>
                  <a:tcPr anchor="ctr"/>
                </a:tc>
                <a:tc>
                  <a:txBody>
                    <a:bodyPr/>
                    <a:lstStyle/>
                    <a:p>
                      <a:pPr algn="ctr"/>
                      <a:r>
                        <a:rPr lang="en-GB" sz="1300" dirty="0"/>
                        <a:t>61.0 (</a:t>
                      </a:r>
                      <a:r>
                        <a:rPr lang="en-GB" sz="1300" dirty="0" smtClean="0"/>
                        <a:t>44.5,</a:t>
                      </a:r>
                      <a:r>
                        <a:rPr lang="en-GB" sz="1300" baseline="0" dirty="0" smtClean="0"/>
                        <a:t> </a:t>
                      </a:r>
                      <a:r>
                        <a:rPr lang="en-GB" sz="1300" dirty="0" smtClean="0"/>
                        <a:t>75.8</a:t>
                      </a:r>
                      <a:r>
                        <a:rPr lang="en-GB" sz="1300" dirty="0"/>
                        <a:t>)</a:t>
                      </a:r>
                    </a:p>
                  </a:txBody>
                  <a:tcPr anchor="ctr"/>
                </a:tc>
                <a:tc>
                  <a:txBody>
                    <a:bodyPr/>
                    <a:lstStyle/>
                    <a:p>
                      <a:pPr algn="ctr"/>
                      <a:r>
                        <a:rPr lang="en-GB" sz="1300" dirty="0"/>
                        <a:t>12.3 </a:t>
                      </a:r>
                      <a:r>
                        <a:rPr lang="en-GB" sz="1300" dirty="0" smtClean="0"/>
                        <a:t>(−11.0,</a:t>
                      </a:r>
                      <a:r>
                        <a:rPr lang="en-GB" sz="1300" baseline="0" dirty="0" smtClean="0"/>
                        <a:t> </a:t>
                      </a:r>
                      <a:r>
                        <a:rPr lang="en-GB" sz="1300" dirty="0" smtClean="0"/>
                        <a:t>35.5</a:t>
                      </a:r>
                      <a:r>
                        <a:rPr lang="en-GB" sz="1300" dirty="0"/>
                        <a:t>)</a:t>
                      </a:r>
                    </a:p>
                  </a:txBody>
                  <a:tcPr anchor="ctr"/>
                </a:tc>
                <a:tc>
                  <a:txBody>
                    <a:bodyPr/>
                    <a:lstStyle/>
                    <a:p>
                      <a:pPr algn="ctr"/>
                      <a:r>
                        <a:rPr lang="en-GB" sz="1300" dirty="0" smtClean="0"/>
                        <a:t>0.271</a:t>
                      </a:r>
                      <a:endParaRPr lang="en-GB" sz="1300" dirty="0"/>
                    </a:p>
                  </a:txBody>
                  <a:tcPr anchor="ctr"/>
                </a:tc>
              </a:tr>
              <a:tr h="231912">
                <a:tc>
                  <a:txBody>
                    <a:bodyPr/>
                    <a:lstStyle/>
                    <a:p>
                      <a:r>
                        <a:rPr lang="en-GB" sz="1300" dirty="0"/>
                        <a:t>Resection rate (</a:t>
                      </a:r>
                      <a:r>
                        <a:rPr lang="en-GB" sz="1300" dirty="0" smtClean="0"/>
                        <a:t>R0 / 1</a:t>
                      </a:r>
                      <a:r>
                        <a:rPr lang="en-GB" sz="1300" dirty="0"/>
                        <a:t>)</a:t>
                      </a:r>
                    </a:p>
                  </a:txBody>
                  <a:tcPr anchor="ctr"/>
                </a:tc>
                <a:tc>
                  <a:txBody>
                    <a:bodyPr/>
                    <a:lstStyle/>
                    <a:p>
                      <a:pPr algn="ctr"/>
                      <a:r>
                        <a:rPr lang="en-GB" sz="1300" dirty="0"/>
                        <a:t>33.3 (</a:t>
                      </a:r>
                      <a:r>
                        <a:rPr lang="en-GB" sz="1300" dirty="0" smtClean="0"/>
                        <a:t>19.1,</a:t>
                      </a:r>
                      <a:r>
                        <a:rPr lang="en-GB" sz="1300" baseline="0" dirty="0" smtClean="0"/>
                        <a:t> </a:t>
                      </a:r>
                      <a:r>
                        <a:rPr lang="en-GB" sz="1300" dirty="0" smtClean="0"/>
                        <a:t>50.2</a:t>
                      </a:r>
                      <a:r>
                        <a:rPr lang="en-GB" sz="1300" dirty="0"/>
                        <a:t>)</a:t>
                      </a:r>
                    </a:p>
                  </a:txBody>
                  <a:tcPr anchor="ctr"/>
                </a:tc>
                <a:tc>
                  <a:txBody>
                    <a:bodyPr/>
                    <a:lstStyle/>
                    <a:p>
                      <a:pPr algn="ctr"/>
                      <a:r>
                        <a:rPr lang="en-GB" sz="1300" dirty="0"/>
                        <a:t>51.2 (</a:t>
                      </a:r>
                      <a:r>
                        <a:rPr lang="en-GB" sz="1300" dirty="0" smtClean="0"/>
                        <a:t>35.1,</a:t>
                      </a:r>
                      <a:r>
                        <a:rPr lang="en-GB" sz="1300" baseline="0" dirty="0" smtClean="0"/>
                        <a:t> </a:t>
                      </a:r>
                      <a:r>
                        <a:rPr lang="en-GB" sz="1300" dirty="0" smtClean="0"/>
                        <a:t>67.1</a:t>
                      </a:r>
                      <a:r>
                        <a:rPr lang="en-GB" sz="1300" dirty="0"/>
                        <a:t>)</a:t>
                      </a:r>
                    </a:p>
                  </a:txBody>
                  <a:tcPr anchor="ctr"/>
                </a:tc>
                <a:tc>
                  <a:txBody>
                    <a:bodyPr/>
                    <a:lstStyle/>
                    <a:p>
                      <a:pPr algn="ctr"/>
                      <a:r>
                        <a:rPr lang="en-GB" sz="1300" dirty="0"/>
                        <a:t>17.9 (−</a:t>
                      </a:r>
                      <a:r>
                        <a:rPr lang="en-GB" sz="1300" dirty="0" smtClean="0"/>
                        <a:t>5.0,</a:t>
                      </a:r>
                      <a:r>
                        <a:rPr lang="en-GB" sz="1300" baseline="0" dirty="0" smtClean="0"/>
                        <a:t> </a:t>
                      </a:r>
                      <a:r>
                        <a:rPr lang="en-GB" sz="1300" dirty="0" smtClean="0"/>
                        <a:t>40.7</a:t>
                      </a:r>
                      <a:r>
                        <a:rPr lang="en-GB" sz="1300" dirty="0"/>
                        <a:t>)</a:t>
                      </a:r>
                    </a:p>
                  </a:txBody>
                  <a:tcPr anchor="ctr"/>
                </a:tc>
                <a:tc>
                  <a:txBody>
                    <a:bodyPr/>
                    <a:lstStyle/>
                    <a:p>
                      <a:pPr algn="ctr"/>
                      <a:r>
                        <a:rPr lang="en-GB" sz="1300" dirty="0" smtClean="0"/>
                        <a:t>0.106</a:t>
                      </a:r>
                      <a:endParaRPr lang="en-GB" sz="1300" dirty="0"/>
                    </a:p>
                  </a:txBody>
                  <a:tcPr anchor="ctr"/>
                </a:tc>
              </a:tr>
              <a:tr h="231912">
                <a:tc>
                  <a:txBody>
                    <a:bodyPr/>
                    <a:lstStyle/>
                    <a:p>
                      <a:r>
                        <a:rPr lang="en-GB" sz="1300" dirty="0"/>
                        <a:t>Resection rate (R0)</a:t>
                      </a:r>
                    </a:p>
                  </a:txBody>
                  <a:tcPr anchor="ctr"/>
                </a:tc>
                <a:tc>
                  <a:txBody>
                    <a:bodyPr/>
                    <a:lstStyle/>
                    <a:p>
                      <a:pPr algn="ctr"/>
                      <a:r>
                        <a:rPr lang="en-GB" sz="1300" dirty="0"/>
                        <a:t>23.1 (</a:t>
                      </a:r>
                      <a:r>
                        <a:rPr lang="en-GB" sz="1300" dirty="0" smtClean="0"/>
                        <a:t>11.1,</a:t>
                      </a:r>
                      <a:r>
                        <a:rPr lang="en-GB" sz="1300" baseline="0" dirty="0" smtClean="0"/>
                        <a:t> </a:t>
                      </a:r>
                      <a:r>
                        <a:rPr lang="en-GB" sz="1300" dirty="0" smtClean="0"/>
                        <a:t>39.3</a:t>
                      </a:r>
                      <a:r>
                        <a:rPr lang="en-GB" sz="1300" dirty="0"/>
                        <a:t>)</a:t>
                      </a:r>
                    </a:p>
                  </a:txBody>
                  <a:tcPr anchor="ctr"/>
                </a:tc>
                <a:tc>
                  <a:txBody>
                    <a:bodyPr/>
                    <a:lstStyle/>
                    <a:p>
                      <a:pPr algn="ctr"/>
                      <a:r>
                        <a:rPr lang="en-GB" sz="1300" dirty="0"/>
                        <a:t>48.8 (</a:t>
                      </a:r>
                      <a:r>
                        <a:rPr lang="en-GB" sz="1300" dirty="0" smtClean="0"/>
                        <a:t>32.9,</a:t>
                      </a:r>
                      <a:r>
                        <a:rPr lang="en-GB" sz="1300" baseline="0" dirty="0" smtClean="0"/>
                        <a:t> </a:t>
                      </a:r>
                      <a:r>
                        <a:rPr lang="en-GB" sz="1300" dirty="0" smtClean="0"/>
                        <a:t>64.9</a:t>
                      </a:r>
                      <a:r>
                        <a:rPr lang="en-GB" sz="1300" dirty="0"/>
                        <a:t>)</a:t>
                      </a:r>
                    </a:p>
                  </a:txBody>
                  <a:tcPr anchor="ctr"/>
                </a:tc>
                <a:tc>
                  <a:txBody>
                    <a:bodyPr/>
                    <a:lstStyle/>
                    <a:p>
                      <a:pPr algn="ctr"/>
                      <a:r>
                        <a:rPr lang="en-GB" sz="1300" dirty="0"/>
                        <a:t>25.7 (</a:t>
                      </a:r>
                      <a:r>
                        <a:rPr lang="en-GB" sz="1300" dirty="0" smtClean="0"/>
                        <a:t>3.9,</a:t>
                      </a:r>
                      <a:r>
                        <a:rPr lang="en-GB" sz="1300" baseline="0" dirty="0" smtClean="0"/>
                        <a:t> </a:t>
                      </a:r>
                      <a:r>
                        <a:rPr lang="en-GB" sz="1300" dirty="0" smtClean="0"/>
                        <a:t>47.5</a:t>
                      </a:r>
                      <a:r>
                        <a:rPr lang="en-GB" sz="1300" dirty="0"/>
                        <a:t>)</a:t>
                      </a:r>
                    </a:p>
                  </a:txBody>
                  <a:tcPr anchor="ctr"/>
                </a:tc>
                <a:tc>
                  <a:txBody>
                    <a:bodyPr/>
                    <a:lstStyle/>
                    <a:p>
                      <a:pPr algn="ctr"/>
                      <a:r>
                        <a:rPr lang="en-GB" sz="1300" dirty="0" smtClean="0"/>
                        <a:t>0.017</a:t>
                      </a:r>
                      <a:endParaRPr lang="en-GB" sz="1300" dirty="0"/>
                    </a:p>
                  </a:txBody>
                  <a:tcPr anchor="ctr"/>
                </a:tc>
              </a:tr>
              <a:tr h="231912">
                <a:tc>
                  <a:txBody>
                    <a:bodyPr/>
                    <a:lstStyle/>
                    <a:p>
                      <a:r>
                        <a:rPr lang="en-GB" sz="1300" dirty="0"/>
                        <a:t>ORR</a:t>
                      </a:r>
                    </a:p>
                  </a:txBody>
                  <a:tcPr anchor="ctr"/>
                </a:tc>
                <a:tc>
                  <a:txBody>
                    <a:bodyPr/>
                    <a:lstStyle/>
                    <a:p>
                      <a:pPr algn="ctr"/>
                      <a:r>
                        <a:rPr lang="en-GB" sz="1300" dirty="0"/>
                        <a:t>61.5 (</a:t>
                      </a:r>
                      <a:r>
                        <a:rPr lang="en-GB" sz="1300" dirty="0" smtClean="0"/>
                        <a:t>44.6,</a:t>
                      </a:r>
                      <a:r>
                        <a:rPr lang="en-GB" sz="1300" baseline="0" dirty="0" smtClean="0"/>
                        <a:t> </a:t>
                      </a:r>
                      <a:r>
                        <a:rPr lang="en-GB" sz="1300" dirty="0" smtClean="0"/>
                        <a:t>76.6</a:t>
                      </a:r>
                      <a:r>
                        <a:rPr lang="en-GB" sz="1300" dirty="0"/>
                        <a:t>)</a:t>
                      </a:r>
                    </a:p>
                  </a:txBody>
                  <a:tcPr anchor="ctr"/>
                </a:tc>
                <a:tc>
                  <a:txBody>
                    <a:bodyPr/>
                    <a:lstStyle/>
                    <a:p>
                      <a:pPr algn="ctr"/>
                      <a:r>
                        <a:rPr lang="en-GB" sz="1300" dirty="0"/>
                        <a:t>80.5 (</a:t>
                      </a:r>
                      <a:r>
                        <a:rPr lang="en-GB" sz="1300" dirty="0" smtClean="0"/>
                        <a:t>65.1,</a:t>
                      </a:r>
                      <a:r>
                        <a:rPr lang="en-GB" sz="1300" baseline="0" dirty="0" smtClean="0"/>
                        <a:t> </a:t>
                      </a:r>
                      <a:r>
                        <a:rPr lang="en-GB" sz="1300" dirty="0" smtClean="0"/>
                        <a:t>91.2</a:t>
                      </a:r>
                      <a:r>
                        <a:rPr lang="en-GB" sz="1300" dirty="0"/>
                        <a:t>)</a:t>
                      </a:r>
                    </a:p>
                  </a:txBody>
                  <a:tcPr anchor="ctr"/>
                </a:tc>
                <a:tc>
                  <a:txBody>
                    <a:bodyPr/>
                    <a:lstStyle/>
                    <a:p>
                      <a:pPr algn="ctr"/>
                      <a:r>
                        <a:rPr lang="en-GB" sz="1300" dirty="0"/>
                        <a:t>18.9 (−</a:t>
                      </a:r>
                      <a:r>
                        <a:rPr lang="en-GB" sz="1300" dirty="0" smtClean="0"/>
                        <a:t>2.1, 40.0</a:t>
                      </a:r>
                      <a:r>
                        <a:rPr lang="en-GB" sz="1300" dirty="0"/>
                        <a:t>)</a:t>
                      </a:r>
                    </a:p>
                  </a:txBody>
                  <a:tcPr anchor="ctr"/>
                </a:tc>
                <a:tc>
                  <a:txBody>
                    <a:bodyPr/>
                    <a:lstStyle/>
                    <a:p>
                      <a:pPr algn="ctr"/>
                      <a:r>
                        <a:rPr lang="en-GB" sz="1300" dirty="0" smtClean="0"/>
                        <a:t>0.061</a:t>
                      </a:r>
                      <a:endParaRPr lang="en-GB" sz="1300" dirty="0"/>
                    </a:p>
                  </a:txBody>
                  <a:tcPr anchor="ctr"/>
                </a:tc>
              </a:tr>
              <a:tr h="231912">
                <a:tc>
                  <a:txBody>
                    <a:bodyPr/>
                    <a:lstStyle/>
                    <a:p>
                      <a:r>
                        <a:rPr lang="it-IT" sz="1300" dirty="0" err="1"/>
                        <a:t>Median</a:t>
                      </a:r>
                      <a:r>
                        <a:rPr lang="it-IT" sz="1300" dirty="0"/>
                        <a:t> PFS (immature), </a:t>
                      </a:r>
                      <a:r>
                        <a:rPr lang="it-IT" sz="1300" dirty="0" err="1" smtClean="0"/>
                        <a:t>mos</a:t>
                      </a:r>
                      <a:r>
                        <a:rPr lang="it-IT" sz="1300" dirty="0" smtClean="0"/>
                        <a:t> </a:t>
                      </a:r>
                      <a:r>
                        <a:rPr lang="it-IT" sz="1300" dirty="0"/>
                        <a:t>(95% CI)</a:t>
                      </a:r>
                    </a:p>
                  </a:txBody>
                  <a:tcPr anchor="ctr"/>
                </a:tc>
                <a:tc>
                  <a:txBody>
                    <a:bodyPr/>
                    <a:lstStyle/>
                    <a:p>
                      <a:pPr algn="ctr"/>
                      <a:r>
                        <a:rPr lang="en-GB" sz="1300" dirty="0"/>
                        <a:t>11.6 (</a:t>
                      </a:r>
                      <a:r>
                        <a:rPr lang="en-GB" sz="1300" dirty="0" smtClean="0"/>
                        <a:t>8.1,</a:t>
                      </a:r>
                      <a:r>
                        <a:rPr lang="en-GB" sz="1300" baseline="0" dirty="0" smtClean="0"/>
                        <a:t> </a:t>
                      </a:r>
                      <a:r>
                        <a:rPr lang="en-GB" sz="1300" dirty="0" smtClean="0"/>
                        <a:t>14.2</a:t>
                      </a:r>
                      <a:r>
                        <a:rPr lang="en-GB" sz="1300" dirty="0"/>
                        <a:t>)</a:t>
                      </a:r>
                    </a:p>
                  </a:txBody>
                  <a:tcPr anchor="ctr"/>
                </a:tc>
                <a:tc>
                  <a:txBody>
                    <a:bodyPr/>
                    <a:lstStyle/>
                    <a:p>
                      <a:pPr algn="ctr"/>
                      <a:r>
                        <a:rPr lang="en-GB" sz="1300" dirty="0"/>
                        <a:t>21.0 (</a:t>
                      </a:r>
                      <a:r>
                        <a:rPr lang="en-GB" sz="1300" dirty="0" smtClean="0"/>
                        <a:t>18.6,</a:t>
                      </a:r>
                      <a:r>
                        <a:rPr lang="en-GB" sz="1300" baseline="0" dirty="0" smtClean="0"/>
                        <a:t> </a:t>
                      </a:r>
                      <a:r>
                        <a:rPr lang="en-GB" sz="1300" dirty="0" smtClean="0"/>
                        <a:t>31.8</a:t>
                      </a:r>
                      <a:r>
                        <a:rPr lang="en-GB" sz="1300" dirty="0"/>
                        <a:t>)</a:t>
                      </a:r>
                    </a:p>
                  </a:txBody>
                  <a:tcPr anchor="ctr"/>
                </a:tc>
                <a:tc>
                  <a:txBody>
                    <a:bodyPr/>
                    <a:lstStyle/>
                    <a:p>
                      <a:pPr algn="ctr"/>
                      <a:r>
                        <a:rPr lang="en-GB" sz="1300" dirty="0" smtClean="0"/>
                        <a:t>–</a:t>
                      </a:r>
                      <a:endParaRPr lang="en-GB" sz="1300" dirty="0"/>
                    </a:p>
                  </a:txBody>
                  <a:tcPr anchor="ctr"/>
                </a:tc>
                <a:tc>
                  <a:txBody>
                    <a:bodyPr/>
                    <a:lstStyle/>
                    <a:p>
                      <a:pPr algn="ctr"/>
                      <a:r>
                        <a:rPr lang="en-GB" sz="1300" dirty="0"/>
                        <a:t>–</a:t>
                      </a:r>
                    </a:p>
                  </a:txBody>
                  <a:tcPr anchor="ctr"/>
                </a:tc>
              </a:tr>
              <a:tr h="231912">
                <a:tc>
                  <a:txBody>
                    <a:bodyPr/>
                    <a:lstStyle/>
                    <a:p>
                      <a:r>
                        <a:rPr lang="en-NZ" sz="1300" dirty="0" smtClean="0"/>
                        <a:t>Grade ≥3 adverse events, %</a:t>
                      </a:r>
                      <a:endParaRPr lang="it-IT" sz="1300" dirty="0"/>
                    </a:p>
                  </a:txBody>
                  <a:tcPr anchor="ctr"/>
                </a:tc>
                <a:tc>
                  <a:txBody>
                    <a:bodyPr/>
                    <a:lstStyle/>
                    <a:p>
                      <a:pPr algn="ctr"/>
                      <a:r>
                        <a:rPr lang="en-NZ" sz="1300" dirty="0" smtClean="0"/>
                        <a:t>84</a:t>
                      </a:r>
                      <a:endParaRPr lang="en-GB" sz="1300" dirty="0"/>
                    </a:p>
                  </a:txBody>
                  <a:tcPr anchor="ctr"/>
                </a:tc>
                <a:tc>
                  <a:txBody>
                    <a:bodyPr/>
                    <a:lstStyle/>
                    <a:p>
                      <a:pPr algn="ctr"/>
                      <a:r>
                        <a:rPr lang="en-NZ" sz="1300" dirty="0" smtClean="0"/>
                        <a:t>95</a:t>
                      </a:r>
                      <a:endParaRPr lang="en-GB" sz="1300" dirty="0"/>
                    </a:p>
                  </a:txBody>
                  <a:tcPr anchor="ctr"/>
                </a:tc>
                <a:tc>
                  <a:txBody>
                    <a:bodyPr/>
                    <a:lstStyle/>
                    <a:p>
                      <a:pPr algn="ctr"/>
                      <a:r>
                        <a:rPr lang="en-NZ" sz="1300" dirty="0" smtClean="0"/>
                        <a:t>–</a:t>
                      </a:r>
                      <a:endParaRPr lang="en-GB" sz="1300" dirty="0"/>
                    </a:p>
                  </a:txBody>
                  <a:tcPr anchor="ctr"/>
                </a:tc>
                <a:tc>
                  <a:txBody>
                    <a:bodyPr/>
                    <a:lstStyle/>
                    <a:p>
                      <a:pPr algn="ctr"/>
                      <a:r>
                        <a:rPr lang="en-NZ" sz="1300" dirty="0" smtClean="0"/>
                        <a:t>–</a:t>
                      </a:r>
                      <a:endParaRPr lang="en-GB" sz="1300" dirty="0"/>
                    </a:p>
                  </a:txBody>
                  <a:tcPr anchor="ctr"/>
                </a:tc>
              </a:tr>
              <a:tr h="231912">
                <a:tc>
                  <a:txBody>
                    <a:bodyPr/>
                    <a:lstStyle/>
                    <a:p>
                      <a:pPr lvl="1"/>
                      <a:r>
                        <a:rPr lang="it-IT" sz="1300" dirty="0" smtClean="0"/>
                        <a:t>Neutropenia</a:t>
                      </a:r>
                      <a:endParaRPr lang="it-IT" sz="1300" dirty="0"/>
                    </a:p>
                  </a:txBody>
                  <a:tcPr anchor="ctr"/>
                </a:tc>
                <a:tc>
                  <a:txBody>
                    <a:bodyPr/>
                    <a:lstStyle/>
                    <a:p>
                      <a:pPr algn="ctr"/>
                      <a:r>
                        <a:rPr lang="en-NZ" sz="1300" dirty="0" smtClean="0"/>
                        <a:t>35</a:t>
                      </a:r>
                      <a:endParaRPr lang="en-GB" sz="1300" dirty="0"/>
                    </a:p>
                  </a:txBody>
                  <a:tcPr anchor="ctr"/>
                </a:tc>
                <a:tc>
                  <a:txBody>
                    <a:bodyPr/>
                    <a:lstStyle/>
                    <a:p>
                      <a:pPr algn="ctr"/>
                      <a:r>
                        <a:rPr lang="en-NZ" sz="1300" dirty="0" smtClean="0"/>
                        <a:t>48</a:t>
                      </a:r>
                      <a:endParaRPr lang="en-GB" sz="1300" dirty="0"/>
                    </a:p>
                  </a:txBody>
                  <a:tcPr anchor="ctr"/>
                </a:tc>
                <a:tc>
                  <a:txBody>
                    <a:bodyPr/>
                    <a:lstStyle/>
                    <a:p>
                      <a:pPr algn="ctr"/>
                      <a:r>
                        <a:rPr lang="en-NZ" sz="1300" dirty="0" smtClean="0"/>
                        <a:t>–</a:t>
                      </a:r>
                      <a:endParaRPr lang="en-GB" sz="1300" dirty="0"/>
                    </a:p>
                  </a:txBody>
                  <a:tcPr anchor="ctr"/>
                </a:tc>
                <a:tc>
                  <a:txBody>
                    <a:bodyPr/>
                    <a:lstStyle/>
                    <a:p>
                      <a:pPr algn="ctr"/>
                      <a:r>
                        <a:rPr lang="en-NZ" sz="1300" dirty="0" smtClean="0"/>
                        <a:t>–</a:t>
                      </a:r>
                      <a:endParaRPr lang="en-GB" sz="1300" dirty="0"/>
                    </a:p>
                  </a:txBody>
                  <a:tcPr anchor="ctr"/>
                </a:tc>
              </a:tr>
              <a:tr h="231912">
                <a:tc>
                  <a:txBody>
                    <a:bodyPr/>
                    <a:lstStyle/>
                    <a:p>
                      <a:pPr lvl="1"/>
                      <a:r>
                        <a:rPr lang="en-NZ" sz="1300" noProof="0" dirty="0" smtClean="0"/>
                        <a:t>Diarrhoea</a:t>
                      </a:r>
                      <a:endParaRPr lang="en-NZ" sz="1300" noProof="0" dirty="0"/>
                    </a:p>
                  </a:txBody>
                  <a:tcPr anchor="ctr"/>
                </a:tc>
                <a:tc>
                  <a:txBody>
                    <a:bodyPr/>
                    <a:lstStyle/>
                    <a:p>
                      <a:pPr algn="ctr"/>
                      <a:r>
                        <a:rPr lang="en-NZ" sz="1300" dirty="0" smtClean="0"/>
                        <a:t>14</a:t>
                      </a:r>
                      <a:endParaRPr lang="en-GB" sz="1300" dirty="0"/>
                    </a:p>
                  </a:txBody>
                  <a:tcPr anchor="ctr"/>
                </a:tc>
                <a:tc>
                  <a:txBody>
                    <a:bodyPr/>
                    <a:lstStyle/>
                    <a:p>
                      <a:pPr algn="ctr"/>
                      <a:r>
                        <a:rPr lang="en-NZ" sz="1300" dirty="0" smtClean="0"/>
                        <a:t>28</a:t>
                      </a:r>
                      <a:endParaRPr lang="en-GB" sz="1300" dirty="0"/>
                    </a:p>
                  </a:txBody>
                  <a:tcPr anchor="ctr"/>
                </a:tc>
                <a:tc>
                  <a:txBody>
                    <a:bodyPr/>
                    <a:lstStyle/>
                    <a:p>
                      <a:pPr algn="ctr"/>
                      <a:r>
                        <a:rPr lang="en-NZ" sz="1300" dirty="0" smtClean="0"/>
                        <a:t>–</a:t>
                      </a:r>
                      <a:endParaRPr lang="en-GB" sz="1300" dirty="0"/>
                    </a:p>
                  </a:txBody>
                  <a:tcPr anchor="ctr"/>
                </a:tc>
                <a:tc>
                  <a:txBody>
                    <a:bodyPr/>
                    <a:lstStyle/>
                    <a:p>
                      <a:pPr algn="ctr"/>
                      <a:r>
                        <a:rPr lang="en-NZ" sz="1300" dirty="0" smtClean="0"/>
                        <a:t>–</a:t>
                      </a:r>
                      <a:endParaRPr lang="en-GB" sz="1300" dirty="0"/>
                    </a:p>
                  </a:txBody>
                  <a:tcPr anchor="ctr"/>
                </a:tc>
              </a:tr>
            </a:tbl>
          </a:graphicData>
        </a:graphic>
      </p:graphicFrame>
    </p:spTree>
    <p:extLst>
      <p:ext uri="{BB962C8B-B14F-4D97-AF65-F5344CB8AC3E}">
        <p14:creationId xmlns:p14="http://schemas.microsoft.com/office/powerpoint/2010/main" val="3113849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GB" sz="1800" dirty="0" smtClean="0"/>
              <a:t>2159: Updated </a:t>
            </a:r>
            <a:r>
              <a:rPr lang="en-GB" sz="1800" dirty="0"/>
              <a:t>efficacy/safety findings from a randomized, phase 2 study of bevacizumab plus mFOLFOX6 or FOLFOXIRI in patients with initially </a:t>
            </a:r>
            <a:r>
              <a:rPr lang="en-GB" sz="1800" dirty="0" err="1"/>
              <a:t>unresectable</a:t>
            </a:r>
            <a:r>
              <a:rPr lang="en-GB" sz="1800" dirty="0"/>
              <a:t> liver metastases from colorectal cancer (OLIVIA </a:t>
            </a:r>
            <a:r>
              <a:rPr lang="en-GB" sz="1800" dirty="0" smtClean="0"/>
              <a:t>study) </a:t>
            </a:r>
            <a:br>
              <a:rPr lang="en-GB" sz="1800" dirty="0" smtClean="0"/>
            </a:br>
            <a:r>
              <a:rPr lang="en-GB" sz="1800" dirty="0" smtClean="0"/>
              <a:t>– </a:t>
            </a:r>
            <a:r>
              <a:rPr lang="en-GB" sz="1800" i="1" dirty="0" smtClean="0"/>
              <a:t>Bridgewater J et al</a:t>
            </a:r>
            <a:endParaRPr lang="en-GB" sz="1800" i="1" dirty="0"/>
          </a:p>
        </p:txBody>
      </p:sp>
      <p:sp>
        <p:nvSpPr>
          <p:cNvPr id="3" name="Content Placeholder 2"/>
          <p:cNvSpPr>
            <a:spLocks noGrp="1"/>
          </p:cNvSpPr>
          <p:nvPr>
            <p:ph idx="1"/>
          </p:nvPr>
        </p:nvSpPr>
        <p:spPr>
          <a:xfrm>
            <a:off x="228600" y="1371600"/>
            <a:ext cx="8686800" cy="5308600"/>
          </a:xfrm>
        </p:spPr>
        <p:txBody>
          <a:bodyPr/>
          <a:lstStyle/>
          <a:p>
            <a:pPr>
              <a:spcBef>
                <a:spcPts val="1200"/>
              </a:spcBef>
            </a:pPr>
            <a:r>
              <a:rPr lang="en-US" sz="1800" dirty="0"/>
              <a:t>Study </a:t>
            </a:r>
            <a:r>
              <a:rPr lang="en-US" sz="1800" dirty="0" smtClean="0"/>
              <a:t>objective</a:t>
            </a:r>
            <a:endParaRPr lang="en-GB" sz="1800" dirty="0" smtClean="0"/>
          </a:p>
          <a:p>
            <a:pPr lvl="1"/>
            <a:r>
              <a:rPr lang="en-GB" sz="1800" dirty="0" smtClean="0"/>
              <a:t>To investigate </a:t>
            </a:r>
            <a:r>
              <a:rPr lang="en-GB" sz="1800" dirty="0"/>
              <a:t>whether </a:t>
            </a:r>
            <a:r>
              <a:rPr lang="en-GB" sz="1800" dirty="0" smtClean="0"/>
              <a:t>adding irinotecan to </a:t>
            </a:r>
            <a:r>
              <a:rPr lang="en-GB" sz="1800" dirty="0"/>
              <a:t>FOLFOX in combination with </a:t>
            </a:r>
            <a:r>
              <a:rPr lang="en-GB" sz="1800" dirty="0" smtClean="0"/>
              <a:t>BEV </a:t>
            </a:r>
            <a:r>
              <a:rPr lang="en-GB" sz="1800" dirty="0"/>
              <a:t>improved resection rates in </a:t>
            </a:r>
            <a:r>
              <a:rPr lang="en-GB" sz="1800" dirty="0" smtClean="0"/>
              <a:t>patients </a:t>
            </a:r>
            <a:r>
              <a:rPr lang="en-GB" sz="1800" dirty="0"/>
              <a:t>with </a:t>
            </a:r>
            <a:r>
              <a:rPr lang="en-GB" sz="1800" dirty="0" err="1"/>
              <a:t>unresectable</a:t>
            </a:r>
            <a:r>
              <a:rPr lang="en-GB" sz="1800" dirty="0"/>
              <a:t> </a:t>
            </a:r>
            <a:r>
              <a:rPr lang="en-GB" sz="1800" dirty="0" smtClean="0"/>
              <a:t>colorectal cancer </a:t>
            </a:r>
            <a:br>
              <a:rPr lang="en-GB" sz="1800" dirty="0" smtClean="0"/>
            </a:br>
            <a:r>
              <a:rPr lang="en-GB" sz="1800" dirty="0" smtClean="0"/>
              <a:t>liver-only metastases</a:t>
            </a:r>
            <a:endParaRPr lang="en-GB" sz="1800" dirty="0"/>
          </a:p>
        </p:txBody>
      </p:sp>
      <p:sp>
        <p:nvSpPr>
          <p:cNvPr id="5" name="Text Box 8"/>
          <p:cNvSpPr txBox="1">
            <a:spLocks noChangeArrowheads="1"/>
          </p:cNvSpPr>
          <p:nvPr/>
        </p:nvSpPr>
        <p:spPr bwMode="auto">
          <a:xfrm>
            <a:off x="5167503" y="6490286"/>
            <a:ext cx="375583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Bridgewater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2159)</a:t>
            </a:r>
            <a:endParaRPr lang="en-GB" sz="1100" dirty="0"/>
          </a:p>
        </p:txBody>
      </p:sp>
      <p:sp>
        <p:nvSpPr>
          <p:cNvPr id="8" name="Rectangle 9"/>
          <p:cNvSpPr txBox="1">
            <a:spLocks noChangeArrowheads="1"/>
          </p:cNvSpPr>
          <p:nvPr/>
        </p:nvSpPr>
        <p:spPr bwMode="auto">
          <a:xfrm>
            <a:off x="457200" y="5520704"/>
            <a:ext cx="4267200" cy="61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Overall resection </a:t>
            </a:r>
            <a:r>
              <a:rPr lang="en-GB" sz="1600" kern="0" dirty="0"/>
              <a:t>rate </a:t>
            </a:r>
            <a:r>
              <a:rPr lang="en-GB" sz="1600" kern="0" dirty="0" smtClean="0"/>
              <a:t>(R0 / R1 / R2)</a:t>
            </a:r>
          </a:p>
        </p:txBody>
      </p:sp>
      <p:grpSp>
        <p:nvGrpSpPr>
          <p:cNvPr id="21" name="Group 20"/>
          <p:cNvGrpSpPr/>
          <p:nvPr/>
        </p:nvGrpSpPr>
        <p:grpSpPr>
          <a:xfrm>
            <a:off x="713740" y="2791815"/>
            <a:ext cx="7683500" cy="2651123"/>
            <a:chOff x="1231900" y="1600200"/>
            <a:chExt cx="7683500" cy="2651123"/>
          </a:xfrm>
        </p:grpSpPr>
        <p:sp>
          <p:nvSpPr>
            <p:cNvPr id="9" name="Oval 14"/>
            <p:cNvSpPr>
              <a:spLocks noChangeArrowheads="1"/>
            </p:cNvSpPr>
            <p:nvPr/>
          </p:nvSpPr>
          <p:spPr bwMode="auto">
            <a:xfrm>
              <a:off x="3941537" y="26368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10" name="AutoShape 15"/>
            <p:cNvCxnSpPr>
              <a:cxnSpLocks noChangeShapeType="1"/>
              <a:stCxn id="9" idx="0"/>
            </p:cNvCxnSpPr>
            <p:nvPr/>
          </p:nvCxnSpPr>
          <p:spPr bwMode="auto">
            <a:xfrm rot="5400000" flipH="1" flipV="1">
              <a:off x="4236189" y="2007716"/>
              <a:ext cx="626267" cy="631975"/>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p:cNvCxnSpPr>
            <p:nvPr/>
          </p:nvCxnSpPr>
          <p:spPr bwMode="auto">
            <a:xfrm rot="16200000" flipH="1">
              <a:off x="4239363" y="3215007"/>
              <a:ext cx="619919" cy="631975"/>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8257722" y="357663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3" name="AutoShape 12"/>
            <p:cNvSpPr>
              <a:spLocks noChangeArrowheads="1"/>
            </p:cNvSpPr>
            <p:nvPr/>
          </p:nvSpPr>
          <p:spPr bwMode="auto">
            <a:xfrm>
              <a:off x="8257722" y="174625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15" name="AutoShape 19"/>
            <p:cNvCxnSpPr>
              <a:cxnSpLocks noChangeShapeType="1"/>
              <a:stCxn id="18" idx="3"/>
              <a:endCxn id="9" idx="2"/>
            </p:cNvCxnSpPr>
            <p:nvPr/>
          </p:nvCxnSpPr>
          <p:spPr bwMode="auto">
            <a:xfrm>
              <a:off x="3492500" y="2928936"/>
              <a:ext cx="449037" cy="0"/>
            </a:xfrm>
            <a:prstGeom prst="straightConnector1">
              <a:avLst/>
            </a:prstGeom>
            <a:noFill/>
            <a:ln w="38100">
              <a:solidFill>
                <a:schemeClr val="bg1"/>
              </a:solidFill>
              <a:round/>
              <a:headEnd/>
              <a:tailEnd type="triangle" w="med" len="med"/>
            </a:ln>
          </p:spPr>
        </p:cxnSp>
        <p:cxnSp>
          <p:nvCxnSpPr>
            <p:cNvPr id="16" name="AutoShape 20"/>
            <p:cNvCxnSpPr>
              <a:cxnSpLocks noChangeShapeType="1"/>
              <a:stCxn id="19" idx="3"/>
              <a:endCxn id="12" idx="1"/>
            </p:cNvCxnSpPr>
            <p:nvPr/>
          </p:nvCxnSpPr>
          <p:spPr bwMode="auto">
            <a:xfrm>
              <a:off x="7542220" y="3840955"/>
              <a:ext cx="715502" cy="0"/>
            </a:xfrm>
            <a:prstGeom prst="straightConnector1">
              <a:avLst/>
            </a:prstGeom>
            <a:noFill/>
            <a:ln w="38100">
              <a:solidFill>
                <a:schemeClr val="bg1"/>
              </a:solidFill>
              <a:prstDash val="solid"/>
              <a:round/>
              <a:headEnd/>
              <a:tailEnd type="triangle" w="med" len="med"/>
            </a:ln>
          </p:spPr>
        </p:cxnSp>
        <p:cxnSp>
          <p:nvCxnSpPr>
            <p:cNvPr id="17" name="AutoShape 21"/>
            <p:cNvCxnSpPr>
              <a:cxnSpLocks noChangeShapeType="1"/>
              <a:stCxn id="20" idx="3"/>
              <a:endCxn id="13" idx="1"/>
            </p:cNvCxnSpPr>
            <p:nvPr/>
          </p:nvCxnSpPr>
          <p:spPr bwMode="auto">
            <a:xfrm>
              <a:off x="7543800" y="2010569"/>
              <a:ext cx="713922"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1231900" y="2591488"/>
              <a:ext cx="2260600" cy="674896"/>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dirty="0" smtClean="0">
                  <a:solidFill>
                    <a:schemeClr val="tx2"/>
                  </a:solidFill>
                  <a:ea typeface="SimSun" pitchFamily="2" charset="-122"/>
                </a:rPr>
                <a:t>Patients with </a:t>
              </a:r>
              <a:r>
                <a:rPr lang="en-US" altLang="zh-CN" dirty="0" err="1" smtClean="0">
                  <a:solidFill>
                    <a:schemeClr val="tx2"/>
                  </a:solidFill>
                  <a:ea typeface="SimSun" pitchFamily="2" charset="-122"/>
                </a:rPr>
                <a:t>unresectable</a:t>
              </a:r>
              <a:r>
                <a:rPr lang="en-US" altLang="zh-CN" dirty="0" smtClean="0">
                  <a:solidFill>
                    <a:schemeClr val="tx2"/>
                  </a:solidFill>
                  <a:ea typeface="SimSun" pitchFamily="2" charset="-122"/>
                </a:rPr>
                <a:t> CLMs</a:t>
              </a:r>
              <a:endParaRPr lang="en-GB" altLang="zh-CN" dirty="0">
                <a:solidFill>
                  <a:schemeClr val="tx2"/>
                </a:solidFill>
                <a:ea typeface="SimSun" pitchFamily="2" charset="-122"/>
              </a:endParaRPr>
            </a:p>
          </p:txBody>
        </p:sp>
        <p:sp>
          <p:nvSpPr>
            <p:cNvPr id="19" name="AutoShape 12"/>
            <p:cNvSpPr>
              <a:spLocks noChangeArrowheads="1"/>
            </p:cNvSpPr>
            <p:nvPr/>
          </p:nvSpPr>
          <p:spPr bwMode="auto">
            <a:xfrm>
              <a:off x="4865310" y="3430587"/>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FOLFOXIRI+BEV </a:t>
              </a:r>
              <a:r>
                <a:rPr lang="en-GB" altLang="zh-CN" dirty="0">
                  <a:ea typeface="SimSun" pitchFamily="2" charset="-122"/>
                </a:rPr>
                <a:t>(n=41)</a:t>
              </a:r>
            </a:p>
          </p:txBody>
        </p:sp>
        <p:sp>
          <p:nvSpPr>
            <p:cNvPr id="20" name="AutoShape 8"/>
            <p:cNvSpPr>
              <a:spLocks noChangeArrowheads="1"/>
            </p:cNvSpPr>
            <p:nvPr/>
          </p:nvSpPr>
          <p:spPr bwMode="auto">
            <a:xfrm>
              <a:off x="4865310" y="1600200"/>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mFOLFOX6+BEV </a:t>
              </a:r>
              <a:r>
                <a:rPr lang="en-GB" altLang="zh-CN" dirty="0">
                  <a:solidFill>
                    <a:schemeClr val="tx2"/>
                  </a:solidFill>
                  <a:ea typeface="SimSun" pitchFamily="2" charset="-122"/>
                </a:rPr>
                <a:t>(n=39)</a:t>
              </a:r>
            </a:p>
          </p:txBody>
        </p:sp>
      </p:grpSp>
    </p:spTree>
    <p:extLst>
      <p:ext uri="{BB962C8B-B14F-4D97-AF65-F5344CB8AC3E}">
        <p14:creationId xmlns:p14="http://schemas.microsoft.com/office/powerpoint/2010/main" val="3807428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2159: Updated efficacy/safety findings from a randomized, phase 2 study of bevacizumab plus mFOLFOX6 or FOLFOXIRI in patients with initially </a:t>
            </a:r>
            <a:r>
              <a:rPr lang="en-GB" sz="1800" dirty="0" err="1"/>
              <a:t>unresectable</a:t>
            </a:r>
            <a:r>
              <a:rPr lang="en-GB" sz="1800" dirty="0"/>
              <a:t> liver metastases from colorectal cancer (OLIVIA study) </a:t>
            </a:r>
            <a:br>
              <a:rPr lang="en-GB" sz="1800" dirty="0"/>
            </a:br>
            <a:r>
              <a:rPr lang="en-GB" sz="1800" dirty="0"/>
              <a:t>– </a:t>
            </a:r>
            <a:r>
              <a:rPr lang="en-GB" sz="1800" i="1" dirty="0"/>
              <a:t>Bridgewater J et al</a:t>
            </a:r>
            <a:endParaRPr lang="en-GB" sz="2400" dirty="0"/>
          </a:p>
        </p:txBody>
      </p:sp>
      <p:sp>
        <p:nvSpPr>
          <p:cNvPr id="3" name="Content Placeholder 2"/>
          <p:cNvSpPr>
            <a:spLocks noGrp="1"/>
          </p:cNvSpPr>
          <p:nvPr>
            <p:ph idx="1"/>
          </p:nvPr>
        </p:nvSpPr>
        <p:spPr/>
        <p:txBody>
          <a:bodyPr/>
          <a:lstStyle/>
          <a:p>
            <a:r>
              <a:rPr lang="en-GB" sz="1600" dirty="0" smtClean="0"/>
              <a:t>Key results</a:t>
            </a:r>
          </a:p>
          <a:p>
            <a:pPr lvl="1"/>
            <a:r>
              <a:rPr lang="en-GB" sz="1600" dirty="0" smtClean="0">
                <a:ea typeface="Times New Roman"/>
                <a:cs typeface="Times New Roman"/>
              </a:rPr>
              <a:t>FOLFOXIRI+BEV was associated with higher resection rates, increased response rates and prolonged PFS</a:t>
            </a:r>
            <a:endParaRPr lang="en-GB" sz="1600" dirty="0" smtClean="0"/>
          </a:p>
          <a:p>
            <a:pPr lvl="1"/>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lvl="1"/>
            <a:endParaRPr lang="en-GB" sz="1800" dirty="0"/>
          </a:p>
          <a:p>
            <a:pPr lvl="1">
              <a:spcBef>
                <a:spcPts val="1200"/>
              </a:spcBef>
            </a:pPr>
            <a:r>
              <a:rPr lang="en-GB" sz="1600" dirty="0" smtClean="0"/>
              <a:t>No new safety concerns were identified</a:t>
            </a:r>
          </a:p>
          <a:p>
            <a:pPr lvl="2"/>
            <a:r>
              <a:rPr lang="en-GB" sz="1600" dirty="0" smtClean="0"/>
              <a:t>The incidence of grade ≥3 adverse events was 84% with mFOLFOX6+BEV vs. </a:t>
            </a:r>
            <a:r>
              <a:rPr lang="en-GB" sz="1600" dirty="0"/>
              <a:t>95</a:t>
            </a:r>
            <a:r>
              <a:rPr lang="en-GB" sz="1600" dirty="0" smtClean="0"/>
              <a:t>% with FOLFOXIRI+BEV</a:t>
            </a:r>
          </a:p>
          <a:p>
            <a:r>
              <a:rPr lang="en-GB" sz="1600" b="1" dirty="0" smtClean="0"/>
              <a:t>Conclusion</a:t>
            </a:r>
          </a:p>
          <a:p>
            <a:pPr lvl="1"/>
            <a:r>
              <a:rPr lang="en-GB" sz="1600" b="1" dirty="0" smtClean="0"/>
              <a:t>FOLFOXIRI+BEV provided higher resection and response rates plus longer PFS than mFOLFOX6+BEV in patients with initially </a:t>
            </a:r>
            <a:r>
              <a:rPr lang="en-GB" sz="1600" b="1" dirty="0" err="1" smtClean="0"/>
              <a:t>unresectable</a:t>
            </a:r>
            <a:r>
              <a:rPr lang="en-GB" sz="1600" b="1" dirty="0" smtClean="0"/>
              <a:t> colorectal cancer </a:t>
            </a:r>
            <a:r>
              <a:rPr lang="en-GB" sz="1600" b="1" dirty="0"/>
              <a:t/>
            </a:r>
            <a:br>
              <a:rPr lang="en-GB" sz="1600" b="1" dirty="0"/>
            </a:br>
            <a:r>
              <a:rPr lang="en-GB" sz="1600" b="1" dirty="0" smtClean="0"/>
              <a:t>liver-only metastases</a:t>
            </a:r>
          </a:p>
          <a:p>
            <a:pPr lvl="1"/>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631650315"/>
              </p:ext>
            </p:extLst>
          </p:nvPr>
        </p:nvGraphicFramePr>
        <p:xfrm>
          <a:off x="538480" y="2277288"/>
          <a:ext cx="8187509" cy="2086128"/>
        </p:xfrm>
        <a:graphic>
          <a:graphicData uri="http://schemas.openxmlformats.org/drawingml/2006/table">
            <a:tbl>
              <a:tblPr firstRow="1" bandRow="1">
                <a:tableStyleId>{69012ECD-51FC-41F1-AA8D-1B2483CD663E}</a:tableStyleId>
              </a:tblPr>
              <a:tblGrid>
                <a:gridCol w="3243332"/>
                <a:gridCol w="1392541"/>
                <a:gridCol w="1392541"/>
                <a:gridCol w="1408538"/>
                <a:gridCol w="750557"/>
              </a:tblGrid>
              <a:tr h="370840">
                <a:tc>
                  <a:txBody>
                    <a:bodyPr/>
                    <a:lstStyle/>
                    <a:p>
                      <a:r>
                        <a:rPr lang="en-GB" sz="1200" dirty="0" smtClean="0">
                          <a:solidFill>
                            <a:schemeClr val="tx2"/>
                          </a:solidFill>
                          <a:latin typeface="+mn-lt"/>
                        </a:rPr>
                        <a:t>Endpoint </a:t>
                      </a:r>
                      <a:endParaRPr lang="en-GB" sz="1200" dirty="0">
                        <a:solidFill>
                          <a:schemeClr val="tx2"/>
                        </a:solidFill>
                        <a:latin typeface="+mn-lt"/>
                      </a:endParaRPr>
                    </a:p>
                  </a:txBody>
                  <a:tcPr marL="36000" anchor="b"/>
                </a:tc>
                <a:tc>
                  <a:txBody>
                    <a:bodyPr/>
                    <a:lstStyle/>
                    <a:p>
                      <a:pPr algn="ctr">
                        <a:lnSpc>
                          <a:spcPct val="115000"/>
                        </a:lnSpc>
                        <a:spcAft>
                          <a:spcPts val="0"/>
                        </a:spcAft>
                      </a:pPr>
                      <a:r>
                        <a:rPr lang="en-GB" sz="1200" b="1" dirty="0" smtClean="0">
                          <a:solidFill>
                            <a:schemeClr val="tx2"/>
                          </a:solidFill>
                          <a:effectLst/>
                          <a:latin typeface="+mn-lt"/>
                          <a:ea typeface="Times New Roman"/>
                          <a:cs typeface="Times New Roman"/>
                        </a:rPr>
                        <a:t>mFOLFOX6+</a:t>
                      </a:r>
                      <a:br>
                        <a:rPr lang="en-GB" sz="1200" b="1" dirty="0" smtClean="0">
                          <a:solidFill>
                            <a:schemeClr val="tx2"/>
                          </a:solidFill>
                          <a:effectLst/>
                          <a:latin typeface="+mn-lt"/>
                          <a:ea typeface="Times New Roman"/>
                          <a:cs typeface="Times New Roman"/>
                        </a:rPr>
                      </a:br>
                      <a:r>
                        <a:rPr lang="en-GB" sz="1200" b="1" dirty="0" smtClean="0">
                          <a:solidFill>
                            <a:schemeClr val="tx2"/>
                          </a:solidFill>
                          <a:effectLst/>
                          <a:latin typeface="+mn-lt"/>
                          <a:ea typeface="Times New Roman"/>
                          <a:cs typeface="Times New Roman"/>
                        </a:rPr>
                        <a:t>BEV </a:t>
                      </a:r>
                      <a:r>
                        <a:rPr lang="en-GB" sz="1200" b="1" dirty="0">
                          <a:solidFill>
                            <a:schemeClr val="tx2"/>
                          </a:solidFill>
                          <a:effectLst/>
                          <a:latin typeface="+mn-lt"/>
                          <a:ea typeface="Times New Roman"/>
                          <a:cs typeface="Times New Roman"/>
                        </a:rPr>
                        <a:t>(n=39)</a:t>
                      </a:r>
                      <a:endParaRPr lang="en-GB" sz="1200" dirty="0">
                        <a:solidFill>
                          <a:schemeClr val="tx2"/>
                        </a:solidFill>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b="1" dirty="0" smtClean="0">
                          <a:solidFill>
                            <a:schemeClr val="tx2"/>
                          </a:solidFill>
                          <a:effectLst/>
                          <a:latin typeface="+mn-lt"/>
                          <a:ea typeface="Times New Roman"/>
                          <a:cs typeface="Times New Roman"/>
                        </a:rPr>
                        <a:t>FOLFOXIRI+</a:t>
                      </a:r>
                      <a:br>
                        <a:rPr lang="en-GB" sz="1200" b="1" dirty="0" smtClean="0">
                          <a:solidFill>
                            <a:schemeClr val="tx2"/>
                          </a:solidFill>
                          <a:effectLst/>
                          <a:latin typeface="+mn-lt"/>
                          <a:ea typeface="Times New Roman"/>
                          <a:cs typeface="Times New Roman"/>
                        </a:rPr>
                      </a:br>
                      <a:r>
                        <a:rPr lang="en-GB" sz="1200" b="1" dirty="0" smtClean="0">
                          <a:solidFill>
                            <a:schemeClr val="tx2"/>
                          </a:solidFill>
                          <a:effectLst/>
                          <a:latin typeface="+mn-lt"/>
                          <a:ea typeface="Times New Roman"/>
                          <a:cs typeface="Times New Roman"/>
                        </a:rPr>
                        <a:t>BEV </a:t>
                      </a:r>
                      <a:r>
                        <a:rPr lang="en-GB" sz="1200" b="1" dirty="0">
                          <a:solidFill>
                            <a:schemeClr val="tx2"/>
                          </a:solidFill>
                          <a:effectLst/>
                          <a:latin typeface="+mn-lt"/>
                          <a:ea typeface="Times New Roman"/>
                          <a:cs typeface="Times New Roman"/>
                        </a:rPr>
                        <a:t>(n=41)</a:t>
                      </a:r>
                      <a:endParaRPr lang="en-GB" sz="1200" dirty="0">
                        <a:solidFill>
                          <a:schemeClr val="tx2"/>
                        </a:solidFill>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b="1" dirty="0">
                          <a:solidFill>
                            <a:schemeClr val="tx2"/>
                          </a:solidFill>
                          <a:effectLst/>
                          <a:latin typeface="+mn-lt"/>
                          <a:ea typeface="Times New Roman"/>
                          <a:cs typeface="Times New Roman"/>
                        </a:rPr>
                        <a:t>Difference</a:t>
                      </a:r>
                      <a:endParaRPr lang="en-GB" sz="1200" dirty="0">
                        <a:solidFill>
                          <a:schemeClr val="tx2"/>
                        </a:solidFill>
                        <a:effectLst/>
                        <a:latin typeface="+mn-lt"/>
                        <a:ea typeface="Calibri"/>
                        <a:cs typeface="Times New Roman"/>
                      </a:endParaRPr>
                    </a:p>
                  </a:txBody>
                  <a:tcPr marL="9525" marR="9525" marT="9525" marB="9525" anchor="b"/>
                </a:tc>
                <a:tc>
                  <a:txBody>
                    <a:bodyPr/>
                    <a:lstStyle/>
                    <a:p>
                      <a:pPr algn="ctr">
                        <a:lnSpc>
                          <a:spcPct val="115000"/>
                        </a:lnSpc>
                        <a:spcAft>
                          <a:spcPts val="0"/>
                        </a:spcAft>
                      </a:pPr>
                      <a:r>
                        <a:rPr lang="en-GB" sz="1200" b="1" i="0" dirty="0" smtClean="0">
                          <a:solidFill>
                            <a:schemeClr val="tx2"/>
                          </a:solidFill>
                          <a:effectLst/>
                          <a:latin typeface="+mn-lt"/>
                          <a:ea typeface="Times New Roman"/>
                          <a:cs typeface="Times New Roman"/>
                        </a:rPr>
                        <a:t>p-value</a:t>
                      </a:r>
                      <a:endParaRPr lang="en-GB" sz="1200" i="0" dirty="0">
                        <a:solidFill>
                          <a:schemeClr val="tx2"/>
                        </a:solidFill>
                        <a:effectLst/>
                        <a:latin typeface="+mn-lt"/>
                        <a:ea typeface="Calibri"/>
                        <a:cs typeface="Times New Roman"/>
                      </a:endParaRPr>
                    </a:p>
                  </a:txBody>
                  <a:tcPr marL="9525" marR="9525" marT="9525" marB="9525" anchor="b"/>
                </a:tc>
              </a:tr>
              <a:tr h="27440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effectLst/>
                          <a:latin typeface="+mn-lt"/>
                          <a:ea typeface="Times New Roman"/>
                          <a:cs typeface="Times New Roman"/>
                        </a:rPr>
                        <a:t>Resection </a:t>
                      </a:r>
                      <a:r>
                        <a:rPr lang="en-GB" sz="1200" b="0" dirty="0" smtClean="0">
                          <a:effectLst/>
                          <a:latin typeface="+mn-lt"/>
                          <a:ea typeface="Times New Roman"/>
                          <a:cs typeface="Times New Roman"/>
                        </a:rPr>
                        <a:t>R0 / 1 / 2 rate, % (95% CI)</a:t>
                      </a:r>
                      <a:endParaRPr lang="en-GB" sz="1200" b="0" dirty="0" smtClean="0">
                        <a:effectLst/>
                        <a:latin typeface="+mn-lt"/>
                        <a:ea typeface="Calibri"/>
                        <a:cs typeface="Times New Roman"/>
                      </a:endParaRPr>
                    </a:p>
                  </a:txBody>
                  <a:tcPr marL="36000" marR="9525" marT="9525" marB="9525" anchor="ctr"/>
                </a:tc>
                <a:tc>
                  <a:txBody>
                    <a:bodyPr/>
                    <a:lstStyle/>
                    <a:p>
                      <a:pPr algn="ctr">
                        <a:lnSpc>
                          <a:spcPct val="115000"/>
                        </a:lnSpc>
                        <a:spcAft>
                          <a:spcPts val="0"/>
                        </a:spcAft>
                      </a:pPr>
                      <a:r>
                        <a:rPr lang="en-GB" sz="1200" dirty="0">
                          <a:effectLst/>
                          <a:latin typeface="+mn-lt"/>
                          <a:ea typeface="Times New Roman"/>
                          <a:cs typeface="Times New Roman"/>
                        </a:rPr>
                        <a:t>48.7 (</a:t>
                      </a:r>
                      <a:r>
                        <a:rPr lang="en-GB" sz="1200" dirty="0" smtClean="0">
                          <a:effectLst/>
                          <a:latin typeface="+mn-lt"/>
                          <a:ea typeface="Times New Roman"/>
                          <a:cs typeface="Times New Roman"/>
                        </a:rPr>
                        <a:t>32.4, 65.2</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61.0 (</a:t>
                      </a:r>
                      <a:r>
                        <a:rPr lang="en-GB" sz="1200" dirty="0" smtClean="0">
                          <a:effectLst/>
                          <a:latin typeface="+mn-lt"/>
                          <a:ea typeface="Times New Roman"/>
                          <a:cs typeface="Times New Roman"/>
                        </a:rPr>
                        <a:t>44.5,</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75.8</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12.3 (−</a:t>
                      </a:r>
                      <a:r>
                        <a:rPr lang="en-GB" sz="1200" dirty="0" smtClean="0">
                          <a:effectLst/>
                          <a:latin typeface="+mn-lt"/>
                          <a:ea typeface="Times New Roman"/>
                          <a:cs typeface="Times New Roman"/>
                        </a:rPr>
                        <a:t>11.0,</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35.5</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0.271 </a:t>
                      </a:r>
                      <a:endParaRPr lang="en-GB" sz="1200" dirty="0">
                        <a:effectLst/>
                        <a:latin typeface="+mn-lt"/>
                        <a:ea typeface="Calibri"/>
                        <a:cs typeface="Times New Roman"/>
                      </a:endParaRPr>
                    </a:p>
                  </a:txBody>
                  <a:tcPr marL="9525" marR="9525" marT="9525" marB="9525" anchor="ctr"/>
                </a:tc>
              </a:tr>
              <a:tr h="274409">
                <a:tc>
                  <a:txBody>
                    <a:bodyPr/>
                    <a:lstStyle/>
                    <a:p>
                      <a:pPr>
                        <a:lnSpc>
                          <a:spcPct val="115000"/>
                        </a:lnSpc>
                        <a:spcAft>
                          <a:spcPts val="0"/>
                        </a:spcAft>
                      </a:pPr>
                      <a:r>
                        <a:rPr lang="en-GB" sz="1200" b="0" dirty="0" err="1">
                          <a:effectLst/>
                          <a:latin typeface="+mn-lt"/>
                          <a:ea typeface="Times New Roman"/>
                          <a:cs typeface="Times New Roman"/>
                        </a:rPr>
                        <a:t>Histopathological</a:t>
                      </a:r>
                      <a:r>
                        <a:rPr lang="en-GB" sz="1200" b="0" dirty="0">
                          <a:effectLst/>
                          <a:latin typeface="+mn-lt"/>
                          <a:ea typeface="Times New Roman"/>
                          <a:cs typeface="Times New Roman"/>
                        </a:rPr>
                        <a:t> response rate, n </a:t>
                      </a:r>
                      <a:r>
                        <a:rPr lang="en-GB" sz="1200" b="0" dirty="0" smtClean="0">
                          <a:effectLst/>
                          <a:latin typeface="+mn-lt"/>
                          <a:ea typeface="Times New Roman"/>
                          <a:cs typeface="Times New Roman"/>
                        </a:rPr>
                        <a:t>(%)</a:t>
                      </a:r>
                      <a:endParaRPr lang="en-GB" sz="1200" b="0" dirty="0">
                        <a:effectLst/>
                        <a:latin typeface="+mn-lt"/>
                        <a:ea typeface="Calibri"/>
                        <a:cs typeface="Times New Roman"/>
                      </a:endParaRPr>
                    </a:p>
                  </a:txBody>
                  <a:tcPr marL="36000" marR="9525" marT="9525" marB="9525" anchor="ctr"/>
                </a:tc>
                <a:tc>
                  <a:txBody>
                    <a:bodyPr/>
                    <a:lstStyle/>
                    <a:p>
                      <a:pPr algn="ctr">
                        <a:lnSpc>
                          <a:spcPct val="115000"/>
                        </a:lnSpc>
                        <a:spcAft>
                          <a:spcPts val="0"/>
                        </a:spcAft>
                      </a:pPr>
                      <a:r>
                        <a:rPr lang="en-GB" sz="1200" dirty="0">
                          <a:effectLst/>
                          <a:latin typeface="+mn-lt"/>
                          <a:ea typeface="Times New Roman"/>
                          <a:cs typeface="Times New Roman"/>
                        </a:rPr>
                        <a:t>7/14 (50)</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10/20 (50)</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0</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1.0 </a:t>
                      </a:r>
                      <a:endParaRPr lang="en-GB" sz="1200" dirty="0">
                        <a:effectLst/>
                        <a:latin typeface="+mn-lt"/>
                        <a:ea typeface="Calibri"/>
                        <a:cs typeface="Times New Roman"/>
                      </a:endParaRPr>
                    </a:p>
                  </a:txBody>
                  <a:tcPr marL="9525" marR="9525" marT="9525" marB="9525" anchor="ctr"/>
                </a:tc>
              </a:tr>
              <a:tr h="274409">
                <a:tc>
                  <a:txBody>
                    <a:bodyPr/>
                    <a:lstStyle/>
                    <a:p>
                      <a:pPr>
                        <a:lnSpc>
                          <a:spcPct val="115000"/>
                        </a:lnSpc>
                        <a:spcAft>
                          <a:spcPts val="0"/>
                        </a:spcAft>
                      </a:pPr>
                      <a:r>
                        <a:rPr lang="en-GB" sz="1200" b="0" dirty="0">
                          <a:effectLst/>
                          <a:latin typeface="+mn-lt"/>
                          <a:ea typeface="Times New Roman"/>
                          <a:cs typeface="Times New Roman"/>
                        </a:rPr>
                        <a:t>Radiological response rate, % (95</a:t>
                      </a:r>
                      <a:r>
                        <a:rPr lang="en-GB" sz="1200" b="0" dirty="0" smtClean="0">
                          <a:effectLst/>
                          <a:latin typeface="+mn-lt"/>
                          <a:ea typeface="Times New Roman"/>
                          <a:cs typeface="Times New Roman"/>
                        </a:rPr>
                        <a:t>% CI</a:t>
                      </a:r>
                      <a:r>
                        <a:rPr lang="en-GB" sz="1200" b="0" dirty="0">
                          <a:effectLst/>
                          <a:latin typeface="+mn-lt"/>
                          <a:ea typeface="Times New Roman"/>
                          <a:cs typeface="Times New Roman"/>
                        </a:rPr>
                        <a:t>)</a:t>
                      </a:r>
                      <a:endParaRPr lang="en-GB" sz="1200" b="0" dirty="0">
                        <a:effectLst/>
                        <a:latin typeface="+mn-lt"/>
                        <a:ea typeface="Calibri"/>
                        <a:cs typeface="Times New Roman"/>
                      </a:endParaRPr>
                    </a:p>
                  </a:txBody>
                  <a:tcPr marL="36000" marR="9525" marT="9525" marB="9525" anchor="ctr"/>
                </a:tc>
                <a:tc>
                  <a:txBody>
                    <a:bodyPr/>
                    <a:lstStyle/>
                    <a:p>
                      <a:pPr algn="ctr">
                        <a:lnSpc>
                          <a:spcPct val="115000"/>
                        </a:lnSpc>
                        <a:spcAft>
                          <a:spcPts val="0"/>
                        </a:spcAft>
                      </a:pPr>
                      <a:r>
                        <a:rPr lang="en-GB" sz="1200" dirty="0">
                          <a:effectLst/>
                          <a:latin typeface="+mn-lt"/>
                          <a:ea typeface="Times New Roman"/>
                          <a:cs typeface="Times New Roman"/>
                        </a:rPr>
                        <a:t>61.5 (</a:t>
                      </a:r>
                      <a:r>
                        <a:rPr lang="en-GB" sz="1200" dirty="0" smtClean="0">
                          <a:effectLst/>
                          <a:latin typeface="+mn-lt"/>
                          <a:ea typeface="Times New Roman"/>
                          <a:cs typeface="Times New Roman"/>
                        </a:rPr>
                        <a:t>44.6, 76.6</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80.5 (</a:t>
                      </a:r>
                      <a:r>
                        <a:rPr lang="en-GB" sz="1200" dirty="0" smtClean="0">
                          <a:effectLst/>
                          <a:latin typeface="+mn-lt"/>
                          <a:ea typeface="Times New Roman"/>
                          <a:cs typeface="Times New Roman"/>
                        </a:rPr>
                        <a:t>65.1,</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91.2</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18.9 (−</a:t>
                      </a:r>
                      <a:r>
                        <a:rPr lang="en-GB" sz="1200" dirty="0" smtClean="0">
                          <a:effectLst/>
                          <a:latin typeface="+mn-lt"/>
                          <a:ea typeface="Times New Roman"/>
                          <a:cs typeface="Times New Roman"/>
                        </a:rPr>
                        <a:t>2.1,</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40.0</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0.061 </a:t>
                      </a:r>
                      <a:endParaRPr lang="en-GB" sz="1200" dirty="0">
                        <a:effectLst/>
                        <a:latin typeface="+mn-lt"/>
                        <a:ea typeface="Calibri"/>
                        <a:cs typeface="Times New Roman"/>
                      </a:endParaRPr>
                    </a:p>
                  </a:txBody>
                  <a:tcPr marL="9525" marR="9525" marT="9525" marB="9525" anchor="ctr"/>
                </a:tc>
              </a:tr>
              <a:tr h="274409">
                <a:tc>
                  <a:txBody>
                    <a:bodyPr/>
                    <a:lstStyle/>
                    <a:p>
                      <a:pPr>
                        <a:lnSpc>
                          <a:spcPct val="115000"/>
                        </a:lnSpc>
                        <a:spcAft>
                          <a:spcPts val="0"/>
                        </a:spcAft>
                      </a:pPr>
                      <a:r>
                        <a:rPr lang="en-GB" sz="1200" b="0" dirty="0">
                          <a:effectLst/>
                          <a:latin typeface="+mn-lt"/>
                          <a:ea typeface="Times New Roman"/>
                          <a:cs typeface="Times New Roman"/>
                        </a:rPr>
                        <a:t>Median </a:t>
                      </a:r>
                      <a:r>
                        <a:rPr lang="en-GB" sz="1200" b="0" dirty="0" smtClean="0">
                          <a:effectLst/>
                          <a:latin typeface="+mn-lt"/>
                          <a:ea typeface="Times New Roman"/>
                          <a:cs typeface="Times New Roman"/>
                        </a:rPr>
                        <a:t>PFS, </a:t>
                      </a:r>
                      <a:r>
                        <a:rPr lang="en-GB" sz="1200" b="0" dirty="0" err="1" smtClean="0">
                          <a:effectLst/>
                          <a:latin typeface="+mn-lt"/>
                          <a:ea typeface="Times New Roman"/>
                          <a:cs typeface="Times New Roman"/>
                        </a:rPr>
                        <a:t>mos</a:t>
                      </a:r>
                      <a:r>
                        <a:rPr lang="en-GB" sz="1200" b="0" dirty="0" smtClean="0">
                          <a:effectLst/>
                          <a:latin typeface="+mn-lt"/>
                          <a:ea typeface="Times New Roman"/>
                          <a:cs typeface="Times New Roman"/>
                        </a:rPr>
                        <a:t> </a:t>
                      </a:r>
                      <a:r>
                        <a:rPr lang="en-GB" sz="1200" b="0" dirty="0">
                          <a:effectLst/>
                          <a:latin typeface="+mn-lt"/>
                          <a:ea typeface="Times New Roman"/>
                          <a:cs typeface="Times New Roman"/>
                        </a:rPr>
                        <a:t>(95</a:t>
                      </a:r>
                      <a:r>
                        <a:rPr lang="en-GB" sz="1200" b="0" dirty="0" smtClean="0">
                          <a:effectLst/>
                          <a:latin typeface="+mn-lt"/>
                          <a:ea typeface="Times New Roman"/>
                          <a:cs typeface="Times New Roman"/>
                        </a:rPr>
                        <a:t>% CI)</a:t>
                      </a:r>
                      <a:endParaRPr lang="en-GB" sz="1200" b="0" dirty="0">
                        <a:effectLst/>
                        <a:latin typeface="+mn-lt"/>
                        <a:ea typeface="Calibri"/>
                        <a:cs typeface="Times New Roman"/>
                      </a:endParaRPr>
                    </a:p>
                  </a:txBody>
                  <a:tcPr marL="36000"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12.0 (</a:t>
                      </a:r>
                      <a:r>
                        <a:rPr lang="en-GB" sz="1200" dirty="0" smtClean="0">
                          <a:effectLst/>
                          <a:latin typeface="+mn-lt"/>
                          <a:ea typeface="Times New Roman"/>
                          <a:cs typeface="Times New Roman"/>
                        </a:rPr>
                        <a:t>9.5,</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14.1</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18.8 (</a:t>
                      </a:r>
                      <a:r>
                        <a:rPr lang="en-GB" sz="1200" dirty="0" smtClean="0">
                          <a:effectLst/>
                          <a:latin typeface="+mn-lt"/>
                          <a:ea typeface="Times New Roman"/>
                          <a:cs typeface="Times New Roman"/>
                        </a:rPr>
                        <a:t>12.4,</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21.0</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0.0009 </a:t>
                      </a:r>
                      <a:endParaRPr lang="en-GB" sz="1200" dirty="0">
                        <a:effectLst/>
                        <a:latin typeface="+mn-lt"/>
                        <a:ea typeface="Calibri"/>
                        <a:cs typeface="Times New Roman"/>
                      </a:endParaRPr>
                    </a:p>
                  </a:txBody>
                  <a:tcPr marL="9525" marR="9525" marT="9525" marB="9525" anchor="ctr"/>
                </a:tc>
              </a:tr>
              <a:tr h="274409">
                <a:tc>
                  <a:txBody>
                    <a:bodyPr/>
                    <a:lstStyle/>
                    <a:p>
                      <a:pPr>
                        <a:lnSpc>
                          <a:spcPct val="115000"/>
                        </a:lnSpc>
                        <a:spcAft>
                          <a:spcPts val="0"/>
                        </a:spcAft>
                      </a:pPr>
                      <a:r>
                        <a:rPr lang="en-GB" sz="1200" b="0" dirty="0" smtClean="0">
                          <a:effectLst/>
                          <a:latin typeface="+mn-lt"/>
                          <a:ea typeface="Times New Roman"/>
                          <a:cs typeface="Times New Roman"/>
                        </a:rPr>
                        <a:t>  R0 / R1</a:t>
                      </a:r>
                      <a:endParaRPr lang="en-GB" sz="1200" b="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13.6 (</a:t>
                      </a:r>
                      <a:r>
                        <a:rPr lang="en-GB" sz="1200" dirty="0" smtClean="0">
                          <a:effectLst/>
                          <a:latin typeface="+mn-lt"/>
                          <a:ea typeface="Times New Roman"/>
                          <a:cs typeface="Times New Roman"/>
                        </a:rPr>
                        <a:t>9.8,</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15.9</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21.0 (</a:t>
                      </a:r>
                      <a:r>
                        <a:rPr lang="en-GB" sz="1200" dirty="0" smtClean="0">
                          <a:effectLst/>
                          <a:latin typeface="+mn-lt"/>
                          <a:ea typeface="Times New Roman"/>
                          <a:cs typeface="Times New Roman"/>
                        </a:rPr>
                        <a:t>16.0,</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31.8</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 </a:t>
                      </a:r>
                      <a:endParaRPr lang="en-GB" sz="1200" dirty="0">
                        <a:effectLst/>
                        <a:latin typeface="+mn-lt"/>
                        <a:ea typeface="Calibri"/>
                        <a:cs typeface="Times New Roman"/>
                      </a:endParaRPr>
                    </a:p>
                  </a:txBody>
                  <a:tcPr marL="9525" marR="9525" marT="9525" marB="9525" anchor="ctr"/>
                </a:tc>
              </a:tr>
              <a:tr h="274409">
                <a:tc>
                  <a:txBody>
                    <a:bodyPr/>
                    <a:lstStyle/>
                    <a:p>
                      <a:pPr>
                        <a:lnSpc>
                          <a:spcPct val="115000"/>
                        </a:lnSpc>
                        <a:spcAft>
                          <a:spcPts val="0"/>
                        </a:spcAft>
                      </a:pPr>
                      <a:r>
                        <a:rPr lang="en-GB" sz="1200" b="0" dirty="0" smtClean="0">
                          <a:effectLst/>
                          <a:latin typeface="+mn-lt"/>
                          <a:ea typeface="Times New Roman"/>
                          <a:cs typeface="Times New Roman"/>
                        </a:rPr>
                        <a:t>  R2 /</a:t>
                      </a:r>
                      <a:r>
                        <a:rPr lang="en-GB" sz="1200" b="0" dirty="0">
                          <a:effectLst/>
                          <a:latin typeface="+mn-lt"/>
                          <a:ea typeface="Times New Roman"/>
                          <a:cs typeface="Times New Roman"/>
                        </a:rPr>
                        <a:t>other outcome</a:t>
                      </a:r>
                      <a:endParaRPr lang="en-GB" sz="1200" b="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10.3 (</a:t>
                      </a:r>
                      <a:r>
                        <a:rPr lang="en-GB" sz="1200" dirty="0" smtClean="0">
                          <a:effectLst/>
                          <a:latin typeface="+mn-lt"/>
                          <a:ea typeface="Times New Roman"/>
                          <a:cs typeface="Times New Roman"/>
                        </a:rPr>
                        <a:t>7.4,</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12.4</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12.4 (</a:t>
                      </a:r>
                      <a:r>
                        <a:rPr lang="en-GB" sz="1200" dirty="0" smtClean="0">
                          <a:effectLst/>
                          <a:latin typeface="+mn-lt"/>
                          <a:ea typeface="Times New Roman"/>
                          <a:cs typeface="Times New Roman"/>
                        </a:rPr>
                        <a:t>8.5,</a:t>
                      </a:r>
                      <a:r>
                        <a:rPr lang="en-GB" sz="1200" baseline="0" dirty="0" smtClean="0">
                          <a:effectLst/>
                          <a:latin typeface="+mn-lt"/>
                          <a:ea typeface="Times New Roman"/>
                          <a:cs typeface="Times New Roman"/>
                        </a:rPr>
                        <a:t> </a:t>
                      </a:r>
                      <a:r>
                        <a:rPr lang="en-GB" sz="1200" dirty="0" smtClean="0">
                          <a:effectLst/>
                          <a:latin typeface="+mn-lt"/>
                          <a:ea typeface="Times New Roman"/>
                          <a:cs typeface="Times New Roman"/>
                        </a:rPr>
                        <a:t>19.6</a:t>
                      </a: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a:t>
                      </a:r>
                      <a:endParaRPr lang="en-GB" sz="1200" dirty="0">
                        <a:effectLst/>
                        <a:latin typeface="+mn-lt"/>
                        <a:ea typeface="Calibri"/>
                        <a:cs typeface="Times New Roman"/>
                      </a:endParaRPr>
                    </a:p>
                  </a:txBody>
                  <a:tcPr marL="9525" marR="9525" marT="9525" marB="9525" anchor="ctr"/>
                </a:tc>
                <a:tc>
                  <a:txBody>
                    <a:bodyPr/>
                    <a:lstStyle/>
                    <a:p>
                      <a:pPr algn="ctr">
                        <a:lnSpc>
                          <a:spcPct val="115000"/>
                        </a:lnSpc>
                        <a:spcAft>
                          <a:spcPts val="0"/>
                        </a:spcAft>
                      </a:pPr>
                      <a:r>
                        <a:rPr lang="en-GB" sz="1200" dirty="0">
                          <a:effectLst/>
                          <a:latin typeface="+mn-lt"/>
                          <a:ea typeface="Times New Roman"/>
                          <a:cs typeface="Times New Roman"/>
                        </a:rPr>
                        <a:t>− </a:t>
                      </a:r>
                      <a:endParaRPr lang="en-GB" sz="1200" dirty="0">
                        <a:effectLst/>
                        <a:latin typeface="+mn-lt"/>
                        <a:ea typeface="Calibri"/>
                        <a:cs typeface="Times New Roman"/>
                      </a:endParaRPr>
                    </a:p>
                  </a:txBody>
                  <a:tcPr marL="9525" marR="9525" marT="9525" marB="9525" anchor="ctr"/>
                </a:tc>
              </a:tr>
            </a:tbl>
          </a:graphicData>
        </a:graphic>
      </p:graphicFrame>
      <p:sp>
        <p:nvSpPr>
          <p:cNvPr id="7" name="Text Box 8"/>
          <p:cNvSpPr txBox="1">
            <a:spLocks noChangeArrowheads="1"/>
          </p:cNvSpPr>
          <p:nvPr/>
        </p:nvSpPr>
        <p:spPr bwMode="auto">
          <a:xfrm>
            <a:off x="5167503" y="6490286"/>
            <a:ext cx="375583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Bridgewater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2159)</a:t>
            </a:r>
            <a:endParaRPr lang="en-GB" sz="1100" dirty="0"/>
          </a:p>
        </p:txBody>
      </p:sp>
    </p:spTree>
    <p:extLst>
      <p:ext uri="{BB962C8B-B14F-4D97-AF65-F5344CB8AC3E}">
        <p14:creationId xmlns:p14="http://schemas.microsoft.com/office/powerpoint/2010/main" val="1334708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2216: Overall survival, resection of liver metastases and response to treatment in patients with initially </a:t>
            </a:r>
            <a:r>
              <a:rPr lang="en-GB" sz="1800" dirty="0" err="1" smtClean="0"/>
              <a:t>unresectable</a:t>
            </a:r>
            <a:r>
              <a:rPr lang="en-GB" sz="1800" dirty="0" smtClean="0"/>
              <a:t> colorectal liver metastases and following treatment with FOLFOX/cetuximab or FOLFIRI/cetuximab (CELIM-study) </a:t>
            </a:r>
            <a:br>
              <a:rPr lang="en-GB" sz="1800" dirty="0" smtClean="0"/>
            </a:br>
            <a:r>
              <a:rPr lang="en-GB" sz="1800" dirty="0" smtClean="0"/>
              <a:t>– </a:t>
            </a:r>
            <a:r>
              <a:rPr lang="en-GB" sz="1800" i="1" dirty="0" err="1" smtClean="0"/>
              <a:t>Köhne</a:t>
            </a:r>
            <a:r>
              <a:rPr lang="en-GB" sz="1800" i="1" dirty="0" smtClean="0"/>
              <a:t> C et al</a:t>
            </a:r>
            <a:endParaRPr lang="en-GB" sz="1800" i="1" dirty="0"/>
          </a:p>
        </p:txBody>
      </p:sp>
      <p:sp>
        <p:nvSpPr>
          <p:cNvPr id="6" name="Content Placeholder 5"/>
          <p:cNvSpPr>
            <a:spLocks noGrp="1"/>
          </p:cNvSpPr>
          <p:nvPr>
            <p:ph idx="1"/>
          </p:nvPr>
        </p:nvSpPr>
        <p:spPr/>
        <p:txBody>
          <a:bodyPr/>
          <a:lstStyle/>
          <a:p>
            <a:r>
              <a:rPr lang="en-GB" sz="1800" dirty="0" smtClean="0"/>
              <a:t>Study objective</a:t>
            </a:r>
            <a:endParaRPr lang="en-GB" sz="1800" dirty="0"/>
          </a:p>
          <a:p>
            <a:pPr lvl="1"/>
            <a:r>
              <a:rPr lang="en-GB" sz="1800" dirty="0"/>
              <a:t>To assess the effectiveness of </a:t>
            </a:r>
            <a:r>
              <a:rPr lang="en-GB" sz="1800" dirty="0" err="1"/>
              <a:t>FOLFOX+cetuximab</a:t>
            </a:r>
            <a:r>
              <a:rPr lang="en-GB" sz="1800" dirty="0"/>
              <a:t> </a:t>
            </a:r>
            <a:r>
              <a:rPr lang="en-GB" sz="1800" dirty="0" smtClean="0"/>
              <a:t>vs. </a:t>
            </a:r>
            <a:r>
              <a:rPr lang="en-GB" sz="1800" dirty="0" err="1"/>
              <a:t>FOLFIRI+cetuximab</a:t>
            </a:r>
            <a:r>
              <a:rPr lang="en-GB" sz="1800" dirty="0"/>
              <a:t> in enabling </a:t>
            </a:r>
            <a:r>
              <a:rPr lang="en-GB" sz="1800" dirty="0" err="1"/>
              <a:t>resectability</a:t>
            </a:r>
            <a:r>
              <a:rPr lang="en-GB" sz="1800" dirty="0"/>
              <a:t> in </a:t>
            </a:r>
            <a:r>
              <a:rPr lang="en-GB" sz="1800" dirty="0" smtClean="0"/>
              <a:t>patients </a:t>
            </a:r>
            <a:r>
              <a:rPr lang="en-GB" sz="1800" dirty="0"/>
              <a:t>with initially </a:t>
            </a:r>
            <a:r>
              <a:rPr lang="en-GB" sz="1800" dirty="0" err="1"/>
              <a:t>unresectable</a:t>
            </a:r>
            <a:r>
              <a:rPr lang="en-GB" sz="1800" dirty="0"/>
              <a:t> CRC</a:t>
            </a:r>
          </a:p>
          <a:p>
            <a:endParaRPr lang="en-GB" dirty="0"/>
          </a:p>
        </p:txBody>
      </p:sp>
      <p:sp>
        <p:nvSpPr>
          <p:cNvPr id="5" name="Rectangle 9"/>
          <p:cNvSpPr txBox="1">
            <a:spLocks noChangeArrowheads="1"/>
          </p:cNvSpPr>
          <p:nvPr/>
        </p:nvSpPr>
        <p:spPr bwMode="auto">
          <a:xfrm>
            <a:off x="428625" y="5054384"/>
            <a:ext cx="4267200" cy="78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RR (previously published)</a:t>
            </a:r>
            <a:endParaRPr lang="en-GB" sz="1600" kern="0" baseline="30000" dirty="0" smtClean="0"/>
          </a:p>
          <a:p>
            <a:endParaRPr lang="en-GB" sz="1600" kern="0" dirty="0" smtClean="0"/>
          </a:p>
        </p:txBody>
      </p:sp>
      <p:sp>
        <p:nvSpPr>
          <p:cNvPr id="7" name="Oval 14"/>
          <p:cNvSpPr>
            <a:spLocks noChangeArrowheads="1"/>
          </p:cNvSpPr>
          <p:nvPr/>
        </p:nvSpPr>
        <p:spPr bwMode="auto">
          <a:xfrm>
            <a:off x="3941537" y="3584371"/>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8" name="AutoShape 15"/>
          <p:cNvCxnSpPr>
            <a:cxnSpLocks noChangeShapeType="1"/>
            <a:stCxn id="7" idx="0"/>
            <a:endCxn id="18" idx="1"/>
          </p:cNvCxnSpPr>
          <p:nvPr/>
        </p:nvCxnSpPr>
        <p:spPr bwMode="auto">
          <a:xfrm rot="5400000" flipH="1" flipV="1">
            <a:off x="4281433" y="3000495"/>
            <a:ext cx="535779" cy="631975"/>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a:endCxn id="17" idx="1"/>
          </p:cNvCxnSpPr>
          <p:nvPr/>
        </p:nvCxnSpPr>
        <p:spPr bwMode="auto">
          <a:xfrm rot="16200000" flipH="1">
            <a:off x="4314768" y="4087137"/>
            <a:ext cx="469108" cy="631975"/>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257722" y="437335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1" name="AutoShape 12"/>
          <p:cNvSpPr>
            <a:spLocks noChangeArrowheads="1"/>
          </p:cNvSpPr>
          <p:nvPr/>
        </p:nvSpPr>
        <p:spPr bwMode="auto">
          <a:xfrm>
            <a:off x="8257722" y="278427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2" name="Content Placeholder 26"/>
          <p:cNvSpPr txBox="1">
            <a:spLocks/>
          </p:cNvSpPr>
          <p:nvPr/>
        </p:nvSpPr>
        <p:spPr bwMode="auto">
          <a:xfrm>
            <a:off x="4855936" y="3390697"/>
            <a:ext cx="4288064"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spcBef>
                <a:spcPts val="0"/>
              </a:spcBef>
              <a:spcAft>
                <a:spcPts val="400"/>
              </a:spcAft>
              <a:buFont typeface="Arial" pitchFamily="34" charset="0"/>
              <a:buChar char="•"/>
              <a:defRPr/>
            </a:pPr>
            <a:r>
              <a:rPr lang="en-GB" sz="1400" dirty="0" smtClean="0">
                <a:latin typeface="+mn-lt"/>
              </a:rPr>
              <a:t>Technically </a:t>
            </a:r>
            <a:r>
              <a:rPr lang="en-GB" sz="1400" dirty="0">
                <a:latin typeface="+mn-lt"/>
              </a:rPr>
              <a:t>non-</a:t>
            </a:r>
            <a:r>
              <a:rPr lang="en-GB" sz="1400" dirty="0" err="1">
                <a:latin typeface="+mn-lt"/>
              </a:rPr>
              <a:t>resectable</a:t>
            </a:r>
            <a:r>
              <a:rPr lang="en-GB" sz="1400" dirty="0">
                <a:latin typeface="+mn-lt"/>
              </a:rPr>
              <a:t> / </a:t>
            </a:r>
            <a:r>
              <a:rPr lang="en-GB" sz="1400" dirty="0" smtClean="0">
                <a:latin typeface="+mn-lt"/>
              </a:rPr>
              <a:t>≥5 liver metastases</a:t>
            </a:r>
            <a:endParaRPr lang="en-GB" sz="1400" dirty="0">
              <a:latin typeface="+mn-lt"/>
            </a:endParaRPr>
          </a:p>
          <a:p>
            <a:pPr marL="203200" indent="-203200">
              <a:spcBef>
                <a:spcPts val="0"/>
              </a:spcBef>
              <a:spcAft>
                <a:spcPts val="400"/>
              </a:spcAft>
              <a:buFont typeface="Arial" pitchFamily="34" charset="0"/>
              <a:buChar char="•"/>
              <a:defRPr/>
            </a:pPr>
            <a:r>
              <a:rPr lang="en-GB" sz="1400" dirty="0">
                <a:latin typeface="+mn-lt"/>
              </a:rPr>
              <a:t>Staging with PET, EGFR IHC</a:t>
            </a:r>
          </a:p>
        </p:txBody>
      </p:sp>
      <p:cxnSp>
        <p:nvCxnSpPr>
          <p:cNvPr id="13" name="AutoShape 19"/>
          <p:cNvCxnSpPr>
            <a:cxnSpLocks noChangeShapeType="1"/>
            <a:endCxn id="7" idx="2"/>
          </p:cNvCxnSpPr>
          <p:nvPr/>
        </p:nvCxnSpPr>
        <p:spPr bwMode="auto">
          <a:xfrm>
            <a:off x="3684814" y="3876471"/>
            <a:ext cx="256723" cy="0"/>
          </a:xfrm>
          <a:prstGeom prst="straightConnector1">
            <a:avLst/>
          </a:prstGeom>
          <a:noFill/>
          <a:ln w="38100">
            <a:solidFill>
              <a:schemeClr val="bg1"/>
            </a:solidFill>
            <a:round/>
            <a:headEnd/>
            <a:tailEnd type="triangle" w="med" len="med"/>
          </a:ln>
        </p:spPr>
      </p:cxnSp>
      <p:cxnSp>
        <p:nvCxnSpPr>
          <p:cNvPr id="14" name="AutoShape 20"/>
          <p:cNvCxnSpPr>
            <a:cxnSpLocks noChangeShapeType="1"/>
            <a:stCxn id="17" idx="3"/>
            <a:endCxn id="10" idx="1"/>
          </p:cNvCxnSpPr>
          <p:nvPr/>
        </p:nvCxnSpPr>
        <p:spPr bwMode="auto">
          <a:xfrm flipV="1">
            <a:off x="7542220" y="4637678"/>
            <a:ext cx="715502" cy="1"/>
          </a:xfrm>
          <a:prstGeom prst="straightConnector1">
            <a:avLst/>
          </a:prstGeom>
          <a:noFill/>
          <a:ln w="38100">
            <a:solidFill>
              <a:schemeClr val="bg1"/>
            </a:solidFill>
            <a:prstDash val="solid"/>
            <a:round/>
            <a:headEnd/>
            <a:tailEnd type="triangle" w="med" len="med"/>
          </a:ln>
        </p:spPr>
      </p:cxnSp>
      <p:cxnSp>
        <p:nvCxnSpPr>
          <p:cNvPr id="15" name="AutoShape 21"/>
          <p:cNvCxnSpPr>
            <a:cxnSpLocks noChangeShapeType="1"/>
            <a:stCxn id="18" idx="3"/>
            <a:endCxn id="11" idx="1"/>
          </p:cNvCxnSpPr>
          <p:nvPr/>
        </p:nvCxnSpPr>
        <p:spPr bwMode="auto">
          <a:xfrm>
            <a:off x="7543800" y="3048592"/>
            <a:ext cx="713922" cy="0"/>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238125" y="3340314"/>
            <a:ext cx="3456214" cy="105240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GB" altLang="zh-CN" dirty="0" smtClean="0">
                <a:solidFill>
                  <a:schemeClr val="tx2"/>
                </a:solidFill>
                <a:ea typeface="SimSun" pitchFamily="2" charset="-122"/>
              </a:rPr>
              <a:t>Patients with CRC</a:t>
            </a:r>
          </a:p>
          <a:p>
            <a:pPr marL="180975" indent="-180975" defTabSz="892175" eaLnBrk="0" hangingPunct="0">
              <a:spcAft>
                <a:spcPct val="30000"/>
              </a:spcAft>
              <a:buFont typeface="Arial" pitchFamily="34" charset="0"/>
              <a:buChar char="•"/>
            </a:pPr>
            <a:r>
              <a:rPr lang="en-GB" altLang="zh-CN" dirty="0" smtClean="0">
                <a:solidFill>
                  <a:schemeClr val="tx2"/>
                </a:solidFill>
                <a:ea typeface="SimSun" pitchFamily="2" charset="-122"/>
              </a:rPr>
              <a:t>≥5 liver </a:t>
            </a:r>
            <a:r>
              <a:rPr lang="en-GB" altLang="zh-CN" dirty="0">
                <a:solidFill>
                  <a:schemeClr val="tx2"/>
                </a:solidFill>
                <a:ea typeface="SimSun" pitchFamily="2" charset="-122"/>
              </a:rPr>
              <a:t>metastases and/or technically non-</a:t>
            </a:r>
            <a:r>
              <a:rPr lang="en-GB" altLang="zh-CN" dirty="0" err="1">
                <a:solidFill>
                  <a:schemeClr val="tx2"/>
                </a:solidFill>
                <a:ea typeface="SimSun" pitchFamily="2" charset="-122"/>
              </a:rPr>
              <a:t>resectable</a:t>
            </a:r>
            <a:endParaRPr lang="en-GB" altLang="zh-CN" dirty="0" smtClean="0">
              <a:solidFill>
                <a:schemeClr val="tx2"/>
              </a:solidFill>
              <a:ea typeface="SimSun" pitchFamily="2" charset="-122"/>
            </a:endParaRPr>
          </a:p>
        </p:txBody>
      </p:sp>
      <p:sp>
        <p:nvSpPr>
          <p:cNvPr id="17" name="AutoShape 12"/>
          <p:cNvSpPr>
            <a:spLocks noChangeArrowheads="1"/>
          </p:cNvSpPr>
          <p:nvPr/>
        </p:nvSpPr>
        <p:spPr bwMode="auto">
          <a:xfrm>
            <a:off x="4865310" y="4300335"/>
            <a:ext cx="2676910" cy="67468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dirty="0" err="1" smtClean="0"/>
              <a:t>FOLFIRI+cetuximab</a:t>
            </a:r>
            <a:endParaRPr lang="en-GB" dirty="0" smtClean="0"/>
          </a:p>
          <a:p>
            <a:pPr algn="ctr" defTabSz="892175" eaLnBrk="0" hangingPunct="0"/>
            <a:r>
              <a:rPr lang="en-GB" altLang="zh-CN" dirty="0" smtClean="0">
                <a:ea typeface="SimSun" pitchFamily="2" charset="-122"/>
              </a:rPr>
              <a:t>(n=55)</a:t>
            </a:r>
            <a:endParaRPr lang="en-GB" altLang="zh-CN" dirty="0">
              <a:ea typeface="SimSun" pitchFamily="2" charset="-122"/>
            </a:endParaRPr>
          </a:p>
        </p:txBody>
      </p:sp>
      <p:sp>
        <p:nvSpPr>
          <p:cNvPr id="18" name="AutoShape 8"/>
          <p:cNvSpPr>
            <a:spLocks noChangeArrowheads="1"/>
          </p:cNvSpPr>
          <p:nvPr/>
        </p:nvSpPr>
        <p:spPr bwMode="auto">
          <a:xfrm>
            <a:off x="4865310" y="2711248"/>
            <a:ext cx="2678490" cy="67468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smtClean="0">
                <a:solidFill>
                  <a:schemeClr val="tx2"/>
                </a:solidFill>
                <a:ea typeface="SimSun" pitchFamily="2" charset="-122"/>
              </a:rPr>
              <a:t>FOLFOX+</a:t>
            </a:r>
            <a:r>
              <a:rPr lang="en-GB" dirty="0" err="1" smtClean="0">
                <a:solidFill>
                  <a:schemeClr val="tx2"/>
                </a:solidFill>
              </a:rPr>
              <a:t>cetuximab</a:t>
            </a:r>
            <a:r>
              <a:rPr lang="en-GB" altLang="zh-CN" dirty="0" smtClean="0">
                <a:solidFill>
                  <a:schemeClr val="tx2"/>
                </a:solidFill>
                <a:ea typeface="SimSun" pitchFamily="2" charset="-122"/>
              </a:rPr>
              <a:t> </a:t>
            </a:r>
            <a:br>
              <a:rPr lang="en-GB" altLang="zh-CN" dirty="0" smtClean="0">
                <a:solidFill>
                  <a:schemeClr val="tx2"/>
                </a:solidFill>
                <a:ea typeface="SimSun" pitchFamily="2" charset="-122"/>
              </a:rPr>
            </a:br>
            <a:r>
              <a:rPr lang="en-GB" altLang="zh-CN" dirty="0" smtClean="0">
                <a:solidFill>
                  <a:schemeClr val="tx2"/>
                </a:solidFill>
                <a:ea typeface="SimSun" pitchFamily="2" charset="-122"/>
              </a:rPr>
              <a:t>(n=56)</a:t>
            </a:r>
            <a:endParaRPr lang="en-GB" altLang="zh-CN" dirty="0">
              <a:solidFill>
                <a:schemeClr val="tx2"/>
              </a:solidFill>
              <a:ea typeface="SimSun" pitchFamily="2" charset="-122"/>
            </a:endParaRPr>
          </a:p>
        </p:txBody>
      </p:sp>
      <p:sp>
        <p:nvSpPr>
          <p:cNvPr id="20" name="Text Box 8"/>
          <p:cNvSpPr txBox="1">
            <a:spLocks noChangeArrowheads="1"/>
          </p:cNvSpPr>
          <p:nvPr/>
        </p:nvSpPr>
        <p:spPr bwMode="auto">
          <a:xfrm>
            <a:off x="5512148" y="6490286"/>
            <a:ext cx="341119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smtClean="0"/>
              <a:t>Köhne</a:t>
            </a:r>
            <a:r>
              <a:rPr lang="en-GB" sz="1100" dirty="0" smtClean="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2216)</a:t>
            </a:r>
            <a:endParaRPr lang="en-GB" sz="1100" dirty="0"/>
          </a:p>
        </p:txBody>
      </p:sp>
      <p:sp>
        <p:nvSpPr>
          <p:cNvPr id="25" name="Rectangle 9"/>
          <p:cNvSpPr txBox="1">
            <a:spLocks noChangeArrowheads="1"/>
          </p:cNvSpPr>
          <p:nvPr/>
        </p:nvSpPr>
        <p:spPr bwMode="auto">
          <a:xfrm>
            <a:off x="4575969" y="5054384"/>
            <a:ext cx="4267200" cy="78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Secondary endpoint</a:t>
            </a:r>
          </a:p>
          <a:p>
            <a:r>
              <a:rPr lang="en-GB" sz="1600" kern="0" dirty="0" smtClean="0"/>
              <a:t>PFS, DFS and OS</a:t>
            </a:r>
            <a:endParaRPr lang="en-GB" sz="1600" kern="0" baseline="30000" dirty="0" smtClean="0"/>
          </a:p>
          <a:p>
            <a:endParaRPr lang="en-GB" sz="1600" kern="0" dirty="0" smtClean="0"/>
          </a:p>
        </p:txBody>
      </p:sp>
    </p:spTree>
    <p:extLst>
      <p:ext uri="{BB962C8B-B14F-4D97-AF65-F5344CB8AC3E}">
        <p14:creationId xmlns:p14="http://schemas.microsoft.com/office/powerpoint/2010/main" val="1652488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066" y="2530726"/>
            <a:ext cx="313155" cy="133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1800" dirty="0">
                <a:solidFill>
                  <a:srgbClr val="043882"/>
                </a:solidFill>
              </a:rPr>
              <a:t>2216: Overall survival, resection of liver metastases and response to treatment in patients with initially </a:t>
            </a:r>
            <a:r>
              <a:rPr lang="en-GB" sz="1800" dirty="0" err="1">
                <a:solidFill>
                  <a:srgbClr val="043882"/>
                </a:solidFill>
              </a:rPr>
              <a:t>unresectable</a:t>
            </a:r>
            <a:r>
              <a:rPr lang="en-GB" sz="1800" dirty="0">
                <a:solidFill>
                  <a:srgbClr val="043882"/>
                </a:solidFill>
              </a:rPr>
              <a:t> colorectal liver metastases and following treatment with FOLFOX/cetuximab or FOLFIRI/cetuximab (CELIM-study) </a:t>
            </a:r>
            <a:r>
              <a:rPr lang="en-GB" sz="1800" dirty="0" smtClean="0">
                <a:solidFill>
                  <a:srgbClr val="043882"/>
                </a:solidFill>
              </a:rPr>
              <a:t/>
            </a:r>
            <a:br>
              <a:rPr lang="en-GB" sz="1800" dirty="0" smtClean="0">
                <a:solidFill>
                  <a:srgbClr val="043882"/>
                </a:solidFill>
              </a:rPr>
            </a:br>
            <a:r>
              <a:rPr lang="en-GB" sz="1800" i="1" dirty="0" smtClean="0">
                <a:solidFill>
                  <a:srgbClr val="043882"/>
                </a:solidFill>
              </a:rPr>
              <a:t>– </a:t>
            </a:r>
            <a:r>
              <a:rPr lang="en-GB" sz="1800" i="1" dirty="0" err="1">
                <a:solidFill>
                  <a:srgbClr val="043882"/>
                </a:solidFill>
              </a:rPr>
              <a:t>Köhne</a:t>
            </a:r>
            <a:r>
              <a:rPr lang="en-GB" sz="1800" i="1" dirty="0">
                <a:solidFill>
                  <a:srgbClr val="043882"/>
                </a:solidFill>
              </a:rPr>
              <a:t> C et al</a:t>
            </a:r>
            <a:endParaRPr lang="en-GB" sz="2400" dirty="0"/>
          </a:p>
        </p:txBody>
      </p:sp>
      <p:sp>
        <p:nvSpPr>
          <p:cNvPr id="3" name="Content Placeholder 2"/>
          <p:cNvSpPr>
            <a:spLocks noGrp="1"/>
          </p:cNvSpPr>
          <p:nvPr>
            <p:ph idx="1"/>
          </p:nvPr>
        </p:nvSpPr>
        <p:spPr>
          <a:xfrm>
            <a:off x="228600" y="1320800"/>
            <a:ext cx="8839200" cy="1439277"/>
          </a:xfrm>
        </p:spPr>
        <p:txBody>
          <a:bodyPr/>
          <a:lstStyle/>
          <a:p>
            <a:r>
              <a:rPr lang="en-GB" sz="1600" dirty="0" smtClean="0"/>
              <a:t>Key results</a:t>
            </a:r>
          </a:p>
          <a:p>
            <a:pPr lvl="1"/>
            <a:r>
              <a:rPr lang="en-GB" sz="1600" dirty="0" smtClean="0"/>
              <a:t>CR / RR: 68% with </a:t>
            </a:r>
            <a:r>
              <a:rPr lang="en-GB" sz="1600" dirty="0" err="1" smtClean="0"/>
              <a:t>FOLFOX+cetuximab</a:t>
            </a:r>
            <a:r>
              <a:rPr lang="en-GB" sz="1600" dirty="0" smtClean="0"/>
              <a:t> vs. 57% with </a:t>
            </a:r>
            <a:r>
              <a:rPr lang="en-GB" sz="1600" dirty="0" err="1" smtClean="0"/>
              <a:t>FOLFIRI+cetuximab</a:t>
            </a:r>
            <a:endParaRPr lang="en-GB" sz="1600" dirty="0" smtClean="0"/>
          </a:p>
          <a:p>
            <a:pPr lvl="2"/>
            <a:r>
              <a:rPr lang="en-GB" sz="1600" dirty="0" smtClean="0"/>
              <a:t>70% with </a:t>
            </a:r>
            <a:r>
              <a:rPr lang="en-GB" sz="1600" i="1" dirty="0" smtClean="0"/>
              <a:t>KRAS</a:t>
            </a:r>
            <a:r>
              <a:rPr lang="en-GB" sz="1600" dirty="0" smtClean="0"/>
              <a:t> WT vs. 41% with </a:t>
            </a:r>
            <a:r>
              <a:rPr lang="en-GB" sz="1600" i="1" dirty="0" smtClean="0"/>
              <a:t>KRAS</a:t>
            </a:r>
            <a:r>
              <a:rPr lang="en-GB" sz="1600" dirty="0" smtClean="0"/>
              <a:t> mutant</a:t>
            </a:r>
          </a:p>
          <a:p>
            <a:pPr lvl="1"/>
            <a:r>
              <a:rPr lang="en-GB" sz="1600" dirty="0" smtClean="0"/>
              <a:t>There was no significant difference </a:t>
            </a:r>
            <a:r>
              <a:rPr lang="en-GB" sz="1600" dirty="0"/>
              <a:t>in </a:t>
            </a:r>
            <a:r>
              <a:rPr lang="en-GB" sz="1600" dirty="0" smtClean="0"/>
              <a:t>PFS </a:t>
            </a:r>
            <a:r>
              <a:rPr lang="en-GB" sz="1600" dirty="0"/>
              <a:t>and OS </a:t>
            </a:r>
            <a:r>
              <a:rPr lang="en-GB" sz="1600" dirty="0" smtClean="0"/>
              <a:t>between treatment arms</a:t>
            </a:r>
          </a:p>
        </p:txBody>
      </p:sp>
      <p:sp>
        <p:nvSpPr>
          <p:cNvPr id="9" name="TextBox 8"/>
          <p:cNvSpPr txBox="1"/>
          <p:nvPr/>
        </p:nvSpPr>
        <p:spPr>
          <a:xfrm>
            <a:off x="2238368" y="2651312"/>
            <a:ext cx="1292341" cy="338554"/>
          </a:xfrm>
          <a:prstGeom prst="rect">
            <a:avLst/>
          </a:prstGeom>
          <a:noFill/>
        </p:spPr>
        <p:txBody>
          <a:bodyPr wrap="none" rtlCol="0">
            <a:spAutoFit/>
          </a:bodyPr>
          <a:lstStyle/>
          <a:p>
            <a:r>
              <a:rPr lang="en-GB" sz="1600" b="1" dirty="0" smtClean="0"/>
              <a:t>All patients</a:t>
            </a:r>
            <a:endParaRPr lang="en-GB" sz="1600" b="1" dirty="0"/>
          </a:p>
        </p:txBody>
      </p:sp>
      <p:sp>
        <p:nvSpPr>
          <p:cNvPr id="12" name="TextBox 11"/>
          <p:cNvSpPr txBox="1"/>
          <p:nvPr/>
        </p:nvSpPr>
        <p:spPr>
          <a:xfrm>
            <a:off x="5653917" y="2651312"/>
            <a:ext cx="1871025" cy="338554"/>
          </a:xfrm>
          <a:prstGeom prst="rect">
            <a:avLst/>
          </a:prstGeom>
          <a:noFill/>
        </p:spPr>
        <p:txBody>
          <a:bodyPr wrap="none" rtlCol="0">
            <a:spAutoFit/>
          </a:bodyPr>
          <a:lstStyle/>
          <a:p>
            <a:r>
              <a:rPr lang="en-GB" sz="1600" b="1" i="1" dirty="0" smtClean="0"/>
              <a:t>KRAS</a:t>
            </a:r>
            <a:r>
              <a:rPr lang="en-GB" sz="1600" b="1" dirty="0" smtClean="0"/>
              <a:t> WT patient</a:t>
            </a:r>
            <a:endParaRPr lang="en-GB" sz="1600" b="1" dirty="0"/>
          </a:p>
        </p:txBody>
      </p:sp>
      <p:sp>
        <p:nvSpPr>
          <p:cNvPr id="1053" name="TextBox 1052"/>
          <p:cNvSpPr txBox="1"/>
          <p:nvPr/>
        </p:nvSpPr>
        <p:spPr>
          <a:xfrm rot="16200000">
            <a:off x="-46683" y="4131525"/>
            <a:ext cx="1633781" cy="276999"/>
          </a:xfrm>
          <a:prstGeom prst="rect">
            <a:avLst/>
          </a:prstGeom>
          <a:noFill/>
        </p:spPr>
        <p:txBody>
          <a:bodyPr wrap="none" rtlCol="0">
            <a:spAutoFit/>
          </a:bodyPr>
          <a:lstStyle/>
          <a:p>
            <a:pPr algn="ctr"/>
            <a:r>
              <a:rPr lang="en-GB" sz="1200" dirty="0" smtClean="0"/>
              <a:t>Probability of survival</a:t>
            </a:r>
            <a:endParaRPr lang="en-GB" sz="1200" dirty="0"/>
          </a:p>
        </p:txBody>
      </p:sp>
      <p:sp>
        <p:nvSpPr>
          <p:cNvPr id="114" name="TextBox 113"/>
          <p:cNvSpPr txBox="1"/>
          <p:nvPr/>
        </p:nvSpPr>
        <p:spPr>
          <a:xfrm>
            <a:off x="2136248" y="5442303"/>
            <a:ext cx="1169616" cy="276999"/>
          </a:xfrm>
          <a:prstGeom prst="rect">
            <a:avLst/>
          </a:prstGeom>
          <a:noFill/>
        </p:spPr>
        <p:txBody>
          <a:bodyPr wrap="none" rtlCol="0">
            <a:spAutoFit/>
          </a:bodyPr>
          <a:lstStyle/>
          <a:p>
            <a:pPr algn="ctr"/>
            <a:r>
              <a:rPr lang="en-GB" sz="1200" dirty="0" smtClean="0"/>
              <a:t>Time (months)</a:t>
            </a:r>
            <a:endParaRPr lang="en-GB" sz="1200" dirty="0"/>
          </a:p>
        </p:txBody>
      </p:sp>
      <p:sp>
        <p:nvSpPr>
          <p:cNvPr id="11" name="Line 2"/>
          <p:cNvSpPr>
            <a:spLocks noChangeShapeType="1"/>
          </p:cNvSpPr>
          <p:nvPr/>
        </p:nvSpPr>
        <p:spPr bwMode="auto">
          <a:xfrm>
            <a:off x="1203005" y="3031292"/>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 name="Line 3"/>
          <p:cNvSpPr>
            <a:spLocks noChangeShapeType="1"/>
          </p:cNvSpPr>
          <p:nvPr/>
        </p:nvSpPr>
        <p:spPr bwMode="auto">
          <a:xfrm>
            <a:off x="1203005" y="3484337"/>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 name="Line 4"/>
          <p:cNvSpPr>
            <a:spLocks noChangeShapeType="1"/>
          </p:cNvSpPr>
          <p:nvPr/>
        </p:nvSpPr>
        <p:spPr bwMode="auto">
          <a:xfrm>
            <a:off x="1203005" y="3924796"/>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 name="Line 5"/>
          <p:cNvSpPr>
            <a:spLocks noChangeShapeType="1"/>
          </p:cNvSpPr>
          <p:nvPr/>
        </p:nvSpPr>
        <p:spPr bwMode="auto">
          <a:xfrm>
            <a:off x="1203005" y="4365256"/>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7" name="Line 6"/>
          <p:cNvSpPr>
            <a:spLocks noChangeShapeType="1"/>
          </p:cNvSpPr>
          <p:nvPr/>
        </p:nvSpPr>
        <p:spPr bwMode="auto">
          <a:xfrm>
            <a:off x="1203005" y="4805716"/>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 name="Line 7"/>
          <p:cNvSpPr>
            <a:spLocks noChangeShapeType="1"/>
          </p:cNvSpPr>
          <p:nvPr/>
        </p:nvSpPr>
        <p:spPr bwMode="auto">
          <a:xfrm>
            <a:off x="1203005" y="5258760"/>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9" name="Line 8"/>
          <p:cNvSpPr>
            <a:spLocks noChangeShapeType="1"/>
          </p:cNvSpPr>
          <p:nvPr/>
        </p:nvSpPr>
        <p:spPr bwMode="auto">
          <a:xfrm flipV="1">
            <a:off x="1271569" y="5264879"/>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0" name="Line 9"/>
          <p:cNvSpPr>
            <a:spLocks noChangeShapeType="1"/>
          </p:cNvSpPr>
          <p:nvPr/>
        </p:nvSpPr>
        <p:spPr bwMode="auto">
          <a:xfrm flipV="1">
            <a:off x="1627094"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1" name="Line 10"/>
          <p:cNvSpPr>
            <a:spLocks noChangeShapeType="1"/>
          </p:cNvSpPr>
          <p:nvPr/>
        </p:nvSpPr>
        <p:spPr bwMode="auto">
          <a:xfrm flipV="1">
            <a:off x="1995316"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2" name="Line 11"/>
          <p:cNvSpPr>
            <a:spLocks noChangeShapeType="1"/>
          </p:cNvSpPr>
          <p:nvPr/>
        </p:nvSpPr>
        <p:spPr bwMode="auto">
          <a:xfrm flipV="1">
            <a:off x="2350840"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3" name="Line 12"/>
          <p:cNvSpPr>
            <a:spLocks noChangeShapeType="1"/>
          </p:cNvSpPr>
          <p:nvPr/>
        </p:nvSpPr>
        <p:spPr bwMode="auto">
          <a:xfrm flipV="1">
            <a:off x="2706365"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4" name="Line 13"/>
          <p:cNvSpPr>
            <a:spLocks noChangeShapeType="1"/>
          </p:cNvSpPr>
          <p:nvPr/>
        </p:nvSpPr>
        <p:spPr bwMode="auto">
          <a:xfrm flipV="1">
            <a:off x="3061890"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5" name="Line 14"/>
          <p:cNvSpPr>
            <a:spLocks noChangeShapeType="1"/>
          </p:cNvSpPr>
          <p:nvPr/>
        </p:nvSpPr>
        <p:spPr bwMode="auto">
          <a:xfrm flipV="1">
            <a:off x="3430112"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6" name="Freeform 15"/>
          <p:cNvSpPr>
            <a:spLocks/>
          </p:cNvSpPr>
          <p:nvPr/>
        </p:nvSpPr>
        <p:spPr bwMode="auto">
          <a:xfrm>
            <a:off x="1271569" y="2955785"/>
            <a:ext cx="2450581" cy="2302975"/>
          </a:xfrm>
          <a:custGeom>
            <a:avLst/>
            <a:gdLst>
              <a:gd name="T0" fmla="*/ 0 w 193"/>
              <a:gd name="T1" fmla="*/ 0 h 183"/>
              <a:gd name="T2" fmla="*/ 0 w 193"/>
              <a:gd name="T3" fmla="*/ 183 h 183"/>
              <a:gd name="T4" fmla="*/ 193 w 193"/>
              <a:gd name="T5" fmla="*/ 183 h 183"/>
            </a:gdLst>
            <a:ahLst/>
            <a:cxnLst>
              <a:cxn ang="0">
                <a:pos x="T0" y="T1"/>
              </a:cxn>
              <a:cxn ang="0">
                <a:pos x="T2" y="T3"/>
              </a:cxn>
              <a:cxn ang="0">
                <a:pos x="T4" y="T5"/>
              </a:cxn>
            </a:cxnLst>
            <a:rect l="0" t="0" r="r" b="b"/>
            <a:pathLst>
              <a:path w="193" h="183">
                <a:moveTo>
                  <a:pt x="0" y="0"/>
                </a:moveTo>
                <a:lnTo>
                  <a:pt x="0" y="183"/>
                </a:lnTo>
                <a:lnTo>
                  <a:pt x="193" y="183"/>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7" name="Freeform 16"/>
          <p:cNvSpPr>
            <a:spLocks/>
          </p:cNvSpPr>
          <p:nvPr/>
        </p:nvSpPr>
        <p:spPr bwMode="auto">
          <a:xfrm>
            <a:off x="1271569" y="3031292"/>
            <a:ext cx="2298213" cy="2151960"/>
          </a:xfrm>
          <a:custGeom>
            <a:avLst/>
            <a:gdLst>
              <a:gd name="T0" fmla="*/ 87 w 181"/>
              <a:gd name="T1" fmla="*/ 171 h 171"/>
              <a:gd name="T2" fmla="*/ 86 w 181"/>
              <a:gd name="T3" fmla="*/ 169 h 171"/>
              <a:gd name="T4" fmla="*/ 76 w 181"/>
              <a:gd name="T5" fmla="*/ 167 h 171"/>
              <a:gd name="T6" fmla="*/ 75 w 181"/>
              <a:gd name="T7" fmla="*/ 166 h 171"/>
              <a:gd name="T8" fmla="*/ 68 w 181"/>
              <a:gd name="T9" fmla="*/ 164 h 171"/>
              <a:gd name="T10" fmla="*/ 65 w 181"/>
              <a:gd name="T11" fmla="*/ 161 h 171"/>
              <a:gd name="T12" fmla="*/ 63 w 181"/>
              <a:gd name="T13" fmla="*/ 159 h 171"/>
              <a:gd name="T14" fmla="*/ 48 w 181"/>
              <a:gd name="T15" fmla="*/ 157 h 171"/>
              <a:gd name="T16" fmla="*/ 47 w 181"/>
              <a:gd name="T17" fmla="*/ 152 h 171"/>
              <a:gd name="T18" fmla="*/ 45 w 181"/>
              <a:gd name="T19" fmla="*/ 149 h 171"/>
              <a:gd name="T20" fmla="*/ 42 w 181"/>
              <a:gd name="T21" fmla="*/ 147 h 171"/>
              <a:gd name="T22" fmla="*/ 39 w 181"/>
              <a:gd name="T23" fmla="*/ 144 h 171"/>
              <a:gd name="T24" fmla="*/ 38 w 181"/>
              <a:gd name="T25" fmla="*/ 142 h 171"/>
              <a:gd name="T26" fmla="*/ 36 w 181"/>
              <a:gd name="T27" fmla="*/ 138 h 171"/>
              <a:gd name="T28" fmla="*/ 35 w 181"/>
              <a:gd name="T29" fmla="*/ 134 h 171"/>
              <a:gd name="T30" fmla="*/ 34 w 181"/>
              <a:gd name="T31" fmla="*/ 124 h 171"/>
              <a:gd name="T32" fmla="*/ 32 w 181"/>
              <a:gd name="T33" fmla="*/ 120 h 171"/>
              <a:gd name="T34" fmla="*/ 31 w 181"/>
              <a:gd name="T35" fmla="*/ 119 h 171"/>
              <a:gd name="T36" fmla="*/ 30 w 181"/>
              <a:gd name="T37" fmla="*/ 117 h 171"/>
              <a:gd name="T38" fmla="*/ 28 w 181"/>
              <a:gd name="T39" fmla="*/ 110 h 171"/>
              <a:gd name="T40" fmla="*/ 27 w 181"/>
              <a:gd name="T41" fmla="*/ 98 h 171"/>
              <a:gd name="T42" fmla="*/ 26 w 181"/>
              <a:gd name="T43" fmla="*/ 92 h 171"/>
              <a:gd name="T44" fmla="*/ 24 w 181"/>
              <a:gd name="T45" fmla="*/ 77 h 171"/>
              <a:gd name="T46" fmla="*/ 23 w 181"/>
              <a:gd name="T47" fmla="*/ 74 h 171"/>
              <a:gd name="T48" fmla="*/ 22 w 181"/>
              <a:gd name="T49" fmla="*/ 66 h 171"/>
              <a:gd name="T50" fmla="*/ 20 w 181"/>
              <a:gd name="T51" fmla="*/ 50 h 171"/>
              <a:gd name="T52" fmla="*/ 18 w 181"/>
              <a:gd name="T53" fmla="*/ 49 h 171"/>
              <a:gd name="T54" fmla="*/ 17 w 181"/>
              <a:gd name="T55" fmla="*/ 47 h 171"/>
              <a:gd name="T56" fmla="*/ 13 w 181"/>
              <a:gd name="T57" fmla="*/ 40 h 171"/>
              <a:gd name="T58" fmla="*/ 12 w 181"/>
              <a:gd name="T59" fmla="*/ 29 h 171"/>
              <a:gd name="T60" fmla="*/ 10 w 181"/>
              <a:gd name="T61" fmla="*/ 26 h 171"/>
              <a:gd name="T62" fmla="*/ 7 w 181"/>
              <a:gd name="T63" fmla="*/ 20 h 171"/>
              <a:gd name="T64" fmla="*/ 5 w 181"/>
              <a:gd name="T65" fmla="*/ 17 h 171"/>
              <a:gd name="T66" fmla="*/ 4 w 181"/>
              <a:gd name="T67" fmla="*/ 3 h 171"/>
              <a:gd name="T68" fmla="*/ 0 w 181"/>
              <a:gd name="T6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171">
                <a:moveTo>
                  <a:pt x="181" y="171"/>
                </a:moveTo>
                <a:lnTo>
                  <a:pt x="87" y="171"/>
                </a:lnTo>
                <a:lnTo>
                  <a:pt x="87" y="169"/>
                </a:lnTo>
                <a:lnTo>
                  <a:pt x="86" y="169"/>
                </a:lnTo>
                <a:lnTo>
                  <a:pt x="86" y="167"/>
                </a:lnTo>
                <a:lnTo>
                  <a:pt x="76" y="167"/>
                </a:lnTo>
                <a:lnTo>
                  <a:pt x="76" y="166"/>
                </a:lnTo>
                <a:lnTo>
                  <a:pt x="75" y="166"/>
                </a:lnTo>
                <a:lnTo>
                  <a:pt x="75" y="164"/>
                </a:lnTo>
                <a:lnTo>
                  <a:pt x="68" y="164"/>
                </a:lnTo>
                <a:lnTo>
                  <a:pt x="68" y="161"/>
                </a:lnTo>
                <a:lnTo>
                  <a:pt x="65" y="161"/>
                </a:lnTo>
                <a:lnTo>
                  <a:pt x="65" y="159"/>
                </a:lnTo>
                <a:lnTo>
                  <a:pt x="63" y="159"/>
                </a:lnTo>
                <a:lnTo>
                  <a:pt x="63" y="157"/>
                </a:lnTo>
                <a:lnTo>
                  <a:pt x="48" y="157"/>
                </a:lnTo>
                <a:lnTo>
                  <a:pt x="48" y="152"/>
                </a:lnTo>
                <a:lnTo>
                  <a:pt x="47" y="152"/>
                </a:lnTo>
                <a:lnTo>
                  <a:pt x="47" y="149"/>
                </a:lnTo>
                <a:lnTo>
                  <a:pt x="45" y="149"/>
                </a:lnTo>
                <a:lnTo>
                  <a:pt x="45" y="147"/>
                </a:lnTo>
                <a:lnTo>
                  <a:pt x="42" y="147"/>
                </a:lnTo>
                <a:lnTo>
                  <a:pt x="42" y="144"/>
                </a:lnTo>
                <a:lnTo>
                  <a:pt x="39" y="144"/>
                </a:lnTo>
                <a:lnTo>
                  <a:pt x="39" y="142"/>
                </a:lnTo>
                <a:lnTo>
                  <a:pt x="38" y="142"/>
                </a:lnTo>
                <a:lnTo>
                  <a:pt x="38" y="138"/>
                </a:lnTo>
                <a:lnTo>
                  <a:pt x="36" y="138"/>
                </a:lnTo>
                <a:lnTo>
                  <a:pt x="36" y="134"/>
                </a:lnTo>
                <a:lnTo>
                  <a:pt x="35" y="134"/>
                </a:lnTo>
                <a:lnTo>
                  <a:pt x="35" y="124"/>
                </a:lnTo>
                <a:lnTo>
                  <a:pt x="34" y="124"/>
                </a:lnTo>
                <a:lnTo>
                  <a:pt x="34" y="120"/>
                </a:lnTo>
                <a:lnTo>
                  <a:pt x="32" y="120"/>
                </a:lnTo>
                <a:lnTo>
                  <a:pt x="32" y="119"/>
                </a:lnTo>
                <a:lnTo>
                  <a:pt x="31" y="119"/>
                </a:lnTo>
                <a:lnTo>
                  <a:pt x="31" y="117"/>
                </a:lnTo>
                <a:lnTo>
                  <a:pt x="30" y="117"/>
                </a:lnTo>
                <a:lnTo>
                  <a:pt x="30" y="110"/>
                </a:lnTo>
                <a:lnTo>
                  <a:pt x="28" y="110"/>
                </a:lnTo>
                <a:lnTo>
                  <a:pt x="28" y="98"/>
                </a:lnTo>
                <a:lnTo>
                  <a:pt x="27" y="98"/>
                </a:lnTo>
                <a:lnTo>
                  <a:pt x="27" y="92"/>
                </a:lnTo>
                <a:lnTo>
                  <a:pt x="26" y="92"/>
                </a:lnTo>
                <a:lnTo>
                  <a:pt x="26" y="77"/>
                </a:lnTo>
                <a:lnTo>
                  <a:pt x="24" y="77"/>
                </a:lnTo>
                <a:lnTo>
                  <a:pt x="24" y="74"/>
                </a:lnTo>
                <a:lnTo>
                  <a:pt x="23" y="74"/>
                </a:lnTo>
                <a:lnTo>
                  <a:pt x="23" y="66"/>
                </a:lnTo>
                <a:lnTo>
                  <a:pt x="22" y="66"/>
                </a:lnTo>
                <a:lnTo>
                  <a:pt x="22" y="50"/>
                </a:lnTo>
                <a:lnTo>
                  <a:pt x="20" y="50"/>
                </a:lnTo>
                <a:lnTo>
                  <a:pt x="20" y="49"/>
                </a:lnTo>
                <a:lnTo>
                  <a:pt x="18" y="49"/>
                </a:lnTo>
                <a:lnTo>
                  <a:pt x="18" y="47"/>
                </a:lnTo>
                <a:lnTo>
                  <a:pt x="17" y="47"/>
                </a:lnTo>
                <a:lnTo>
                  <a:pt x="17" y="40"/>
                </a:lnTo>
                <a:lnTo>
                  <a:pt x="13" y="40"/>
                </a:lnTo>
                <a:lnTo>
                  <a:pt x="13" y="29"/>
                </a:lnTo>
                <a:lnTo>
                  <a:pt x="12" y="29"/>
                </a:lnTo>
                <a:lnTo>
                  <a:pt x="12" y="26"/>
                </a:lnTo>
                <a:lnTo>
                  <a:pt x="10" y="26"/>
                </a:lnTo>
                <a:lnTo>
                  <a:pt x="10" y="20"/>
                </a:lnTo>
                <a:lnTo>
                  <a:pt x="7" y="20"/>
                </a:lnTo>
                <a:lnTo>
                  <a:pt x="7" y="17"/>
                </a:lnTo>
                <a:lnTo>
                  <a:pt x="5" y="17"/>
                </a:lnTo>
                <a:lnTo>
                  <a:pt x="5" y="3"/>
                </a:lnTo>
                <a:lnTo>
                  <a:pt x="4" y="3"/>
                </a:lnTo>
                <a:lnTo>
                  <a:pt x="4" y="0"/>
                </a:lnTo>
                <a:lnTo>
                  <a:pt x="0" y="0"/>
                </a:lnTo>
              </a:path>
            </a:pathLst>
          </a:custGeom>
          <a:noFill/>
          <a:ln w="19050">
            <a:solidFill>
              <a:srgbClr val="EB3D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8" name="Freeform 17"/>
          <p:cNvSpPr>
            <a:spLocks/>
          </p:cNvSpPr>
          <p:nvPr/>
        </p:nvSpPr>
        <p:spPr bwMode="auto">
          <a:xfrm>
            <a:off x="1271569" y="3031292"/>
            <a:ext cx="1803018" cy="2101622"/>
          </a:xfrm>
          <a:custGeom>
            <a:avLst/>
            <a:gdLst>
              <a:gd name="T0" fmla="*/ 79 w 142"/>
              <a:gd name="T1" fmla="*/ 167 h 167"/>
              <a:gd name="T2" fmla="*/ 78 w 142"/>
              <a:gd name="T3" fmla="*/ 164 h 167"/>
              <a:gd name="T4" fmla="*/ 76 w 142"/>
              <a:gd name="T5" fmla="*/ 161 h 167"/>
              <a:gd name="T6" fmla="*/ 74 w 142"/>
              <a:gd name="T7" fmla="*/ 160 h 167"/>
              <a:gd name="T8" fmla="*/ 68 w 142"/>
              <a:gd name="T9" fmla="*/ 157 h 167"/>
              <a:gd name="T10" fmla="*/ 64 w 142"/>
              <a:gd name="T11" fmla="*/ 153 h 167"/>
              <a:gd name="T12" fmla="*/ 63 w 142"/>
              <a:gd name="T13" fmla="*/ 151 h 167"/>
              <a:gd name="T14" fmla="*/ 59 w 142"/>
              <a:gd name="T15" fmla="*/ 147 h 167"/>
              <a:gd name="T16" fmla="*/ 57 w 142"/>
              <a:gd name="T17" fmla="*/ 144 h 167"/>
              <a:gd name="T18" fmla="*/ 52 w 142"/>
              <a:gd name="T19" fmla="*/ 137 h 167"/>
              <a:gd name="T20" fmla="*/ 46 w 142"/>
              <a:gd name="T21" fmla="*/ 134 h 167"/>
              <a:gd name="T22" fmla="*/ 44 w 142"/>
              <a:gd name="T23" fmla="*/ 131 h 167"/>
              <a:gd name="T24" fmla="*/ 43 w 142"/>
              <a:gd name="T25" fmla="*/ 129 h 167"/>
              <a:gd name="T26" fmla="*/ 42 w 142"/>
              <a:gd name="T27" fmla="*/ 126 h 167"/>
              <a:gd name="T28" fmla="*/ 40 w 142"/>
              <a:gd name="T29" fmla="*/ 121 h 167"/>
              <a:gd name="T30" fmla="*/ 39 w 142"/>
              <a:gd name="T31" fmla="*/ 118 h 167"/>
              <a:gd name="T32" fmla="*/ 38 w 142"/>
              <a:gd name="T33" fmla="*/ 116 h 167"/>
              <a:gd name="T34" fmla="*/ 36 w 142"/>
              <a:gd name="T35" fmla="*/ 112 h 167"/>
              <a:gd name="T36" fmla="*/ 34 w 142"/>
              <a:gd name="T37" fmla="*/ 107 h 167"/>
              <a:gd name="T38" fmla="*/ 30 w 142"/>
              <a:gd name="T39" fmla="*/ 100 h 167"/>
              <a:gd name="T40" fmla="*/ 30 w 142"/>
              <a:gd name="T41" fmla="*/ 97 h 167"/>
              <a:gd name="T42" fmla="*/ 28 w 142"/>
              <a:gd name="T43" fmla="*/ 94 h 167"/>
              <a:gd name="T44" fmla="*/ 27 w 142"/>
              <a:gd name="T45" fmla="*/ 88 h 167"/>
              <a:gd name="T46" fmla="*/ 24 w 142"/>
              <a:gd name="T47" fmla="*/ 84 h 167"/>
              <a:gd name="T48" fmla="*/ 22 w 142"/>
              <a:gd name="T49" fmla="*/ 80 h 167"/>
              <a:gd name="T50" fmla="*/ 20 w 142"/>
              <a:gd name="T51" fmla="*/ 71 h 167"/>
              <a:gd name="T52" fmla="*/ 18 w 142"/>
              <a:gd name="T53" fmla="*/ 68 h 167"/>
              <a:gd name="T54" fmla="*/ 15 w 142"/>
              <a:gd name="T55" fmla="*/ 47 h 167"/>
              <a:gd name="T56" fmla="*/ 13 w 142"/>
              <a:gd name="T57" fmla="*/ 42 h 167"/>
              <a:gd name="T58" fmla="*/ 11 w 142"/>
              <a:gd name="T59" fmla="*/ 35 h 167"/>
              <a:gd name="T60" fmla="*/ 10 w 142"/>
              <a:gd name="T61" fmla="*/ 33 h 167"/>
              <a:gd name="T62" fmla="*/ 10 w 142"/>
              <a:gd name="T63" fmla="*/ 15 h 167"/>
              <a:gd name="T64" fmla="*/ 8 w 142"/>
              <a:gd name="T65" fmla="*/ 5 h 167"/>
              <a:gd name="T66" fmla="*/ 7 w 142"/>
              <a:gd name="T67" fmla="*/ 2 h 167"/>
              <a:gd name="T68" fmla="*/ 5 w 142"/>
              <a:gd name="T6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67">
                <a:moveTo>
                  <a:pt x="142" y="167"/>
                </a:moveTo>
                <a:lnTo>
                  <a:pt x="79" y="167"/>
                </a:lnTo>
                <a:lnTo>
                  <a:pt x="79" y="164"/>
                </a:lnTo>
                <a:lnTo>
                  <a:pt x="78" y="164"/>
                </a:lnTo>
                <a:lnTo>
                  <a:pt x="78" y="161"/>
                </a:lnTo>
                <a:lnTo>
                  <a:pt x="76" y="161"/>
                </a:lnTo>
                <a:lnTo>
                  <a:pt x="76" y="160"/>
                </a:lnTo>
                <a:lnTo>
                  <a:pt x="74" y="160"/>
                </a:lnTo>
                <a:lnTo>
                  <a:pt x="74" y="157"/>
                </a:lnTo>
                <a:lnTo>
                  <a:pt x="68" y="157"/>
                </a:lnTo>
                <a:lnTo>
                  <a:pt x="68" y="153"/>
                </a:lnTo>
                <a:lnTo>
                  <a:pt x="64" y="153"/>
                </a:lnTo>
                <a:lnTo>
                  <a:pt x="64" y="151"/>
                </a:lnTo>
                <a:lnTo>
                  <a:pt x="63" y="151"/>
                </a:lnTo>
                <a:lnTo>
                  <a:pt x="63" y="147"/>
                </a:lnTo>
                <a:lnTo>
                  <a:pt x="59" y="147"/>
                </a:lnTo>
                <a:lnTo>
                  <a:pt x="59" y="144"/>
                </a:lnTo>
                <a:lnTo>
                  <a:pt x="57" y="144"/>
                </a:lnTo>
                <a:lnTo>
                  <a:pt x="57" y="137"/>
                </a:lnTo>
                <a:lnTo>
                  <a:pt x="52" y="137"/>
                </a:lnTo>
                <a:lnTo>
                  <a:pt x="52" y="134"/>
                </a:lnTo>
                <a:lnTo>
                  <a:pt x="46" y="134"/>
                </a:lnTo>
                <a:lnTo>
                  <a:pt x="46" y="131"/>
                </a:lnTo>
                <a:lnTo>
                  <a:pt x="44" y="131"/>
                </a:lnTo>
                <a:lnTo>
                  <a:pt x="44" y="129"/>
                </a:lnTo>
                <a:lnTo>
                  <a:pt x="43" y="129"/>
                </a:lnTo>
                <a:lnTo>
                  <a:pt x="43" y="126"/>
                </a:lnTo>
                <a:lnTo>
                  <a:pt x="42" y="126"/>
                </a:lnTo>
                <a:lnTo>
                  <a:pt x="42" y="121"/>
                </a:lnTo>
                <a:lnTo>
                  <a:pt x="40" y="121"/>
                </a:lnTo>
                <a:lnTo>
                  <a:pt x="40" y="118"/>
                </a:lnTo>
                <a:lnTo>
                  <a:pt x="39" y="118"/>
                </a:lnTo>
                <a:lnTo>
                  <a:pt x="39" y="116"/>
                </a:lnTo>
                <a:lnTo>
                  <a:pt x="38" y="116"/>
                </a:lnTo>
                <a:lnTo>
                  <a:pt x="38" y="112"/>
                </a:lnTo>
                <a:lnTo>
                  <a:pt x="36" y="112"/>
                </a:lnTo>
                <a:lnTo>
                  <a:pt x="36" y="107"/>
                </a:lnTo>
                <a:lnTo>
                  <a:pt x="34" y="107"/>
                </a:lnTo>
                <a:lnTo>
                  <a:pt x="34" y="100"/>
                </a:lnTo>
                <a:lnTo>
                  <a:pt x="30" y="100"/>
                </a:lnTo>
                <a:lnTo>
                  <a:pt x="30" y="97"/>
                </a:lnTo>
                <a:lnTo>
                  <a:pt x="30" y="97"/>
                </a:lnTo>
                <a:lnTo>
                  <a:pt x="30" y="94"/>
                </a:lnTo>
                <a:lnTo>
                  <a:pt x="28" y="94"/>
                </a:lnTo>
                <a:lnTo>
                  <a:pt x="28" y="88"/>
                </a:lnTo>
                <a:lnTo>
                  <a:pt x="27" y="88"/>
                </a:lnTo>
                <a:lnTo>
                  <a:pt x="27" y="84"/>
                </a:lnTo>
                <a:lnTo>
                  <a:pt x="24" y="84"/>
                </a:lnTo>
                <a:lnTo>
                  <a:pt x="24" y="80"/>
                </a:lnTo>
                <a:lnTo>
                  <a:pt x="22" y="80"/>
                </a:lnTo>
                <a:lnTo>
                  <a:pt x="22" y="71"/>
                </a:lnTo>
                <a:lnTo>
                  <a:pt x="20" y="71"/>
                </a:lnTo>
                <a:lnTo>
                  <a:pt x="20" y="68"/>
                </a:lnTo>
                <a:lnTo>
                  <a:pt x="18" y="68"/>
                </a:lnTo>
                <a:lnTo>
                  <a:pt x="18" y="47"/>
                </a:lnTo>
                <a:lnTo>
                  <a:pt x="15" y="47"/>
                </a:lnTo>
                <a:lnTo>
                  <a:pt x="15" y="42"/>
                </a:lnTo>
                <a:lnTo>
                  <a:pt x="13" y="42"/>
                </a:lnTo>
                <a:lnTo>
                  <a:pt x="13" y="35"/>
                </a:lnTo>
                <a:lnTo>
                  <a:pt x="11" y="35"/>
                </a:lnTo>
                <a:lnTo>
                  <a:pt x="11" y="33"/>
                </a:lnTo>
                <a:lnTo>
                  <a:pt x="10" y="33"/>
                </a:lnTo>
                <a:lnTo>
                  <a:pt x="10" y="20"/>
                </a:lnTo>
                <a:lnTo>
                  <a:pt x="10" y="15"/>
                </a:lnTo>
                <a:lnTo>
                  <a:pt x="8" y="15"/>
                </a:lnTo>
                <a:lnTo>
                  <a:pt x="8" y="5"/>
                </a:lnTo>
                <a:lnTo>
                  <a:pt x="7" y="5"/>
                </a:lnTo>
                <a:lnTo>
                  <a:pt x="7" y="2"/>
                </a:lnTo>
                <a:lnTo>
                  <a:pt x="5" y="2"/>
                </a:lnTo>
                <a:lnTo>
                  <a:pt x="5" y="0"/>
                </a:lnTo>
                <a:lnTo>
                  <a:pt x="0" y="0"/>
                </a:lnTo>
              </a:path>
            </a:pathLst>
          </a:custGeom>
          <a:noFill/>
          <a:ln w="19050">
            <a:solidFill>
              <a:srgbClr val="340E7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29" name="Line 18"/>
          <p:cNvSpPr>
            <a:spLocks noChangeShapeType="1"/>
          </p:cNvSpPr>
          <p:nvPr/>
        </p:nvSpPr>
        <p:spPr bwMode="auto">
          <a:xfrm>
            <a:off x="3036495" y="5107745"/>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0" name="Line 19"/>
          <p:cNvSpPr>
            <a:spLocks noChangeShapeType="1"/>
          </p:cNvSpPr>
          <p:nvPr/>
        </p:nvSpPr>
        <p:spPr bwMode="auto">
          <a:xfrm>
            <a:off x="3430112" y="4755378"/>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31" name="Line 20"/>
          <p:cNvSpPr>
            <a:spLocks noChangeShapeType="1"/>
          </p:cNvSpPr>
          <p:nvPr/>
        </p:nvSpPr>
        <p:spPr bwMode="auto">
          <a:xfrm>
            <a:off x="3620572" y="4755378"/>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24" name="Line 21"/>
          <p:cNvSpPr>
            <a:spLocks noChangeShapeType="1"/>
          </p:cNvSpPr>
          <p:nvPr/>
        </p:nvSpPr>
        <p:spPr bwMode="auto">
          <a:xfrm>
            <a:off x="3557085" y="4755378"/>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25" name="Line 22"/>
          <p:cNvSpPr>
            <a:spLocks noChangeShapeType="1"/>
          </p:cNvSpPr>
          <p:nvPr/>
        </p:nvSpPr>
        <p:spPr bwMode="auto">
          <a:xfrm>
            <a:off x="3341231" y="4755378"/>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28" name="Line 23"/>
          <p:cNvSpPr>
            <a:spLocks noChangeShapeType="1"/>
          </p:cNvSpPr>
          <p:nvPr/>
        </p:nvSpPr>
        <p:spPr bwMode="auto">
          <a:xfrm>
            <a:off x="3265047" y="4755378"/>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29" name="Line 24"/>
          <p:cNvSpPr>
            <a:spLocks noChangeShapeType="1"/>
          </p:cNvSpPr>
          <p:nvPr/>
        </p:nvSpPr>
        <p:spPr bwMode="auto">
          <a:xfrm>
            <a:off x="3188863" y="4755378"/>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0" name="Line 25"/>
          <p:cNvSpPr>
            <a:spLocks noChangeShapeType="1"/>
          </p:cNvSpPr>
          <p:nvPr/>
        </p:nvSpPr>
        <p:spPr bwMode="auto">
          <a:xfrm>
            <a:off x="3150771" y="4767962"/>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1" name="Line 26"/>
          <p:cNvSpPr>
            <a:spLocks noChangeShapeType="1"/>
          </p:cNvSpPr>
          <p:nvPr/>
        </p:nvSpPr>
        <p:spPr bwMode="auto">
          <a:xfrm>
            <a:off x="3087284" y="4604363"/>
            <a:ext cx="0" cy="6292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2" name="Line 27"/>
          <p:cNvSpPr>
            <a:spLocks noChangeShapeType="1"/>
          </p:cNvSpPr>
          <p:nvPr/>
        </p:nvSpPr>
        <p:spPr bwMode="auto">
          <a:xfrm>
            <a:off x="3061890" y="4604363"/>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3" name="Line 28"/>
          <p:cNvSpPr>
            <a:spLocks noChangeShapeType="1"/>
          </p:cNvSpPr>
          <p:nvPr/>
        </p:nvSpPr>
        <p:spPr bwMode="auto">
          <a:xfrm>
            <a:off x="3049192" y="4604363"/>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4" name="Line 29"/>
          <p:cNvSpPr>
            <a:spLocks noChangeShapeType="1"/>
          </p:cNvSpPr>
          <p:nvPr/>
        </p:nvSpPr>
        <p:spPr bwMode="auto">
          <a:xfrm>
            <a:off x="3023798" y="4604363"/>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5" name="Line 30"/>
          <p:cNvSpPr>
            <a:spLocks noChangeShapeType="1"/>
          </p:cNvSpPr>
          <p:nvPr/>
        </p:nvSpPr>
        <p:spPr bwMode="auto">
          <a:xfrm>
            <a:off x="2922219" y="4604363"/>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6" name="Line 31"/>
          <p:cNvSpPr>
            <a:spLocks noChangeShapeType="1"/>
          </p:cNvSpPr>
          <p:nvPr/>
        </p:nvSpPr>
        <p:spPr bwMode="auto">
          <a:xfrm>
            <a:off x="2391048" y="4222631"/>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7" name="Line 32"/>
          <p:cNvSpPr>
            <a:spLocks noChangeShapeType="1"/>
          </p:cNvSpPr>
          <p:nvPr/>
        </p:nvSpPr>
        <p:spPr bwMode="auto">
          <a:xfrm>
            <a:off x="3163468" y="4767962"/>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8" name="Line 33"/>
          <p:cNvSpPr>
            <a:spLocks noChangeShapeType="1"/>
          </p:cNvSpPr>
          <p:nvPr/>
        </p:nvSpPr>
        <p:spPr bwMode="auto">
          <a:xfrm>
            <a:off x="3125376" y="4767962"/>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39" name="Line 34"/>
          <p:cNvSpPr>
            <a:spLocks noChangeShapeType="1"/>
          </p:cNvSpPr>
          <p:nvPr/>
        </p:nvSpPr>
        <p:spPr bwMode="auto">
          <a:xfrm>
            <a:off x="3049192" y="4604363"/>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0" name="Line 35"/>
          <p:cNvSpPr>
            <a:spLocks noChangeShapeType="1"/>
          </p:cNvSpPr>
          <p:nvPr/>
        </p:nvSpPr>
        <p:spPr bwMode="auto">
          <a:xfrm>
            <a:off x="3011101" y="4604363"/>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1" name="Line 36"/>
          <p:cNvSpPr>
            <a:spLocks noChangeShapeType="1"/>
          </p:cNvSpPr>
          <p:nvPr/>
        </p:nvSpPr>
        <p:spPr bwMode="auto">
          <a:xfrm>
            <a:off x="2985706" y="4604363"/>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2" name="Line 37"/>
          <p:cNvSpPr>
            <a:spLocks noChangeShapeType="1"/>
          </p:cNvSpPr>
          <p:nvPr/>
        </p:nvSpPr>
        <p:spPr bwMode="auto">
          <a:xfrm>
            <a:off x="2947614" y="4604363"/>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3" name="Line 38"/>
          <p:cNvSpPr>
            <a:spLocks noChangeShapeType="1"/>
          </p:cNvSpPr>
          <p:nvPr/>
        </p:nvSpPr>
        <p:spPr bwMode="auto">
          <a:xfrm>
            <a:off x="2871430" y="4604363"/>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4" name="Line 39"/>
          <p:cNvSpPr>
            <a:spLocks noChangeShapeType="1"/>
          </p:cNvSpPr>
          <p:nvPr/>
        </p:nvSpPr>
        <p:spPr bwMode="auto">
          <a:xfrm>
            <a:off x="2846036" y="4604363"/>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5" name="Line 40"/>
          <p:cNvSpPr>
            <a:spLocks noChangeShapeType="1"/>
          </p:cNvSpPr>
          <p:nvPr/>
        </p:nvSpPr>
        <p:spPr bwMode="auto">
          <a:xfrm>
            <a:off x="2782549" y="4541440"/>
            <a:ext cx="0" cy="629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6" name="Line 41"/>
          <p:cNvSpPr>
            <a:spLocks noChangeShapeType="1"/>
          </p:cNvSpPr>
          <p:nvPr/>
        </p:nvSpPr>
        <p:spPr bwMode="auto">
          <a:xfrm>
            <a:off x="2757154" y="4503686"/>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7" name="Line 42"/>
          <p:cNvSpPr>
            <a:spLocks noChangeShapeType="1"/>
          </p:cNvSpPr>
          <p:nvPr/>
        </p:nvSpPr>
        <p:spPr bwMode="auto">
          <a:xfrm>
            <a:off x="3557085" y="5152814"/>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8" name="Line 43"/>
          <p:cNvSpPr>
            <a:spLocks noChangeShapeType="1"/>
          </p:cNvSpPr>
          <p:nvPr/>
        </p:nvSpPr>
        <p:spPr bwMode="auto">
          <a:xfrm>
            <a:off x="3341231" y="5152814"/>
            <a:ext cx="0" cy="5033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49" name="Line 44"/>
          <p:cNvSpPr>
            <a:spLocks noChangeShapeType="1"/>
          </p:cNvSpPr>
          <p:nvPr/>
        </p:nvSpPr>
        <p:spPr bwMode="auto">
          <a:xfrm>
            <a:off x="2998403" y="5107745"/>
            <a:ext cx="0" cy="50338"/>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50" name="Freeform 45"/>
          <p:cNvSpPr>
            <a:spLocks/>
          </p:cNvSpPr>
          <p:nvPr/>
        </p:nvSpPr>
        <p:spPr bwMode="auto">
          <a:xfrm>
            <a:off x="1271569" y="3031292"/>
            <a:ext cx="2183938" cy="1761839"/>
          </a:xfrm>
          <a:custGeom>
            <a:avLst/>
            <a:gdLst>
              <a:gd name="T0" fmla="*/ 172 w 172"/>
              <a:gd name="T1" fmla="*/ 140 h 140"/>
              <a:gd name="T2" fmla="*/ 143 w 172"/>
              <a:gd name="T3" fmla="*/ 140 h 140"/>
              <a:gd name="T4" fmla="*/ 143 w 172"/>
              <a:gd name="T5" fmla="*/ 127 h 140"/>
              <a:gd name="T6" fmla="*/ 123 w 172"/>
              <a:gd name="T7" fmla="*/ 127 h 140"/>
              <a:gd name="T8" fmla="*/ 123 w 172"/>
              <a:gd name="T9" fmla="*/ 123 h 140"/>
              <a:gd name="T10" fmla="*/ 118 w 172"/>
              <a:gd name="T11" fmla="*/ 123 h 140"/>
              <a:gd name="T12" fmla="*/ 118 w 172"/>
              <a:gd name="T13" fmla="*/ 119 h 140"/>
              <a:gd name="T14" fmla="*/ 114 w 172"/>
              <a:gd name="T15" fmla="*/ 119 h 140"/>
              <a:gd name="T16" fmla="*/ 114 w 172"/>
              <a:gd name="T17" fmla="*/ 115 h 140"/>
              <a:gd name="T18" fmla="*/ 113 w 172"/>
              <a:gd name="T19" fmla="*/ 115 h 140"/>
              <a:gd name="T20" fmla="*/ 113 w 172"/>
              <a:gd name="T21" fmla="*/ 112 h 140"/>
              <a:gd name="T22" fmla="*/ 111 w 172"/>
              <a:gd name="T23" fmla="*/ 112 h 140"/>
              <a:gd name="T24" fmla="*/ 111 w 172"/>
              <a:gd name="T25" fmla="*/ 108 h 140"/>
              <a:gd name="T26" fmla="*/ 106 w 172"/>
              <a:gd name="T27" fmla="*/ 108 h 140"/>
              <a:gd name="T28" fmla="*/ 106 w 172"/>
              <a:gd name="T29" fmla="*/ 105 h 140"/>
              <a:gd name="T30" fmla="*/ 91 w 172"/>
              <a:gd name="T31" fmla="*/ 105 h 140"/>
              <a:gd name="T32" fmla="*/ 91 w 172"/>
              <a:gd name="T33" fmla="*/ 97 h 140"/>
              <a:gd name="T34" fmla="*/ 90 w 172"/>
              <a:gd name="T35" fmla="*/ 97 h 140"/>
              <a:gd name="T36" fmla="*/ 90 w 172"/>
              <a:gd name="T37" fmla="*/ 94 h 140"/>
              <a:gd name="T38" fmla="*/ 85 w 172"/>
              <a:gd name="T39" fmla="*/ 94 h 140"/>
              <a:gd name="T40" fmla="*/ 85 w 172"/>
              <a:gd name="T41" fmla="*/ 83 h 140"/>
              <a:gd name="T42" fmla="*/ 79 w 172"/>
              <a:gd name="T43" fmla="*/ 83 h 140"/>
              <a:gd name="T44" fmla="*/ 79 w 172"/>
              <a:gd name="T45" fmla="*/ 80 h 140"/>
              <a:gd name="T46" fmla="*/ 75 w 172"/>
              <a:gd name="T47" fmla="*/ 80 h 140"/>
              <a:gd name="T48" fmla="*/ 75 w 172"/>
              <a:gd name="T49" fmla="*/ 76 h 140"/>
              <a:gd name="T50" fmla="*/ 66 w 172"/>
              <a:gd name="T51" fmla="*/ 76 h 140"/>
              <a:gd name="T52" fmla="*/ 66 w 172"/>
              <a:gd name="T53" fmla="*/ 69 h 140"/>
              <a:gd name="T54" fmla="*/ 61 w 172"/>
              <a:gd name="T55" fmla="*/ 69 h 140"/>
              <a:gd name="T56" fmla="*/ 61 w 172"/>
              <a:gd name="T57" fmla="*/ 66 h 140"/>
              <a:gd name="T58" fmla="*/ 55 w 172"/>
              <a:gd name="T59" fmla="*/ 66 h 140"/>
              <a:gd name="T60" fmla="*/ 55 w 172"/>
              <a:gd name="T61" fmla="*/ 62 h 140"/>
              <a:gd name="T62" fmla="*/ 54 w 172"/>
              <a:gd name="T63" fmla="*/ 62 h 140"/>
              <a:gd name="T64" fmla="*/ 54 w 172"/>
              <a:gd name="T65" fmla="*/ 56 h 140"/>
              <a:gd name="T66" fmla="*/ 52 w 172"/>
              <a:gd name="T67" fmla="*/ 56 h 140"/>
              <a:gd name="T68" fmla="*/ 52 w 172"/>
              <a:gd name="T69" fmla="*/ 53 h 140"/>
              <a:gd name="T70" fmla="*/ 49 w 172"/>
              <a:gd name="T71" fmla="*/ 53 h 140"/>
              <a:gd name="T72" fmla="*/ 49 w 172"/>
              <a:gd name="T73" fmla="*/ 46 h 140"/>
              <a:gd name="T74" fmla="*/ 43 w 172"/>
              <a:gd name="T75" fmla="*/ 46 h 140"/>
              <a:gd name="T76" fmla="*/ 43 w 172"/>
              <a:gd name="T77" fmla="*/ 37 h 140"/>
              <a:gd name="T78" fmla="*/ 42 w 172"/>
              <a:gd name="T79" fmla="*/ 37 h 140"/>
              <a:gd name="T80" fmla="*/ 42 w 172"/>
              <a:gd name="T81" fmla="*/ 30 h 140"/>
              <a:gd name="T82" fmla="*/ 34 w 172"/>
              <a:gd name="T83" fmla="*/ 30 h 140"/>
              <a:gd name="T84" fmla="*/ 34 w 172"/>
              <a:gd name="T85" fmla="*/ 27 h 140"/>
              <a:gd name="T86" fmla="*/ 31 w 172"/>
              <a:gd name="T87" fmla="*/ 27 h 140"/>
              <a:gd name="T88" fmla="*/ 31 w 172"/>
              <a:gd name="T89" fmla="*/ 23 h 140"/>
              <a:gd name="T90" fmla="*/ 30 w 172"/>
              <a:gd name="T91" fmla="*/ 23 h 140"/>
              <a:gd name="T92" fmla="*/ 30 w 172"/>
              <a:gd name="T93" fmla="*/ 20 h 140"/>
              <a:gd name="T94" fmla="*/ 25 w 172"/>
              <a:gd name="T95" fmla="*/ 20 h 140"/>
              <a:gd name="T96" fmla="*/ 25 w 172"/>
              <a:gd name="T97" fmla="*/ 17 h 140"/>
              <a:gd name="T98" fmla="*/ 21 w 172"/>
              <a:gd name="T99" fmla="*/ 17 h 140"/>
              <a:gd name="T100" fmla="*/ 21 w 172"/>
              <a:gd name="T101" fmla="*/ 14 h 140"/>
              <a:gd name="T102" fmla="*/ 19 w 172"/>
              <a:gd name="T103" fmla="*/ 14 h 140"/>
              <a:gd name="T104" fmla="*/ 19 w 172"/>
              <a:gd name="T105" fmla="*/ 10 h 140"/>
              <a:gd name="T106" fmla="*/ 18 w 172"/>
              <a:gd name="T107" fmla="*/ 10 h 140"/>
              <a:gd name="T108" fmla="*/ 18 w 172"/>
              <a:gd name="T109" fmla="*/ 7 h 140"/>
              <a:gd name="T110" fmla="*/ 9 w 172"/>
              <a:gd name="T111" fmla="*/ 7 h 140"/>
              <a:gd name="T112" fmla="*/ 9 w 172"/>
              <a:gd name="T113" fmla="*/ 4 h 140"/>
              <a:gd name="T114" fmla="*/ 8 w 172"/>
              <a:gd name="T115" fmla="*/ 4 h 140"/>
              <a:gd name="T116" fmla="*/ 8 w 172"/>
              <a:gd name="T117" fmla="*/ 0 h 140"/>
              <a:gd name="T118" fmla="*/ 0 w 172"/>
              <a:gd name="T1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140">
                <a:moveTo>
                  <a:pt x="172" y="140"/>
                </a:moveTo>
                <a:lnTo>
                  <a:pt x="143" y="140"/>
                </a:lnTo>
                <a:lnTo>
                  <a:pt x="143" y="127"/>
                </a:lnTo>
                <a:lnTo>
                  <a:pt x="123" y="127"/>
                </a:lnTo>
                <a:lnTo>
                  <a:pt x="123" y="123"/>
                </a:lnTo>
                <a:lnTo>
                  <a:pt x="118" y="123"/>
                </a:lnTo>
                <a:lnTo>
                  <a:pt x="118" y="119"/>
                </a:lnTo>
                <a:lnTo>
                  <a:pt x="114" y="119"/>
                </a:lnTo>
                <a:lnTo>
                  <a:pt x="114" y="115"/>
                </a:lnTo>
                <a:lnTo>
                  <a:pt x="113" y="115"/>
                </a:lnTo>
                <a:lnTo>
                  <a:pt x="113" y="112"/>
                </a:lnTo>
                <a:lnTo>
                  <a:pt x="111" y="112"/>
                </a:lnTo>
                <a:lnTo>
                  <a:pt x="111" y="108"/>
                </a:lnTo>
                <a:lnTo>
                  <a:pt x="106" y="108"/>
                </a:lnTo>
                <a:lnTo>
                  <a:pt x="106" y="105"/>
                </a:lnTo>
                <a:lnTo>
                  <a:pt x="91" y="105"/>
                </a:lnTo>
                <a:lnTo>
                  <a:pt x="91" y="97"/>
                </a:lnTo>
                <a:lnTo>
                  <a:pt x="90" y="97"/>
                </a:lnTo>
                <a:lnTo>
                  <a:pt x="90" y="94"/>
                </a:lnTo>
                <a:lnTo>
                  <a:pt x="85" y="94"/>
                </a:lnTo>
                <a:lnTo>
                  <a:pt x="85" y="83"/>
                </a:lnTo>
                <a:lnTo>
                  <a:pt x="79" y="83"/>
                </a:lnTo>
                <a:lnTo>
                  <a:pt x="79" y="80"/>
                </a:lnTo>
                <a:lnTo>
                  <a:pt x="75" y="80"/>
                </a:lnTo>
                <a:lnTo>
                  <a:pt x="75" y="76"/>
                </a:lnTo>
                <a:lnTo>
                  <a:pt x="66" y="76"/>
                </a:lnTo>
                <a:lnTo>
                  <a:pt x="66" y="69"/>
                </a:lnTo>
                <a:lnTo>
                  <a:pt x="61" y="69"/>
                </a:lnTo>
                <a:lnTo>
                  <a:pt x="61" y="66"/>
                </a:lnTo>
                <a:lnTo>
                  <a:pt x="55" y="66"/>
                </a:lnTo>
                <a:lnTo>
                  <a:pt x="55" y="62"/>
                </a:lnTo>
                <a:lnTo>
                  <a:pt x="54" y="62"/>
                </a:lnTo>
                <a:lnTo>
                  <a:pt x="54" y="56"/>
                </a:lnTo>
                <a:lnTo>
                  <a:pt x="52" y="56"/>
                </a:lnTo>
                <a:lnTo>
                  <a:pt x="52" y="53"/>
                </a:lnTo>
                <a:lnTo>
                  <a:pt x="49" y="53"/>
                </a:lnTo>
                <a:lnTo>
                  <a:pt x="49" y="46"/>
                </a:lnTo>
                <a:lnTo>
                  <a:pt x="43" y="46"/>
                </a:lnTo>
                <a:lnTo>
                  <a:pt x="43" y="37"/>
                </a:lnTo>
                <a:lnTo>
                  <a:pt x="42" y="37"/>
                </a:lnTo>
                <a:lnTo>
                  <a:pt x="42" y="30"/>
                </a:lnTo>
                <a:lnTo>
                  <a:pt x="34" y="30"/>
                </a:lnTo>
                <a:lnTo>
                  <a:pt x="34" y="27"/>
                </a:lnTo>
                <a:lnTo>
                  <a:pt x="31" y="27"/>
                </a:lnTo>
                <a:lnTo>
                  <a:pt x="31" y="23"/>
                </a:lnTo>
                <a:lnTo>
                  <a:pt x="30" y="23"/>
                </a:lnTo>
                <a:lnTo>
                  <a:pt x="30" y="20"/>
                </a:lnTo>
                <a:lnTo>
                  <a:pt x="25" y="20"/>
                </a:lnTo>
                <a:lnTo>
                  <a:pt x="25" y="17"/>
                </a:lnTo>
                <a:lnTo>
                  <a:pt x="21" y="17"/>
                </a:lnTo>
                <a:lnTo>
                  <a:pt x="21" y="14"/>
                </a:lnTo>
                <a:lnTo>
                  <a:pt x="19" y="14"/>
                </a:lnTo>
                <a:lnTo>
                  <a:pt x="19" y="10"/>
                </a:lnTo>
                <a:lnTo>
                  <a:pt x="18" y="10"/>
                </a:lnTo>
                <a:lnTo>
                  <a:pt x="18" y="7"/>
                </a:lnTo>
                <a:lnTo>
                  <a:pt x="9" y="7"/>
                </a:lnTo>
                <a:lnTo>
                  <a:pt x="9" y="4"/>
                </a:lnTo>
                <a:lnTo>
                  <a:pt x="8" y="4"/>
                </a:lnTo>
                <a:lnTo>
                  <a:pt x="8" y="0"/>
                </a:lnTo>
                <a:lnTo>
                  <a:pt x="0" y="0"/>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51" name="Freeform 46"/>
          <p:cNvSpPr>
            <a:spLocks/>
          </p:cNvSpPr>
          <p:nvPr/>
        </p:nvSpPr>
        <p:spPr bwMode="auto">
          <a:xfrm>
            <a:off x="1271569" y="3031292"/>
            <a:ext cx="2374397" cy="1749254"/>
          </a:xfrm>
          <a:custGeom>
            <a:avLst/>
            <a:gdLst>
              <a:gd name="T0" fmla="*/ 146 w 187"/>
              <a:gd name="T1" fmla="*/ 139 h 139"/>
              <a:gd name="T2" fmla="*/ 143 w 187"/>
              <a:gd name="T3" fmla="*/ 133 h 139"/>
              <a:gd name="T4" fmla="*/ 130 w 187"/>
              <a:gd name="T5" fmla="*/ 127 h 139"/>
              <a:gd name="T6" fmla="*/ 129 w 187"/>
              <a:gd name="T7" fmla="*/ 126 h 139"/>
              <a:gd name="T8" fmla="*/ 127 w 187"/>
              <a:gd name="T9" fmla="*/ 121 h 139"/>
              <a:gd name="T10" fmla="*/ 107 w 187"/>
              <a:gd name="T11" fmla="*/ 118 h 139"/>
              <a:gd name="T12" fmla="*/ 104 w 187"/>
              <a:gd name="T13" fmla="*/ 114 h 139"/>
              <a:gd name="T14" fmla="*/ 102 w 187"/>
              <a:gd name="T15" fmla="*/ 110 h 139"/>
              <a:gd name="T16" fmla="*/ 98 w 187"/>
              <a:gd name="T17" fmla="*/ 107 h 139"/>
              <a:gd name="T18" fmla="*/ 96 w 187"/>
              <a:gd name="T19" fmla="*/ 104 h 139"/>
              <a:gd name="T20" fmla="*/ 94 w 187"/>
              <a:gd name="T21" fmla="*/ 100 h 139"/>
              <a:gd name="T22" fmla="*/ 87 w 187"/>
              <a:gd name="T23" fmla="*/ 97 h 139"/>
              <a:gd name="T24" fmla="*/ 82 w 187"/>
              <a:gd name="T25" fmla="*/ 94 h 139"/>
              <a:gd name="T26" fmla="*/ 69 w 187"/>
              <a:gd name="T27" fmla="*/ 90 h 139"/>
              <a:gd name="T28" fmla="*/ 68 w 187"/>
              <a:gd name="T29" fmla="*/ 87 h 139"/>
              <a:gd name="T30" fmla="*/ 66 w 187"/>
              <a:gd name="T31" fmla="*/ 84 h 139"/>
              <a:gd name="T32" fmla="*/ 65 w 187"/>
              <a:gd name="T33" fmla="*/ 81 h 139"/>
              <a:gd name="T34" fmla="*/ 59 w 187"/>
              <a:gd name="T35" fmla="*/ 74 h 139"/>
              <a:gd name="T36" fmla="*/ 54 w 187"/>
              <a:gd name="T37" fmla="*/ 68 h 139"/>
              <a:gd name="T38" fmla="*/ 49 w 187"/>
              <a:gd name="T39" fmla="*/ 65 h 139"/>
              <a:gd name="T40" fmla="*/ 46 w 187"/>
              <a:gd name="T41" fmla="*/ 62 h 139"/>
              <a:gd name="T42" fmla="*/ 43 w 187"/>
              <a:gd name="T43" fmla="*/ 55 h 139"/>
              <a:gd name="T44" fmla="*/ 42 w 187"/>
              <a:gd name="T45" fmla="*/ 52 h 139"/>
              <a:gd name="T46" fmla="*/ 41 w 187"/>
              <a:gd name="T47" fmla="*/ 48 h 139"/>
              <a:gd name="T48" fmla="*/ 38 w 187"/>
              <a:gd name="T49" fmla="*/ 42 h 139"/>
              <a:gd name="T50" fmla="*/ 36 w 187"/>
              <a:gd name="T51" fmla="*/ 39 h 139"/>
              <a:gd name="T52" fmla="*/ 34 w 187"/>
              <a:gd name="T53" fmla="*/ 32 h 139"/>
              <a:gd name="T54" fmla="*/ 33 w 187"/>
              <a:gd name="T55" fmla="*/ 22 h 139"/>
              <a:gd name="T56" fmla="*/ 32 w 187"/>
              <a:gd name="T57" fmla="*/ 19 h 139"/>
              <a:gd name="T58" fmla="*/ 24 w 187"/>
              <a:gd name="T59" fmla="*/ 16 h 139"/>
              <a:gd name="T60" fmla="*/ 16 w 187"/>
              <a:gd name="T61" fmla="*/ 13 h 139"/>
              <a:gd name="T62" fmla="*/ 13 w 187"/>
              <a:gd name="T63" fmla="*/ 10 h 139"/>
              <a:gd name="T64" fmla="*/ 11 w 187"/>
              <a:gd name="T65" fmla="*/ 7 h 139"/>
              <a:gd name="T66" fmla="*/ 5 w 187"/>
              <a:gd name="T67" fmla="*/ 3 h 139"/>
              <a:gd name="T68" fmla="*/ 0 w 187"/>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139">
                <a:moveTo>
                  <a:pt x="187" y="139"/>
                </a:moveTo>
                <a:lnTo>
                  <a:pt x="146" y="139"/>
                </a:lnTo>
                <a:lnTo>
                  <a:pt x="146" y="133"/>
                </a:lnTo>
                <a:lnTo>
                  <a:pt x="143" y="133"/>
                </a:lnTo>
                <a:lnTo>
                  <a:pt x="143" y="127"/>
                </a:lnTo>
                <a:lnTo>
                  <a:pt x="130" y="127"/>
                </a:lnTo>
                <a:lnTo>
                  <a:pt x="130" y="126"/>
                </a:lnTo>
                <a:lnTo>
                  <a:pt x="129" y="126"/>
                </a:lnTo>
                <a:lnTo>
                  <a:pt x="129" y="121"/>
                </a:lnTo>
                <a:lnTo>
                  <a:pt x="127" y="121"/>
                </a:lnTo>
                <a:lnTo>
                  <a:pt x="127" y="118"/>
                </a:lnTo>
                <a:lnTo>
                  <a:pt x="107" y="118"/>
                </a:lnTo>
                <a:lnTo>
                  <a:pt x="107" y="114"/>
                </a:lnTo>
                <a:lnTo>
                  <a:pt x="104" y="114"/>
                </a:lnTo>
                <a:lnTo>
                  <a:pt x="104" y="110"/>
                </a:lnTo>
                <a:lnTo>
                  <a:pt x="102" y="110"/>
                </a:lnTo>
                <a:lnTo>
                  <a:pt x="102" y="107"/>
                </a:lnTo>
                <a:lnTo>
                  <a:pt x="98" y="107"/>
                </a:lnTo>
                <a:lnTo>
                  <a:pt x="98" y="104"/>
                </a:lnTo>
                <a:lnTo>
                  <a:pt x="96" y="104"/>
                </a:lnTo>
                <a:lnTo>
                  <a:pt x="96" y="100"/>
                </a:lnTo>
                <a:lnTo>
                  <a:pt x="94" y="100"/>
                </a:lnTo>
                <a:lnTo>
                  <a:pt x="94" y="97"/>
                </a:lnTo>
                <a:lnTo>
                  <a:pt x="87" y="97"/>
                </a:lnTo>
                <a:lnTo>
                  <a:pt x="87" y="94"/>
                </a:lnTo>
                <a:lnTo>
                  <a:pt x="82" y="94"/>
                </a:lnTo>
                <a:lnTo>
                  <a:pt x="82" y="90"/>
                </a:lnTo>
                <a:lnTo>
                  <a:pt x="69" y="90"/>
                </a:lnTo>
                <a:lnTo>
                  <a:pt x="69" y="87"/>
                </a:lnTo>
                <a:lnTo>
                  <a:pt x="68" y="87"/>
                </a:lnTo>
                <a:lnTo>
                  <a:pt x="68" y="84"/>
                </a:lnTo>
                <a:lnTo>
                  <a:pt x="66" y="84"/>
                </a:lnTo>
                <a:lnTo>
                  <a:pt x="66" y="81"/>
                </a:lnTo>
                <a:lnTo>
                  <a:pt x="65" y="81"/>
                </a:lnTo>
                <a:lnTo>
                  <a:pt x="65" y="74"/>
                </a:lnTo>
                <a:lnTo>
                  <a:pt x="59" y="74"/>
                </a:lnTo>
                <a:lnTo>
                  <a:pt x="59" y="68"/>
                </a:lnTo>
                <a:lnTo>
                  <a:pt x="54" y="68"/>
                </a:lnTo>
                <a:lnTo>
                  <a:pt x="54" y="65"/>
                </a:lnTo>
                <a:lnTo>
                  <a:pt x="49" y="65"/>
                </a:lnTo>
                <a:lnTo>
                  <a:pt x="49" y="62"/>
                </a:lnTo>
                <a:lnTo>
                  <a:pt x="46" y="62"/>
                </a:lnTo>
                <a:lnTo>
                  <a:pt x="46" y="55"/>
                </a:lnTo>
                <a:lnTo>
                  <a:pt x="43" y="55"/>
                </a:lnTo>
                <a:lnTo>
                  <a:pt x="43" y="52"/>
                </a:lnTo>
                <a:lnTo>
                  <a:pt x="42" y="52"/>
                </a:lnTo>
                <a:lnTo>
                  <a:pt x="42" y="48"/>
                </a:lnTo>
                <a:lnTo>
                  <a:pt x="41" y="48"/>
                </a:lnTo>
                <a:lnTo>
                  <a:pt x="41" y="42"/>
                </a:lnTo>
                <a:lnTo>
                  <a:pt x="38" y="42"/>
                </a:lnTo>
                <a:lnTo>
                  <a:pt x="38" y="39"/>
                </a:lnTo>
                <a:lnTo>
                  <a:pt x="36" y="39"/>
                </a:lnTo>
                <a:lnTo>
                  <a:pt x="36" y="32"/>
                </a:lnTo>
                <a:lnTo>
                  <a:pt x="34" y="32"/>
                </a:lnTo>
                <a:lnTo>
                  <a:pt x="34" y="22"/>
                </a:lnTo>
                <a:lnTo>
                  <a:pt x="33" y="22"/>
                </a:lnTo>
                <a:lnTo>
                  <a:pt x="33" y="19"/>
                </a:lnTo>
                <a:lnTo>
                  <a:pt x="32" y="19"/>
                </a:lnTo>
                <a:lnTo>
                  <a:pt x="32" y="16"/>
                </a:lnTo>
                <a:lnTo>
                  <a:pt x="24" y="16"/>
                </a:lnTo>
                <a:lnTo>
                  <a:pt x="24" y="13"/>
                </a:lnTo>
                <a:lnTo>
                  <a:pt x="16" y="13"/>
                </a:lnTo>
                <a:lnTo>
                  <a:pt x="16" y="10"/>
                </a:lnTo>
                <a:lnTo>
                  <a:pt x="13" y="10"/>
                </a:lnTo>
                <a:lnTo>
                  <a:pt x="13" y="7"/>
                </a:lnTo>
                <a:lnTo>
                  <a:pt x="11" y="7"/>
                </a:lnTo>
                <a:lnTo>
                  <a:pt x="11" y="3"/>
                </a:lnTo>
                <a:lnTo>
                  <a:pt x="5" y="3"/>
                </a:lnTo>
                <a:lnTo>
                  <a:pt x="5" y="0"/>
                </a:lnTo>
                <a:lnTo>
                  <a:pt x="0" y="0"/>
                </a:lnTo>
              </a:path>
            </a:pathLst>
          </a:cu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54" name="TextBox 1053"/>
          <p:cNvSpPr txBox="1"/>
          <p:nvPr/>
        </p:nvSpPr>
        <p:spPr>
          <a:xfrm>
            <a:off x="885189" y="5138259"/>
            <a:ext cx="360996" cy="246221"/>
          </a:xfrm>
          <a:prstGeom prst="rect">
            <a:avLst/>
          </a:prstGeom>
          <a:noFill/>
        </p:spPr>
        <p:txBody>
          <a:bodyPr wrap="none" rtlCol="0">
            <a:spAutoFit/>
          </a:bodyPr>
          <a:lstStyle/>
          <a:p>
            <a:pPr algn="r"/>
            <a:r>
              <a:rPr lang="en-GB" sz="1000" dirty="0" smtClean="0"/>
              <a:t>0.0</a:t>
            </a:r>
            <a:endParaRPr lang="en-GB" sz="1000" dirty="0"/>
          </a:p>
        </p:txBody>
      </p:sp>
      <p:sp>
        <p:nvSpPr>
          <p:cNvPr id="109" name="TextBox 108"/>
          <p:cNvSpPr txBox="1"/>
          <p:nvPr/>
        </p:nvSpPr>
        <p:spPr>
          <a:xfrm>
            <a:off x="885189" y="4687821"/>
            <a:ext cx="360996" cy="246221"/>
          </a:xfrm>
          <a:prstGeom prst="rect">
            <a:avLst/>
          </a:prstGeom>
          <a:noFill/>
        </p:spPr>
        <p:txBody>
          <a:bodyPr wrap="none" rtlCol="0">
            <a:spAutoFit/>
          </a:bodyPr>
          <a:lstStyle/>
          <a:p>
            <a:pPr algn="r"/>
            <a:r>
              <a:rPr lang="en-GB" sz="1000" dirty="0" smtClean="0"/>
              <a:t>0.2</a:t>
            </a:r>
            <a:endParaRPr lang="en-GB" sz="1000" dirty="0"/>
          </a:p>
        </p:txBody>
      </p:sp>
      <p:sp>
        <p:nvSpPr>
          <p:cNvPr id="110" name="TextBox 109"/>
          <p:cNvSpPr txBox="1"/>
          <p:nvPr/>
        </p:nvSpPr>
        <p:spPr>
          <a:xfrm>
            <a:off x="885189" y="4243321"/>
            <a:ext cx="360996" cy="246221"/>
          </a:xfrm>
          <a:prstGeom prst="rect">
            <a:avLst/>
          </a:prstGeom>
          <a:noFill/>
        </p:spPr>
        <p:txBody>
          <a:bodyPr wrap="none" rtlCol="0">
            <a:spAutoFit/>
          </a:bodyPr>
          <a:lstStyle/>
          <a:p>
            <a:pPr algn="r"/>
            <a:r>
              <a:rPr lang="en-GB" sz="1000" dirty="0" smtClean="0"/>
              <a:t>0.4</a:t>
            </a:r>
            <a:endParaRPr lang="en-GB" sz="1000" dirty="0"/>
          </a:p>
        </p:txBody>
      </p:sp>
      <p:sp>
        <p:nvSpPr>
          <p:cNvPr id="111" name="TextBox 110"/>
          <p:cNvSpPr txBox="1"/>
          <p:nvPr/>
        </p:nvSpPr>
        <p:spPr>
          <a:xfrm>
            <a:off x="885189" y="3804759"/>
            <a:ext cx="360996" cy="246221"/>
          </a:xfrm>
          <a:prstGeom prst="rect">
            <a:avLst/>
          </a:prstGeom>
          <a:noFill/>
        </p:spPr>
        <p:txBody>
          <a:bodyPr wrap="none" rtlCol="0">
            <a:spAutoFit/>
          </a:bodyPr>
          <a:lstStyle/>
          <a:p>
            <a:pPr algn="r"/>
            <a:r>
              <a:rPr lang="en-GB" sz="1000" dirty="0" smtClean="0"/>
              <a:t>0.6</a:t>
            </a:r>
            <a:endParaRPr lang="en-GB" sz="1000" dirty="0"/>
          </a:p>
        </p:txBody>
      </p:sp>
      <p:sp>
        <p:nvSpPr>
          <p:cNvPr id="112" name="TextBox 111"/>
          <p:cNvSpPr txBox="1"/>
          <p:nvPr/>
        </p:nvSpPr>
        <p:spPr>
          <a:xfrm>
            <a:off x="885189" y="3360259"/>
            <a:ext cx="360996" cy="246221"/>
          </a:xfrm>
          <a:prstGeom prst="rect">
            <a:avLst/>
          </a:prstGeom>
          <a:noFill/>
        </p:spPr>
        <p:txBody>
          <a:bodyPr wrap="none" rtlCol="0">
            <a:spAutoFit/>
          </a:bodyPr>
          <a:lstStyle/>
          <a:p>
            <a:pPr algn="r"/>
            <a:r>
              <a:rPr lang="en-GB" sz="1000" dirty="0" smtClean="0"/>
              <a:t>0.8</a:t>
            </a:r>
            <a:endParaRPr lang="en-GB" sz="1000" dirty="0"/>
          </a:p>
        </p:txBody>
      </p:sp>
      <p:sp>
        <p:nvSpPr>
          <p:cNvPr id="113" name="TextBox 112"/>
          <p:cNvSpPr txBox="1"/>
          <p:nvPr/>
        </p:nvSpPr>
        <p:spPr>
          <a:xfrm>
            <a:off x="885189" y="2909821"/>
            <a:ext cx="360996" cy="246221"/>
          </a:xfrm>
          <a:prstGeom prst="rect">
            <a:avLst/>
          </a:prstGeom>
          <a:noFill/>
        </p:spPr>
        <p:txBody>
          <a:bodyPr wrap="none" rtlCol="0">
            <a:spAutoFit/>
          </a:bodyPr>
          <a:lstStyle/>
          <a:p>
            <a:pPr algn="r"/>
            <a:r>
              <a:rPr lang="en-GB" sz="1000" dirty="0" smtClean="0"/>
              <a:t>1.0</a:t>
            </a:r>
            <a:endParaRPr lang="en-GB" sz="1000" dirty="0"/>
          </a:p>
        </p:txBody>
      </p:sp>
      <p:sp>
        <p:nvSpPr>
          <p:cNvPr id="115" name="TextBox 114"/>
          <p:cNvSpPr txBox="1"/>
          <p:nvPr/>
        </p:nvSpPr>
        <p:spPr>
          <a:xfrm>
            <a:off x="1136756" y="5276732"/>
            <a:ext cx="269626" cy="276999"/>
          </a:xfrm>
          <a:prstGeom prst="rect">
            <a:avLst/>
          </a:prstGeom>
          <a:noFill/>
        </p:spPr>
        <p:txBody>
          <a:bodyPr wrap="none" rtlCol="0">
            <a:spAutoFit/>
          </a:bodyPr>
          <a:lstStyle/>
          <a:p>
            <a:pPr algn="ctr"/>
            <a:r>
              <a:rPr lang="en-GB" sz="1200" dirty="0" smtClean="0"/>
              <a:t>0</a:t>
            </a:r>
            <a:endParaRPr lang="en-GB" sz="1200" dirty="0"/>
          </a:p>
        </p:txBody>
      </p:sp>
      <p:sp>
        <p:nvSpPr>
          <p:cNvPr id="116" name="TextBox 115"/>
          <p:cNvSpPr txBox="1"/>
          <p:nvPr/>
        </p:nvSpPr>
        <p:spPr>
          <a:xfrm>
            <a:off x="1449802" y="5276732"/>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117" name="TextBox 116"/>
          <p:cNvSpPr txBox="1"/>
          <p:nvPr/>
        </p:nvSpPr>
        <p:spPr>
          <a:xfrm>
            <a:off x="1818027" y="5276732"/>
            <a:ext cx="354584" cy="276999"/>
          </a:xfrm>
          <a:prstGeom prst="rect">
            <a:avLst/>
          </a:prstGeom>
          <a:noFill/>
        </p:spPr>
        <p:txBody>
          <a:bodyPr wrap="none" rtlCol="0">
            <a:spAutoFit/>
          </a:bodyPr>
          <a:lstStyle/>
          <a:p>
            <a:pPr algn="ctr"/>
            <a:r>
              <a:rPr lang="en-GB" sz="1200" dirty="0" smtClean="0"/>
              <a:t>24</a:t>
            </a:r>
            <a:endParaRPr lang="en-GB" sz="1200" dirty="0"/>
          </a:p>
        </p:txBody>
      </p:sp>
      <p:sp>
        <p:nvSpPr>
          <p:cNvPr id="118" name="TextBox 117"/>
          <p:cNvSpPr txBox="1"/>
          <p:nvPr/>
        </p:nvSpPr>
        <p:spPr>
          <a:xfrm>
            <a:off x="2173552" y="5276732"/>
            <a:ext cx="354584" cy="276999"/>
          </a:xfrm>
          <a:prstGeom prst="rect">
            <a:avLst/>
          </a:prstGeom>
          <a:noFill/>
        </p:spPr>
        <p:txBody>
          <a:bodyPr wrap="none" rtlCol="0">
            <a:spAutoFit/>
          </a:bodyPr>
          <a:lstStyle/>
          <a:p>
            <a:pPr algn="ctr"/>
            <a:r>
              <a:rPr lang="en-GB" sz="1200" dirty="0" smtClean="0"/>
              <a:t>36</a:t>
            </a:r>
            <a:endParaRPr lang="en-GB" sz="1200" dirty="0"/>
          </a:p>
        </p:txBody>
      </p:sp>
      <p:sp>
        <p:nvSpPr>
          <p:cNvPr id="119" name="TextBox 118"/>
          <p:cNvSpPr txBox="1"/>
          <p:nvPr/>
        </p:nvSpPr>
        <p:spPr>
          <a:xfrm>
            <a:off x="2529077" y="5276732"/>
            <a:ext cx="354584" cy="276999"/>
          </a:xfrm>
          <a:prstGeom prst="rect">
            <a:avLst/>
          </a:prstGeom>
          <a:noFill/>
        </p:spPr>
        <p:txBody>
          <a:bodyPr wrap="none" rtlCol="0">
            <a:spAutoFit/>
          </a:bodyPr>
          <a:lstStyle/>
          <a:p>
            <a:pPr algn="ctr"/>
            <a:r>
              <a:rPr lang="en-GB" sz="1200" dirty="0" smtClean="0"/>
              <a:t>48</a:t>
            </a:r>
            <a:endParaRPr lang="en-GB" sz="1200" dirty="0"/>
          </a:p>
        </p:txBody>
      </p:sp>
      <p:sp>
        <p:nvSpPr>
          <p:cNvPr id="120" name="TextBox 119"/>
          <p:cNvSpPr txBox="1"/>
          <p:nvPr/>
        </p:nvSpPr>
        <p:spPr>
          <a:xfrm>
            <a:off x="2890952" y="5276732"/>
            <a:ext cx="354584" cy="276999"/>
          </a:xfrm>
          <a:prstGeom prst="rect">
            <a:avLst/>
          </a:prstGeom>
          <a:noFill/>
        </p:spPr>
        <p:txBody>
          <a:bodyPr wrap="none" rtlCol="0">
            <a:spAutoFit/>
          </a:bodyPr>
          <a:lstStyle/>
          <a:p>
            <a:pPr algn="ctr"/>
            <a:r>
              <a:rPr lang="en-GB" sz="1200" dirty="0" smtClean="0"/>
              <a:t>60</a:t>
            </a:r>
            <a:endParaRPr lang="en-GB" sz="1200" dirty="0"/>
          </a:p>
        </p:txBody>
      </p:sp>
      <p:sp>
        <p:nvSpPr>
          <p:cNvPr id="121" name="TextBox 120"/>
          <p:cNvSpPr txBox="1"/>
          <p:nvPr/>
        </p:nvSpPr>
        <p:spPr>
          <a:xfrm>
            <a:off x="3252827" y="5276732"/>
            <a:ext cx="354584" cy="276999"/>
          </a:xfrm>
          <a:prstGeom prst="rect">
            <a:avLst/>
          </a:prstGeom>
          <a:noFill/>
        </p:spPr>
        <p:txBody>
          <a:bodyPr wrap="none" rtlCol="0">
            <a:spAutoFit/>
          </a:bodyPr>
          <a:lstStyle/>
          <a:p>
            <a:pPr algn="ctr"/>
            <a:r>
              <a:rPr lang="en-GB" sz="1200" dirty="0" smtClean="0"/>
              <a:t>72</a:t>
            </a:r>
            <a:endParaRPr lang="en-GB" sz="1200" dirty="0"/>
          </a:p>
        </p:txBody>
      </p:sp>
      <p:cxnSp>
        <p:nvCxnSpPr>
          <p:cNvPr id="32" name="Straight Connector 31"/>
          <p:cNvCxnSpPr/>
          <p:nvPr/>
        </p:nvCxnSpPr>
        <p:spPr>
          <a:xfrm>
            <a:off x="2126673" y="3276294"/>
            <a:ext cx="247598" cy="0"/>
          </a:xfrm>
          <a:prstGeom prst="line">
            <a:avLst/>
          </a:prstGeom>
          <a:noFill/>
          <a:ln w="1905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cxnSp>
      <p:cxnSp>
        <p:nvCxnSpPr>
          <p:cNvPr id="124" name="Straight Connector 123"/>
          <p:cNvCxnSpPr/>
          <p:nvPr/>
        </p:nvCxnSpPr>
        <p:spPr>
          <a:xfrm>
            <a:off x="2126673" y="3434928"/>
            <a:ext cx="247598" cy="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sp>
        <p:nvSpPr>
          <p:cNvPr id="33" name="TextBox 32"/>
          <p:cNvSpPr txBox="1"/>
          <p:nvPr/>
        </p:nvSpPr>
        <p:spPr>
          <a:xfrm>
            <a:off x="2454878" y="3154866"/>
            <a:ext cx="1590500" cy="246221"/>
          </a:xfrm>
          <a:prstGeom prst="rect">
            <a:avLst/>
          </a:prstGeom>
          <a:noFill/>
        </p:spPr>
        <p:txBody>
          <a:bodyPr wrap="none" rtlCol="0">
            <a:spAutoFit/>
          </a:bodyPr>
          <a:lstStyle/>
          <a:p>
            <a:r>
              <a:rPr lang="en-GB" sz="1000" dirty="0" smtClean="0"/>
              <a:t>Progression-free survival</a:t>
            </a:r>
            <a:endParaRPr lang="en-GB" sz="1000" dirty="0"/>
          </a:p>
        </p:txBody>
      </p:sp>
      <p:sp>
        <p:nvSpPr>
          <p:cNvPr id="126" name="TextBox 125"/>
          <p:cNvSpPr txBox="1"/>
          <p:nvPr/>
        </p:nvSpPr>
        <p:spPr>
          <a:xfrm>
            <a:off x="2454878" y="3307266"/>
            <a:ext cx="1059906" cy="246221"/>
          </a:xfrm>
          <a:prstGeom prst="rect">
            <a:avLst/>
          </a:prstGeom>
          <a:noFill/>
        </p:spPr>
        <p:txBody>
          <a:bodyPr wrap="none" rtlCol="0">
            <a:spAutoFit/>
          </a:bodyPr>
          <a:lstStyle/>
          <a:p>
            <a:r>
              <a:rPr lang="en-GB" sz="1000" dirty="0" smtClean="0"/>
              <a:t>Overall survival</a:t>
            </a:r>
            <a:endParaRPr lang="en-GB" sz="1000" dirty="0"/>
          </a:p>
        </p:txBody>
      </p:sp>
      <p:sp>
        <p:nvSpPr>
          <p:cNvPr id="127" name="TextBox 126"/>
          <p:cNvSpPr txBox="1"/>
          <p:nvPr/>
        </p:nvSpPr>
        <p:spPr>
          <a:xfrm>
            <a:off x="2454878" y="3477684"/>
            <a:ext cx="1744388" cy="246221"/>
          </a:xfrm>
          <a:prstGeom prst="rect">
            <a:avLst/>
          </a:prstGeom>
          <a:noFill/>
        </p:spPr>
        <p:txBody>
          <a:bodyPr wrap="none" rtlCol="0">
            <a:spAutoFit/>
          </a:bodyPr>
          <a:lstStyle/>
          <a:p>
            <a:r>
              <a:rPr lang="en-GB" sz="1000" dirty="0">
                <a:solidFill>
                  <a:srgbClr val="360E70"/>
                </a:solidFill>
              </a:rPr>
              <a:t>Arm A </a:t>
            </a:r>
            <a:r>
              <a:rPr lang="en-GB" sz="1000" dirty="0" err="1" smtClean="0">
                <a:solidFill>
                  <a:srgbClr val="360E70"/>
                </a:solidFill>
              </a:rPr>
              <a:t>FOLFOX+cetuximab</a:t>
            </a:r>
            <a:endParaRPr lang="en-GB" sz="1000" dirty="0">
              <a:solidFill>
                <a:srgbClr val="360E70"/>
              </a:solidFill>
            </a:endParaRPr>
          </a:p>
        </p:txBody>
      </p:sp>
      <p:sp>
        <p:nvSpPr>
          <p:cNvPr id="128" name="TextBox 127"/>
          <p:cNvSpPr txBox="1"/>
          <p:nvPr/>
        </p:nvSpPr>
        <p:spPr>
          <a:xfrm>
            <a:off x="2454878" y="3681648"/>
            <a:ext cx="1723549" cy="246221"/>
          </a:xfrm>
          <a:prstGeom prst="rect">
            <a:avLst/>
          </a:prstGeom>
          <a:noFill/>
        </p:spPr>
        <p:txBody>
          <a:bodyPr wrap="none" rtlCol="0">
            <a:spAutoFit/>
          </a:bodyPr>
          <a:lstStyle/>
          <a:p>
            <a:r>
              <a:rPr lang="en-GB" sz="1000" dirty="0">
                <a:solidFill>
                  <a:srgbClr val="EB3D00"/>
                </a:solidFill>
              </a:rPr>
              <a:t>Arm B </a:t>
            </a:r>
            <a:r>
              <a:rPr lang="en-GB" sz="1000" dirty="0" err="1" smtClean="0">
                <a:solidFill>
                  <a:srgbClr val="EB3D00"/>
                </a:solidFill>
              </a:rPr>
              <a:t>FOLFIRI+cetuximab</a:t>
            </a:r>
            <a:endParaRPr lang="en-GB" sz="1000" dirty="0">
              <a:solidFill>
                <a:srgbClr val="EB3D00"/>
              </a:solidFill>
            </a:endParaRPr>
          </a:p>
        </p:txBody>
      </p:sp>
      <p:sp>
        <p:nvSpPr>
          <p:cNvPr id="34" name="TextBox 33"/>
          <p:cNvSpPr txBox="1"/>
          <p:nvPr/>
        </p:nvSpPr>
        <p:spPr>
          <a:xfrm>
            <a:off x="929983" y="5651637"/>
            <a:ext cx="3730508" cy="400110"/>
          </a:xfrm>
          <a:prstGeom prst="rect">
            <a:avLst/>
          </a:prstGeom>
          <a:noFill/>
        </p:spPr>
        <p:txBody>
          <a:bodyPr wrap="none" rtlCol="0">
            <a:spAutoFit/>
          </a:bodyPr>
          <a:lstStyle/>
          <a:p>
            <a:r>
              <a:rPr lang="en-GB" sz="1000" dirty="0" smtClean="0">
                <a:solidFill>
                  <a:srgbClr val="340E70"/>
                </a:solidFill>
              </a:rPr>
              <a:t>Arm A    35.8 </a:t>
            </a:r>
            <a:r>
              <a:rPr lang="en-GB" sz="1000" dirty="0" err="1" smtClean="0">
                <a:solidFill>
                  <a:srgbClr val="340E70"/>
                </a:solidFill>
              </a:rPr>
              <a:t>mos</a:t>
            </a:r>
            <a:r>
              <a:rPr lang="en-GB" sz="1000" dirty="0" smtClean="0">
                <a:solidFill>
                  <a:srgbClr val="340E70"/>
                </a:solidFill>
              </a:rPr>
              <a:t> (</a:t>
            </a:r>
            <a:r>
              <a:rPr lang="en-GB" sz="1000" dirty="0" smtClean="0"/>
              <a:t>95% CI: 28.1,</a:t>
            </a:r>
            <a:r>
              <a:rPr lang="en-GB" sz="1000" dirty="0" smtClean="0">
                <a:latin typeface="+mn-lt"/>
              </a:rPr>
              <a:t> –43.6); HR 1.03 (0.66, 1.61)</a:t>
            </a:r>
            <a:r>
              <a:rPr lang="en-GB" sz="1000" dirty="0" smtClean="0">
                <a:latin typeface="Calibri"/>
              </a:rPr>
              <a:t/>
            </a:r>
            <a:br>
              <a:rPr lang="en-GB" sz="1000" dirty="0" smtClean="0">
                <a:latin typeface="Calibri"/>
              </a:rPr>
            </a:br>
            <a:r>
              <a:rPr lang="en-GB" sz="1000" dirty="0">
                <a:solidFill>
                  <a:srgbClr val="EB3D00"/>
                </a:solidFill>
              </a:rPr>
              <a:t>Arm </a:t>
            </a:r>
            <a:r>
              <a:rPr lang="en-GB" sz="1000" dirty="0" smtClean="0">
                <a:solidFill>
                  <a:srgbClr val="EB3D00"/>
                </a:solidFill>
              </a:rPr>
              <a:t>B    29.0 </a:t>
            </a:r>
            <a:r>
              <a:rPr lang="en-GB" sz="1000" dirty="0" err="1" smtClean="0">
                <a:solidFill>
                  <a:srgbClr val="EB3D00"/>
                </a:solidFill>
              </a:rPr>
              <a:t>mos</a:t>
            </a:r>
            <a:r>
              <a:rPr lang="en-GB" sz="1000" dirty="0" smtClean="0">
                <a:solidFill>
                  <a:srgbClr val="EB3D00"/>
                </a:solidFill>
              </a:rPr>
              <a:t> </a:t>
            </a:r>
            <a:r>
              <a:rPr lang="en-GB" sz="1000" dirty="0"/>
              <a:t>(</a:t>
            </a:r>
            <a:r>
              <a:rPr lang="en-GB" sz="1000" dirty="0" smtClean="0"/>
              <a:t>95</a:t>
            </a:r>
            <a:r>
              <a:rPr lang="en-GB" sz="1000" dirty="0"/>
              <a:t>% CI: </a:t>
            </a:r>
            <a:r>
              <a:rPr lang="en-GB" sz="1000" dirty="0" smtClean="0">
                <a:latin typeface="+mn-lt"/>
              </a:rPr>
              <a:t>16.0, 41.9); p=0.9</a:t>
            </a:r>
            <a:endParaRPr lang="en-GB" sz="1000" dirty="0">
              <a:latin typeface="+mn-lt"/>
            </a:endParaRPr>
          </a:p>
        </p:txBody>
      </p:sp>
      <p:sp>
        <p:nvSpPr>
          <p:cNvPr id="130" name="TextBox 129"/>
          <p:cNvSpPr txBox="1"/>
          <p:nvPr/>
        </p:nvSpPr>
        <p:spPr>
          <a:xfrm>
            <a:off x="529555" y="5976184"/>
            <a:ext cx="433132" cy="246221"/>
          </a:xfrm>
          <a:prstGeom prst="rect">
            <a:avLst/>
          </a:prstGeom>
          <a:noFill/>
        </p:spPr>
        <p:txBody>
          <a:bodyPr wrap="none" rtlCol="0">
            <a:spAutoFit/>
          </a:bodyPr>
          <a:lstStyle/>
          <a:p>
            <a:r>
              <a:rPr lang="en-GB" sz="1000" dirty="0" smtClean="0"/>
              <a:t>PFS</a:t>
            </a:r>
            <a:endParaRPr lang="en-GB" sz="1000" dirty="0"/>
          </a:p>
        </p:txBody>
      </p:sp>
      <p:sp>
        <p:nvSpPr>
          <p:cNvPr id="131" name="TextBox 130"/>
          <p:cNvSpPr txBox="1"/>
          <p:nvPr/>
        </p:nvSpPr>
        <p:spPr>
          <a:xfrm>
            <a:off x="529555" y="5651637"/>
            <a:ext cx="369012" cy="246221"/>
          </a:xfrm>
          <a:prstGeom prst="rect">
            <a:avLst/>
          </a:prstGeom>
          <a:noFill/>
        </p:spPr>
        <p:txBody>
          <a:bodyPr wrap="none" rtlCol="0">
            <a:spAutoFit/>
          </a:bodyPr>
          <a:lstStyle/>
          <a:p>
            <a:r>
              <a:rPr lang="en-GB" sz="1000" dirty="0" smtClean="0"/>
              <a:t>OS</a:t>
            </a:r>
            <a:endParaRPr lang="en-GB" sz="1000" dirty="0"/>
          </a:p>
        </p:txBody>
      </p:sp>
      <p:sp>
        <p:nvSpPr>
          <p:cNvPr id="132" name="TextBox 131"/>
          <p:cNvSpPr txBox="1"/>
          <p:nvPr/>
        </p:nvSpPr>
        <p:spPr>
          <a:xfrm>
            <a:off x="929983" y="5976184"/>
            <a:ext cx="3711272" cy="400110"/>
          </a:xfrm>
          <a:prstGeom prst="rect">
            <a:avLst/>
          </a:prstGeom>
          <a:noFill/>
        </p:spPr>
        <p:txBody>
          <a:bodyPr wrap="none" rtlCol="0">
            <a:spAutoFit/>
          </a:bodyPr>
          <a:lstStyle/>
          <a:p>
            <a:r>
              <a:rPr lang="en-GB" sz="1000" dirty="0" smtClean="0">
                <a:solidFill>
                  <a:srgbClr val="340E70"/>
                </a:solidFill>
              </a:rPr>
              <a:t>Arm A    11.2 </a:t>
            </a:r>
            <a:r>
              <a:rPr lang="en-GB" sz="1000" dirty="0" err="1" smtClean="0">
                <a:solidFill>
                  <a:srgbClr val="340E70"/>
                </a:solidFill>
              </a:rPr>
              <a:t>mos</a:t>
            </a:r>
            <a:r>
              <a:rPr lang="en-GB" sz="1000" dirty="0" smtClean="0">
                <a:solidFill>
                  <a:srgbClr val="340E70"/>
                </a:solidFill>
              </a:rPr>
              <a:t> (</a:t>
            </a:r>
            <a:r>
              <a:rPr lang="en-GB" sz="1000" dirty="0" smtClean="0"/>
              <a:t>95% CI: 7.2, </a:t>
            </a:r>
            <a:r>
              <a:rPr lang="en-GB" sz="1000" dirty="0" smtClean="0">
                <a:latin typeface="+mn-lt"/>
              </a:rPr>
              <a:t>–15.3); HR 1.18 (0.79, 1.74)</a:t>
            </a:r>
            <a:r>
              <a:rPr lang="en-GB" sz="1000" dirty="0" smtClean="0">
                <a:latin typeface="Calibri"/>
              </a:rPr>
              <a:t/>
            </a:r>
            <a:br>
              <a:rPr lang="en-GB" sz="1000" dirty="0" smtClean="0">
                <a:latin typeface="Calibri"/>
              </a:rPr>
            </a:br>
            <a:r>
              <a:rPr lang="en-GB" sz="1000" dirty="0">
                <a:solidFill>
                  <a:srgbClr val="EB3D00"/>
                </a:solidFill>
              </a:rPr>
              <a:t>Arm </a:t>
            </a:r>
            <a:r>
              <a:rPr lang="en-GB" sz="1000" dirty="0" smtClean="0">
                <a:solidFill>
                  <a:srgbClr val="EB3D00"/>
                </a:solidFill>
              </a:rPr>
              <a:t>B    10.5 </a:t>
            </a:r>
            <a:r>
              <a:rPr lang="en-GB" sz="1000" dirty="0" err="1" smtClean="0">
                <a:solidFill>
                  <a:srgbClr val="EB3D00"/>
                </a:solidFill>
              </a:rPr>
              <a:t>mos</a:t>
            </a:r>
            <a:r>
              <a:rPr lang="en-GB" sz="1000" dirty="0" smtClean="0">
                <a:solidFill>
                  <a:srgbClr val="EB3D00"/>
                </a:solidFill>
              </a:rPr>
              <a:t> (</a:t>
            </a:r>
            <a:r>
              <a:rPr lang="en-GB" sz="1000" dirty="0" smtClean="0"/>
              <a:t>95</a:t>
            </a:r>
            <a:r>
              <a:rPr lang="en-GB" sz="1000" dirty="0"/>
              <a:t>% CI: </a:t>
            </a:r>
            <a:r>
              <a:rPr lang="en-GB" sz="1000" dirty="0" smtClean="0"/>
              <a:t>8.9, </a:t>
            </a:r>
            <a:r>
              <a:rPr lang="en-GB" sz="1000" dirty="0" smtClean="0">
                <a:latin typeface="+mn-lt"/>
              </a:rPr>
              <a:t>12.2); p=0.4</a:t>
            </a:r>
            <a:endParaRPr lang="en-GB" sz="1000" dirty="0">
              <a:latin typeface="+mn-lt"/>
            </a:endParaRPr>
          </a:p>
        </p:txBody>
      </p:sp>
      <p:sp>
        <p:nvSpPr>
          <p:cNvPr id="137" name="TextBox 136"/>
          <p:cNvSpPr txBox="1"/>
          <p:nvPr/>
        </p:nvSpPr>
        <p:spPr>
          <a:xfrm>
            <a:off x="6135853" y="5442303"/>
            <a:ext cx="1169616" cy="276999"/>
          </a:xfrm>
          <a:prstGeom prst="rect">
            <a:avLst/>
          </a:prstGeom>
          <a:noFill/>
        </p:spPr>
        <p:txBody>
          <a:bodyPr wrap="none" rtlCol="0">
            <a:spAutoFit/>
          </a:bodyPr>
          <a:lstStyle/>
          <a:p>
            <a:pPr algn="ctr"/>
            <a:r>
              <a:rPr lang="en-GB" sz="1200" dirty="0" smtClean="0"/>
              <a:t>Time (months)</a:t>
            </a:r>
            <a:endParaRPr lang="en-GB" sz="1200" dirty="0"/>
          </a:p>
        </p:txBody>
      </p:sp>
      <p:sp>
        <p:nvSpPr>
          <p:cNvPr id="138" name="Line 2"/>
          <p:cNvSpPr>
            <a:spLocks noChangeShapeType="1"/>
          </p:cNvSpPr>
          <p:nvPr/>
        </p:nvSpPr>
        <p:spPr bwMode="auto">
          <a:xfrm>
            <a:off x="5206420" y="3031292"/>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39" name="Line 3"/>
          <p:cNvSpPr>
            <a:spLocks noChangeShapeType="1"/>
          </p:cNvSpPr>
          <p:nvPr/>
        </p:nvSpPr>
        <p:spPr bwMode="auto">
          <a:xfrm>
            <a:off x="5206420" y="3484337"/>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0" name="Line 4"/>
          <p:cNvSpPr>
            <a:spLocks noChangeShapeType="1"/>
          </p:cNvSpPr>
          <p:nvPr/>
        </p:nvSpPr>
        <p:spPr bwMode="auto">
          <a:xfrm>
            <a:off x="5206420" y="3924796"/>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1" name="Line 5"/>
          <p:cNvSpPr>
            <a:spLocks noChangeShapeType="1"/>
          </p:cNvSpPr>
          <p:nvPr/>
        </p:nvSpPr>
        <p:spPr bwMode="auto">
          <a:xfrm>
            <a:off x="5206420" y="4365256"/>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2" name="Line 6"/>
          <p:cNvSpPr>
            <a:spLocks noChangeShapeType="1"/>
          </p:cNvSpPr>
          <p:nvPr/>
        </p:nvSpPr>
        <p:spPr bwMode="auto">
          <a:xfrm>
            <a:off x="5206420" y="4805716"/>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3" name="Line 7"/>
          <p:cNvSpPr>
            <a:spLocks noChangeShapeType="1"/>
          </p:cNvSpPr>
          <p:nvPr/>
        </p:nvSpPr>
        <p:spPr bwMode="auto">
          <a:xfrm>
            <a:off x="5206420" y="5258760"/>
            <a:ext cx="6348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4" name="Line 8"/>
          <p:cNvSpPr>
            <a:spLocks noChangeShapeType="1"/>
          </p:cNvSpPr>
          <p:nvPr/>
        </p:nvSpPr>
        <p:spPr bwMode="auto">
          <a:xfrm flipV="1">
            <a:off x="5273080" y="5261069"/>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5" name="Line 9"/>
          <p:cNvSpPr>
            <a:spLocks noChangeShapeType="1"/>
          </p:cNvSpPr>
          <p:nvPr/>
        </p:nvSpPr>
        <p:spPr bwMode="auto">
          <a:xfrm flipV="1">
            <a:off x="5626699"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6" name="Line 10"/>
          <p:cNvSpPr>
            <a:spLocks noChangeShapeType="1"/>
          </p:cNvSpPr>
          <p:nvPr/>
        </p:nvSpPr>
        <p:spPr bwMode="auto">
          <a:xfrm flipV="1">
            <a:off x="5994921"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7" name="Line 11"/>
          <p:cNvSpPr>
            <a:spLocks noChangeShapeType="1"/>
          </p:cNvSpPr>
          <p:nvPr/>
        </p:nvSpPr>
        <p:spPr bwMode="auto">
          <a:xfrm flipV="1">
            <a:off x="6350445"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8" name="Line 12"/>
          <p:cNvSpPr>
            <a:spLocks noChangeShapeType="1"/>
          </p:cNvSpPr>
          <p:nvPr/>
        </p:nvSpPr>
        <p:spPr bwMode="auto">
          <a:xfrm flipV="1">
            <a:off x="6705970"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49" name="Line 13"/>
          <p:cNvSpPr>
            <a:spLocks noChangeShapeType="1"/>
          </p:cNvSpPr>
          <p:nvPr/>
        </p:nvSpPr>
        <p:spPr bwMode="auto">
          <a:xfrm flipV="1">
            <a:off x="7061495"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0" name="Line 14"/>
          <p:cNvSpPr>
            <a:spLocks noChangeShapeType="1"/>
          </p:cNvSpPr>
          <p:nvPr/>
        </p:nvSpPr>
        <p:spPr bwMode="auto">
          <a:xfrm flipV="1">
            <a:off x="7429717" y="5258760"/>
            <a:ext cx="0" cy="6292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51" name="Freeform 15"/>
          <p:cNvSpPr>
            <a:spLocks/>
          </p:cNvSpPr>
          <p:nvPr/>
        </p:nvSpPr>
        <p:spPr bwMode="auto">
          <a:xfrm>
            <a:off x="5271174" y="2955785"/>
            <a:ext cx="2450581" cy="2302975"/>
          </a:xfrm>
          <a:custGeom>
            <a:avLst/>
            <a:gdLst>
              <a:gd name="T0" fmla="*/ 0 w 193"/>
              <a:gd name="T1" fmla="*/ 0 h 183"/>
              <a:gd name="T2" fmla="*/ 0 w 193"/>
              <a:gd name="T3" fmla="*/ 183 h 183"/>
              <a:gd name="T4" fmla="*/ 193 w 193"/>
              <a:gd name="T5" fmla="*/ 183 h 183"/>
            </a:gdLst>
            <a:ahLst/>
            <a:cxnLst>
              <a:cxn ang="0">
                <a:pos x="T0" y="T1"/>
              </a:cxn>
              <a:cxn ang="0">
                <a:pos x="T2" y="T3"/>
              </a:cxn>
              <a:cxn ang="0">
                <a:pos x="T4" y="T5"/>
              </a:cxn>
            </a:cxnLst>
            <a:rect l="0" t="0" r="r" b="b"/>
            <a:pathLst>
              <a:path w="193" h="183">
                <a:moveTo>
                  <a:pt x="0" y="0"/>
                </a:moveTo>
                <a:lnTo>
                  <a:pt x="0" y="183"/>
                </a:lnTo>
                <a:lnTo>
                  <a:pt x="193" y="183"/>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83" name="TextBox 182"/>
          <p:cNvSpPr txBox="1"/>
          <p:nvPr/>
        </p:nvSpPr>
        <p:spPr>
          <a:xfrm>
            <a:off x="4884794" y="5138259"/>
            <a:ext cx="360996" cy="246221"/>
          </a:xfrm>
          <a:prstGeom prst="rect">
            <a:avLst/>
          </a:prstGeom>
          <a:noFill/>
        </p:spPr>
        <p:txBody>
          <a:bodyPr wrap="none" rtlCol="0">
            <a:spAutoFit/>
          </a:bodyPr>
          <a:lstStyle/>
          <a:p>
            <a:pPr algn="r"/>
            <a:r>
              <a:rPr lang="en-GB" sz="1000" dirty="0" smtClean="0"/>
              <a:t>0.0</a:t>
            </a:r>
            <a:endParaRPr lang="en-GB" sz="1000" dirty="0"/>
          </a:p>
        </p:txBody>
      </p:sp>
      <p:sp>
        <p:nvSpPr>
          <p:cNvPr id="184" name="TextBox 183"/>
          <p:cNvSpPr txBox="1"/>
          <p:nvPr/>
        </p:nvSpPr>
        <p:spPr>
          <a:xfrm>
            <a:off x="4884794" y="4687821"/>
            <a:ext cx="360996" cy="246221"/>
          </a:xfrm>
          <a:prstGeom prst="rect">
            <a:avLst/>
          </a:prstGeom>
          <a:noFill/>
        </p:spPr>
        <p:txBody>
          <a:bodyPr wrap="none" rtlCol="0">
            <a:spAutoFit/>
          </a:bodyPr>
          <a:lstStyle/>
          <a:p>
            <a:pPr algn="r"/>
            <a:r>
              <a:rPr lang="en-GB" sz="1000" dirty="0" smtClean="0"/>
              <a:t>0.2</a:t>
            </a:r>
            <a:endParaRPr lang="en-GB" sz="1000" dirty="0"/>
          </a:p>
        </p:txBody>
      </p:sp>
      <p:sp>
        <p:nvSpPr>
          <p:cNvPr id="185" name="TextBox 184"/>
          <p:cNvSpPr txBox="1"/>
          <p:nvPr/>
        </p:nvSpPr>
        <p:spPr>
          <a:xfrm>
            <a:off x="4884794" y="4243321"/>
            <a:ext cx="360996" cy="246221"/>
          </a:xfrm>
          <a:prstGeom prst="rect">
            <a:avLst/>
          </a:prstGeom>
          <a:noFill/>
        </p:spPr>
        <p:txBody>
          <a:bodyPr wrap="none" rtlCol="0">
            <a:spAutoFit/>
          </a:bodyPr>
          <a:lstStyle/>
          <a:p>
            <a:pPr algn="r"/>
            <a:r>
              <a:rPr lang="en-GB" sz="1000" dirty="0" smtClean="0"/>
              <a:t>0.4</a:t>
            </a:r>
            <a:endParaRPr lang="en-GB" sz="1000" dirty="0"/>
          </a:p>
        </p:txBody>
      </p:sp>
      <p:sp>
        <p:nvSpPr>
          <p:cNvPr id="186" name="TextBox 185"/>
          <p:cNvSpPr txBox="1"/>
          <p:nvPr/>
        </p:nvSpPr>
        <p:spPr>
          <a:xfrm>
            <a:off x="4884794" y="3804759"/>
            <a:ext cx="360996" cy="246221"/>
          </a:xfrm>
          <a:prstGeom prst="rect">
            <a:avLst/>
          </a:prstGeom>
          <a:noFill/>
        </p:spPr>
        <p:txBody>
          <a:bodyPr wrap="none" rtlCol="0">
            <a:spAutoFit/>
          </a:bodyPr>
          <a:lstStyle/>
          <a:p>
            <a:pPr algn="r"/>
            <a:r>
              <a:rPr lang="en-GB" sz="1000" dirty="0" smtClean="0"/>
              <a:t>0.6</a:t>
            </a:r>
            <a:endParaRPr lang="en-GB" sz="1000" dirty="0"/>
          </a:p>
        </p:txBody>
      </p:sp>
      <p:sp>
        <p:nvSpPr>
          <p:cNvPr id="187" name="TextBox 186"/>
          <p:cNvSpPr txBox="1"/>
          <p:nvPr/>
        </p:nvSpPr>
        <p:spPr>
          <a:xfrm>
            <a:off x="4884794" y="3360259"/>
            <a:ext cx="360996" cy="246221"/>
          </a:xfrm>
          <a:prstGeom prst="rect">
            <a:avLst/>
          </a:prstGeom>
          <a:noFill/>
        </p:spPr>
        <p:txBody>
          <a:bodyPr wrap="none" rtlCol="0">
            <a:spAutoFit/>
          </a:bodyPr>
          <a:lstStyle/>
          <a:p>
            <a:pPr algn="r"/>
            <a:r>
              <a:rPr lang="en-GB" sz="1000" dirty="0" smtClean="0"/>
              <a:t>0.8</a:t>
            </a:r>
            <a:endParaRPr lang="en-GB" sz="1000" dirty="0"/>
          </a:p>
        </p:txBody>
      </p:sp>
      <p:sp>
        <p:nvSpPr>
          <p:cNvPr id="188" name="TextBox 187"/>
          <p:cNvSpPr txBox="1"/>
          <p:nvPr/>
        </p:nvSpPr>
        <p:spPr>
          <a:xfrm>
            <a:off x="4884794" y="2909821"/>
            <a:ext cx="360996" cy="246221"/>
          </a:xfrm>
          <a:prstGeom prst="rect">
            <a:avLst/>
          </a:prstGeom>
          <a:noFill/>
        </p:spPr>
        <p:txBody>
          <a:bodyPr wrap="none" rtlCol="0">
            <a:spAutoFit/>
          </a:bodyPr>
          <a:lstStyle/>
          <a:p>
            <a:pPr algn="r"/>
            <a:r>
              <a:rPr lang="en-GB" sz="1000" dirty="0" smtClean="0"/>
              <a:t>1.0</a:t>
            </a:r>
            <a:endParaRPr lang="en-GB" sz="1000" dirty="0"/>
          </a:p>
        </p:txBody>
      </p:sp>
      <p:sp>
        <p:nvSpPr>
          <p:cNvPr id="189" name="TextBox 188"/>
          <p:cNvSpPr txBox="1"/>
          <p:nvPr/>
        </p:nvSpPr>
        <p:spPr>
          <a:xfrm>
            <a:off x="5136361" y="5276732"/>
            <a:ext cx="269626" cy="276999"/>
          </a:xfrm>
          <a:prstGeom prst="rect">
            <a:avLst/>
          </a:prstGeom>
          <a:noFill/>
        </p:spPr>
        <p:txBody>
          <a:bodyPr wrap="none" rtlCol="0">
            <a:spAutoFit/>
          </a:bodyPr>
          <a:lstStyle/>
          <a:p>
            <a:pPr algn="ctr"/>
            <a:r>
              <a:rPr lang="en-GB" sz="1200" dirty="0" smtClean="0"/>
              <a:t>0</a:t>
            </a:r>
            <a:endParaRPr lang="en-GB" sz="1200" dirty="0"/>
          </a:p>
        </p:txBody>
      </p:sp>
      <p:sp>
        <p:nvSpPr>
          <p:cNvPr id="190" name="TextBox 189"/>
          <p:cNvSpPr txBox="1"/>
          <p:nvPr/>
        </p:nvSpPr>
        <p:spPr>
          <a:xfrm>
            <a:off x="5449407" y="5276732"/>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191" name="TextBox 190"/>
          <p:cNvSpPr txBox="1"/>
          <p:nvPr/>
        </p:nvSpPr>
        <p:spPr>
          <a:xfrm>
            <a:off x="5817632" y="5276732"/>
            <a:ext cx="354584" cy="276999"/>
          </a:xfrm>
          <a:prstGeom prst="rect">
            <a:avLst/>
          </a:prstGeom>
          <a:noFill/>
        </p:spPr>
        <p:txBody>
          <a:bodyPr wrap="none" rtlCol="0">
            <a:spAutoFit/>
          </a:bodyPr>
          <a:lstStyle/>
          <a:p>
            <a:pPr algn="ctr"/>
            <a:r>
              <a:rPr lang="en-GB" sz="1200" dirty="0" smtClean="0"/>
              <a:t>24</a:t>
            </a:r>
            <a:endParaRPr lang="en-GB" sz="1200" dirty="0"/>
          </a:p>
        </p:txBody>
      </p:sp>
      <p:sp>
        <p:nvSpPr>
          <p:cNvPr id="192" name="TextBox 191"/>
          <p:cNvSpPr txBox="1"/>
          <p:nvPr/>
        </p:nvSpPr>
        <p:spPr>
          <a:xfrm>
            <a:off x="6173157" y="5276732"/>
            <a:ext cx="354584" cy="276999"/>
          </a:xfrm>
          <a:prstGeom prst="rect">
            <a:avLst/>
          </a:prstGeom>
          <a:noFill/>
        </p:spPr>
        <p:txBody>
          <a:bodyPr wrap="none" rtlCol="0">
            <a:spAutoFit/>
          </a:bodyPr>
          <a:lstStyle/>
          <a:p>
            <a:pPr algn="ctr"/>
            <a:r>
              <a:rPr lang="en-GB" sz="1200" dirty="0" smtClean="0"/>
              <a:t>36</a:t>
            </a:r>
            <a:endParaRPr lang="en-GB" sz="1200" dirty="0"/>
          </a:p>
        </p:txBody>
      </p:sp>
      <p:sp>
        <p:nvSpPr>
          <p:cNvPr id="193" name="TextBox 192"/>
          <p:cNvSpPr txBox="1"/>
          <p:nvPr/>
        </p:nvSpPr>
        <p:spPr>
          <a:xfrm>
            <a:off x="6528682" y="5276732"/>
            <a:ext cx="354584" cy="276999"/>
          </a:xfrm>
          <a:prstGeom prst="rect">
            <a:avLst/>
          </a:prstGeom>
          <a:noFill/>
        </p:spPr>
        <p:txBody>
          <a:bodyPr wrap="none" rtlCol="0">
            <a:spAutoFit/>
          </a:bodyPr>
          <a:lstStyle/>
          <a:p>
            <a:pPr algn="ctr"/>
            <a:r>
              <a:rPr lang="en-GB" sz="1200" dirty="0" smtClean="0"/>
              <a:t>48</a:t>
            </a:r>
            <a:endParaRPr lang="en-GB" sz="1200" dirty="0"/>
          </a:p>
        </p:txBody>
      </p:sp>
      <p:sp>
        <p:nvSpPr>
          <p:cNvPr id="194" name="TextBox 193"/>
          <p:cNvSpPr txBox="1"/>
          <p:nvPr/>
        </p:nvSpPr>
        <p:spPr>
          <a:xfrm>
            <a:off x="6890557" y="5276732"/>
            <a:ext cx="354584" cy="276999"/>
          </a:xfrm>
          <a:prstGeom prst="rect">
            <a:avLst/>
          </a:prstGeom>
          <a:noFill/>
        </p:spPr>
        <p:txBody>
          <a:bodyPr wrap="none" rtlCol="0">
            <a:spAutoFit/>
          </a:bodyPr>
          <a:lstStyle/>
          <a:p>
            <a:pPr algn="ctr"/>
            <a:r>
              <a:rPr lang="en-GB" sz="1200" dirty="0" smtClean="0"/>
              <a:t>60</a:t>
            </a:r>
            <a:endParaRPr lang="en-GB" sz="1200" dirty="0"/>
          </a:p>
        </p:txBody>
      </p:sp>
      <p:sp>
        <p:nvSpPr>
          <p:cNvPr id="195" name="TextBox 194"/>
          <p:cNvSpPr txBox="1"/>
          <p:nvPr/>
        </p:nvSpPr>
        <p:spPr>
          <a:xfrm>
            <a:off x="7252432" y="5276732"/>
            <a:ext cx="354584" cy="276999"/>
          </a:xfrm>
          <a:prstGeom prst="rect">
            <a:avLst/>
          </a:prstGeom>
          <a:noFill/>
        </p:spPr>
        <p:txBody>
          <a:bodyPr wrap="none" rtlCol="0">
            <a:spAutoFit/>
          </a:bodyPr>
          <a:lstStyle/>
          <a:p>
            <a:pPr algn="ctr"/>
            <a:r>
              <a:rPr lang="en-GB" sz="1200" dirty="0" smtClean="0"/>
              <a:t>72</a:t>
            </a:r>
            <a:endParaRPr lang="en-GB" sz="1200" dirty="0"/>
          </a:p>
        </p:txBody>
      </p:sp>
      <p:cxnSp>
        <p:nvCxnSpPr>
          <p:cNvPr id="196" name="Straight Connector 195"/>
          <p:cNvCxnSpPr/>
          <p:nvPr/>
        </p:nvCxnSpPr>
        <p:spPr>
          <a:xfrm>
            <a:off x="6126278" y="3276294"/>
            <a:ext cx="247598" cy="0"/>
          </a:xfrm>
          <a:prstGeom prst="line">
            <a:avLst/>
          </a:prstGeom>
          <a:noFill/>
          <a:ln w="1905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cxnSp>
      <p:cxnSp>
        <p:nvCxnSpPr>
          <p:cNvPr id="197" name="Straight Connector 196"/>
          <p:cNvCxnSpPr/>
          <p:nvPr/>
        </p:nvCxnSpPr>
        <p:spPr>
          <a:xfrm>
            <a:off x="6126278" y="3434928"/>
            <a:ext cx="247598" cy="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cxnSp>
      <p:sp>
        <p:nvSpPr>
          <p:cNvPr id="198" name="TextBox 197"/>
          <p:cNvSpPr txBox="1"/>
          <p:nvPr/>
        </p:nvSpPr>
        <p:spPr>
          <a:xfrm>
            <a:off x="6454483" y="3154866"/>
            <a:ext cx="1590500" cy="246221"/>
          </a:xfrm>
          <a:prstGeom prst="rect">
            <a:avLst/>
          </a:prstGeom>
          <a:noFill/>
        </p:spPr>
        <p:txBody>
          <a:bodyPr wrap="none" rtlCol="0">
            <a:spAutoFit/>
          </a:bodyPr>
          <a:lstStyle/>
          <a:p>
            <a:r>
              <a:rPr lang="en-GB" sz="1000" dirty="0" smtClean="0"/>
              <a:t>Progression-free survival</a:t>
            </a:r>
            <a:endParaRPr lang="en-GB" sz="1000" dirty="0"/>
          </a:p>
        </p:txBody>
      </p:sp>
      <p:sp>
        <p:nvSpPr>
          <p:cNvPr id="199" name="TextBox 198"/>
          <p:cNvSpPr txBox="1"/>
          <p:nvPr/>
        </p:nvSpPr>
        <p:spPr>
          <a:xfrm>
            <a:off x="6454483" y="3307266"/>
            <a:ext cx="1059906" cy="246221"/>
          </a:xfrm>
          <a:prstGeom prst="rect">
            <a:avLst/>
          </a:prstGeom>
          <a:noFill/>
        </p:spPr>
        <p:txBody>
          <a:bodyPr wrap="none" rtlCol="0">
            <a:spAutoFit/>
          </a:bodyPr>
          <a:lstStyle/>
          <a:p>
            <a:r>
              <a:rPr lang="en-GB" sz="1000" dirty="0" smtClean="0"/>
              <a:t>Overall survival</a:t>
            </a:r>
            <a:endParaRPr lang="en-GB" sz="1000" dirty="0"/>
          </a:p>
        </p:txBody>
      </p:sp>
      <p:sp>
        <p:nvSpPr>
          <p:cNvPr id="200" name="TextBox 199"/>
          <p:cNvSpPr txBox="1"/>
          <p:nvPr/>
        </p:nvSpPr>
        <p:spPr>
          <a:xfrm>
            <a:off x="6454483" y="3477684"/>
            <a:ext cx="2468855" cy="246221"/>
          </a:xfrm>
          <a:prstGeom prst="rect">
            <a:avLst/>
          </a:prstGeom>
          <a:noFill/>
        </p:spPr>
        <p:txBody>
          <a:bodyPr wrap="square" rtlCol="0">
            <a:spAutoFit/>
          </a:bodyPr>
          <a:lstStyle/>
          <a:p>
            <a:r>
              <a:rPr lang="en-GB" sz="1000" dirty="0">
                <a:solidFill>
                  <a:srgbClr val="360E70"/>
                </a:solidFill>
              </a:rPr>
              <a:t>Arm A </a:t>
            </a:r>
            <a:r>
              <a:rPr lang="en-GB" sz="1000" i="1" dirty="0" smtClean="0">
                <a:solidFill>
                  <a:srgbClr val="360E70"/>
                </a:solidFill>
              </a:rPr>
              <a:t>KRAS</a:t>
            </a:r>
            <a:r>
              <a:rPr lang="en-GB" sz="1000" dirty="0" smtClean="0">
                <a:solidFill>
                  <a:srgbClr val="360E70"/>
                </a:solidFill>
              </a:rPr>
              <a:t> WT</a:t>
            </a:r>
            <a:endParaRPr lang="en-GB" sz="1000" dirty="0">
              <a:solidFill>
                <a:srgbClr val="360E70"/>
              </a:solidFill>
            </a:endParaRPr>
          </a:p>
        </p:txBody>
      </p:sp>
      <p:sp>
        <p:nvSpPr>
          <p:cNvPr id="201" name="TextBox 200"/>
          <p:cNvSpPr txBox="1"/>
          <p:nvPr/>
        </p:nvSpPr>
        <p:spPr>
          <a:xfrm>
            <a:off x="6454483" y="3681648"/>
            <a:ext cx="1159292" cy="246221"/>
          </a:xfrm>
          <a:prstGeom prst="rect">
            <a:avLst/>
          </a:prstGeom>
          <a:noFill/>
        </p:spPr>
        <p:txBody>
          <a:bodyPr wrap="none" rtlCol="0">
            <a:spAutoFit/>
          </a:bodyPr>
          <a:lstStyle/>
          <a:p>
            <a:r>
              <a:rPr lang="en-GB" sz="1000" dirty="0" smtClean="0">
                <a:solidFill>
                  <a:srgbClr val="EB3D00"/>
                </a:solidFill>
              </a:rPr>
              <a:t>Arm </a:t>
            </a:r>
            <a:r>
              <a:rPr lang="en-GB" sz="1000" dirty="0">
                <a:solidFill>
                  <a:srgbClr val="EB3D00"/>
                </a:solidFill>
              </a:rPr>
              <a:t>B </a:t>
            </a:r>
            <a:r>
              <a:rPr lang="en-GB" sz="1000" i="1" dirty="0" smtClean="0">
                <a:solidFill>
                  <a:srgbClr val="EB3D00"/>
                </a:solidFill>
              </a:rPr>
              <a:t>KRAS </a:t>
            </a:r>
            <a:r>
              <a:rPr lang="en-GB" sz="1000" dirty="0" smtClean="0">
                <a:solidFill>
                  <a:srgbClr val="EB3D00"/>
                </a:solidFill>
              </a:rPr>
              <a:t>WT</a:t>
            </a:r>
            <a:endParaRPr lang="en-GB" sz="1000" dirty="0">
              <a:solidFill>
                <a:srgbClr val="EB3D00"/>
              </a:solidFill>
            </a:endParaRPr>
          </a:p>
        </p:txBody>
      </p:sp>
      <p:sp>
        <p:nvSpPr>
          <p:cNvPr id="202" name="TextBox 201"/>
          <p:cNvSpPr txBox="1"/>
          <p:nvPr/>
        </p:nvSpPr>
        <p:spPr>
          <a:xfrm>
            <a:off x="4929588" y="5651637"/>
            <a:ext cx="3659976" cy="400110"/>
          </a:xfrm>
          <a:prstGeom prst="rect">
            <a:avLst/>
          </a:prstGeom>
          <a:noFill/>
        </p:spPr>
        <p:txBody>
          <a:bodyPr wrap="none" rtlCol="0">
            <a:spAutoFit/>
          </a:bodyPr>
          <a:lstStyle/>
          <a:p>
            <a:r>
              <a:rPr lang="en-GB" sz="1000" dirty="0" smtClean="0">
                <a:solidFill>
                  <a:srgbClr val="340E70"/>
                </a:solidFill>
              </a:rPr>
              <a:t>Arm A    36.1 </a:t>
            </a:r>
            <a:r>
              <a:rPr lang="en-GB" sz="1000" dirty="0" err="1" smtClean="0">
                <a:solidFill>
                  <a:srgbClr val="340E70"/>
                </a:solidFill>
              </a:rPr>
              <a:t>mos</a:t>
            </a:r>
            <a:r>
              <a:rPr lang="en-GB" sz="1000" dirty="0" smtClean="0">
                <a:solidFill>
                  <a:srgbClr val="340E70"/>
                </a:solidFill>
              </a:rPr>
              <a:t> (</a:t>
            </a:r>
            <a:r>
              <a:rPr lang="en-GB" sz="1000" dirty="0" smtClean="0"/>
              <a:t>95% CI: 21.1, </a:t>
            </a:r>
            <a:r>
              <a:rPr lang="en-GB" sz="1000" dirty="0" smtClean="0">
                <a:latin typeface="+mn-lt"/>
              </a:rPr>
              <a:t>51.1); HR 0.86 (0.48,1.53)</a:t>
            </a:r>
            <a:r>
              <a:rPr lang="en-GB" sz="1000" dirty="0" smtClean="0">
                <a:latin typeface="Calibri"/>
              </a:rPr>
              <a:t/>
            </a:r>
            <a:br>
              <a:rPr lang="en-GB" sz="1000" dirty="0" smtClean="0">
                <a:latin typeface="Calibri"/>
              </a:rPr>
            </a:br>
            <a:r>
              <a:rPr lang="en-GB" sz="1000" dirty="0">
                <a:solidFill>
                  <a:srgbClr val="EB3D00"/>
                </a:solidFill>
              </a:rPr>
              <a:t>Arm </a:t>
            </a:r>
            <a:r>
              <a:rPr lang="en-GB" sz="1000" dirty="0" smtClean="0">
                <a:solidFill>
                  <a:srgbClr val="EB3D00"/>
                </a:solidFill>
              </a:rPr>
              <a:t>B    41.6 </a:t>
            </a:r>
            <a:r>
              <a:rPr lang="en-GB" sz="1000" dirty="0" err="1" smtClean="0">
                <a:solidFill>
                  <a:srgbClr val="EB3D00"/>
                </a:solidFill>
              </a:rPr>
              <a:t>mos</a:t>
            </a:r>
            <a:r>
              <a:rPr lang="en-GB" sz="1000" dirty="0" smtClean="0">
                <a:solidFill>
                  <a:srgbClr val="EB3D00"/>
                </a:solidFill>
              </a:rPr>
              <a:t> (</a:t>
            </a:r>
            <a:r>
              <a:rPr lang="en-GB" sz="1000" dirty="0" smtClean="0"/>
              <a:t>95</a:t>
            </a:r>
            <a:r>
              <a:rPr lang="en-GB" sz="1000" dirty="0"/>
              <a:t>% CI: </a:t>
            </a:r>
            <a:r>
              <a:rPr lang="en-GB" sz="1000" dirty="0" smtClean="0"/>
              <a:t>22.6, </a:t>
            </a:r>
            <a:r>
              <a:rPr lang="en-GB" sz="1000" dirty="0" smtClean="0">
                <a:latin typeface="+mn-lt"/>
              </a:rPr>
              <a:t>60.6); NS</a:t>
            </a:r>
            <a:endParaRPr lang="en-GB" sz="1000" dirty="0">
              <a:latin typeface="+mn-lt"/>
            </a:endParaRPr>
          </a:p>
        </p:txBody>
      </p:sp>
      <p:sp>
        <p:nvSpPr>
          <p:cNvPr id="203" name="TextBox 202"/>
          <p:cNvSpPr txBox="1"/>
          <p:nvPr/>
        </p:nvSpPr>
        <p:spPr>
          <a:xfrm>
            <a:off x="4529160" y="5976184"/>
            <a:ext cx="433132" cy="246221"/>
          </a:xfrm>
          <a:prstGeom prst="rect">
            <a:avLst/>
          </a:prstGeom>
          <a:noFill/>
        </p:spPr>
        <p:txBody>
          <a:bodyPr wrap="none" rtlCol="0">
            <a:spAutoFit/>
          </a:bodyPr>
          <a:lstStyle/>
          <a:p>
            <a:r>
              <a:rPr lang="en-GB" sz="1000" dirty="0" smtClean="0"/>
              <a:t>PFS</a:t>
            </a:r>
            <a:endParaRPr lang="en-GB" sz="1000" dirty="0"/>
          </a:p>
        </p:txBody>
      </p:sp>
      <p:sp>
        <p:nvSpPr>
          <p:cNvPr id="204" name="TextBox 203"/>
          <p:cNvSpPr txBox="1"/>
          <p:nvPr/>
        </p:nvSpPr>
        <p:spPr>
          <a:xfrm>
            <a:off x="4529160" y="5651637"/>
            <a:ext cx="369012" cy="246221"/>
          </a:xfrm>
          <a:prstGeom prst="rect">
            <a:avLst/>
          </a:prstGeom>
          <a:noFill/>
        </p:spPr>
        <p:txBody>
          <a:bodyPr wrap="none" rtlCol="0">
            <a:spAutoFit/>
          </a:bodyPr>
          <a:lstStyle/>
          <a:p>
            <a:r>
              <a:rPr lang="en-GB" sz="1000" dirty="0" smtClean="0"/>
              <a:t>OS</a:t>
            </a:r>
            <a:endParaRPr lang="en-GB" sz="1000" dirty="0"/>
          </a:p>
        </p:txBody>
      </p:sp>
      <p:sp>
        <p:nvSpPr>
          <p:cNvPr id="205" name="TextBox 204"/>
          <p:cNvSpPr txBox="1"/>
          <p:nvPr/>
        </p:nvSpPr>
        <p:spPr>
          <a:xfrm>
            <a:off x="4929588" y="5976184"/>
            <a:ext cx="3632726" cy="400110"/>
          </a:xfrm>
          <a:prstGeom prst="rect">
            <a:avLst/>
          </a:prstGeom>
          <a:noFill/>
        </p:spPr>
        <p:txBody>
          <a:bodyPr wrap="none" rtlCol="0">
            <a:spAutoFit/>
          </a:bodyPr>
          <a:lstStyle/>
          <a:p>
            <a:r>
              <a:rPr lang="en-GB" sz="1000" dirty="0" smtClean="0">
                <a:solidFill>
                  <a:srgbClr val="340E70"/>
                </a:solidFill>
              </a:rPr>
              <a:t>Arm A    12.1 </a:t>
            </a:r>
            <a:r>
              <a:rPr lang="en-GB" sz="1000" dirty="0" err="1" smtClean="0">
                <a:solidFill>
                  <a:srgbClr val="340E70"/>
                </a:solidFill>
              </a:rPr>
              <a:t>mos</a:t>
            </a:r>
            <a:r>
              <a:rPr lang="en-GB" sz="1000" dirty="0" smtClean="0">
                <a:solidFill>
                  <a:srgbClr val="340E70"/>
                </a:solidFill>
              </a:rPr>
              <a:t> (</a:t>
            </a:r>
            <a:r>
              <a:rPr lang="en-GB" sz="1000" dirty="0" smtClean="0"/>
              <a:t>95% CI: 5.2, </a:t>
            </a:r>
            <a:r>
              <a:rPr lang="en-GB" sz="1000" dirty="0" smtClean="0">
                <a:latin typeface="+mn-lt"/>
              </a:rPr>
              <a:t>19.1); HR 1.13 (0.69, 1.85)</a:t>
            </a:r>
            <a:r>
              <a:rPr lang="en-GB" sz="1000" dirty="0" smtClean="0">
                <a:latin typeface="Calibri"/>
              </a:rPr>
              <a:t/>
            </a:r>
            <a:br>
              <a:rPr lang="en-GB" sz="1000" dirty="0" smtClean="0">
                <a:latin typeface="Calibri"/>
              </a:rPr>
            </a:br>
            <a:r>
              <a:rPr lang="en-GB" sz="1000" dirty="0">
                <a:solidFill>
                  <a:srgbClr val="EB3D00"/>
                </a:solidFill>
              </a:rPr>
              <a:t>Arm </a:t>
            </a:r>
            <a:r>
              <a:rPr lang="en-GB" sz="1000" dirty="0" smtClean="0">
                <a:solidFill>
                  <a:srgbClr val="EB3D00"/>
                </a:solidFill>
              </a:rPr>
              <a:t>B    11.5 </a:t>
            </a:r>
            <a:r>
              <a:rPr lang="en-GB" sz="1000" dirty="0" err="1" smtClean="0">
                <a:solidFill>
                  <a:srgbClr val="EB3D00"/>
                </a:solidFill>
              </a:rPr>
              <a:t>mos</a:t>
            </a:r>
            <a:r>
              <a:rPr lang="en-GB" sz="1000" dirty="0" smtClean="0">
                <a:solidFill>
                  <a:srgbClr val="EB3D00"/>
                </a:solidFill>
              </a:rPr>
              <a:t> (</a:t>
            </a:r>
            <a:r>
              <a:rPr lang="en-GB" sz="1000" dirty="0" smtClean="0"/>
              <a:t>95</a:t>
            </a:r>
            <a:r>
              <a:rPr lang="en-GB" sz="1000" dirty="0"/>
              <a:t>% CI: </a:t>
            </a:r>
            <a:r>
              <a:rPr lang="en-GB" sz="1000" dirty="0" smtClean="0"/>
              <a:t>8.8</a:t>
            </a:r>
            <a:r>
              <a:rPr lang="en-GB" sz="1000" dirty="0" smtClean="0">
                <a:latin typeface="Calibri"/>
              </a:rPr>
              <a:t>, </a:t>
            </a:r>
            <a:r>
              <a:rPr lang="en-GB" sz="1000" dirty="0" smtClean="0">
                <a:latin typeface="+mn-lt"/>
              </a:rPr>
              <a:t>14.1); NS</a:t>
            </a:r>
            <a:endParaRPr lang="en-GB" sz="1000" dirty="0">
              <a:latin typeface="+mn-lt"/>
            </a:endParaRPr>
          </a:p>
        </p:txBody>
      </p:sp>
      <p:sp>
        <p:nvSpPr>
          <p:cNvPr id="38" name="Line 47"/>
          <p:cNvSpPr>
            <a:spLocks noChangeShapeType="1"/>
          </p:cNvSpPr>
          <p:nvPr/>
        </p:nvSpPr>
        <p:spPr bwMode="auto">
          <a:xfrm>
            <a:off x="7068857" y="5108382"/>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48"/>
          <p:cNvSpPr>
            <a:spLocks noChangeShapeType="1"/>
          </p:cNvSpPr>
          <p:nvPr/>
        </p:nvSpPr>
        <p:spPr bwMode="auto">
          <a:xfrm>
            <a:off x="7470476" y="4804646"/>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49"/>
          <p:cNvSpPr>
            <a:spLocks noChangeShapeType="1"/>
          </p:cNvSpPr>
          <p:nvPr/>
        </p:nvSpPr>
        <p:spPr bwMode="auto">
          <a:xfrm>
            <a:off x="7169262" y="4804646"/>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50"/>
          <p:cNvSpPr>
            <a:spLocks noChangeShapeType="1"/>
          </p:cNvSpPr>
          <p:nvPr/>
        </p:nvSpPr>
        <p:spPr bwMode="auto">
          <a:xfrm>
            <a:off x="7056307" y="4589500"/>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51"/>
          <p:cNvSpPr>
            <a:spLocks noChangeShapeType="1"/>
          </p:cNvSpPr>
          <p:nvPr/>
        </p:nvSpPr>
        <p:spPr bwMode="auto">
          <a:xfrm>
            <a:off x="7043756" y="4589500"/>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52"/>
          <p:cNvSpPr>
            <a:spLocks noChangeShapeType="1"/>
          </p:cNvSpPr>
          <p:nvPr/>
        </p:nvSpPr>
        <p:spPr bwMode="auto">
          <a:xfrm>
            <a:off x="6918250" y="4589500"/>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53"/>
          <p:cNvSpPr>
            <a:spLocks noChangeShapeType="1"/>
          </p:cNvSpPr>
          <p:nvPr/>
        </p:nvSpPr>
        <p:spPr bwMode="auto">
          <a:xfrm>
            <a:off x="6830396" y="4488254"/>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54"/>
          <p:cNvSpPr>
            <a:spLocks noChangeShapeType="1"/>
          </p:cNvSpPr>
          <p:nvPr/>
        </p:nvSpPr>
        <p:spPr bwMode="auto">
          <a:xfrm>
            <a:off x="6792744" y="4399665"/>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55"/>
          <p:cNvSpPr>
            <a:spLocks noChangeShapeType="1"/>
          </p:cNvSpPr>
          <p:nvPr/>
        </p:nvSpPr>
        <p:spPr bwMode="auto">
          <a:xfrm>
            <a:off x="6227967" y="3868126"/>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56"/>
          <p:cNvSpPr>
            <a:spLocks noChangeShapeType="1"/>
          </p:cNvSpPr>
          <p:nvPr/>
        </p:nvSpPr>
        <p:spPr bwMode="auto">
          <a:xfrm>
            <a:off x="6089911" y="3728914"/>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57"/>
          <p:cNvSpPr>
            <a:spLocks noChangeShapeType="1"/>
          </p:cNvSpPr>
          <p:nvPr/>
        </p:nvSpPr>
        <p:spPr bwMode="auto">
          <a:xfrm>
            <a:off x="7043756" y="5108382"/>
            <a:ext cx="0" cy="5062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58"/>
          <p:cNvSpPr>
            <a:spLocks noChangeShapeType="1"/>
          </p:cNvSpPr>
          <p:nvPr/>
        </p:nvSpPr>
        <p:spPr bwMode="auto">
          <a:xfrm>
            <a:off x="7395173" y="5184316"/>
            <a:ext cx="0" cy="5062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9"/>
          <p:cNvSpPr>
            <a:spLocks noChangeShapeType="1"/>
          </p:cNvSpPr>
          <p:nvPr/>
        </p:nvSpPr>
        <p:spPr bwMode="auto">
          <a:xfrm>
            <a:off x="7671286" y="4639372"/>
            <a:ext cx="0" cy="5062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61"/>
          <p:cNvSpPr>
            <a:spLocks noChangeShapeType="1"/>
          </p:cNvSpPr>
          <p:nvPr/>
        </p:nvSpPr>
        <p:spPr bwMode="auto">
          <a:xfrm>
            <a:off x="7307319" y="4639372"/>
            <a:ext cx="0" cy="5062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 name="Line 62"/>
          <p:cNvSpPr>
            <a:spLocks noChangeShapeType="1"/>
          </p:cNvSpPr>
          <p:nvPr/>
        </p:nvSpPr>
        <p:spPr bwMode="auto">
          <a:xfrm>
            <a:off x="7232015" y="4639372"/>
            <a:ext cx="0" cy="5062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63"/>
          <p:cNvSpPr>
            <a:spLocks noChangeShapeType="1"/>
          </p:cNvSpPr>
          <p:nvPr/>
        </p:nvSpPr>
        <p:spPr bwMode="auto">
          <a:xfrm>
            <a:off x="7194363" y="4639372"/>
            <a:ext cx="0" cy="5062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64"/>
          <p:cNvSpPr>
            <a:spLocks noChangeShapeType="1"/>
          </p:cNvSpPr>
          <p:nvPr/>
        </p:nvSpPr>
        <p:spPr bwMode="auto">
          <a:xfrm>
            <a:off x="7119060" y="4434500"/>
            <a:ext cx="0" cy="6327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65"/>
          <p:cNvSpPr>
            <a:spLocks noChangeShapeType="1"/>
          </p:cNvSpPr>
          <p:nvPr/>
        </p:nvSpPr>
        <p:spPr bwMode="auto">
          <a:xfrm>
            <a:off x="7068857" y="4434500"/>
            <a:ext cx="0" cy="63278"/>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66"/>
          <p:cNvSpPr>
            <a:spLocks noChangeShapeType="1"/>
          </p:cNvSpPr>
          <p:nvPr/>
        </p:nvSpPr>
        <p:spPr bwMode="auto">
          <a:xfrm>
            <a:off x="6968453" y="4437632"/>
            <a:ext cx="0" cy="5062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67"/>
          <p:cNvSpPr>
            <a:spLocks/>
          </p:cNvSpPr>
          <p:nvPr/>
        </p:nvSpPr>
        <p:spPr bwMode="auto">
          <a:xfrm>
            <a:off x="5311774" y="3032852"/>
            <a:ext cx="2108500" cy="2176776"/>
          </a:xfrm>
          <a:custGeom>
            <a:avLst/>
            <a:gdLst>
              <a:gd name="T0" fmla="*/ 168 w 168"/>
              <a:gd name="T1" fmla="*/ 172 h 172"/>
              <a:gd name="T2" fmla="*/ 89 w 168"/>
              <a:gd name="T3" fmla="*/ 172 h 172"/>
              <a:gd name="T4" fmla="*/ 89 w 168"/>
              <a:gd name="T5" fmla="*/ 168 h 172"/>
              <a:gd name="T6" fmla="*/ 88 w 168"/>
              <a:gd name="T7" fmla="*/ 168 h 172"/>
              <a:gd name="T8" fmla="*/ 88 w 168"/>
              <a:gd name="T9" fmla="*/ 167 h 172"/>
              <a:gd name="T10" fmla="*/ 76 w 168"/>
              <a:gd name="T11" fmla="*/ 167 h 172"/>
              <a:gd name="T12" fmla="*/ 76 w 168"/>
              <a:gd name="T13" fmla="*/ 161 h 172"/>
              <a:gd name="T14" fmla="*/ 69 w 168"/>
              <a:gd name="T15" fmla="*/ 161 h 172"/>
              <a:gd name="T16" fmla="*/ 69 w 168"/>
              <a:gd name="T17" fmla="*/ 156 h 172"/>
              <a:gd name="T18" fmla="*/ 64 w 168"/>
              <a:gd name="T19" fmla="*/ 156 h 172"/>
              <a:gd name="T20" fmla="*/ 64 w 168"/>
              <a:gd name="T21" fmla="*/ 151 h 172"/>
              <a:gd name="T22" fmla="*/ 48 w 168"/>
              <a:gd name="T23" fmla="*/ 151 h 172"/>
              <a:gd name="T24" fmla="*/ 48 w 168"/>
              <a:gd name="T25" fmla="*/ 146 h 172"/>
              <a:gd name="T26" fmla="*/ 46 w 168"/>
              <a:gd name="T27" fmla="*/ 146 h 172"/>
              <a:gd name="T28" fmla="*/ 46 w 168"/>
              <a:gd name="T29" fmla="*/ 140 h 172"/>
              <a:gd name="T30" fmla="*/ 42 w 168"/>
              <a:gd name="T31" fmla="*/ 140 h 172"/>
              <a:gd name="T32" fmla="*/ 42 w 168"/>
              <a:gd name="T33" fmla="*/ 135 h 172"/>
              <a:gd name="T34" fmla="*/ 39 w 168"/>
              <a:gd name="T35" fmla="*/ 135 h 172"/>
              <a:gd name="T36" fmla="*/ 39 w 168"/>
              <a:gd name="T37" fmla="*/ 125 h 172"/>
              <a:gd name="T38" fmla="*/ 36 w 168"/>
              <a:gd name="T39" fmla="*/ 125 h 172"/>
              <a:gd name="T40" fmla="*/ 36 w 168"/>
              <a:gd name="T41" fmla="*/ 108 h 172"/>
              <a:gd name="T42" fmla="*/ 33 w 168"/>
              <a:gd name="T43" fmla="*/ 108 h 172"/>
              <a:gd name="T44" fmla="*/ 33 w 168"/>
              <a:gd name="T45" fmla="*/ 99 h 172"/>
              <a:gd name="T46" fmla="*/ 30 w 168"/>
              <a:gd name="T47" fmla="*/ 99 h 172"/>
              <a:gd name="T48" fmla="*/ 30 w 168"/>
              <a:gd name="T49" fmla="*/ 93 h 172"/>
              <a:gd name="T50" fmla="*/ 28 w 168"/>
              <a:gd name="T51" fmla="*/ 93 h 172"/>
              <a:gd name="T52" fmla="*/ 28 w 168"/>
              <a:gd name="T53" fmla="*/ 87 h 172"/>
              <a:gd name="T54" fmla="*/ 27 w 168"/>
              <a:gd name="T55" fmla="*/ 87 h 172"/>
              <a:gd name="T56" fmla="*/ 27 w 168"/>
              <a:gd name="T57" fmla="*/ 83 h 172"/>
              <a:gd name="T58" fmla="*/ 25 w 168"/>
              <a:gd name="T59" fmla="*/ 83 h 172"/>
              <a:gd name="T60" fmla="*/ 25 w 168"/>
              <a:gd name="T61" fmla="*/ 72 h 172"/>
              <a:gd name="T62" fmla="*/ 23 w 168"/>
              <a:gd name="T63" fmla="*/ 72 h 172"/>
              <a:gd name="T64" fmla="*/ 23 w 168"/>
              <a:gd name="T65" fmla="*/ 61 h 172"/>
              <a:gd name="T66" fmla="*/ 20 w 168"/>
              <a:gd name="T67" fmla="*/ 61 h 172"/>
              <a:gd name="T68" fmla="*/ 20 w 168"/>
              <a:gd name="T69" fmla="*/ 41 h 172"/>
              <a:gd name="T70" fmla="*/ 16 w 168"/>
              <a:gd name="T71" fmla="*/ 41 h 172"/>
              <a:gd name="T72" fmla="*/ 16 w 168"/>
              <a:gd name="T73" fmla="*/ 36 h 172"/>
              <a:gd name="T74" fmla="*/ 12 w 168"/>
              <a:gd name="T75" fmla="*/ 36 h 172"/>
              <a:gd name="T76" fmla="*/ 12 w 168"/>
              <a:gd name="T77" fmla="*/ 21 h 172"/>
              <a:gd name="T78" fmla="*/ 10 w 168"/>
              <a:gd name="T79" fmla="*/ 21 h 172"/>
              <a:gd name="T80" fmla="*/ 10 w 168"/>
              <a:gd name="T81" fmla="*/ 16 h 172"/>
              <a:gd name="T82" fmla="*/ 5 w 168"/>
              <a:gd name="T83" fmla="*/ 16 h 172"/>
              <a:gd name="T84" fmla="*/ 5 w 168"/>
              <a:gd name="T85" fmla="*/ 4 h 172"/>
              <a:gd name="T86" fmla="*/ 3 w 168"/>
              <a:gd name="T87" fmla="*/ 4 h 172"/>
              <a:gd name="T88" fmla="*/ 3 w 168"/>
              <a:gd name="T89" fmla="*/ 0 h 172"/>
              <a:gd name="T90" fmla="*/ 0 w 168"/>
              <a:gd name="T9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72">
                <a:moveTo>
                  <a:pt x="168" y="172"/>
                </a:moveTo>
                <a:lnTo>
                  <a:pt x="89" y="172"/>
                </a:lnTo>
                <a:lnTo>
                  <a:pt x="89" y="168"/>
                </a:lnTo>
                <a:lnTo>
                  <a:pt x="88" y="168"/>
                </a:lnTo>
                <a:lnTo>
                  <a:pt x="88" y="167"/>
                </a:lnTo>
                <a:lnTo>
                  <a:pt x="76" y="167"/>
                </a:lnTo>
                <a:lnTo>
                  <a:pt x="76" y="161"/>
                </a:lnTo>
                <a:lnTo>
                  <a:pt x="69" y="161"/>
                </a:lnTo>
                <a:lnTo>
                  <a:pt x="69" y="156"/>
                </a:lnTo>
                <a:lnTo>
                  <a:pt x="64" y="156"/>
                </a:lnTo>
                <a:lnTo>
                  <a:pt x="64" y="151"/>
                </a:lnTo>
                <a:lnTo>
                  <a:pt x="48" y="151"/>
                </a:lnTo>
                <a:lnTo>
                  <a:pt x="48" y="146"/>
                </a:lnTo>
                <a:lnTo>
                  <a:pt x="46" y="146"/>
                </a:lnTo>
                <a:lnTo>
                  <a:pt x="46" y="140"/>
                </a:lnTo>
                <a:lnTo>
                  <a:pt x="42" y="140"/>
                </a:lnTo>
                <a:lnTo>
                  <a:pt x="42" y="135"/>
                </a:lnTo>
                <a:lnTo>
                  <a:pt x="39" y="135"/>
                </a:lnTo>
                <a:lnTo>
                  <a:pt x="39" y="125"/>
                </a:lnTo>
                <a:lnTo>
                  <a:pt x="36" y="125"/>
                </a:lnTo>
                <a:lnTo>
                  <a:pt x="36" y="108"/>
                </a:lnTo>
                <a:lnTo>
                  <a:pt x="33" y="108"/>
                </a:lnTo>
                <a:lnTo>
                  <a:pt x="33" y="99"/>
                </a:lnTo>
                <a:lnTo>
                  <a:pt x="30" y="99"/>
                </a:lnTo>
                <a:lnTo>
                  <a:pt x="30" y="93"/>
                </a:lnTo>
                <a:lnTo>
                  <a:pt x="28" y="93"/>
                </a:lnTo>
                <a:lnTo>
                  <a:pt x="28" y="87"/>
                </a:lnTo>
                <a:lnTo>
                  <a:pt x="27" y="87"/>
                </a:lnTo>
                <a:lnTo>
                  <a:pt x="27" y="83"/>
                </a:lnTo>
                <a:lnTo>
                  <a:pt x="25" y="83"/>
                </a:lnTo>
                <a:lnTo>
                  <a:pt x="25" y="72"/>
                </a:lnTo>
                <a:lnTo>
                  <a:pt x="23" y="72"/>
                </a:lnTo>
                <a:lnTo>
                  <a:pt x="23" y="61"/>
                </a:lnTo>
                <a:lnTo>
                  <a:pt x="20" y="61"/>
                </a:lnTo>
                <a:lnTo>
                  <a:pt x="20" y="41"/>
                </a:lnTo>
                <a:lnTo>
                  <a:pt x="16" y="41"/>
                </a:lnTo>
                <a:lnTo>
                  <a:pt x="16" y="36"/>
                </a:lnTo>
                <a:lnTo>
                  <a:pt x="12" y="36"/>
                </a:lnTo>
                <a:lnTo>
                  <a:pt x="12" y="21"/>
                </a:lnTo>
                <a:lnTo>
                  <a:pt x="10" y="21"/>
                </a:lnTo>
                <a:lnTo>
                  <a:pt x="10" y="16"/>
                </a:lnTo>
                <a:lnTo>
                  <a:pt x="5" y="16"/>
                </a:lnTo>
                <a:lnTo>
                  <a:pt x="5" y="4"/>
                </a:lnTo>
                <a:lnTo>
                  <a:pt x="3" y="4"/>
                </a:lnTo>
                <a:lnTo>
                  <a:pt x="3" y="0"/>
                </a:lnTo>
                <a:lnTo>
                  <a:pt x="0" y="0"/>
                </a:lnTo>
              </a:path>
            </a:pathLst>
          </a:custGeom>
          <a:noFill/>
          <a:ln w="19050">
            <a:solidFill>
              <a:srgbClr val="EB3D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 name="Freeform 68"/>
          <p:cNvSpPr>
            <a:spLocks/>
          </p:cNvSpPr>
          <p:nvPr/>
        </p:nvSpPr>
        <p:spPr bwMode="auto">
          <a:xfrm>
            <a:off x="5311774" y="3032852"/>
            <a:ext cx="1782184" cy="2100842"/>
          </a:xfrm>
          <a:custGeom>
            <a:avLst/>
            <a:gdLst>
              <a:gd name="T0" fmla="*/ 142 w 142"/>
              <a:gd name="T1" fmla="*/ 166 h 166"/>
              <a:gd name="T2" fmla="*/ 78 w 142"/>
              <a:gd name="T3" fmla="*/ 166 h 166"/>
              <a:gd name="T4" fmla="*/ 78 w 142"/>
              <a:gd name="T5" fmla="*/ 161 h 166"/>
              <a:gd name="T6" fmla="*/ 76 w 142"/>
              <a:gd name="T7" fmla="*/ 161 h 166"/>
              <a:gd name="T8" fmla="*/ 76 w 142"/>
              <a:gd name="T9" fmla="*/ 155 h 166"/>
              <a:gd name="T10" fmla="*/ 68 w 142"/>
              <a:gd name="T11" fmla="*/ 155 h 166"/>
              <a:gd name="T12" fmla="*/ 68 w 142"/>
              <a:gd name="T13" fmla="*/ 150 h 166"/>
              <a:gd name="T14" fmla="*/ 65 w 142"/>
              <a:gd name="T15" fmla="*/ 150 h 166"/>
              <a:gd name="T16" fmla="*/ 65 w 142"/>
              <a:gd name="T17" fmla="*/ 144 h 166"/>
              <a:gd name="T18" fmla="*/ 63 w 142"/>
              <a:gd name="T19" fmla="*/ 144 h 166"/>
              <a:gd name="T20" fmla="*/ 63 w 142"/>
              <a:gd name="T21" fmla="*/ 140 h 166"/>
              <a:gd name="T22" fmla="*/ 52 w 142"/>
              <a:gd name="T23" fmla="*/ 140 h 166"/>
              <a:gd name="T24" fmla="*/ 52 w 142"/>
              <a:gd name="T25" fmla="*/ 134 h 166"/>
              <a:gd name="T26" fmla="*/ 47 w 142"/>
              <a:gd name="T27" fmla="*/ 134 h 166"/>
              <a:gd name="T28" fmla="*/ 47 w 142"/>
              <a:gd name="T29" fmla="*/ 129 h 166"/>
              <a:gd name="T30" fmla="*/ 44 w 142"/>
              <a:gd name="T31" fmla="*/ 129 h 166"/>
              <a:gd name="T32" fmla="*/ 44 w 142"/>
              <a:gd name="T33" fmla="*/ 123 h 166"/>
              <a:gd name="T34" fmla="*/ 42 w 142"/>
              <a:gd name="T35" fmla="*/ 123 h 166"/>
              <a:gd name="T36" fmla="*/ 42 w 142"/>
              <a:gd name="T37" fmla="*/ 112 h 166"/>
              <a:gd name="T38" fmla="*/ 39 w 142"/>
              <a:gd name="T39" fmla="*/ 112 h 166"/>
              <a:gd name="T40" fmla="*/ 39 w 142"/>
              <a:gd name="T41" fmla="*/ 105 h 166"/>
              <a:gd name="T42" fmla="*/ 37 w 142"/>
              <a:gd name="T43" fmla="*/ 105 h 166"/>
              <a:gd name="T44" fmla="*/ 37 w 142"/>
              <a:gd name="T45" fmla="*/ 96 h 166"/>
              <a:gd name="T46" fmla="*/ 35 w 142"/>
              <a:gd name="T47" fmla="*/ 96 h 166"/>
              <a:gd name="T48" fmla="*/ 35 w 142"/>
              <a:gd name="T49" fmla="*/ 91 h 166"/>
              <a:gd name="T50" fmla="*/ 30 w 142"/>
              <a:gd name="T51" fmla="*/ 91 h 166"/>
              <a:gd name="T52" fmla="*/ 30 w 142"/>
              <a:gd name="T53" fmla="*/ 86 h 166"/>
              <a:gd name="T54" fmla="*/ 27 w 142"/>
              <a:gd name="T55" fmla="*/ 86 h 166"/>
              <a:gd name="T56" fmla="*/ 27 w 142"/>
              <a:gd name="T57" fmla="*/ 79 h 166"/>
              <a:gd name="T58" fmla="*/ 23 w 142"/>
              <a:gd name="T59" fmla="*/ 79 h 166"/>
              <a:gd name="T60" fmla="*/ 23 w 142"/>
              <a:gd name="T61" fmla="*/ 75 h 166"/>
              <a:gd name="T62" fmla="*/ 22 w 142"/>
              <a:gd name="T63" fmla="*/ 75 h 166"/>
              <a:gd name="T64" fmla="*/ 22 w 142"/>
              <a:gd name="T65" fmla="*/ 64 h 166"/>
              <a:gd name="T66" fmla="*/ 18 w 142"/>
              <a:gd name="T67" fmla="*/ 64 h 166"/>
              <a:gd name="T68" fmla="*/ 18 w 142"/>
              <a:gd name="T69" fmla="*/ 48 h 166"/>
              <a:gd name="T70" fmla="*/ 15 w 142"/>
              <a:gd name="T71" fmla="*/ 48 h 166"/>
              <a:gd name="T72" fmla="*/ 15 w 142"/>
              <a:gd name="T73" fmla="*/ 43 h 166"/>
              <a:gd name="T74" fmla="*/ 13 w 142"/>
              <a:gd name="T75" fmla="*/ 43 h 166"/>
              <a:gd name="T76" fmla="*/ 13 w 142"/>
              <a:gd name="T77" fmla="*/ 32 h 166"/>
              <a:gd name="T78" fmla="*/ 10 w 142"/>
              <a:gd name="T79" fmla="*/ 32 h 166"/>
              <a:gd name="T80" fmla="*/ 10 w 142"/>
              <a:gd name="T81" fmla="*/ 26 h 166"/>
              <a:gd name="T82" fmla="*/ 9 w 142"/>
              <a:gd name="T83" fmla="*/ 26 h 166"/>
              <a:gd name="T84" fmla="*/ 9 w 142"/>
              <a:gd name="T85" fmla="*/ 20 h 166"/>
              <a:gd name="T86" fmla="*/ 7 w 142"/>
              <a:gd name="T87" fmla="*/ 20 h 166"/>
              <a:gd name="T88" fmla="*/ 7 w 142"/>
              <a:gd name="T89" fmla="*/ 14 h 166"/>
              <a:gd name="T90" fmla="*/ 7 w 142"/>
              <a:gd name="T91" fmla="*/ 14 h 166"/>
              <a:gd name="T92" fmla="*/ 7 w 142"/>
              <a:gd name="T93" fmla="*/ 5 h 166"/>
              <a:gd name="T94" fmla="*/ 3 w 142"/>
              <a:gd name="T95" fmla="*/ 5 h 166"/>
              <a:gd name="T96" fmla="*/ 3 w 142"/>
              <a:gd name="T97" fmla="*/ 0 h 166"/>
              <a:gd name="T98" fmla="*/ 0 w 142"/>
              <a:gd name="T9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66">
                <a:moveTo>
                  <a:pt x="142" y="166"/>
                </a:moveTo>
                <a:lnTo>
                  <a:pt x="78" y="166"/>
                </a:lnTo>
                <a:lnTo>
                  <a:pt x="78" y="161"/>
                </a:lnTo>
                <a:lnTo>
                  <a:pt x="76" y="161"/>
                </a:lnTo>
                <a:lnTo>
                  <a:pt x="76" y="155"/>
                </a:lnTo>
                <a:lnTo>
                  <a:pt x="68" y="155"/>
                </a:lnTo>
                <a:lnTo>
                  <a:pt x="68" y="150"/>
                </a:lnTo>
                <a:lnTo>
                  <a:pt x="65" y="150"/>
                </a:lnTo>
                <a:lnTo>
                  <a:pt x="65" y="144"/>
                </a:lnTo>
                <a:lnTo>
                  <a:pt x="63" y="144"/>
                </a:lnTo>
                <a:lnTo>
                  <a:pt x="63" y="140"/>
                </a:lnTo>
                <a:lnTo>
                  <a:pt x="52" y="140"/>
                </a:lnTo>
                <a:lnTo>
                  <a:pt x="52" y="134"/>
                </a:lnTo>
                <a:lnTo>
                  <a:pt x="47" y="134"/>
                </a:lnTo>
                <a:lnTo>
                  <a:pt x="47" y="129"/>
                </a:lnTo>
                <a:lnTo>
                  <a:pt x="44" y="129"/>
                </a:lnTo>
                <a:lnTo>
                  <a:pt x="44" y="123"/>
                </a:lnTo>
                <a:lnTo>
                  <a:pt x="42" y="123"/>
                </a:lnTo>
                <a:lnTo>
                  <a:pt x="42" y="112"/>
                </a:lnTo>
                <a:lnTo>
                  <a:pt x="39" y="112"/>
                </a:lnTo>
                <a:lnTo>
                  <a:pt x="39" y="105"/>
                </a:lnTo>
                <a:lnTo>
                  <a:pt x="37" y="105"/>
                </a:lnTo>
                <a:lnTo>
                  <a:pt x="37" y="96"/>
                </a:lnTo>
                <a:lnTo>
                  <a:pt x="35" y="96"/>
                </a:lnTo>
                <a:lnTo>
                  <a:pt x="35" y="91"/>
                </a:lnTo>
                <a:lnTo>
                  <a:pt x="30" y="91"/>
                </a:lnTo>
                <a:lnTo>
                  <a:pt x="30" y="86"/>
                </a:lnTo>
                <a:lnTo>
                  <a:pt x="27" y="86"/>
                </a:lnTo>
                <a:lnTo>
                  <a:pt x="27" y="79"/>
                </a:lnTo>
                <a:lnTo>
                  <a:pt x="23" y="79"/>
                </a:lnTo>
                <a:lnTo>
                  <a:pt x="23" y="75"/>
                </a:lnTo>
                <a:lnTo>
                  <a:pt x="22" y="75"/>
                </a:lnTo>
                <a:lnTo>
                  <a:pt x="22" y="64"/>
                </a:lnTo>
                <a:lnTo>
                  <a:pt x="18" y="64"/>
                </a:lnTo>
                <a:lnTo>
                  <a:pt x="18" y="48"/>
                </a:lnTo>
                <a:lnTo>
                  <a:pt x="15" y="48"/>
                </a:lnTo>
                <a:lnTo>
                  <a:pt x="15" y="43"/>
                </a:lnTo>
                <a:lnTo>
                  <a:pt x="13" y="43"/>
                </a:lnTo>
                <a:lnTo>
                  <a:pt x="13" y="32"/>
                </a:lnTo>
                <a:lnTo>
                  <a:pt x="10" y="32"/>
                </a:lnTo>
                <a:lnTo>
                  <a:pt x="10" y="26"/>
                </a:lnTo>
                <a:lnTo>
                  <a:pt x="9" y="26"/>
                </a:lnTo>
                <a:lnTo>
                  <a:pt x="9" y="20"/>
                </a:lnTo>
                <a:lnTo>
                  <a:pt x="7" y="20"/>
                </a:lnTo>
                <a:lnTo>
                  <a:pt x="7" y="14"/>
                </a:lnTo>
                <a:lnTo>
                  <a:pt x="7" y="14"/>
                </a:lnTo>
                <a:lnTo>
                  <a:pt x="7" y="5"/>
                </a:lnTo>
                <a:lnTo>
                  <a:pt x="3" y="5"/>
                </a:lnTo>
                <a:lnTo>
                  <a:pt x="3" y="0"/>
                </a:lnTo>
                <a:lnTo>
                  <a:pt x="0" y="0"/>
                </a:lnTo>
              </a:path>
            </a:pathLst>
          </a:custGeom>
          <a:noFill/>
          <a:ln w="19050">
            <a:solidFill>
              <a:srgbClr val="340E7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 name="Freeform 69"/>
          <p:cNvSpPr>
            <a:spLocks/>
          </p:cNvSpPr>
          <p:nvPr/>
        </p:nvSpPr>
        <p:spPr bwMode="auto">
          <a:xfrm>
            <a:off x="5311774" y="3032852"/>
            <a:ext cx="2183803" cy="1797105"/>
          </a:xfrm>
          <a:custGeom>
            <a:avLst/>
            <a:gdLst>
              <a:gd name="T0" fmla="*/ 174 w 174"/>
              <a:gd name="T1" fmla="*/ 142 h 142"/>
              <a:gd name="T2" fmla="*/ 145 w 174"/>
              <a:gd name="T3" fmla="*/ 142 h 142"/>
              <a:gd name="T4" fmla="*/ 145 w 174"/>
              <a:gd name="T5" fmla="*/ 125 h 142"/>
              <a:gd name="T6" fmla="*/ 125 w 174"/>
              <a:gd name="T7" fmla="*/ 125 h 142"/>
              <a:gd name="T8" fmla="*/ 125 w 174"/>
              <a:gd name="T9" fmla="*/ 117 h 142"/>
              <a:gd name="T10" fmla="*/ 120 w 174"/>
              <a:gd name="T11" fmla="*/ 117 h 142"/>
              <a:gd name="T12" fmla="*/ 120 w 174"/>
              <a:gd name="T13" fmla="*/ 110 h 142"/>
              <a:gd name="T14" fmla="*/ 115 w 174"/>
              <a:gd name="T15" fmla="*/ 110 h 142"/>
              <a:gd name="T16" fmla="*/ 115 w 174"/>
              <a:gd name="T17" fmla="*/ 104 h 142"/>
              <a:gd name="T18" fmla="*/ 112 w 174"/>
              <a:gd name="T19" fmla="*/ 104 h 142"/>
              <a:gd name="T20" fmla="*/ 112 w 174"/>
              <a:gd name="T21" fmla="*/ 99 h 142"/>
              <a:gd name="T22" fmla="*/ 108 w 174"/>
              <a:gd name="T23" fmla="*/ 99 h 142"/>
              <a:gd name="T24" fmla="*/ 108 w 174"/>
              <a:gd name="T25" fmla="*/ 92 h 142"/>
              <a:gd name="T26" fmla="*/ 86 w 174"/>
              <a:gd name="T27" fmla="*/ 92 h 142"/>
              <a:gd name="T28" fmla="*/ 86 w 174"/>
              <a:gd name="T29" fmla="*/ 74 h 142"/>
              <a:gd name="T30" fmla="*/ 79 w 174"/>
              <a:gd name="T31" fmla="*/ 74 h 142"/>
              <a:gd name="T32" fmla="*/ 79 w 174"/>
              <a:gd name="T33" fmla="*/ 68 h 142"/>
              <a:gd name="T34" fmla="*/ 67 w 174"/>
              <a:gd name="T35" fmla="*/ 68 h 142"/>
              <a:gd name="T36" fmla="*/ 67 w 174"/>
              <a:gd name="T37" fmla="*/ 57 h 142"/>
              <a:gd name="T38" fmla="*/ 56 w 174"/>
              <a:gd name="T39" fmla="*/ 57 h 142"/>
              <a:gd name="T40" fmla="*/ 56 w 174"/>
              <a:gd name="T41" fmla="*/ 52 h 142"/>
              <a:gd name="T42" fmla="*/ 44 w 174"/>
              <a:gd name="T43" fmla="*/ 52 h 142"/>
              <a:gd name="T44" fmla="*/ 44 w 174"/>
              <a:gd name="T45" fmla="*/ 47 h 142"/>
              <a:gd name="T46" fmla="*/ 42 w 174"/>
              <a:gd name="T47" fmla="*/ 47 h 142"/>
              <a:gd name="T48" fmla="*/ 42 w 174"/>
              <a:gd name="T49" fmla="*/ 42 h 142"/>
              <a:gd name="T50" fmla="*/ 35 w 174"/>
              <a:gd name="T51" fmla="*/ 42 h 142"/>
              <a:gd name="T52" fmla="*/ 35 w 174"/>
              <a:gd name="T53" fmla="*/ 37 h 142"/>
              <a:gd name="T54" fmla="*/ 32 w 174"/>
              <a:gd name="T55" fmla="*/ 37 h 142"/>
              <a:gd name="T56" fmla="*/ 32 w 174"/>
              <a:gd name="T57" fmla="*/ 31 h 142"/>
              <a:gd name="T58" fmla="*/ 30 w 174"/>
              <a:gd name="T59" fmla="*/ 31 h 142"/>
              <a:gd name="T60" fmla="*/ 30 w 174"/>
              <a:gd name="T61" fmla="*/ 26 h 142"/>
              <a:gd name="T62" fmla="*/ 25 w 174"/>
              <a:gd name="T63" fmla="*/ 26 h 142"/>
              <a:gd name="T64" fmla="*/ 25 w 174"/>
              <a:gd name="T65" fmla="*/ 21 h 142"/>
              <a:gd name="T66" fmla="*/ 19 w 174"/>
              <a:gd name="T67" fmla="*/ 21 h 142"/>
              <a:gd name="T68" fmla="*/ 19 w 174"/>
              <a:gd name="T69" fmla="*/ 16 h 142"/>
              <a:gd name="T70" fmla="*/ 18 w 174"/>
              <a:gd name="T71" fmla="*/ 16 h 142"/>
              <a:gd name="T72" fmla="*/ 18 w 174"/>
              <a:gd name="T73" fmla="*/ 10 h 142"/>
              <a:gd name="T74" fmla="*/ 8 w 174"/>
              <a:gd name="T75" fmla="*/ 10 h 142"/>
              <a:gd name="T76" fmla="*/ 8 w 174"/>
              <a:gd name="T77" fmla="*/ 6 h 142"/>
              <a:gd name="T78" fmla="*/ 7 w 174"/>
              <a:gd name="T79" fmla="*/ 6 h 142"/>
              <a:gd name="T80" fmla="*/ 7 w 174"/>
              <a:gd name="T81" fmla="*/ 0 h 142"/>
              <a:gd name="T82" fmla="*/ 0 w 174"/>
              <a:gd name="T8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142">
                <a:moveTo>
                  <a:pt x="174" y="142"/>
                </a:moveTo>
                <a:lnTo>
                  <a:pt x="145" y="142"/>
                </a:lnTo>
                <a:lnTo>
                  <a:pt x="145" y="125"/>
                </a:lnTo>
                <a:lnTo>
                  <a:pt x="125" y="125"/>
                </a:lnTo>
                <a:lnTo>
                  <a:pt x="125" y="117"/>
                </a:lnTo>
                <a:lnTo>
                  <a:pt x="120" y="117"/>
                </a:lnTo>
                <a:lnTo>
                  <a:pt x="120" y="110"/>
                </a:lnTo>
                <a:lnTo>
                  <a:pt x="115" y="110"/>
                </a:lnTo>
                <a:lnTo>
                  <a:pt x="115" y="104"/>
                </a:lnTo>
                <a:lnTo>
                  <a:pt x="112" y="104"/>
                </a:lnTo>
                <a:lnTo>
                  <a:pt x="112" y="99"/>
                </a:lnTo>
                <a:lnTo>
                  <a:pt x="108" y="99"/>
                </a:lnTo>
                <a:lnTo>
                  <a:pt x="108" y="92"/>
                </a:lnTo>
                <a:lnTo>
                  <a:pt x="86" y="92"/>
                </a:lnTo>
                <a:lnTo>
                  <a:pt x="86" y="74"/>
                </a:lnTo>
                <a:lnTo>
                  <a:pt x="79" y="74"/>
                </a:lnTo>
                <a:lnTo>
                  <a:pt x="79" y="68"/>
                </a:lnTo>
                <a:lnTo>
                  <a:pt x="67" y="68"/>
                </a:lnTo>
                <a:lnTo>
                  <a:pt x="67" y="57"/>
                </a:lnTo>
                <a:lnTo>
                  <a:pt x="56" y="57"/>
                </a:lnTo>
                <a:lnTo>
                  <a:pt x="56" y="52"/>
                </a:lnTo>
                <a:lnTo>
                  <a:pt x="44" y="52"/>
                </a:lnTo>
                <a:lnTo>
                  <a:pt x="44" y="47"/>
                </a:lnTo>
                <a:lnTo>
                  <a:pt x="42" y="47"/>
                </a:lnTo>
                <a:lnTo>
                  <a:pt x="42" y="42"/>
                </a:lnTo>
                <a:lnTo>
                  <a:pt x="35" y="42"/>
                </a:lnTo>
                <a:lnTo>
                  <a:pt x="35" y="37"/>
                </a:lnTo>
                <a:lnTo>
                  <a:pt x="32" y="37"/>
                </a:lnTo>
                <a:lnTo>
                  <a:pt x="32" y="31"/>
                </a:lnTo>
                <a:lnTo>
                  <a:pt x="30" y="31"/>
                </a:lnTo>
                <a:lnTo>
                  <a:pt x="30" y="26"/>
                </a:lnTo>
                <a:lnTo>
                  <a:pt x="25" y="26"/>
                </a:lnTo>
                <a:lnTo>
                  <a:pt x="25" y="21"/>
                </a:lnTo>
                <a:lnTo>
                  <a:pt x="19" y="21"/>
                </a:lnTo>
                <a:lnTo>
                  <a:pt x="19" y="16"/>
                </a:lnTo>
                <a:lnTo>
                  <a:pt x="18" y="16"/>
                </a:lnTo>
                <a:lnTo>
                  <a:pt x="18" y="10"/>
                </a:lnTo>
                <a:lnTo>
                  <a:pt x="8" y="10"/>
                </a:lnTo>
                <a:lnTo>
                  <a:pt x="8" y="6"/>
                </a:lnTo>
                <a:lnTo>
                  <a:pt x="7" y="6"/>
                </a:lnTo>
                <a:lnTo>
                  <a:pt x="7" y="0"/>
                </a:lnTo>
                <a:lnTo>
                  <a:pt x="0" y="0"/>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Freeform 70"/>
          <p:cNvSpPr>
            <a:spLocks/>
          </p:cNvSpPr>
          <p:nvPr/>
        </p:nvSpPr>
        <p:spPr bwMode="auto">
          <a:xfrm>
            <a:off x="5311774" y="3032852"/>
            <a:ext cx="2384613" cy="1632582"/>
          </a:xfrm>
          <a:custGeom>
            <a:avLst/>
            <a:gdLst>
              <a:gd name="T0" fmla="*/ 190 w 190"/>
              <a:gd name="T1" fmla="*/ 129 h 129"/>
              <a:gd name="T2" fmla="*/ 148 w 190"/>
              <a:gd name="T3" fmla="*/ 129 h 129"/>
              <a:gd name="T4" fmla="*/ 148 w 190"/>
              <a:gd name="T5" fmla="*/ 120 h 129"/>
              <a:gd name="T6" fmla="*/ 145 w 190"/>
              <a:gd name="T7" fmla="*/ 120 h 129"/>
              <a:gd name="T8" fmla="*/ 145 w 190"/>
              <a:gd name="T9" fmla="*/ 113 h 129"/>
              <a:gd name="T10" fmla="*/ 130 w 190"/>
              <a:gd name="T11" fmla="*/ 113 h 129"/>
              <a:gd name="T12" fmla="*/ 130 w 190"/>
              <a:gd name="T13" fmla="*/ 107 h 129"/>
              <a:gd name="T14" fmla="*/ 129 w 190"/>
              <a:gd name="T15" fmla="*/ 107 h 129"/>
              <a:gd name="T16" fmla="*/ 129 w 190"/>
              <a:gd name="T17" fmla="*/ 102 h 129"/>
              <a:gd name="T18" fmla="*/ 108 w 190"/>
              <a:gd name="T19" fmla="*/ 102 h 129"/>
              <a:gd name="T20" fmla="*/ 108 w 190"/>
              <a:gd name="T21" fmla="*/ 96 h 129"/>
              <a:gd name="T22" fmla="*/ 105 w 190"/>
              <a:gd name="T23" fmla="*/ 96 h 129"/>
              <a:gd name="T24" fmla="*/ 105 w 190"/>
              <a:gd name="T25" fmla="*/ 91 h 129"/>
              <a:gd name="T26" fmla="*/ 100 w 190"/>
              <a:gd name="T27" fmla="*/ 91 h 129"/>
              <a:gd name="T28" fmla="*/ 100 w 190"/>
              <a:gd name="T29" fmla="*/ 86 h 129"/>
              <a:gd name="T30" fmla="*/ 87 w 190"/>
              <a:gd name="T31" fmla="*/ 86 h 129"/>
              <a:gd name="T32" fmla="*/ 87 w 190"/>
              <a:gd name="T33" fmla="*/ 81 h 129"/>
              <a:gd name="T34" fmla="*/ 69 w 190"/>
              <a:gd name="T35" fmla="*/ 81 h 129"/>
              <a:gd name="T36" fmla="*/ 69 w 190"/>
              <a:gd name="T37" fmla="*/ 76 h 129"/>
              <a:gd name="T38" fmla="*/ 67 w 190"/>
              <a:gd name="T39" fmla="*/ 76 h 129"/>
              <a:gd name="T40" fmla="*/ 67 w 190"/>
              <a:gd name="T41" fmla="*/ 71 h 129"/>
              <a:gd name="T42" fmla="*/ 65 w 190"/>
              <a:gd name="T43" fmla="*/ 71 h 129"/>
              <a:gd name="T44" fmla="*/ 65 w 190"/>
              <a:gd name="T45" fmla="*/ 66 h 129"/>
              <a:gd name="T46" fmla="*/ 59 w 190"/>
              <a:gd name="T47" fmla="*/ 66 h 129"/>
              <a:gd name="T48" fmla="*/ 59 w 190"/>
              <a:gd name="T49" fmla="*/ 61 h 129"/>
              <a:gd name="T50" fmla="*/ 58 w 190"/>
              <a:gd name="T51" fmla="*/ 61 h 129"/>
              <a:gd name="T52" fmla="*/ 58 w 190"/>
              <a:gd name="T53" fmla="*/ 56 h 129"/>
              <a:gd name="T54" fmla="*/ 55 w 190"/>
              <a:gd name="T55" fmla="*/ 56 h 129"/>
              <a:gd name="T56" fmla="*/ 55 w 190"/>
              <a:gd name="T57" fmla="*/ 50 h 129"/>
              <a:gd name="T58" fmla="*/ 49 w 190"/>
              <a:gd name="T59" fmla="*/ 50 h 129"/>
              <a:gd name="T60" fmla="*/ 49 w 190"/>
              <a:gd name="T61" fmla="*/ 45 h 129"/>
              <a:gd name="T62" fmla="*/ 46 w 190"/>
              <a:gd name="T63" fmla="*/ 45 h 129"/>
              <a:gd name="T64" fmla="*/ 46 w 190"/>
              <a:gd name="T65" fmla="*/ 40 h 129"/>
              <a:gd name="T66" fmla="*/ 42 w 190"/>
              <a:gd name="T67" fmla="*/ 40 h 129"/>
              <a:gd name="T68" fmla="*/ 42 w 190"/>
              <a:gd name="T69" fmla="*/ 30 h 129"/>
              <a:gd name="T70" fmla="*/ 33 w 190"/>
              <a:gd name="T71" fmla="*/ 30 h 129"/>
              <a:gd name="T72" fmla="*/ 33 w 190"/>
              <a:gd name="T73" fmla="*/ 25 h 129"/>
              <a:gd name="T74" fmla="*/ 32 w 190"/>
              <a:gd name="T75" fmla="*/ 25 h 129"/>
              <a:gd name="T76" fmla="*/ 32 w 190"/>
              <a:gd name="T77" fmla="*/ 20 h 129"/>
              <a:gd name="T78" fmla="*/ 31 w 190"/>
              <a:gd name="T79" fmla="*/ 20 h 129"/>
              <a:gd name="T80" fmla="*/ 31 w 190"/>
              <a:gd name="T81" fmla="*/ 15 h 129"/>
              <a:gd name="T82" fmla="*/ 25 w 190"/>
              <a:gd name="T83" fmla="*/ 15 h 129"/>
              <a:gd name="T84" fmla="*/ 25 w 190"/>
              <a:gd name="T85" fmla="*/ 10 h 129"/>
              <a:gd name="T86" fmla="*/ 11 w 190"/>
              <a:gd name="T87" fmla="*/ 10 h 129"/>
              <a:gd name="T88" fmla="*/ 11 w 190"/>
              <a:gd name="T89" fmla="*/ 5 h 129"/>
              <a:gd name="T90" fmla="*/ 4 w 190"/>
              <a:gd name="T91" fmla="*/ 5 h 129"/>
              <a:gd name="T92" fmla="*/ 4 w 190"/>
              <a:gd name="T93" fmla="*/ 0 h 129"/>
              <a:gd name="T94" fmla="*/ 0 w 190"/>
              <a:gd name="T9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0" h="129">
                <a:moveTo>
                  <a:pt x="190" y="129"/>
                </a:moveTo>
                <a:lnTo>
                  <a:pt x="148" y="129"/>
                </a:lnTo>
                <a:lnTo>
                  <a:pt x="148" y="120"/>
                </a:lnTo>
                <a:lnTo>
                  <a:pt x="145" y="120"/>
                </a:lnTo>
                <a:lnTo>
                  <a:pt x="145" y="113"/>
                </a:lnTo>
                <a:lnTo>
                  <a:pt x="130" y="113"/>
                </a:lnTo>
                <a:lnTo>
                  <a:pt x="130" y="107"/>
                </a:lnTo>
                <a:lnTo>
                  <a:pt x="129" y="107"/>
                </a:lnTo>
                <a:lnTo>
                  <a:pt x="129" y="102"/>
                </a:lnTo>
                <a:lnTo>
                  <a:pt x="108" y="102"/>
                </a:lnTo>
                <a:lnTo>
                  <a:pt x="108" y="96"/>
                </a:lnTo>
                <a:lnTo>
                  <a:pt x="105" y="96"/>
                </a:lnTo>
                <a:lnTo>
                  <a:pt x="105" y="91"/>
                </a:lnTo>
                <a:lnTo>
                  <a:pt x="100" y="91"/>
                </a:lnTo>
                <a:lnTo>
                  <a:pt x="100" y="86"/>
                </a:lnTo>
                <a:lnTo>
                  <a:pt x="87" y="86"/>
                </a:lnTo>
                <a:lnTo>
                  <a:pt x="87" y="81"/>
                </a:lnTo>
                <a:lnTo>
                  <a:pt x="69" y="81"/>
                </a:lnTo>
                <a:lnTo>
                  <a:pt x="69" y="76"/>
                </a:lnTo>
                <a:lnTo>
                  <a:pt x="67" y="76"/>
                </a:lnTo>
                <a:lnTo>
                  <a:pt x="67" y="71"/>
                </a:lnTo>
                <a:lnTo>
                  <a:pt x="65" y="71"/>
                </a:lnTo>
                <a:lnTo>
                  <a:pt x="65" y="66"/>
                </a:lnTo>
                <a:lnTo>
                  <a:pt x="59" y="66"/>
                </a:lnTo>
                <a:lnTo>
                  <a:pt x="59" y="61"/>
                </a:lnTo>
                <a:lnTo>
                  <a:pt x="58" y="61"/>
                </a:lnTo>
                <a:lnTo>
                  <a:pt x="58" y="56"/>
                </a:lnTo>
                <a:lnTo>
                  <a:pt x="55" y="56"/>
                </a:lnTo>
                <a:lnTo>
                  <a:pt x="55" y="50"/>
                </a:lnTo>
                <a:lnTo>
                  <a:pt x="49" y="50"/>
                </a:lnTo>
                <a:lnTo>
                  <a:pt x="49" y="45"/>
                </a:lnTo>
                <a:lnTo>
                  <a:pt x="46" y="45"/>
                </a:lnTo>
                <a:lnTo>
                  <a:pt x="46" y="40"/>
                </a:lnTo>
                <a:lnTo>
                  <a:pt x="42" y="40"/>
                </a:lnTo>
                <a:lnTo>
                  <a:pt x="42" y="30"/>
                </a:lnTo>
                <a:lnTo>
                  <a:pt x="33" y="30"/>
                </a:lnTo>
                <a:lnTo>
                  <a:pt x="33" y="25"/>
                </a:lnTo>
                <a:lnTo>
                  <a:pt x="32" y="25"/>
                </a:lnTo>
                <a:lnTo>
                  <a:pt x="32" y="20"/>
                </a:lnTo>
                <a:lnTo>
                  <a:pt x="31" y="20"/>
                </a:lnTo>
                <a:lnTo>
                  <a:pt x="31" y="15"/>
                </a:lnTo>
                <a:lnTo>
                  <a:pt x="25" y="15"/>
                </a:lnTo>
                <a:lnTo>
                  <a:pt x="25" y="10"/>
                </a:lnTo>
                <a:lnTo>
                  <a:pt x="11" y="10"/>
                </a:lnTo>
                <a:lnTo>
                  <a:pt x="11" y="5"/>
                </a:lnTo>
                <a:lnTo>
                  <a:pt x="4" y="5"/>
                </a:lnTo>
                <a:lnTo>
                  <a:pt x="4" y="0"/>
                </a:lnTo>
                <a:lnTo>
                  <a:pt x="0" y="0"/>
                </a:lnTo>
              </a:path>
            </a:pathLst>
          </a:cu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61"/>
          <p:cNvSpPr>
            <a:spLocks noChangeShapeType="1"/>
          </p:cNvSpPr>
          <p:nvPr/>
        </p:nvSpPr>
        <p:spPr bwMode="auto">
          <a:xfrm>
            <a:off x="7429724" y="4639372"/>
            <a:ext cx="0" cy="5062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2" name="Text Box 8"/>
          <p:cNvSpPr txBox="1">
            <a:spLocks noChangeArrowheads="1"/>
          </p:cNvSpPr>
          <p:nvPr/>
        </p:nvSpPr>
        <p:spPr bwMode="auto">
          <a:xfrm>
            <a:off x="5512148" y="6490286"/>
            <a:ext cx="341119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smtClean="0"/>
              <a:t>Köhne</a:t>
            </a:r>
            <a:r>
              <a:rPr lang="en-GB" sz="1100" dirty="0" smtClean="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2216)</a:t>
            </a:r>
            <a:endParaRPr lang="en-GB" sz="1100" dirty="0"/>
          </a:p>
        </p:txBody>
      </p:sp>
    </p:spTree>
    <p:extLst>
      <p:ext uri="{BB962C8B-B14F-4D97-AF65-F5344CB8AC3E}">
        <p14:creationId xmlns:p14="http://schemas.microsoft.com/office/powerpoint/2010/main" val="306845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Editors 2013</a:t>
            </a:r>
            <a:endParaRPr lang="en-GB" dirty="0"/>
          </a:p>
        </p:txBody>
      </p:sp>
      <p:sp>
        <p:nvSpPr>
          <p:cNvPr id="3" name="Content Placeholder 9"/>
          <p:cNvSpPr txBox="1">
            <a:spLocks/>
          </p:cNvSpPr>
          <p:nvPr/>
        </p:nvSpPr>
        <p:spPr>
          <a:xfrm>
            <a:off x="144120" y="3183335"/>
            <a:ext cx="8287361" cy="1167510"/>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lnSpc>
                <a:spcPct val="150000"/>
              </a:lnSpc>
              <a:spcBef>
                <a:spcPts val="0"/>
              </a:spcBef>
              <a:spcAft>
                <a:spcPts val="200"/>
              </a:spcAft>
              <a:buClrTx/>
              <a:buSzTx/>
              <a:buFontTx/>
              <a:buNone/>
            </a:pPr>
            <a:r>
              <a:rPr lang="en-GB" sz="1600" dirty="0" smtClean="0">
                <a:solidFill>
                  <a:schemeClr val="tx2"/>
                </a:solidFill>
                <a:latin typeface="Arial" charset="0"/>
                <a:cs typeface="Arial" charset="0"/>
              </a:rPr>
              <a:t>Pancreatic cancer and </a:t>
            </a:r>
            <a:r>
              <a:rPr lang="en-GB" sz="1600" dirty="0" err="1" smtClean="0">
                <a:solidFill>
                  <a:schemeClr val="tx2"/>
                </a:solidFill>
                <a:latin typeface="Arial" charset="0"/>
                <a:cs typeface="Arial" charset="0"/>
              </a:rPr>
              <a:t>hepatobiliary</a:t>
            </a:r>
            <a:r>
              <a:rPr lang="en-GB" sz="1600" dirty="0" smtClean="0">
                <a:solidFill>
                  <a:schemeClr val="tx2"/>
                </a:solidFill>
                <a:latin typeface="Arial" charset="0"/>
                <a:cs typeface="Arial" charset="0"/>
              </a:rPr>
              <a:t> tumours</a:t>
            </a:r>
            <a:endParaRPr lang="en-GB" sz="1400" dirty="0" smtClean="0">
              <a:solidFill>
                <a:schemeClr val="tx2"/>
              </a:solidFill>
              <a:latin typeface="Arial" charset="0"/>
              <a:cs typeface="Arial" charset="0"/>
            </a:endParaRPr>
          </a:p>
          <a:p>
            <a:pPr marL="0" indent="0" fontAlgn="auto">
              <a:lnSpc>
                <a:spcPct val="150000"/>
              </a:lnSpc>
              <a:spcBef>
                <a:spcPts val="0"/>
              </a:spcBef>
              <a:spcAft>
                <a:spcPts val="200"/>
              </a:spcAft>
              <a:buClrTx/>
              <a:buSzTx/>
              <a:buFontTx/>
              <a:buNone/>
            </a:pPr>
            <a:r>
              <a:rPr lang="en-GB" sz="1400" b="1" dirty="0" smtClean="0">
                <a:solidFill>
                  <a:schemeClr val="tx2"/>
                </a:solidFill>
                <a:latin typeface="Arial" charset="0"/>
                <a:cs typeface="Arial" charset="0"/>
              </a:rPr>
              <a:t>Prof Jean-Luc Van </a:t>
            </a:r>
            <a:r>
              <a:rPr lang="en-GB" sz="1400" b="1" dirty="0" err="1" smtClean="0">
                <a:solidFill>
                  <a:schemeClr val="tx2"/>
                </a:solidFill>
                <a:latin typeface="Arial" charset="0"/>
                <a:cs typeface="Arial" charset="0"/>
              </a:rPr>
              <a:t>Laetham</a:t>
            </a:r>
            <a:r>
              <a:rPr lang="en-GB" sz="1400" b="1" dirty="0" smtClean="0">
                <a:solidFill>
                  <a:schemeClr val="tx2"/>
                </a:solidFill>
                <a:latin typeface="Arial" charset="0"/>
                <a:cs typeface="Arial" charset="0"/>
              </a:rPr>
              <a:t>, </a:t>
            </a:r>
            <a:r>
              <a:rPr lang="en-GB" sz="1200" i="1" dirty="0" err="1" smtClean="0">
                <a:solidFill>
                  <a:schemeClr val="tx2"/>
                </a:solidFill>
                <a:latin typeface="Arial" charset="0"/>
                <a:cs typeface="Arial" charset="0"/>
              </a:rPr>
              <a:t>Hôpital</a:t>
            </a:r>
            <a:r>
              <a:rPr lang="en-GB" sz="1200" i="1" dirty="0" smtClean="0">
                <a:solidFill>
                  <a:schemeClr val="tx2"/>
                </a:solidFill>
                <a:latin typeface="Arial" charset="0"/>
                <a:cs typeface="Arial" charset="0"/>
              </a:rPr>
              <a:t> </a:t>
            </a:r>
            <a:r>
              <a:rPr lang="en-GB" sz="1200" i="1" dirty="0" err="1" smtClean="0">
                <a:solidFill>
                  <a:schemeClr val="tx2"/>
                </a:solidFill>
                <a:latin typeface="Arial" charset="0"/>
                <a:cs typeface="Arial" charset="0"/>
              </a:rPr>
              <a:t>Erasme</a:t>
            </a:r>
            <a:r>
              <a:rPr lang="en-GB" sz="1200" i="1" dirty="0" smtClean="0">
                <a:solidFill>
                  <a:schemeClr val="tx2"/>
                </a:solidFill>
                <a:latin typeface="Arial" charset="0"/>
                <a:cs typeface="Arial" charset="0"/>
              </a:rPr>
              <a:t>, Clinique </a:t>
            </a:r>
            <a:r>
              <a:rPr lang="en-GB" sz="1200" i="1" dirty="0" err="1" smtClean="0">
                <a:solidFill>
                  <a:schemeClr val="tx2"/>
                </a:solidFill>
                <a:latin typeface="Arial" charset="0"/>
                <a:cs typeface="Arial" charset="0"/>
              </a:rPr>
              <a:t>Universitaire</a:t>
            </a:r>
            <a:r>
              <a:rPr lang="en-GB" sz="1200" i="1" dirty="0" smtClean="0">
                <a:solidFill>
                  <a:schemeClr val="tx2"/>
                </a:solidFill>
                <a:latin typeface="Arial" charset="0"/>
                <a:cs typeface="Arial" charset="0"/>
              </a:rPr>
              <a:t> de </a:t>
            </a:r>
            <a:r>
              <a:rPr lang="en-GB" sz="1200" i="1" dirty="0" err="1" smtClean="0">
                <a:solidFill>
                  <a:schemeClr val="tx2"/>
                </a:solidFill>
                <a:latin typeface="Arial" charset="0"/>
                <a:cs typeface="Arial" charset="0"/>
              </a:rPr>
              <a:t>Bruxelles</a:t>
            </a:r>
            <a:r>
              <a:rPr lang="en-GB" sz="1200" i="1" dirty="0" smtClean="0">
                <a:solidFill>
                  <a:schemeClr val="tx2"/>
                </a:solidFill>
                <a:latin typeface="Arial" charset="0"/>
                <a:cs typeface="Arial" charset="0"/>
              </a:rPr>
              <a:t>, </a:t>
            </a:r>
            <a:r>
              <a:rPr lang="en-GB" sz="1200" i="1" dirty="0">
                <a:solidFill>
                  <a:schemeClr val="tx2"/>
                </a:solidFill>
                <a:latin typeface="Arial" charset="0"/>
                <a:cs typeface="Arial" charset="0"/>
              </a:rPr>
              <a:t>B</a:t>
            </a:r>
            <a:r>
              <a:rPr lang="en-GB" sz="1200" i="1" dirty="0" smtClean="0">
                <a:solidFill>
                  <a:schemeClr val="tx2"/>
                </a:solidFill>
                <a:latin typeface="Arial" charset="0"/>
                <a:cs typeface="Arial" charset="0"/>
              </a:rPr>
              <a:t>elgium</a:t>
            </a:r>
          </a:p>
          <a:p>
            <a:pPr marL="0" indent="0" fontAlgn="auto">
              <a:lnSpc>
                <a:spcPct val="150000"/>
              </a:lnSpc>
              <a:spcBef>
                <a:spcPts val="0"/>
              </a:spcBef>
              <a:spcAft>
                <a:spcPts val="200"/>
              </a:spcAft>
              <a:buClrTx/>
              <a:buSzTx/>
              <a:buFontTx/>
              <a:buNone/>
            </a:pPr>
            <a:r>
              <a:rPr lang="en-GB" sz="1400" b="1" dirty="0" smtClean="0">
                <a:solidFill>
                  <a:schemeClr val="tx2"/>
                </a:solidFill>
                <a:latin typeface="Arial" charset="0"/>
                <a:cs typeface="Arial" charset="0"/>
              </a:rPr>
              <a:t>Prof Thomas </a:t>
            </a:r>
            <a:r>
              <a:rPr lang="en-GB" sz="1400" b="1" dirty="0" err="1" smtClean="0">
                <a:solidFill>
                  <a:schemeClr val="tx2"/>
                </a:solidFill>
                <a:latin typeface="Arial" charset="0"/>
                <a:cs typeface="Arial" charset="0"/>
              </a:rPr>
              <a:t>Seufferlein</a:t>
            </a:r>
            <a:r>
              <a:rPr lang="en-GB" sz="1400" b="1" dirty="0" smtClean="0">
                <a:solidFill>
                  <a:schemeClr val="tx2"/>
                </a:solidFill>
                <a:latin typeface="Arial" charset="0"/>
                <a:cs typeface="Arial" charset="0"/>
              </a:rPr>
              <a:t>,</a:t>
            </a:r>
            <a:r>
              <a:rPr lang="en-GB" sz="1200" i="1" dirty="0" smtClean="0">
                <a:solidFill>
                  <a:schemeClr val="tx2"/>
                </a:solidFill>
                <a:latin typeface="Arial" charset="0"/>
                <a:cs typeface="Arial" charset="0"/>
              </a:rPr>
              <a:t> Department of Internal Medicine, University of Ulm, Germany</a:t>
            </a:r>
            <a:endParaRPr lang="en-GB" sz="1200" i="1" dirty="0">
              <a:solidFill>
                <a:schemeClr val="tx2"/>
              </a:solidFill>
              <a:latin typeface="Arial" charset="0"/>
              <a:cs typeface="Arial" charset="0"/>
            </a:endParaRPr>
          </a:p>
        </p:txBody>
      </p:sp>
      <p:sp>
        <p:nvSpPr>
          <p:cNvPr id="4" name="Content Placeholder 9"/>
          <p:cNvSpPr txBox="1">
            <a:spLocks/>
          </p:cNvSpPr>
          <p:nvPr/>
        </p:nvSpPr>
        <p:spPr bwMode="auto">
          <a:xfrm>
            <a:off x="155136" y="1370819"/>
            <a:ext cx="8276557" cy="1767919"/>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200"/>
              </a:spcAft>
            </a:pPr>
            <a:r>
              <a:rPr lang="en-GB" sz="1600" dirty="0" smtClean="0">
                <a:solidFill>
                  <a:srgbClr val="FFFFFF"/>
                </a:solidFill>
              </a:rPr>
              <a:t>Colorectal cancers</a:t>
            </a:r>
            <a:endParaRPr lang="en-GB" sz="1600" dirty="0">
              <a:solidFill>
                <a:srgbClr val="FFFFFF"/>
              </a:solidFill>
            </a:endParaRPr>
          </a:p>
          <a:p>
            <a:pPr>
              <a:lnSpc>
                <a:spcPct val="150000"/>
              </a:lnSpc>
              <a:spcAft>
                <a:spcPts val="200"/>
              </a:spcAft>
            </a:pPr>
            <a:r>
              <a:rPr lang="en-GB" sz="1400" b="1" dirty="0" smtClean="0">
                <a:solidFill>
                  <a:srgbClr val="FFFFFF"/>
                </a:solidFill>
              </a:rPr>
              <a:t>Prof Eric Van </a:t>
            </a:r>
            <a:r>
              <a:rPr lang="en-GB" sz="1400" b="1" dirty="0" err="1" smtClean="0">
                <a:solidFill>
                  <a:srgbClr val="FFFFFF"/>
                </a:solidFill>
              </a:rPr>
              <a:t>Cutsem</a:t>
            </a:r>
            <a:r>
              <a:rPr lang="en-GB" sz="1400" b="1" dirty="0" smtClean="0">
                <a:solidFill>
                  <a:srgbClr val="FFFFFF"/>
                </a:solidFill>
              </a:rPr>
              <a:t>, </a:t>
            </a:r>
            <a:r>
              <a:rPr lang="en-GB" sz="1200" i="1" dirty="0" smtClean="0">
                <a:solidFill>
                  <a:srgbClr val="FFFFFF"/>
                </a:solidFill>
              </a:rPr>
              <a:t>Digestive Oncology, Leuven Cancer Institute, Belgium</a:t>
            </a:r>
          </a:p>
          <a:p>
            <a:pPr>
              <a:lnSpc>
                <a:spcPct val="150000"/>
              </a:lnSpc>
              <a:spcAft>
                <a:spcPts val="200"/>
              </a:spcAft>
            </a:pPr>
            <a:r>
              <a:rPr lang="en-GB" sz="1400" b="1" dirty="0" smtClean="0">
                <a:solidFill>
                  <a:srgbClr val="FFFFFF"/>
                </a:solidFill>
              </a:rPr>
              <a:t>Prof Wolff </a:t>
            </a:r>
            <a:r>
              <a:rPr lang="en-GB" sz="1400" b="1" dirty="0" err="1" smtClean="0">
                <a:solidFill>
                  <a:srgbClr val="FFFFFF"/>
                </a:solidFill>
              </a:rPr>
              <a:t>Schmiegel</a:t>
            </a:r>
            <a:r>
              <a:rPr lang="en-GB" sz="1400" b="1" dirty="0" smtClean="0">
                <a:solidFill>
                  <a:srgbClr val="FFFFFF"/>
                </a:solidFill>
              </a:rPr>
              <a:t>,</a:t>
            </a:r>
            <a:r>
              <a:rPr lang="en-GB" sz="1200" i="1" dirty="0" smtClean="0">
                <a:solidFill>
                  <a:srgbClr val="FFFFFF"/>
                </a:solidFill>
              </a:rPr>
              <a:t> Department of Medicine, Ruhr-University, Germany</a:t>
            </a:r>
          </a:p>
          <a:p>
            <a:pPr>
              <a:lnSpc>
                <a:spcPct val="150000"/>
              </a:lnSpc>
              <a:spcAft>
                <a:spcPts val="200"/>
              </a:spcAft>
            </a:pPr>
            <a:r>
              <a:rPr lang="en-GB" sz="1400" b="1" dirty="0">
                <a:solidFill>
                  <a:srgbClr val="FFFFFF"/>
                </a:solidFill>
              </a:rPr>
              <a:t>Prof Thomas </a:t>
            </a:r>
            <a:r>
              <a:rPr lang="en-GB" sz="1400" b="1" dirty="0" err="1" smtClean="0">
                <a:solidFill>
                  <a:srgbClr val="FFFFFF"/>
                </a:solidFill>
              </a:rPr>
              <a:t>Grünberger</a:t>
            </a:r>
            <a:r>
              <a:rPr lang="en-GB" sz="1400" b="1" dirty="0" smtClean="0">
                <a:solidFill>
                  <a:srgbClr val="FFFFFF"/>
                </a:solidFill>
              </a:rPr>
              <a:t>,</a:t>
            </a:r>
            <a:r>
              <a:rPr lang="en-GB" sz="1200" i="1" dirty="0" smtClean="0">
                <a:solidFill>
                  <a:srgbClr val="FFFFFF"/>
                </a:solidFill>
              </a:rPr>
              <a:t> Department of General Surgery, Medical University of Vienna, Austria</a:t>
            </a:r>
            <a:endParaRPr lang="en-US" sz="1200" i="1" dirty="0">
              <a:solidFill>
                <a:srgbClr val="FFFFFF"/>
              </a:solidFill>
            </a:endParaRPr>
          </a:p>
        </p:txBody>
      </p:sp>
      <p:sp>
        <p:nvSpPr>
          <p:cNvPr id="5" name="Content Placeholder 9"/>
          <p:cNvSpPr txBox="1">
            <a:spLocks/>
          </p:cNvSpPr>
          <p:nvPr/>
        </p:nvSpPr>
        <p:spPr bwMode="auto">
          <a:xfrm>
            <a:off x="155136" y="4399918"/>
            <a:ext cx="8276557" cy="1179447"/>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en-GB" dirty="0" smtClean="0">
                <a:solidFill>
                  <a:srgbClr val="FFFFFF"/>
                </a:solidFill>
              </a:rPr>
              <a:t>Gastro-oesophageal and neuroendocrine tumours </a:t>
            </a:r>
            <a:endParaRPr lang="en-GB" dirty="0">
              <a:solidFill>
                <a:srgbClr val="FFFFFF"/>
              </a:solidFill>
            </a:endParaRPr>
          </a:p>
          <a:p>
            <a:pPr>
              <a:lnSpc>
                <a:spcPct val="150000"/>
              </a:lnSpc>
              <a:spcAft>
                <a:spcPts val="200"/>
              </a:spcAft>
            </a:pPr>
            <a:r>
              <a:rPr lang="en-GB" sz="1400" b="1" dirty="0" smtClean="0">
                <a:solidFill>
                  <a:srgbClr val="FFFFFF"/>
                </a:solidFill>
              </a:rPr>
              <a:t>Prof Philippe </a:t>
            </a:r>
            <a:r>
              <a:rPr lang="en-GB" sz="1400" b="1" dirty="0" err="1" smtClean="0">
                <a:solidFill>
                  <a:srgbClr val="FFFFFF"/>
                </a:solidFill>
              </a:rPr>
              <a:t>Rougier</a:t>
            </a:r>
            <a:r>
              <a:rPr lang="en-GB" sz="1400" b="1" dirty="0" smtClean="0">
                <a:solidFill>
                  <a:srgbClr val="FFFFFF"/>
                </a:solidFill>
              </a:rPr>
              <a:t>, </a:t>
            </a:r>
            <a:r>
              <a:rPr lang="en-GB" sz="1200" i="1" dirty="0" err="1" smtClean="0"/>
              <a:t>Hôpital</a:t>
            </a:r>
            <a:r>
              <a:rPr lang="en-GB" sz="1200" i="1" dirty="0" smtClean="0"/>
              <a:t> </a:t>
            </a:r>
            <a:r>
              <a:rPr lang="en-GB" sz="1200" i="1" dirty="0" err="1" smtClean="0"/>
              <a:t>Européen</a:t>
            </a:r>
            <a:r>
              <a:rPr lang="en-GB" sz="1200" i="1" dirty="0" smtClean="0"/>
              <a:t> Georges Pompidou, Paris, France</a:t>
            </a:r>
            <a:endParaRPr lang="en-GB" sz="1200" i="1" dirty="0" smtClean="0">
              <a:solidFill>
                <a:srgbClr val="FFFFFF"/>
              </a:solidFill>
            </a:endParaRPr>
          </a:p>
          <a:p>
            <a:pPr>
              <a:lnSpc>
                <a:spcPct val="150000"/>
              </a:lnSpc>
              <a:spcAft>
                <a:spcPts val="200"/>
              </a:spcAft>
            </a:pPr>
            <a:r>
              <a:rPr lang="en-GB" sz="1400" b="1" dirty="0" smtClean="0">
                <a:solidFill>
                  <a:srgbClr val="FFFFFF"/>
                </a:solidFill>
              </a:rPr>
              <a:t>Prof </a:t>
            </a:r>
            <a:r>
              <a:rPr lang="en-GB" sz="1400" b="1" dirty="0" err="1" smtClean="0">
                <a:solidFill>
                  <a:srgbClr val="FFFFFF"/>
                </a:solidFill>
              </a:rPr>
              <a:t>Côme</a:t>
            </a:r>
            <a:r>
              <a:rPr lang="en-GB" sz="1400" b="1" dirty="0" smtClean="0">
                <a:solidFill>
                  <a:srgbClr val="FFFFFF"/>
                </a:solidFill>
              </a:rPr>
              <a:t> </a:t>
            </a:r>
            <a:r>
              <a:rPr lang="en-GB" sz="1400" b="1" dirty="0" err="1" smtClean="0">
                <a:solidFill>
                  <a:srgbClr val="FFFFFF"/>
                </a:solidFill>
              </a:rPr>
              <a:t>Lepage</a:t>
            </a:r>
            <a:r>
              <a:rPr lang="en-GB" sz="1400" b="1" dirty="0" smtClean="0">
                <a:solidFill>
                  <a:srgbClr val="FFFFFF"/>
                </a:solidFill>
              </a:rPr>
              <a:t>,</a:t>
            </a:r>
            <a:r>
              <a:rPr lang="en-GB" sz="1200" i="1" dirty="0" smtClean="0">
                <a:solidFill>
                  <a:srgbClr val="FFFFFF"/>
                </a:solidFill>
              </a:rPr>
              <a:t> Department of </a:t>
            </a:r>
            <a:r>
              <a:rPr lang="en-GB" sz="1200" i="1" dirty="0" err="1" smtClean="0">
                <a:solidFill>
                  <a:srgbClr val="FFFFFF"/>
                </a:solidFill>
              </a:rPr>
              <a:t>Hepatogastroenterology</a:t>
            </a:r>
            <a:r>
              <a:rPr lang="en-GB" sz="1200" i="1" dirty="0" smtClean="0">
                <a:solidFill>
                  <a:srgbClr val="FFFFFF"/>
                </a:solidFill>
              </a:rPr>
              <a:t>, University of Burgundy, France</a:t>
            </a:r>
            <a:endParaRPr lang="en-GB" sz="1200" i="1" dirty="0">
              <a:solidFill>
                <a:srgbClr val="FFFFFF"/>
              </a:solidFill>
            </a:endParaRPr>
          </a:p>
        </p:txBody>
      </p:sp>
      <p:sp>
        <p:nvSpPr>
          <p:cNvPr id="6" name="Content Placeholder 9"/>
          <p:cNvSpPr txBox="1">
            <a:spLocks/>
          </p:cNvSpPr>
          <p:nvPr/>
        </p:nvSpPr>
        <p:spPr bwMode="auto">
          <a:xfrm>
            <a:off x="142008" y="5623353"/>
            <a:ext cx="8289432" cy="1146066"/>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en-GB" dirty="0" smtClean="0">
                <a:solidFill>
                  <a:srgbClr val="FFFFFF"/>
                </a:solidFill>
              </a:rPr>
              <a:t>Biomarkers</a:t>
            </a:r>
            <a:endParaRPr lang="en-GB" dirty="0">
              <a:solidFill>
                <a:srgbClr val="FFFFFF"/>
              </a:solidFill>
            </a:endParaRPr>
          </a:p>
          <a:p>
            <a:pPr>
              <a:lnSpc>
                <a:spcPct val="150000"/>
              </a:lnSpc>
              <a:spcAft>
                <a:spcPts val="200"/>
              </a:spcAft>
            </a:pPr>
            <a:r>
              <a:rPr lang="en-GB" sz="1400" b="1" dirty="0">
                <a:solidFill>
                  <a:srgbClr val="FFFFFF"/>
                </a:solidFill>
              </a:rPr>
              <a:t>Prof Eric Van </a:t>
            </a:r>
            <a:r>
              <a:rPr lang="en-GB" sz="1400" b="1" dirty="0" err="1">
                <a:solidFill>
                  <a:srgbClr val="FFFFFF"/>
                </a:solidFill>
              </a:rPr>
              <a:t>Cutsem</a:t>
            </a:r>
            <a:r>
              <a:rPr lang="en-GB" sz="1400" b="1" dirty="0">
                <a:solidFill>
                  <a:srgbClr val="FFFFFF"/>
                </a:solidFill>
              </a:rPr>
              <a:t>, </a:t>
            </a:r>
            <a:r>
              <a:rPr lang="en-GB" sz="1200" i="1" dirty="0" smtClean="0">
                <a:solidFill>
                  <a:srgbClr val="FFFFFF"/>
                </a:solidFill>
              </a:rPr>
              <a:t>Digestive </a:t>
            </a:r>
            <a:r>
              <a:rPr lang="en-GB" sz="1200" i="1" dirty="0">
                <a:solidFill>
                  <a:srgbClr val="FFFFFF"/>
                </a:solidFill>
              </a:rPr>
              <a:t>Oncology, Leuven Cancer Institute, Belgium</a:t>
            </a:r>
            <a:endParaRPr lang="en-GB" sz="1200" i="1" dirty="0" smtClean="0">
              <a:solidFill>
                <a:srgbClr val="FFFFFF"/>
              </a:solidFill>
            </a:endParaRPr>
          </a:p>
          <a:p>
            <a:pPr>
              <a:lnSpc>
                <a:spcPct val="150000"/>
              </a:lnSpc>
              <a:spcAft>
                <a:spcPts val="200"/>
              </a:spcAft>
            </a:pPr>
            <a:r>
              <a:rPr lang="en-GB" sz="1400" b="1" dirty="0">
                <a:solidFill>
                  <a:srgbClr val="FFFFFF"/>
                </a:solidFill>
              </a:rPr>
              <a:t>Prof Thomas </a:t>
            </a:r>
            <a:r>
              <a:rPr lang="en-GB" sz="1400" b="1" dirty="0" err="1">
                <a:solidFill>
                  <a:srgbClr val="FFFFFF"/>
                </a:solidFill>
              </a:rPr>
              <a:t>Seufferlein</a:t>
            </a:r>
            <a:r>
              <a:rPr lang="en-GB" sz="1400" b="1" dirty="0">
                <a:solidFill>
                  <a:srgbClr val="FFFFFF"/>
                </a:solidFill>
              </a:rPr>
              <a:t>, </a:t>
            </a:r>
            <a:r>
              <a:rPr lang="en-GB" sz="1200" i="1" dirty="0"/>
              <a:t>Department of Internal Medicine, University of Ulm, </a:t>
            </a:r>
            <a:r>
              <a:rPr lang="en-GB" sz="1200" i="1" dirty="0" smtClean="0"/>
              <a:t>Germany</a:t>
            </a:r>
            <a:endParaRPr lang="en-GB" sz="1100" i="1"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84" y="5623353"/>
            <a:ext cx="486410" cy="58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84" y="6206414"/>
            <a:ext cx="476249" cy="57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84" y="4399918"/>
            <a:ext cx="486000" cy="5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84" y="4985605"/>
            <a:ext cx="495000" cy="5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84" y="3195210"/>
            <a:ext cx="486463" cy="5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84" y="3779346"/>
            <a:ext cx="476249" cy="57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6236" y="5903324"/>
            <a:ext cx="495089" cy="740082"/>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13219"/>
          <a:stretch/>
        </p:blipFill>
        <p:spPr>
          <a:xfrm>
            <a:off x="662940" y="1946561"/>
            <a:ext cx="487144" cy="635243"/>
          </a:xfrm>
          <a:prstGeom prst="rect">
            <a:avLst/>
          </a:prstGeom>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84" y="1370819"/>
            <a:ext cx="486410" cy="58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084" y="2548465"/>
            <a:ext cx="495000" cy="5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501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2216: Overall survival, resection of liver metastases and response to treatment in patients with initially </a:t>
            </a:r>
            <a:r>
              <a:rPr lang="en-GB" sz="1800" dirty="0" err="1">
                <a:solidFill>
                  <a:srgbClr val="043882"/>
                </a:solidFill>
              </a:rPr>
              <a:t>unresectable</a:t>
            </a:r>
            <a:r>
              <a:rPr lang="en-GB" sz="1800" dirty="0">
                <a:solidFill>
                  <a:srgbClr val="043882"/>
                </a:solidFill>
              </a:rPr>
              <a:t> colorectal liver metastases and following treatment with FOLFOX/cetuximab or FOLFIRI/cetuximab (CELIM-study) </a:t>
            </a:r>
            <a:r>
              <a:rPr lang="en-GB" sz="1800" dirty="0" smtClean="0">
                <a:solidFill>
                  <a:srgbClr val="043882"/>
                </a:solidFill>
              </a:rPr>
              <a:t/>
            </a:r>
            <a:br>
              <a:rPr lang="en-GB" sz="1800" dirty="0" smtClean="0">
                <a:solidFill>
                  <a:srgbClr val="043882"/>
                </a:solidFill>
              </a:rPr>
            </a:br>
            <a:r>
              <a:rPr lang="en-GB" sz="1800" i="1" dirty="0" smtClean="0">
                <a:solidFill>
                  <a:srgbClr val="043882"/>
                </a:solidFill>
              </a:rPr>
              <a:t>– </a:t>
            </a:r>
            <a:r>
              <a:rPr lang="en-GB" sz="1800" i="1" dirty="0" err="1">
                <a:solidFill>
                  <a:srgbClr val="043882"/>
                </a:solidFill>
              </a:rPr>
              <a:t>Köhne</a:t>
            </a:r>
            <a:r>
              <a:rPr lang="en-GB" sz="1800" i="1" dirty="0">
                <a:solidFill>
                  <a:srgbClr val="043882"/>
                </a:solidFill>
              </a:rPr>
              <a:t> C et al</a:t>
            </a:r>
            <a:endParaRPr lang="en-GB" sz="2400" dirty="0"/>
          </a:p>
        </p:txBody>
      </p:sp>
      <p:sp>
        <p:nvSpPr>
          <p:cNvPr id="3" name="Content Placeholder 2"/>
          <p:cNvSpPr>
            <a:spLocks noGrp="1"/>
          </p:cNvSpPr>
          <p:nvPr>
            <p:ph idx="1"/>
          </p:nvPr>
        </p:nvSpPr>
        <p:spPr/>
        <p:txBody>
          <a:bodyPr/>
          <a:lstStyle/>
          <a:p>
            <a:pPr marL="250825" lvl="1" indent="-250825">
              <a:buSzPct val="110000"/>
              <a:buFontTx/>
              <a:buChar char="•"/>
            </a:pPr>
            <a:r>
              <a:rPr lang="en-GB" sz="1800" dirty="0" smtClean="0"/>
              <a:t>Key results (continued)</a:t>
            </a:r>
          </a:p>
          <a:p>
            <a:pPr marL="501650" lvl="2" indent="-250825">
              <a:buSzPct val="110000"/>
            </a:pPr>
            <a:r>
              <a:rPr lang="en-GB" sz="1800" dirty="0" smtClean="0"/>
              <a:t>R0 </a:t>
            </a:r>
            <a:r>
              <a:rPr lang="en-GB" sz="1800" dirty="0"/>
              <a:t>resections: 38% with </a:t>
            </a:r>
            <a:r>
              <a:rPr lang="en-GB" sz="1800" dirty="0" err="1" smtClean="0"/>
              <a:t>FOLFOX+cetuximab</a:t>
            </a:r>
            <a:r>
              <a:rPr lang="en-GB" sz="1800" dirty="0" smtClean="0"/>
              <a:t> vs. </a:t>
            </a:r>
            <a:r>
              <a:rPr lang="en-GB" sz="1800" dirty="0"/>
              <a:t>30% with </a:t>
            </a:r>
            <a:r>
              <a:rPr lang="en-GB" sz="1800" dirty="0" err="1" smtClean="0"/>
              <a:t>FOLFIRI+cetuximab</a:t>
            </a:r>
            <a:endParaRPr lang="en-GB" sz="1800" dirty="0" smtClean="0"/>
          </a:p>
          <a:p>
            <a:pPr marL="501650" lvl="2" indent="-250825">
              <a:buSzPct val="110000"/>
            </a:pPr>
            <a:r>
              <a:rPr lang="en-GB" sz="1800" dirty="0"/>
              <a:t>Patients with </a:t>
            </a:r>
            <a:r>
              <a:rPr lang="en-GB" sz="1800" dirty="0" smtClean="0"/>
              <a:t>R0 resection had improved PFS and OS compared with patients without R0 resection</a:t>
            </a:r>
          </a:p>
          <a:p>
            <a:pPr marL="501650" lvl="2" indent="-250825">
              <a:buSzPct val="110000"/>
            </a:pPr>
            <a:endParaRPr lang="en-NZ" sz="1800" dirty="0" smtClean="0"/>
          </a:p>
          <a:p>
            <a:pPr marL="501650" lvl="2" indent="-250825">
              <a:buSzPct val="110000"/>
            </a:pPr>
            <a:endParaRPr lang="en-NZ" sz="1800" dirty="0"/>
          </a:p>
          <a:p>
            <a:pPr marL="501650" lvl="2" indent="-250825">
              <a:buSzPct val="110000"/>
            </a:pPr>
            <a:endParaRPr lang="en-GB" sz="1800" dirty="0" smtClean="0"/>
          </a:p>
          <a:p>
            <a:pPr marL="501650" lvl="2" indent="-250825">
              <a:buSzPct val="110000"/>
            </a:pPr>
            <a:endParaRPr lang="en-GB" sz="1800" dirty="0"/>
          </a:p>
          <a:p>
            <a:pPr marL="501650" lvl="2" indent="-250825">
              <a:buSzPct val="110000"/>
            </a:pPr>
            <a:r>
              <a:rPr lang="en-GB" sz="1800" dirty="0" smtClean="0"/>
              <a:t>Five-year survival in R0 resected patients was 46.2% (95% CI: 29.5, 62.9)</a:t>
            </a:r>
            <a:endParaRPr lang="en-GB" sz="1800" dirty="0"/>
          </a:p>
          <a:p>
            <a:r>
              <a:rPr lang="en-GB" sz="1800" b="1" dirty="0" smtClean="0"/>
              <a:t>Conclusions</a:t>
            </a:r>
          </a:p>
          <a:p>
            <a:pPr lvl="1"/>
            <a:r>
              <a:rPr lang="en-GB" sz="1800" b="1" dirty="0" smtClean="0"/>
              <a:t>Resection significantly improved PFS and OS</a:t>
            </a:r>
          </a:p>
          <a:p>
            <a:pPr lvl="1"/>
            <a:r>
              <a:rPr lang="en-GB" sz="1800" b="1" dirty="0" smtClean="0"/>
              <a:t>There was no significant difference in outcomes between the </a:t>
            </a:r>
            <a:r>
              <a:rPr lang="en-GB" sz="1800" b="1" dirty="0" err="1" smtClean="0"/>
              <a:t>FOLFOX+cetuximab</a:t>
            </a:r>
            <a:r>
              <a:rPr lang="en-GB" sz="1800" b="1" dirty="0" smtClean="0"/>
              <a:t> group vs. the </a:t>
            </a:r>
            <a:r>
              <a:rPr lang="en-GB" sz="1800" b="1" dirty="0" err="1" smtClean="0"/>
              <a:t>FOLFIRI+cetuximab</a:t>
            </a:r>
            <a:r>
              <a:rPr lang="en-GB" sz="1800" b="1" dirty="0" smtClean="0"/>
              <a:t> group</a:t>
            </a:r>
            <a:endParaRPr lang="en-GB" sz="1800" b="1" dirty="0"/>
          </a:p>
        </p:txBody>
      </p:sp>
      <p:graphicFrame>
        <p:nvGraphicFramePr>
          <p:cNvPr id="4" name="Table 3"/>
          <p:cNvGraphicFramePr>
            <a:graphicFrameLocks noGrp="1"/>
          </p:cNvGraphicFramePr>
          <p:nvPr>
            <p:extLst>
              <p:ext uri="{D42A27DB-BD31-4B8C-83A1-F6EECF244321}">
                <p14:modId xmlns:p14="http://schemas.microsoft.com/office/powerpoint/2010/main" val="3950539709"/>
              </p:ext>
            </p:extLst>
          </p:nvPr>
        </p:nvGraphicFramePr>
        <p:xfrm>
          <a:off x="457200" y="2773680"/>
          <a:ext cx="8077200" cy="1112520"/>
        </p:xfrm>
        <a:graphic>
          <a:graphicData uri="http://schemas.openxmlformats.org/drawingml/2006/table">
            <a:tbl>
              <a:tblPr firstRow="1" bandRow="1">
                <a:tableStyleId>{69012ECD-51FC-41F1-AA8D-1B2483CD663E}</a:tableStyleId>
              </a:tblPr>
              <a:tblGrid>
                <a:gridCol w="2286000"/>
                <a:gridCol w="1828800"/>
                <a:gridCol w="1828800"/>
                <a:gridCol w="838200"/>
                <a:gridCol w="1295400"/>
              </a:tblGrid>
              <a:tr h="370840">
                <a:tc>
                  <a:txBody>
                    <a:bodyPr/>
                    <a:lstStyle/>
                    <a:p>
                      <a:endParaRPr lang="en-GB" sz="1600" dirty="0">
                        <a:solidFill>
                          <a:schemeClr val="tx2"/>
                        </a:solidFill>
                      </a:endParaRPr>
                    </a:p>
                  </a:txBody>
                  <a:tcPr/>
                </a:tc>
                <a:tc>
                  <a:txBody>
                    <a:bodyPr/>
                    <a:lstStyle/>
                    <a:p>
                      <a:r>
                        <a:rPr lang="en-GB" sz="1600" dirty="0" smtClean="0">
                          <a:solidFill>
                            <a:schemeClr val="tx2"/>
                          </a:solidFill>
                        </a:rPr>
                        <a:t>R0 resected</a:t>
                      </a:r>
                      <a:endParaRPr lang="en-GB" sz="1600" dirty="0">
                        <a:solidFill>
                          <a:schemeClr val="tx2"/>
                        </a:solidFill>
                      </a:endParaRPr>
                    </a:p>
                  </a:txBody>
                  <a:tcPr/>
                </a:tc>
                <a:tc>
                  <a:txBody>
                    <a:bodyPr/>
                    <a:lstStyle/>
                    <a:p>
                      <a:r>
                        <a:rPr lang="en-GB" sz="1600" dirty="0" smtClean="0">
                          <a:solidFill>
                            <a:schemeClr val="tx2"/>
                          </a:solidFill>
                        </a:rPr>
                        <a:t>Not resected</a:t>
                      </a:r>
                    </a:p>
                  </a:txBody>
                  <a:tcPr/>
                </a:tc>
                <a:tc>
                  <a:txBody>
                    <a:bodyPr/>
                    <a:lstStyle/>
                    <a:p>
                      <a:r>
                        <a:rPr lang="en-GB" sz="1600" dirty="0" smtClean="0">
                          <a:solidFill>
                            <a:schemeClr val="tx2"/>
                          </a:solidFill>
                        </a:rPr>
                        <a:t>HR</a:t>
                      </a:r>
                      <a:endParaRPr lang="en-GB" sz="1600" dirty="0">
                        <a:solidFill>
                          <a:schemeClr val="tx2"/>
                        </a:solidFill>
                      </a:endParaRPr>
                    </a:p>
                  </a:txBody>
                  <a:tcPr/>
                </a:tc>
                <a:tc>
                  <a:txBody>
                    <a:bodyPr/>
                    <a:lstStyle/>
                    <a:p>
                      <a:r>
                        <a:rPr lang="en-GB" sz="1600" dirty="0" smtClean="0">
                          <a:solidFill>
                            <a:schemeClr val="tx2"/>
                          </a:solidFill>
                        </a:rPr>
                        <a:t>p-value</a:t>
                      </a:r>
                      <a:endParaRPr lang="en-GB" sz="1600" dirty="0">
                        <a:solidFill>
                          <a:schemeClr val="tx2"/>
                        </a:solidFill>
                      </a:endParaRPr>
                    </a:p>
                  </a:txBody>
                  <a:tcPr/>
                </a:tc>
              </a:tr>
              <a:tr h="370840">
                <a:tc>
                  <a:txBody>
                    <a:bodyPr/>
                    <a:lstStyle/>
                    <a:p>
                      <a:r>
                        <a:rPr lang="en-GB" sz="1600" b="0" dirty="0" smtClean="0"/>
                        <a:t>OS </a:t>
                      </a:r>
                      <a:r>
                        <a:rPr lang="en-GB" sz="1600" b="0" dirty="0" err="1" smtClean="0"/>
                        <a:t>mos</a:t>
                      </a:r>
                      <a:r>
                        <a:rPr lang="en-GB" sz="1600" b="0" dirty="0" smtClean="0"/>
                        <a:t> (95% CI)</a:t>
                      </a:r>
                      <a:endParaRPr lang="en-GB" sz="1600" b="0" dirty="0"/>
                    </a:p>
                  </a:txBody>
                  <a:tcPr/>
                </a:tc>
                <a:tc>
                  <a:txBody>
                    <a:bodyPr/>
                    <a:lstStyle/>
                    <a:p>
                      <a:r>
                        <a:rPr lang="en-GB" sz="1600" dirty="0" smtClean="0"/>
                        <a:t>53.9 (35.9,</a:t>
                      </a:r>
                      <a:r>
                        <a:rPr lang="en-GB" sz="1600" baseline="0" dirty="0" smtClean="0"/>
                        <a:t> </a:t>
                      </a:r>
                      <a:r>
                        <a:rPr lang="en-GB" sz="1600" dirty="0" smtClean="0"/>
                        <a:t>71.9)</a:t>
                      </a:r>
                      <a:endParaRPr lang="en-GB" sz="1600" dirty="0"/>
                    </a:p>
                  </a:txBody>
                  <a:tcPr/>
                </a:tc>
                <a:tc>
                  <a:txBody>
                    <a:bodyPr/>
                    <a:lstStyle/>
                    <a:p>
                      <a:r>
                        <a:rPr lang="en-GB" sz="1600" dirty="0" smtClean="0"/>
                        <a:t>21.9 (17.1,</a:t>
                      </a:r>
                      <a:r>
                        <a:rPr lang="en-GB" sz="1600" baseline="0" dirty="0" smtClean="0"/>
                        <a:t> 26.7)</a:t>
                      </a:r>
                      <a:endParaRPr lang="en-GB" sz="1600" dirty="0"/>
                    </a:p>
                  </a:txBody>
                  <a:tcPr/>
                </a:tc>
                <a:tc>
                  <a:txBody>
                    <a:bodyPr/>
                    <a:lstStyle/>
                    <a:p>
                      <a:r>
                        <a:rPr lang="en-GB" sz="1600" dirty="0" smtClean="0"/>
                        <a:t>0.29</a:t>
                      </a:r>
                      <a:endParaRPr lang="en-GB" sz="1600" dirty="0"/>
                    </a:p>
                  </a:txBody>
                  <a:tcPr/>
                </a:tc>
                <a:tc>
                  <a:txBody>
                    <a:bodyPr/>
                    <a:lstStyle/>
                    <a:p>
                      <a:r>
                        <a:rPr lang="en-GB" sz="1600" dirty="0" smtClean="0"/>
                        <a:t>&lt;0.001</a:t>
                      </a:r>
                      <a:endParaRPr lang="en-GB" sz="1600" dirty="0"/>
                    </a:p>
                  </a:txBody>
                  <a:tcPr/>
                </a:tc>
              </a:tr>
              <a:tr h="370840">
                <a:tc>
                  <a:txBody>
                    <a:bodyPr/>
                    <a:lstStyle/>
                    <a:p>
                      <a:r>
                        <a:rPr lang="en-GB" sz="1600" b="0" dirty="0" smtClean="0"/>
                        <a:t>PFS </a:t>
                      </a:r>
                      <a:r>
                        <a:rPr lang="en-GB" sz="1600" b="0" dirty="0" err="1" smtClean="0"/>
                        <a:t>mos</a:t>
                      </a:r>
                      <a:r>
                        <a:rPr lang="en-GB" sz="1600" b="0" dirty="0" smtClean="0"/>
                        <a:t> (95% CI)</a:t>
                      </a:r>
                      <a:endParaRPr lang="en-GB" sz="1600" b="0" dirty="0"/>
                    </a:p>
                  </a:txBody>
                  <a:tcPr/>
                </a:tc>
                <a:tc>
                  <a:txBody>
                    <a:bodyPr/>
                    <a:lstStyle/>
                    <a:p>
                      <a:r>
                        <a:rPr lang="en-GB" sz="1600" dirty="0" smtClean="0"/>
                        <a:t>15.4 (11.4,</a:t>
                      </a:r>
                      <a:r>
                        <a:rPr lang="en-GB" sz="1600" baseline="0" dirty="0" smtClean="0"/>
                        <a:t> </a:t>
                      </a:r>
                      <a:r>
                        <a:rPr lang="en-GB" sz="1600" dirty="0" smtClean="0"/>
                        <a:t>19.5)</a:t>
                      </a:r>
                      <a:endParaRPr lang="en-GB" sz="1600" dirty="0"/>
                    </a:p>
                  </a:txBody>
                  <a:tcPr/>
                </a:tc>
                <a:tc>
                  <a:txBody>
                    <a:bodyPr/>
                    <a:lstStyle/>
                    <a:p>
                      <a:r>
                        <a:rPr lang="en-GB" sz="1600" dirty="0" smtClean="0"/>
                        <a:t>6.9 (5.9,</a:t>
                      </a:r>
                      <a:r>
                        <a:rPr lang="en-GB" sz="1600" baseline="0" dirty="0" smtClean="0"/>
                        <a:t> </a:t>
                      </a:r>
                      <a:r>
                        <a:rPr lang="en-GB" sz="1600" dirty="0" smtClean="0"/>
                        <a:t>8.0)</a:t>
                      </a:r>
                      <a:endParaRPr lang="en-GB" sz="1600" dirty="0"/>
                    </a:p>
                  </a:txBody>
                  <a:tcPr/>
                </a:tc>
                <a:tc>
                  <a:txBody>
                    <a:bodyPr/>
                    <a:lstStyle/>
                    <a:p>
                      <a:r>
                        <a:rPr lang="en-GB" sz="1600" dirty="0" smtClean="0"/>
                        <a:t>0.31</a:t>
                      </a:r>
                      <a:endParaRPr lang="en-GB" sz="1600" dirty="0"/>
                    </a:p>
                  </a:txBody>
                  <a:tcPr/>
                </a:tc>
                <a:tc>
                  <a:txBody>
                    <a:bodyPr/>
                    <a:lstStyle/>
                    <a:p>
                      <a:r>
                        <a:rPr lang="en-GB" sz="1600" dirty="0" smtClean="0"/>
                        <a:t>&lt;0.001</a:t>
                      </a:r>
                      <a:endParaRPr lang="en-GB" sz="1600" dirty="0"/>
                    </a:p>
                  </a:txBody>
                  <a:tcPr/>
                </a:tc>
              </a:tr>
            </a:tbl>
          </a:graphicData>
        </a:graphic>
      </p:graphicFrame>
      <p:sp>
        <p:nvSpPr>
          <p:cNvPr id="8" name="Text Box 8"/>
          <p:cNvSpPr txBox="1">
            <a:spLocks noChangeArrowheads="1"/>
          </p:cNvSpPr>
          <p:nvPr/>
        </p:nvSpPr>
        <p:spPr bwMode="auto">
          <a:xfrm>
            <a:off x="5512148" y="6490286"/>
            <a:ext cx="341119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smtClean="0"/>
              <a:t>Köhne</a:t>
            </a:r>
            <a:r>
              <a:rPr lang="en-GB" sz="1100" dirty="0" smtClean="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2216)</a:t>
            </a:r>
            <a:endParaRPr lang="en-GB" sz="1100" dirty="0"/>
          </a:p>
        </p:txBody>
      </p:sp>
    </p:spTree>
    <p:extLst>
      <p:ext uri="{BB962C8B-B14F-4D97-AF65-F5344CB8AC3E}">
        <p14:creationId xmlns:p14="http://schemas.microsoft.com/office/powerpoint/2010/main" val="247074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a:lstStyle/>
          <a:p>
            <a:r>
              <a:rPr lang="en-GB" dirty="0" err="1"/>
              <a:t>Neoadjuvant</a:t>
            </a:r>
            <a:r>
              <a:rPr lang="en-GB" dirty="0"/>
              <a:t> therapy</a:t>
            </a:r>
          </a:p>
        </p:txBody>
      </p:sp>
      <p:sp>
        <p:nvSpPr>
          <p:cNvPr id="2057" name="Rectangle 9"/>
          <p:cNvSpPr>
            <a:spLocks noGrp="1" noChangeArrowheads="1"/>
          </p:cNvSpPr>
          <p:nvPr>
            <p:ph type="body" idx="1"/>
          </p:nvPr>
        </p:nvSpPr>
        <p:spPr/>
        <p:txBody>
          <a:bodyPr/>
          <a:lstStyle/>
          <a:p>
            <a:r>
              <a:rPr lang="en-GB" b="1" dirty="0"/>
              <a:t>COLORECTAL </a:t>
            </a:r>
            <a:r>
              <a:rPr lang="en-GB" b="1" dirty="0" smtClean="0"/>
              <a:t>CANCER</a:t>
            </a:r>
            <a:endParaRPr lang="en-GB" b="1" i="1" dirty="0"/>
          </a:p>
        </p:txBody>
      </p:sp>
    </p:spTree>
    <p:custDataLst>
      <p:tags r:id="rId1"/>
    </p:custDataLst>
    <p:extLst>
      <p:ext uri="{BB962C8B-B14F-4D97-AF65-F5344CB8AC3E}">
        <p14:creationId xmlns:p14="http://schemas.microsoft.com/office/powerpoint/2010/main" val="2189046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3502: </a:t>
            </a:r>
            <a:r>
              <a:rPr lang="en-GB" sz="1800" dirty="0" smtClean="0"/>
              <a:t>Maintenance treatment with capecitabine and bevacizumab versus observation after induction treatment with chemotherapy and bevacizumab in metastatic colorectal cancer (</a:t>
            </a:r>
            <a:r>
              <a:rPr lang="en-GB" sz="1800" dirty="0" err="1" smtClean="0"/>
              <a:t>mCRC</a:t>
            </a:r>
            <a:r>
              <a:rPr lang="en-GB" sz="1800" dirty="0" smtClean="0"/>
              <a:t>): The phase III CAIRO3 study of the Dutch Colorectal Cancer </a:t>
            </a:r>
            <a:r>
              <a:rPr lang="en-US" sz="1800" dirty="0" smtClean="0"/>
              <a:t>Group (DCCG) – </a:t>
            </a:r>
            <a:r>
              <a:rPr lang="en-US" sz="1800" i="1" dirty="0" err="1" smtClean="0"/>
              <a:t>Koopman</a:t>
            </a:r>
            <a:r>
              <a:rPr lang="en-US" sz="1800" i="1" dirty="0" smtClean="0"/>
              <a:t> M et al</a:t>
            </a:r>
            <a:endParaRPr lang="en-US" sz="1800" i="1" dirty="0"/>
          </a:p>
        </p:txBody>
      </p:sp>
      <p:sp>
        <p:nvSpPr>
          <p:cNvPr id="3" name="Content Placeholder 2"/>
          <p:cNvSpPr>
            <a:spLocks noGrp="1"/>
          </p:cNvSpPr>
          <p:nvPr>
            <p:ph idx="1"/>
          </p:nvPr>
        </p:nvSpPr>
        <p:spPr>
          <a:xfrm>
            <a:off x="228600" y="1320800"/>
            <a:ext cx="8686800" cy="4775200"/>
          </a:xfrm>
        </p:spPr>
        <p:txBody>
          <a:bodyPr>
            <a:noAutofit/>
          </a:bodyPr>
          <a:lstStyle/>
          <a:p>
            <a:r>
              <a:rPr lang="en-US" sz="1800" dirty="0" smtClean="0"/>
              <a:t>Study objective</a:t>
            </a:r>
          </a:p>
          <a:p>
            <a:pPr lvl="1"/>
            <a:r>
              <a:rPr lang="en-US" sz="1800" dirty="0" smtClean="0"/>
              <a:t>To investigate </a:t>
            </a:r>
            <a:r>
              <a:rPr lang="en-GB" sz="1800" dirty="0" smtClean="0"/>
              <a:t>the efficacy of maintenance treatment with </a:t>
            </a:r>
            <a:r>
              <a:rPr lang="en-GB" sz="1800" dirty="0" err="1" smtClean="0"/>
              <a:t>capecitabine+BEV</a:t>
            </a:r>
            <a:r>
              <a:rPr lang="en-GB" sz="1800" dirty="0" smtClean="0"/>
              <a:t> vs. observation in </a:t>
            </a:r>
            <a:r>
              <a:rPr lang="en-GB" sz="1800" dirty="0"/>
              <a:t>patients </a:t>
            </a:r>
            <a:r>
              <a:rPr lang="en-GB" sz="1800" dirty="0" smtClean="0"/>
              <a:t>with </a:t>
            </a:r>
            <a:r>
              <a:rPr lang="en-GB" sz="1800" dirty="0" err="1" smtClean="0"/>
              <a:t>mCRC</a:t>
            </a:r>
            <a:r>
              <a:rPr lang="en-GB" sz="1800" dirty="0" smtClean="0"/>
              <a:t> </a:t>
            </a:r>
            <a:r>
              <a:rPr lang="en-GB" sz="1800" dirty="0"/>
              <a:t>not </a:t>
            </a:r>
            <a:r>
              <a:rPr lang="en-GB" sz="1800" dirty="0" smtClean="0"/>
              <a:t>progressing during induction treatment with capecitabine, oxaliplatin </a:t>
            </a:r>
            <a:r>
              <a:rPr lang="en-US" sz="1800" dirty="0" smtClean="0"/>
              <a:t>and BEV (CAPOX-B)</a:t>
            </a:r>
          </a:p>
          <a:p>
            <a:r>
              <a:rPr lang="en-US" sz="1800" dirty="0" smtClean="0"/>
              <a:t>Study type / design</a:t>
            </a:r>
          </a:p>
          <a:p>
            <a:pPr lvl="1"/>
            <a:r>
              <a:rPr lang="en-GB" sz="1800" dirty="0" smtClean="0"/>
              <a:t>Phase III CAIRO3 study</a:t>
            </a:r>
          </a:p>
          <a:p>
            <a:pPr lvl="1"/>
            <a:r>
              <a:rPr lang="en-GB" sz="1800" dirty="0" smtClean="0"/>
              <a:t>Previously untreated </a:t>
            </a:r>
            <a:r>
              <a:rPr lang="en-GB" sz="1800" dirty="0" err="1" smtClean="0"/>
              <a:t>mCRC</a:t>
            </a:r>
            <a:r>
              <a:rPr lang="en-GB" sz="1800" dirty="0" smtClean="0"/>
              <a:t> patients, PS 0–1, with stable disease or better after 6 cycles of CAPOX-B*, not eligible for metastasectomy and eligible for future treatment with oxaliplatin, were randomised between observation or maintenance treatment with capecitabine 625 mg/m</a:t>
            </a:r>
            <a:r>
              <a:rPr lang="en-GB" sz="1800" baseline="30000" dirty="0" smtClean="0"/>
              <a:t>2</a:t>
            </a:r>
            <a:r>
              <a:rPr lang="en-GB" sz="1800" dirty="0" smtClean="0"/>
              <a:t> bid continuously and </a:t>
            </a:r>
            <a:br>
              <a:rPr lang="en-GB" sz="1800" dirty="0" smtClean="0"/>
            </a:br>
            <a:r>
              <a:rPr lang="en-GB" sz="1800" dirty="0" smtClean="0"/>
              <a:t>BEV 7.5 mg/kg iv q3w</a:t>
            </a:r>
          </a:p>
          <a:p>
            <a:pPr lvl="1"/>
            <a:r>
              <a:rPr lang="en-GB" sz="1800" dirty="0" smtClean="0"/>
              <a:t>After first progression (PFS1), patients in both arms were then treated with CAPOX-B until second progression (PFS2)</a:t>
            </a:r>
          </a:p>
          <a:p>
            <a:pPr lvl="1"/>
            <a:r>
              <a:rPr lang="en-GB" sz="1800" dirty="0" smtClean="0"/>
              <a:t>For patients not able to receive CAPOX-B after PFS1, PFS2 was considered equal to PFS1</a:t>
            </a:r>
          </a:p>
          <a:p>
            <a:pPr lvl="1"/>
            <a:r>
              <a:rPr lang="en-GB" sz="1800" dirty="0" smtClean="0"/>
              <a:t>Primary endpoint: PFS2</a:t>
            </a:r>
            <a:endParaRPr lang="en-US" sz="1800" dirty="0"/>
          </a:p>
        </p:txBody>
      </p:sp>
      <p:sp>
        <p:nvSpPr>
          <p:cNvPr id="6" name="Text Placeholder 3"/>
          <p:cNvSpPr txBox="1">
            <a:spLocks/>
          </p:cNvSpPr>
          <p:nvPr/>
        </p:nvSpPr>
        <p:spPr bwMode="auto">
          <a:xfrm>
            <a:off x="235935" y="6398706"/>
            <a:ext cx="484705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b" anchorCtr="0" compatLnSpc="1">
            <a:prstTxWarp prst="textNoShape">
              <a:avLst/>
            </a:prstTxWarp>
          </a:bodyPr>
          <a:lstStyle/>
          <a:p>
            <a:pPr lvl="0" eaLnBrk="0" hangingPunct="0">
              <a:spcBef>
                <a:spcPts val="0"/>
              </a:spcBef>
              <a:spcAft>
                <a:spcPts val="0"/>
              </a:spcAft>
              <a:defRPr/>
            </a:pPr>
            <a:r>
              <a:rPr kumimoji="0" lang="en-US" sz="1000" b="0" i="0" u="none" strike="noStrike" kern="0" cap="none" spc="0" normalizeH="0" baseline="0" noProof="0" dirty="0" smtClean="0">
                <a:ln>
                  <a:noFill/>
                </a:ln>
                <a:solidFill>
                  <a:schemeClr val="tx1"/>
                </a:solidFill>
                <a:effectLst/>
                <a:uLnTx/>
                <a:uFillTx/>
                <a:latin typeface="+mn-lt"/>
                <a:cs typeface="+mn-cs"/>
              </a:rPr>
              <a:t>*Pre-study induction treatment with 6 cycles of 3-weekly CAPOX-B</a:t>
            </a:r>
            <a:r>
              <a:rPr lang="en-US" sz="1000" b="0" kern="0" noProof="0" dirty="0" smtClean="0">
                <a:latin typeface="+mn-lt"/>
              </a:rPr>
              <a:t>:</a:t>
            </a:r>
          </a:p>
          <a:p>
            <a:pPr lvl="0" algn="l" eaLnBrk="0" hangingPunct="0">
              <a:spcBef>
                <a:spcPts val="0"/>
              </a:spcBef>
              <a:spcAft>
                <a:spcPts val="0"/>
              </a:spcAft>
            </a:pPr>
            <a:r>
              <a:rPr lang="en-US" sz="1000" kern="0" dirty="0">
                <a:latin typeface="+mn-lt"/>
                <a:cs typeface="+mn-cs"/>
              </a:rPr>
              <a:t>c</a:t>
            </a:r>
            <a:r>
              <a:rPr kumimoji="0" lang="en-US" sz="1000" b="0" i="0" u="none" strike="noStrike" kern="0" cap="none" spc="0" normalizeH="0" baseline="0" dirty="0" smtClean="0">
                <a:ln>
                  <a:noFill/>
                </a:ln>
                <a:solidFill>
                  <a:schemeClr val="tx1"/>
                </a:solidFill>
                <a:effectLst/>
                <a:uLnTx/>
                <a:uFillTx/>
                <a:latin typeface="+mn-lt"/>
                <a:cs typeface="+mn-cs"/>
              </a:rPr>
              <a:t>apecitabine</a:t>
            </a:r>
            <a:r>
              <a:rPr kumimoji="0" lang="en-US" sz="1000" b="0" i="0" u="none" strike="noStrike" kern="0" cap="none" spc="0" normalizeH="0" dirty="0" smtClean="0">
                <a:ln>
                  <a:noFill/>
                </a:ln>
                <a:solidFill>
                  <a:schemeClr val="tx1"/>
                </a:solidFill>
                <a:effectLst/>
                <a:uLnTx/>
                <a:uFillTx/>
                <a:latin typeface="+mn-lt"/>
                <a:cs typeface="+mn-cs"/>
              </a:rPr>
              <a:t> 1000 </a:t>
            </a:r>
            <a:r>
              <a:rPr lang="en-GB" sz="1000" b="0" dirty="0" smtClean="0">
                <a:latin typeface="+mn-lt"/>
              </a:rPr>
              <a:t>mg/m</a:t>
            </a:r>
            <a:r>
              <a:rPr lang="en-GB" sz="1000" b="0" baseline="30000" dirty="0" smtClean="0">
                <a:latin typeface="+mn-lt"/>
              </a:rPr>
              <a:t>2</a:t>
            </a:r>
            <a:r>
              <a:rPr lang="en-GB" sz="1000" b="0" dirty="0" smtClean="0">
                <a:latin typeface="+mn-lt"/>
              </a:rPr>
              <a:t> bid d1–14, oxaliplatin 130 mg/m</a:t>
            </a:r>
            <a:r>
              <a:rPr lang="en-GB" sz="1000" b="0" baseline="30000" dirty="0" smtClean="0">
                <a:latin typeface="+mn-lt"/>
              </a:rPr>
              <a:t>2</a:t>
            </a:r>
            <a:r>
              <a:rPr lang="en-GB" sz="1000" b="0" dirty="0" smtClean="0">
                <a:latin typeface="+mn-lt"/>
              </a:rPr>
              <a:t> d1, BEV 7.5 mg/kg d1 </a:t>
            </a:r>
            <a:endParaRPr kumimoji="0" lang="en-US" sz="1000" b="0" i="0" u="none" strike="noStrike" kern="0" cap="none" spc="0" normalizeH="0" baseline="0" noProof="0" dirty="0" smtClean="0">
              <a:ln>
                <a:noFill/>
              </a:ln>
              <a:solidFill>
                <a:schemeClr val="tx1"/>
              </a:solidFill>
              <a:effectLst/>
              <a:uLnTx/>
              <a:uFillTx/>
              <a:latin typeface="+mn-lt"/>
              <a:cs typeface="+mn-cs"/>
            </a:endParaRPr>
          </a:p>
        </p:txBody>
      </p:sp>
      <p:sp>
        <p:nvSpPr>
          <p:cNvPr id="8" name="Text Box 8"/>
          <p:cNvSpPr txBox="1">
            <a:spLocks noChangeArrowheads="1"/>
          </p:cNvSpPr>
          <p:nvPr/>
        </p:nvSpPr>
        <p:spPr bwMode="auto">
          <a:xfrm>
            <a:off x="5304792" y="6464701"/>
            <a:ext cx="3618546" cy="24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b">
            <a:spAutoFit/>
          </a:bodyPr>
          <a:lstStyle/>
          <a:p>
            <a:pPr algn="r"/>
            <a:r>
              <a:rPr lang="en-GB" sz="1100" dirty="0" err="1"/>
              <a:t>Koopman</a:t>
            </a:r>
            <a:r>
              <a:rPr lang="en-GB" sz="1100" dirty="0"/>
              <a:t> et al. J </a:t>
            </a:r>
            <a:r>
              <a:rPr lang="en-GB" sz="1100" dirty="0" err="1"/>
              <a:t>Clin</a:t>
            </a:r>
            <a:r>
              <a:rPr lang="en-GB" sz="1100" dirty="0"/>
              <a:t> </a:t>
            </a:r>
            <a:r>
              <a:rPr lang="en-GB" sz="1100" dirty="0" err="1"/>
              <a:t>Oncol</a:t>
            </a:r>
            <a:r>
              <a:rPr lang="en-GB" sz="1100" dirty="0"/>
              <a:t> </a:t>
            </a:r>
            <a:r>
              <a:rPr lang="en-GB" sz="1100" dirty="0" smtClean="0"/>
              <a:t>2013; 31 </a:t>
            </a:r>
            <a:r>
              <a:rPr lang="en-GB" sz="1100" dirty="0"/>
              <a:t>(</a:t>
            </a:r>
            <a:r>
              <a:rPr lang="en-GB" sz="1100" dirty="0" err="1"/>
              <a:t>suppl</a:t>
            </a:r>
            <a:r>
              <a:rPr lang="en-GB" sz="1100" dirty="0"/>
              <a:t>; </a:t>
            </a:r>
            <a:r>
              <a:rPr lang="en-GB" sz="1100" dirty="0" err="1"/>
              <a:t>abstr</a:t>
            </a:r>
            <a:r>
              <a:rPr lang="en-GB" sz="1100" dirty="0"/>
              <a:t> 3502</a:t>
            </a:r>
            <a:r>
              <a:rPr lang="en-GB" sz="1100" dirty="0" smtClean="0"/>
              <a:t>)</a:t>
            </a:r>
            <a:endParaRPr lang="en-GB" sz="1100" dirty="0"/>
          </a:p>
        </p:txBody>
      </p:sp>
    </p:spTree>
    <p:extLst>
      <p:ext uri="{BB962C8B-B14F-4D97-AF65-F5344CB8AC3E}">
        <p14:creationId xmlns:p14="http://schemas.microsoft.com/office/powerpoint/2010/main" val="362933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3502: </a:t>
            </a:r>
            <a:r>
              <a:rPr lang="en-GB" sz="1800" dirty="0" smtClean="0"/>
              <a:t>Maintenance treatment with capecitabine and bevacizumab versus observation after induction treatment with chemotherapy and bevacizumab in metastatic colorectal cancer (</a:t>
            </a:r>
            <a:r>
              <a:rPr lang="en-GB" sz="1800" dirty="0" err="1" smtClean="0"/>
              <a:t>mCRC</a:t>
            </a:r>
            <a:r>
              <a:rPr lang="en-GB" sz="1800" dirty="0" smtClean="0"/>
              <a:t>): The phase III CAIRO3 study of the Dutch Colorectal Cancer </a:t>
            </a:r>
            <a:r>
              <a:rPr lang="en-US" sz="1800" dirty="0" smtClean="0"/>
              <a:t>Group (DCCG) – </a:t>
            </a:r>
            <a:r>
              <a:rPr lang="en-US" sz="1800" i="1" dirty="0" err="1" smtClean="0"/>
              <a:t>Koopman</a:t>
            </a:r>
            <a:r>
              <a:rPr lang="en-US" sz="1800" i="1" dirty="0" smtClean="0"/>
              <a:t> M et al</a:t>
            </a:r>
            <a:endParaRPr lang="en-US" sz="1800" i="1" dirty="0"/>
          </a:p>
        </p:txBody>
      </p:sp>
      <p:sp>
        <p:nvSpPr>
          <p:cNvPr id="3" name="Content Placeholder 2"/>
          <p:cNvSpPr>
            <a:spLocks noGrp="1"/>
          </p:cNvSpPr>
          <p:nvPr>
            <p:ph idx="1"/>
          </p:nvPr>
        </p:nvSpPr>
        <p:spPr>
          <a:xfrm>
            <a:off x="228599" y="1320800"/>
            <a:ext cx="8776063" cy="5308600"/>
          </a:xfrm>
        </p:spPr>
        <p:txBody>
          <a:bodyPr/>
          <a:lstStyle/>
          <a:p>
            <a:r>
              <a:rPr lang="en-US" sz="1500" dirty="0" smtClean="0"/>
              <a:t>Key results</a:t>
            </a:r>
          </a:p>
          <a:p>
            <a:pPr lvl="1"/>
            <a:r>
              <a:rPr lang="en-GB" sz="1500" dirty="0" smtClean="0"/>
              <a:t>Total of 558 patients randomised (279 patients in each treatment arm)</a:t>
            </a:r>
          </a:p>
          <a:p>
            <a:pPr lvl="1"/>
            <a:r>
              <a:rPr lang="en-GB" sz="1500" dirty="0" smtClean="0"/>
              <a:t>Median PFS1 in those who received observation vs. those who maintenance with </a:t>
            </a:r>
            <a:r>
              <a:rPr lang="en-GB" sz="1500" dirty="0" err="1" smtClean="0"/>
              <a:t>capecitabine+BEV</a:t>
            </a:r>
            <a:r>
              <a:rPr lang="en-GB" sz="1500" dirty="0" smtClean="0"/>
              <a:t> was 4.1 vs 8.5 </a:t>
            </a:r>
            <a:r>
              <a:rPr lang="en-GB" sz="1500" dirty="0" err="1" smtClean="0"/>
              <a:t>mos</a:t>
            </a:r>
            <a:r>
              <a:rPr lang="en-GB" sz="1500" dirty="0" smtClean="0"/>
              <a:t> (stratified HR 0.44, 95% CI: 0.36, 0.53, p&lt;0.0001)</a:t>
            </a:r>
          </a:p>
          <a:p>
            <a:pPr lvl="1"/>
            <a:r>
              <a:rPr lang="en-GB" sz="1500" dirty="0" smtClean="0"/>
              <a:t>After PFS1, 76% of patients received CAPOX-B in the observation arm and 47% in the maintenance arm</a:t>
            </a:r>
          </a:p>
          <a:p>
            <a:pPr lvl="1"/>
            <a:endParaRPr lang="en-US" sz="1500" dirty="0" smtClean="0"/>
          </a:p>
          <a:p>
            <a:pPr lvl="1"/>
            <a:endParaRPr lang="en-US" sz="1500" dirty="0" smtClean="0"/>
          </a:p>
          <a:p>
            <a:pPr lvl="1"/>
            <a:endParaRPr lang="en-US" sz="1500" dirty="0" smtClean="0"/>
          </a:p>
          <a:p>
            <a:pPr lvl="1"/>
            <a:endParaRPr lang="en-US" sz="1500" dirty="0" smtClean="0"/>
          </a:p>
          <a:p>
            <a:endParaRPr lang="en-US" sz="1500" dirty="0" smtClean="0"/>
          </a:p>
          <a:p>
            <a:endParaRPr lang="en-US" sz="1500" dirty="0" smtClean="0"/>
          </a:p>
          <a:p>
            <a:endParaRPr lang="en-US" sz="1500" dirty="0" smtClean="0"/>
          </a:p>
          <a:p>
            <a:endParaRPr lang="en-US" sz="1500" dirty="0"/>
          </a:p>
          <a:p>
            <a:endParaRPr lang="en-US" sz="1500" dirty="0" smtClean="0"/>
          </a:p>
          <a:p>
            <a:r>
              <a:rPr lang="en-US" sz="1500" b="1" dirty="0" smtClean="0"/>
              <a:t>Conclusions</a:t>
            </a:r>
          </a:p>
          <a:p>
            <a:pPr lvl="1"/>
            <a:r>
              <a:rPr lang="en-GB" sz="1500" b="1" dirty="0" smtClean="0"/>
              <a:t>Maintenance treatment with </a:t>
            </a:r>
            <a:r>
              <a:rPr lang="en-GB" sz="1500" b="1" dirty="0" err="1" smtClean="0"/>
              <a:t>capecitabine+BEV</a:t>
            </a:r>
            <a:r>
              <a:rPr lang="en-GB" sz="1500" b="1" dirty="0" smtClean="0"/>
              <a:t> after 6 cycles of CAPOX-B significantly prolonged PFS1 and PFS2</a:t>
            </a:r>
          </a:p>
          <a:p>
            <a:pPr lvl="1"/>
            <a:r>
              <a:rPr lang="en-US" sz="1500" b="1" dirty="0" smtClean="0"/>
              <a:t>The number of patients eligible for re-introduction of CAPOX-B was lower than expected</a:t>
            </a:r>
          </a:p>
        </p:txBody>
      </p:sp>
      <p:sp>
        <p:nvSpPr>
          <p:cNvPr id="7" name="Text Box 156"/>
          <p:cNvSpPr txBox="1">
            <a:spLocks noChangeArrowheads="1"/>
          </p:cNvSpPr>
          <p:nvPr/>
        </p:nvSpPr>
        <p:spPr bwMode="auto">
          <a:xfrm>
            <a:off x="722421" y="3007955"/>
            <a:ext cx="433132" cy="196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45000"/>
              </a:lnSpc>
              <a:spcAft>
                <a:spcPts val="0"/>
              </a:spcAft>
            </a:pPr>
            <a:r>
              <a:rPr lang="en-GB" sz="1400" b="0" dirty="0" smtClean="0"/>
              <a:t>1.0</a:t>
            </a:r>
            <a:endParaRPr lang="en-GB" sz="1400" b="0" dirty="0"/>
          </a:p>
          <a:p>
            <a:pPr algn="r">
              <a:lnSpc>
                <a:spcPct val="145000"/>
              </a:lnSpc>
              <a:spcAft>
                <a:spcPts val="0"/>
              </a:spcAft>
            </a:pPr>
            <a:r>
              <a:rPr lang="en-GB" sz="1400" b="0" dirty="0" smtClean="0"/>
              <a:t>0.8</a:t>
            </a:r>
            <a:endParaRPr lang="en-GB" sz="1400" b="0" dirty="0"/>
          </a:p>
          <a:p>
            <a:pPr algn="r">
              <a:lnSpc>
                <a:spcPct val="145000"/>
              </a:lnSpc>
              <a:spcAft>
                <a:spcPts val="0"/>
              </a:spcAft>
            </a:pPr>
            <a:r>
              <a:rPr lang="en-GB" sz="1400" b="0" dirty="0" smtClean="0"/>
              <a:t>0.6</a:t>
            </a:r>
            <a:endParaRPr lang="en-GB" sz="1400" b="0" dirty="0"/>
          </a:p>
          <a:p>
            <a:pPr algn="r">
              <a:lnSpc>
                <a:spcPct val="145000"/>
              </a:lnSpc>
              <a:spcAft>
                <a:spcPts val="0"/>
              </a:spcAft>
            </a:pPr>
            <a:r>
              <a:rPr lang="en-GB" sz="1400" b="0" dirty="0" smtClean="0"/>
              <a:t>0.4</a:t>
            </a:r>
            <a:endParaRPr lang="en-GB" sz="1400" b="0" dirty="0"/>
          </a:p>
          <a:p>
            <a:pPr algn="r">
              <a:lnSpc>
                <a:spcPct val="145000"/>
              </a:lnSpc>
              <a:spcAft>
                <a:spcPts val="0"/>
              </a:spcAft>
            </a:pPr>
            <a:r>
              <a:rPr lang="en-GB" sz="1400" b="0" dirty="0" smtClean="0"/>
              <a:t>0.2</a:t>
            </a:r>
            <a:endParaRPr lang="en-GB" sz="1400" b="0" dirty="0"/>
          </a:p>
          <a:p>
            <a:pPr algn="r">
              <a:lnSpc>
                <a:spcPct val="145000"/>
              </a:lnSpc>
              <a:spcAft>
                <a:spcPts val="0"/>
              </a:spcAft>
            </a:pPr>
            <a:r>
              <a:rPr lang="en-GB" sz="1400" b="0" dirty="0"/>
              <a:t>0</a:t>
            </a:r>
          </a:p>
        </p:txBody>
      </p:sp>
      <p:sp>
        <p:nvSpPr>
          <p:cNvPr id="8" name="Text Box 157"/>
          <p:cNvSpPr txBox="1">
            <a:spLocks noChangeArrowheads="1"/>
          </p:cNvSpPr>
          <p:nvPr/>
        </p:nvSpPr>
        <p:spPr bwMode="auto">
          <a:xfrm rot="16200000">
            <a:off x="-119193" y="3837414"/>
            <a:ext cx="14991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1400" dirty="0" smtClean="0">
                <a:latin typeface="Arial" pitchFamily="34" charset="0"/>
                <a:cs typeface="Arial" pitchFamily="34" charset="0"/>
              </a:rPr>
              <a:t>PFS2 probability</a:t>
            </a:r>
            <a:endParaRPr lang="en-GB" sz="1400" dirty="0">
              <a:latin typeface="Arial" pitchFamily="34" charset="0"/>
              <a:cs typeface="Arial" pitchFamily="34" charset="0"/>
            </a:endParaRPr>
          </a:p>
        </p:txBody>
      </p:sp>
      <p:sp>
        <p:nvSpPr>
          <p:cNvPr id="9" name="Text Box 158"/>
          <p:cNvSpPr txBox="1">
            <a:spLocks noChangeArrowheads="1"/>
          </p:cNvSpPr>
          <p:nvPr/>
        </p:nvSpPr>
        <p:spPr bwMode="auto">
          <a:xfrm>
            <a:off x="1096099" y="4840742"/>
            <a:ext cx="68967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1pPr>
            <a:lvl2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2pPr>
            <a:lvl3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3pPr>
            <a:lvl4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4pPr>
            <a:lvl5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5pPr>
            <a:lvl6pPr eaLnBrk="0" fontAlgn="base" hangingPunct="0">
              <a:spcBef>
                <a:spcPct val="0"/>
              </a:spcBef>
              <a:spcAft>
                <a:spcPct val="0"/>
              </a:spcAft>
              <a:tabLst>
                <a:tab pos="625475" algn="ctr"/>
                <a:tab pos="1203325" algn="ctr"/>
                <a:tab pos="1781175" algn="ctr"/>
                <a:tab pos="2362200" algn="ctr"/>
                <a:tab pos="2940050" algn="ctr"/>
                <a:tab pos="3500438" algn="ctr"/>
              </a:tabLst>
              <a:defRPr>
                <a:solidFill>
                  <a:schemeClr val="tx1"/>
                </a:solidFill>
                <a:latin typeface="Arial" charset="0"/>
                <a:cs typeface="Arial" charset="0"/>
              </a:defRPr>
            </a:lvl6pPr>
            <a:lvl7pPr eaLnBrk="0" fontAlgn="base" hangingPunct="0">
              <a:spcBef>
                <a:spcPct val="0"/>
              </a:spcBef>
              <a:spcAft>
                <a:spcPct val="0"/>
              </a:spcAft>
              <a:tabLst>
                <a:tab pos="625475" algn="ctr"/>
                <a:tab pos="1203325" algn="ctr"/>
                <a:tab pos="1781175" algn="ctr"/>
                <a:tab pos="2362200" algn="ctr"/>
                <a:tab pos="2940050" algn="ctr"/>
                <a:tab pos="3500438" algn="ctr"/>
              </a:tabLst>
              <a:defRPr>
                <a:solidFill>
                  <a:schemeClr val="tx1"/>
                </a:solidFill>
                <a:latin typeface="Arial" charset="0"/>
                <a:cs typeface="Arial" charset="0"/>
              </a:defRPr>
            </a:lvl7pPr>
            <a:lvl8pPr eaLnBrk="0" fontAlgn="base" hangingPunct="0">
              <a:spcBef>
                <a:spcPct val="0"/>
              </a:spcBef>
              <a:spcAft>
                <a:spcPct val="0"/>
              </a:spcAft>
              <a:tabLst>
                <a:tab pos="625475" algn="ctr"/>
                <a:tab pos="1203325" algn="ctr"/>
                <a:tab pos="1781175" algn="ctr"/>
                <a:tab pos="2362200" algn="ctr"/>
                <a:tab pos="2940050" algn="ctr"/>
                <a:tab pos="3500438" algn="ctr"/>
              </a:tabLst>
              <a:defRPr>
                <a:solidFill>
                  <a:schemeClr val="tx1"/>
                </a:solidFill>
                <a:latin typeface="Arial" charset="0"/>
                <a:cs typeface="Arial" charset="0"/>
              </a:defRPr>
            </a:lvl8pPr>
            <a:lvl9pPr eaLnBrk="0" fontAlgn="base" hangingPunct="0">
              <a:spcBef>
                <a:spcPct val="0"/>
              </a:spcBef>
              <a:spcAft>
                <a:spcPct val="0"/>
              </a:spcAft>
              <a:tabLst>
                <a:tab pos="625475" algn="ctr"/>
                <a:tab pos="1203325" algn="ctr"/>
                <a:tab pos="1781175" algn="ctr"/>
                <a:tab pos="2362200" algn="ctr"/>
                <a:tab pos="2940050" algn="ctr"/>
                <a:tab pos="3500438" algn="ctr"/>
              </a:tabLst>
              <a:defRPr>
                <a:solidFill>
                  <a:schemeClr val="tx1"/>
                </a:solidFill>
                <a:latin typeface="Arial" charset="0"/>
                <a:cs typeface="Arial" charset="0"/>
              </a:defRPr>
            </a:lvl9pPr>
          </a:lstStyle>
          <a:p>
            <a:pPr algn="l" eaLnBrk="1" hangingPunct="1">
              <a:tabLst>
                <a:tab pos="1079500" algn="ctr"/>
                <a:tab pos="2238375" algn="ctr"/>
                <a:tab pos="3317875" algn="ctr"/>
                <a:tab pos="4397375" algn="ctr"/>
                <a:tab pos="5468938" algn="ctr"/>
                <a:tab pos="6548438" algn="ctr"/>
              </a:tabLst>
            </a:pPr>
            <a:r>
              <a:rPr lang="en-GB" sz="1400" b="0" dirty="0" smtClean="0"/>
              <a:t>0	 6	12	18	24	30	36</a:t>
            </a:r>
            <a:endParaRPr lang="en-GB" sz="1400" b="0" dirty="0"/>
          </a:p>
        </p:txBody>
      </p:sp>
      <p:sp>
        <p:nvSpPr>
          <p:cNvPr id="10" name="Text Box 159"/>
          <p:cNvSpPr txBox="1">
            <a:spLocks noChangeArrowheads="1"/>
          </p:cNvSpPr>
          <p:nvPr/>
        </p:nvSpPr>
        <p:spPr bwMode="auto">
          <a:xfrm>
            <a:off x="3941283" y="5078867"/>
            <a:ext cx="14141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1400" b="1" dirty="0" smtClean="0"/>
              <a:t>Time (months</a:t>
            </a:r>
            <a:r>
              <a:rPr lang="en-GB" sz="1400" b="1" dirty="0"/>
              <a:t>)</a:t>
            </a:r>
          </a:p>
        </p:txBody>
      </p:sp>
      <p:grpSp>
        <p:nvGrpSpPr>
          <p:cNvPr id="11" name="Group 5"/>
          <p:cNvGrpSpPr>
            <a:grpSpLocks noChangeAspect="1"/>
          </p:cNvGrpSpPr>
          <p:nvPr/>
        </p:nvGrpSpPr>
        <p:grpSpPr bwMode="auto">
          <a:xfrm>
            <a:off x="1143000" y="3221492"/>
            <a:ext cx="6591905" cy="1628775"/>
            <a:chOff x="634" y="2084"/>
            <a:chExt cx="4360" cy="1026"/>
          </a:xfrm>
        </p:grpSpPr>
        <p:sp>
          <p:nvSpPr>
            <p:cNvPr id="13" name="Freeform 6"/>
            <p:cNvSpPr>
              <a:spLocks/>
            </p:cNvSpPr>
            <p:nvPr/>
          </p:nvSpPr>
          <p:spPr bwMode="auto">
            <a:xfrm>
              <a:off x="694" y="2084"/>
              <a:ext cx="4300" cy="972"/>
            </a:xfrm>
            <a:custGeom>
              <a:avLst/>
              <a:gdLst>
                <a:gd name="T0" fmla="*/ 0 w 4300"/>
                <a:gd name="T1" fmla="*/ 0 h 972"/>
                <a:gd name="T2" fmla="*/ 0 w 4300"/>
                <a:gd name="T3" fmla="*/ 972 h 972"/>
                <a:gd name="T4" fmla="*/ 4300 w 4300"/>
                <a:gd name="T5" fmla="*/ 972 h 972"/>
              </a:gdLst>
              <a:ahLst/>
              <a:cxnLst>
                <a:cxn ang="0">
                  <a:pos x="T0" y="T1"/>
                </a:cxn>
                <a:cxn ang="0">
                  <a:pos x="T2" y="T3"/>
                </a:cxn>
                <a:cxn ang="0">
                  <a:pos x="T4" y="T5"/>
                </a:cxn>
              </a:cxnLst>
              <a:rect l="0" t="0" r="r" b="b"/>
              <a:pathLst>
                <a:path w="4300" h="972">
                  <a:moveTo>
                    <a:pt x="0" y="0"/>
                  </a:moveTo>
                  <a:lnTo>
                    <a:pt x="0" y="972"/>
                  </a:lnTo>
                  <a:lnTo>
                    <a:pt x="4300" y="972"/>
                  </a:lnTo>
                </a:path>
              </a:pathLst>
            </a:custGeom>
            <a:noFill/>
            <a:ln w="285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p:cNvSpPr>
              <a:spLocks noChangeShapeType="1"/>
            </p:cNvSpPr>
            <p:nvPr/>
          </p:nvSpPr>
          <p:spPr bwMode="auto">
            <a:xfrm>
              <a:off x="634" y="2084"/>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p:cNvSpPr>
              <a:spLocks noChangeShapeType="1"/>
            </p:cNvSpPr>
            <p:nvPr/>
          </p:nvSpPr>
          <p:spPr bwMode="auto">
            <a:xfrm>
              <a:off x="634" y="2278"/>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p:cNvSpPr>
              <a:spLocks noChangeShapeType="1"/>
            </p:cNvSpPr>
            <p:nvPr/>
          </p:nvSpPr>
          <p:spPr bwMode="auto">
            <a:xfrm>
              <a:off x="634" y="2473"/>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p:cNvSpPr>
              <a:spLocks noChangeShapeType="1"/>
            </p:cNvSpPr>
            <p:nvPr/>
          </p:nvSpPr>
          <p:spPr bwMode="auto">
            <a:xfrm>
              <a:off x="634" y="2667"/>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p:cNvSpPr>
              <a:spLocks noChangeShapeType="1"/>
            </p:cNvSpPr>
            <p:nvPr/>
          </p:nvSpPr>
          <p:spPr bwMode="auto">
            <a:xfrm>
              <a:off x="634" y="2862"/>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p:cNvSpPr>
              <a:spLocks noChangeShapeType="1"/>
            </p:cNvSpPr>
            <p:nvPr/>
          </p:nvSpPr>
          <p:spPr bwMode="auto">
            <a:xfrm>
              <a:off x="634" y="3056"/>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p:cNvSpPr>
              <a:spLocks noChangeShapeType="1"/>
            </p:cNvSpPr>
            <p:nvPr/>
          </p:nvSpPr>
          <p:spPr bwMode="auto">
            <a:xfrm>
              <a:off x="694" y="3056"/>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p:cNvSpPr>
              <a:spLocks noChangeShapeType="1"/>
            </p:cNvSpPr>
            <p:nvPr/>
          </p:nvSpPr>
          <p:spPr bwMode="auto">
            <a:xfrm>
              <a:off x="1412" y="3056"/>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5"/>
            <p:cNvSpPr>
              <a:spLocks noChangeShapeType="1"/>
            </p:cNvSpPr>
            <p:nvPr/>
          </p:nvSpPr>
          <p:spPr bwMode="auto">
            <a:xfrm>
              <a:off x="2128" y="3056"/>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6"/>
            <p:cNvSpPr>
              <a:spLocks noChangeShapeType="1"/>
            </p:cNvSpPr>
            <p:nvPr/>
          </p:nvSpPr>
          <p:spPr bwMode="auto">
            <a:xfrm>
              <a:off x="3560" y="3056"/>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7"/>
            <p:cNvSpPr>
              <a:spLocks noChangeShapeType="1"/>
            </p:cNvSpPr>
            <p:nvPr/>
          </p:nvSpPr>
          <p:spPr bwMode="auto">
            <a:xfrm>
              <a:off x="2844" y="3056"/>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8"/>
            <p:cNvSpPr>
              <a:spLocks noChangeShapeType="1"/>
            </p:cNvSpPr>
            <p:nvPr/>
          </p:nvSpPr>
          <p:spPr bwMode="auto">
            <a:xfrm>
              <a:off x="4994" y="3056"/>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9"/>
            <p:cNvSpPr>
              <a:spLocks noChangeShapeType="1"/>
            </p:cNvSpPr>
            <p:nvPr/>
          </p:nvSpPr>
          <p:spPr bwMode="auto">
            <a:xfrm>
              <a:off x="4278" y="3056"/>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p:cNvSpPr>
            <p:nvPr/>
          </p:nvSpPr>
          <p:spPr bwMode="auto">
            <a:xfrm>
              <a:off x="752" y="2084"/>
              <a:ext cx="4240" cy="932"/>
            </a:xfrm>
            <a:custGeom>
              <a:avLst/>
              <a:gdLst>
                <a:gd name="T0" fmla="*/ 72 w 4240"/>
                <a:gd name="T1" fmla="*/ 14 h 932"/>
                <a:gd name="T2" fmla="*/ 140 w 4240"/>
                <a:gd name="T3" fmla="*/ 24 h 932"/>
                <a:gd name="T4" fmla="*/ 184 w 4240"/>
                <a:gd name="T5" fmla="*/ 68 h 932"/>
                <a:gd name="T6" fmla="*/ 302 w 4240"/>
                <a:gd name="T7" fmla="*/ 86 h 932"/>
                <a:gd name="T8" fmla="*/ 348 w 4240"/>
                <a:gd name="T9" fmla="*/ 108 h 932"/>
                <a:gd name="T10" fmla="*/ 418 w 4240"/>
                <a:gd name="T11" fmla="*/ 118 h 932"/>
                <a:gd name="T12" fmla="*/ 454 w 4240"/>
                <a:gd name="T13" fmla="*/ 154 h 932"/>
                <a:gd name="T14" fmla="*/ 508 w 4240"/>
                <a:gd name="T15" fmla="*/ 180 h 932"/>
                <a:gd name="T16" fmla="*/ 552 w 4240"/>
                <a:gd name="T17" fmla="*/ 200 h 932"/>
                <a:gd name="T18" fmla="*/ 616 w 4240"/>
                <a:gd name="T19" fmla="*/ 212 h 932"/>
                <a:gd name="T20" fmla="*/ 650 w 4240"/>
                <a:gd name="T21" fmla="*/ 246 h 932"/>
                <a:gd name="T22" fmla="*/ 694 w 4240"/>
                <a:gd name="T23" fmla="*/ 264 h 932"/>
                <a:gd name="T24" fmla="*/ 716 w 4240"/>
                <a:gd name="T25" fmla="*/ 290 h 932"/>
                <a:gd name="T26" fmla="*/ 748 w 4240"/>
                <a:gd name="T27" fmla="*/ 308 h 932"/>
                <a:gd name="T28" fmla="*/ 792 w 4240"/>
                <a:gd name="T29" fmla="*/ 335 h 932"/>
                <a:gd name="T30" fmla="*/ 824 w 4240"/>
                <a:gd name="T31" fmla="*/ 341 h 932"/>
                <a:gd name="T32" fmla="*/ 868 w 4240"/>
                <a:gd name="T33" fmla="*/ 361 h 932"/>
                <a:gd name="T34" fmla="*/ 934 w 4240"/>
                <a:gd name="T35" fmla="*/ 367 h 932"/>
                <a:gd name="T36" fmla="*/ 954 w 4240"/>
                <a:gd name="T37" fmla="*/ 391 h 932"/>
                <a:gd name="T38" fmla="*/ 1012 w 4240"/>
                <a:gd name="T39" fmla="*/ 401 h 932"/>
                <a:gd name="T40" fmla="*/ 1044 w 4240"/>
                <a:gd name="T41" fmla="*/ 425 h 932"/>
                <a:gd name="T42" fmla="*/ 1094 w 4240"/>
                <a:gd name="T43" fmla="*/ 431 h 932"/>
                <a:gd name="T44" fmla="*/ 1120 w 4240"/>
                <a:gd name="T45" fmla="*/ 441 h 932"/>
                <a:gd name="T46" fmla="*/ 1162 w 4240"/>
                <a:gd name="T47" fmla="*/ 449 h 932"/>
                <a:gd name="T48" fmla="*/ 1184 w 4240"/>
                <a:gd name="T49" fmla="*/ 477 h 932"/>
                <a:gd name="T50" fmla="*/ 1236 w 4240"/>
                <a:gd name="T51" fmla="*/ 491 h 932"/>
                <a:gd name="T52" fmla="*/ 1262 w 4240"/>
                <a:gd name="T53" fmla="*/ 515 h 932"/>
                <a:gd name="T54" fmla="*/ 1304 w 4240"/>
                <a:gd name="T55" fmla="*/ 523 h 932"/>
                <a:gd name="T56" fmla="*/ 1328 w 4240"/>
                <a:gd name="T57" fmla="*/ 535 h 932"/>
                <a:gd name="T58" fmla="*/ 1416 w 4240"/>
                <a:gd name="T59" fmla="*/ 547 h 932"/>
                <a:gd name="T60" fmla="*/ 1438 w 4240"/>
                <a:gd name="T61" fmla="*/ 557 h 932"/>
                <a:gd name="T62" fmla="*/ 1468 w 4240"/>
                <a:gd name="T63" fmla="*/ 565 h 932"/>
                <a:gd name="T64" fmla="*/ 1490 w 4240"/>
                <a:gd name="T65" fmla="*/ 585 h 932"/>
                <a:gd name="T66" fmla="*/ 1522 w 4240"/>
                <a:gd name="T67" fmla="*/ 595 h 932"/>
                <a:gd name="T68" fmla="*/ 1544 w 4240"/>
                <a:gd name="T69" fmla="*/ 609 h 932"/>
                <a:gd name="T70" fmla="*/ 1578 w 4240"/>
                <a:gd name="T71" fmla="*/ 615 h 932"/>
                <a:gd name="T72" fmla="*/ 1600 w 4240"/>
                <a:gd name="T73" fmla="*/ 629 h 932"/>
                <a:gd name="T74" fmla="*/ 1644 w 4240"/>
                <a:gd name="T75" fmla="*/ 637 h 932"/>
                <a:gd name="T76" fmla="*/ 1668 w 4240"/>
                <a:gd name="T77" fmla="*/ 647 h 932"/>
                <a:gd name="T78" fmla="*/ 1730 w 4240"/>
                <a:gd name="T79" fmla="*/ 657 h 932"/>
                <a:gd name="T80" fmla="*/ 1754 w 4240"/>
                <a:gd name="T81" fmla="*/ 677 h 932"/>
                <a:gd name="T82" fmla="*/ 1806 w 4240"/>
                <a:gd name="T83" fmla="*/ 687 h 932"/>
                <a:gd name="T84" fmla="*/ 1840 w 4240"/>
                <a:gd name="T85" fmla="*/ 708 h 932"/>
                <a:gd name="T86" fmla="*/ 1882 w 4240"/>
                <a:gd name="T87" fmla="*/ 718 h 932"/>
                <a:gd name="T88" fmla="*/ 1928 w 4240"/>
                <a:gd name="T89" fmla="*/ 734 h 932"/>
                <a:gd name="T90" fmla="*/ 2004 w 4240"/>
                <a:gd name="T91" fmla="*/ 742 h 932"/>
                <a:gd name="T92" fmla="*/ 2024 w 4240"/>
                <a:gd name="T93" fmla="*/ 762 h 932"/>
                <a:gd name="T94" fmla="*/ 2058 w 4240"/>
                <a:gd name="T95" fmla="*/ 772 h 932"/>
                <a:gd name="T96" fmla="*/ 2102 w 4240"/>
                <a:gd name="T97" fmla="*/ 788 h 932"/>
                <a:gd name="T98" fmla="*/ 2134 w 4240"/>
                <a:gd name="T99" fmla="*/ 796 h 932"/>
                <a:gd name="T100" fmla="*/ 2156 w 4240"/>
                <a:gd name="T101" fmla="*/ 806 h 932"/>
                <a:gd name="T102" fmla="*/ 2192 w 4240"/>
                <a:gd name="T103" fmla="*/ 812 h 932"/>
                <a:gd name="T104" fmla="*/ 2244 w 4240"/>
                <a:gd name="T105" fmla="*/ 820 h 932"/>
                <a:gd name="T106" fmla="*/ 2396 w 4240"/>
                <a:gd name="T107" fmla="*/ 828 h 932"/>
                <a:gd name="T108" fmla="*/ 2418 w 4240"/>
                <a:gd name="T109" fmla="*/ 838 h 932"/>
                <a:gd name="T110" fmla="*/ 2462 w 4240"/>
                <a:gd name="T111" fmla="*/ 848 h 932"/>
                <a:gd name="T112" fmla="*/ 2484 w 4240"/>
                <a:gd name="T113" fmla="*/ 856 h 932"/>
                <a:gd name="T114" fmla="*/ 2614 w 4240"/>
                <a:gd name="T115" fmla="*/ 866 h 932"/>
                <a:gd name="T116" fmla="*/ 2682 w 4240"/>
                <a:gd name="T117" fmla="*/ 882 h 932"/>
                <a:gd name="T118" fmla="*/ 2850 w 4240"/>
                <a:gd name="T119" fmla="*/ 888 h 932"/>
                <a:gd name="T120" fmla="*/ 3194 w 4240"/>
                <a:gd name="T121" fmla="*/ 902 h 932"/>
                <a:gd name="T122" fmla="*/ 3784 w 4240"/>
                <a:gd name="T123" fmla="*/ 914 h 932"/>
                <a:gd name="T124" fmla="*/ 4164 w 4240"/>
                <a:gd name="T125"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40" h="932">
                  <a:moveTo>
                    <a:pt x="0" y="0"/>
                  </a:moveTo>
                  <a:lnTo>
                    <a:pt x="50" y="0"/>
                  </a:lnTo>
                  <a:lnTo>
                    <a:pt x="50" y="8"/>
                  </a:lnTo>
                  <a:lnTo>
                    <a:pt x="72" y="8"/>
                  </a:lnTo>
                  <a:lnTo>
                    <a:pt x="72" y="14"/>
                  </a:lnTo>
                  <a:lnTo>
                    <a:pt x="96" y="14"/>
                  </a:lnTo>
                  <a:lnTo>
                    <a:pt x="96" y="18"/>
                  </a:lnTo>
                  <a:lnTo>
                    <a:pt x="120" y="18"/>
                  </a:lnTo>
                  <a:lnTo>
                    <a:pt x="120" y="24"/>
                  </a:lnTo>
                  <a:lnTo>
                    <a:pt x="140" y="24"/>
                  </a:lnTo>
                  <a:lnTo>
                    <a:pt x="140" y="32"/>
                  </a:lnTo>
                  <a:lnTo>
                    <a:pt x="152" y="32"/>
                  </a:lnTo>
                  <a:lnTo>
                    <a:pt x="152" y="42"/>
                  </a:lnTo>
                  <a:lnTo>
                    <a:pt x="184" y="42"/>
                  </a:lnTo>
                  <a:lnTo>
                    <a:pt x="184" y="68"/>
                  </a:lnTo>
                  <a:lnTo>
                    <a:pt x="206" y="68"/>
                  </a:lnTo>
                  <a:lnTo>
                    <a:pt x="206" y="82"/>
                  </a:lnTo>
                  <a:lnTo>
                    <a:pt x="270" y="82"/>
                  </a:lnTo>
                  <a:lnTo>
                    <a:pt x="270" y="86"/>
                  </a:lnTo>
                  <a:lnTo>
                    <a:pt x="302" y="86"/>
                  </a:lnTo>
                  <a:lnTo>
                    <a:pt x="302" y="92"/>
                  </a:lnTo>
                  <a:lnTo>
                    <a:pt x="312" y="92"/>
                  </a:lnTo>
                  <a:lnTo>
                    <a:pt x="312" y="100"/>
                  </a:lnTo>
                  <a:lnTo>
                    <a:pt x="348" y="100"/>
                  </a:lnTo>
                  <a:lnTo>
                    <a:pt x="348" y="108"/>
                  </a:lnTo>
                  <a:lnTo>
                    <a:pt x="368" y="108"/>
                  </a:lnTo>
                  <a:lnTo>
                    <a:pt x="368" y="114"/>
                  </a:lnTo>
                  <a:lnTo>
                    <a:pt x="390" y="114"/>
                  </a:lnTo>
                  <a:lnTo>
                    <a:pt x="390" y="118"/>
                  </a:lnTo>
                  <a:lnTo>
                    <a:pt x="418" y="118"/>
                  </a:lnTo>
                  <a:lnTo>
                    <a:pt x="418" y="126"/>
                  </a:lnTo>
                  <a:lnTo>
                    <a:pt x="434" y="126"/>
                  </a:lnTo>
                  <a:lnTo>
                    <a:pt x="434" y="144"/>
                  </a:lnTo>
                  <a:lnTo>
                    <a:pt x="454" y="144"/>
                  </a:lnTo>
                  <a:lnTo>
                    <a:pt x="454" y="154"/>
                  </a:lnTo>
                  <a:lnTo>
                    <a:pt x="466" y="154"/>
                  </a:lnTo>
                  <a:lnTo>
                    <a:pt x="466" y="168"/>
                  </a:lnTo>
                  <a:lnTo>
                    <a:pt x="488" y="168"/>
                  </a:lnTo>
                  <a:lnTo>
                    <a:pt x="488" y="180"/>
                  </a:lnTo>
                  <a:lnTo>
                    <a:pt x="508" y="180"/>
                  </a:lnTo>
                  <a:lnTo>
                    <a:pt x="508" y="190"/>
                  </a:lnTo>
                  <a:lnTo>
                    <a:pt x="532" y="190"/>
                  </a:lnTo>
                  <a:lnTo>
                    <a:pt x="532" y="192"/>
                  </a:lnTo>
                  <a:lnTo>
                    <a:pt x="552" y="192"/>
                  </a:lnTo>
                  <a:lnTo>
                    <a:pt x="552" y="200"/>
                  </a:lnTo>
                  <a:lnTo>
                    <a:pt x="570" y="200"/>
                  </a:lnTo>
                  <a:lnTo>
                    <a:pt x="570" y="208"/>
                  </a:lnTo>
                  <a:lnTo>
                    <a:pt x="588" y="208"/>
                  </a:lnTo>
                  <a:lnTo>
                    <a:pt x="588" y="212"/>
                  </a:lnTo>
                  <a:lnTo>
                    <a:pt x="616" y="212"/>
                  </a:lnTo>
                  <a:lnTo>
                    <a:pt x="616" y="224"/>
                  </a:lnTo>
                  <a:lnTo>
                    <a:pt x="638" y="224"/>
                  </a:lnTo>
                  <a:lnTo>
                    <a:pt x="638" y="232"/>
                  </a:lnTo>
                  <a:lnTo>
                    <a:pt x="650" y="232"/>
                  </a:lnTo>
                  <a:lnTo>
                    <a:pt x="650" y="246"/>
                  </a:lnTo>
                  <a:lnTo>
                    <a:pt x="660" y="246"/>
                  </a:lnTo>
                  <a:lnTo>
                    <a:pt x="660" y="254"/>
                  </a:lnTo>
                  <a:lnTo>
                    <a:pt x="684" y="254"/>
                  </a:lnTo>
                  <a:lnTo>
                    <a:pt x="684" y="264"/>
                  </a:lnTo>
                  <a:lnTo>
                    <a:pt x="694" y="264"/>
                  </a:lnTo>
                  <a:lnTo>
                    <a:pt x="694" y="270"/>
                  </a:lnTo>
                  <a:lnTo>
                    <a:pt x="706" y="270"/>
                  </a:lnTo>
                  <a:lnTo>
                    <a:pt x="706" y="276"/>
                  </a:lnTo>
                  <a:lnTo>
                    <a:pt x="716" y="276"/>
                  </a:lnTo>
                  <a:lnTo>
                    <a:pt x="716" y="290"/>
                  </a:lnTo>
                  <a:lnTo>
                    <a:pt x="726" y="290"/>
                  </a:lnTo>
                  <a:lnTo>
                    <a:pt x="726" y="304"/>
                  </a:lnTo>
                  <a:lnTo>
                    <a:pt x="736" y="304"/>
                  </a:lnTo>
                  <a:lnTo>
                    <a:pt x="736" y="308"/>
                  </a:lnTo>
                  <a:lnTo>
                    <a:pt x="748" y="308"/>
                  </a:lnTo>
                  <a:lnTo>
                    <a:pt x="748" y="314"/>
                  </a:lnTo>
                  <a:lnTo>
                    <a:pt x="760" y="314"/>
                  </a:lnTo>
                  <a:lnTo>
                    <a:pt x="760" y="325"/>
                  </a:lnTo>
                  <a:lnTo>
                    <a:pt x="792" y="325"/>
                  </a:lnTo>
                  <a:lnTo>
                    <a:pt x="792" y="335"/>
                  </a:lnTo>
                  <a:lnTo>
                    <a:pt x="804" y="335"/>
                  </a:lnTo>
                  <a:lnTo>
                    <a:pt x="804" y="337"/>
                  </a:lnTo>
                  <a:lnTo>
                    <a:pt x="814" y="337"/>
                  </a:lnTo>
                  <a:lnTo>
                    <a:pt x="814" y="341"/>
                  </a:lnTo>
                  <a:lnTo>
                    <a:pt x="824" y="341"/>
                  </a:lnTo>
                  <a:lnTo>
                    <a:pt x="824" y="347"/>
                  </a:lnTo>
                  <a:lnTo>
                    <a:pt x="846" y="347"/>
                  </a:lnTo>
                  <a:lnTo>
                    <a:pt x="846" y="357"/>
                  </a:lnTo>
                  <a:lnTo>
                    <a:pt x="868" y="357"/>
                  </a:lnTo>
                  <a:lnTo>
                    <a:pt x="868" y="361"/>
                  </a:lnTo>
                  <a:lnTo>
                    <a:pt x="880" y="361"/>
                  </a:lnTo>
                  <a:lnTo>
                    <a:pt x="880" y="363"/>
                  </a:lnTo>
                  <a:lnTo>
                    <a:pt x="924" y="363"/>
                  </a:lnTo>
                  <a:lnTo>
                    <a:pt x="924" y="367"/>
                  </a:lnTo>
                  <a:lnTo>
                    <a:pt x="934" y="367"/>
                  </a:lnTo>
                  <a:lnTo>
                    <a:pt x="934" y="375"/>
                  </a:lnTo>
                  <a:lnTo>
                    <a:pt x="944" y="375"/>
                  </a:lnTo>
                  <a:lnTo>
                    <a:pt x="944" y="381"/>
                  </a:lnTo>
                  <a:lnTo>
                    <a:pt x="954" y="381"/>
                  </a:lnTo>
                  <a:lnTo>
                    <a:pt x="954" y="391"/>
                  </a:lnTo>
                  <a:lnTo>
                    <a:pt x="966" y="391"/>
                  </a:lnTo>
                  <a:lnTo>
                    <a:pt x="966" y="397"/>
                  </a:lnTo>
                  <a:lnTo>
                    <a:pt x="990" y="397"/>
                  </a:lnTo>
                  <a:lnTo>
                    <a:pt x="990" y="401"/>
                  </a:lnTo>
                  <a:lnTo>
                    <a:pt x="1012" y="401"/>
                  </a:lnTo>
                  <a:lnTo>
                    <a:pt x="1012" y="409"/>
                  </a:lnTo>
                  <a:lnTo>
                    <a:pt x="1020" y="409"/>
                  </a:lnTo>
                  <a:lnTo>
                    <a:pt x="1020" y="419"/>
                  </a:lnTo>
                  <a:lnTo>
                    <a:pt x="1044" y="419"/>
                  </a:lnTo>
                  <a:lnTo>
                    <a:pt x="1044" y="425"/>
                  </a:lnTo>
                  <a:lnTo>
                    <a:pt x="1058" y="425"/>
                  </a:lnTo>
                  <a:lnTo>
                    <a:pt x="1058" y="429"/>
                  </a:lnTo>
                  <a:lnTo>
                    <a:pt x="1072" y="429"/>
                  </a:lnTo>
                  <a:lnTo>
                    <a:pt x="1072" y="431"/>
                  </a:lnTo>
                  <a:lnTo>
                    <a:pt x="1094" y="431"/>
                  </a:lnTo>
                  <a:lnTo>
                    <a:pt x="1094" y="435"/>
                  </a:lnTo>
                  <a:lnTo>
                    <a:pt x="1110" y="435"/>
                  </a:lnTo>
                  <a:lnTo>
                    <a:pt x="1110" y="439"/>
                  </a:lnTo>
                  <a:lnTo>
                    <a:pt x="1120" y="439"/>
                  </a:lnTo>
                  <a:lnTo>
                    <a:pt x="1120" y="441"/>
                  </a:lnTo>
                  <a:lnTo>
                    <a:pt x="1130" y="441"/>
                  </a:lnTo>
                  <a:lnTo>
                    <a:pt x="1130" y="445"/>
                  </a:lnTo>
                  <a:lnTo>
                    <a:pt x="1142" y="445"/>
                  </a:lnTo>
                  <a:lnTo>
                    <a:pt x="1142" y="449"/>
                  </a:lnTo>
                  <a:lnTo>
                    <a:pt x="1162" y="449"/>
                  </a:lnTo>
                  <a:lnTo>
                    <a:pt x="1162" y="455"/>
                  </a:lnTo>
                  <a:lnTo>
                    <a:pt x="1174" y="455"/>
                  </a:lnTo>
                  <a:lnTo>
                    <a:pt x="1174" y="467"/>
                  </a:lnTo>
                  <a:lnTo>
                    <a:pt x="1184" y="467"/>
                  </a:lnTo>
                  <a:lnTo>
                    <a:pt x="1184" y="477"/>
                  </a:lnTo>
                  <a:lnTo>
                    <a:pt x="1196" y="477"/>
                  </a:lnTo>
                  <a:lnTo>
                    <a:pt x="1196" y="485"/>
                  </a:lnTo>
                  <a:lnTo>
                    <a:pt x="1220" y="485"/>
                  </a:lnTo>
                  <a:lnTo>
                    <a:pt x="1220" y="491"/>
                  </a:lnTo>
                  <a:lnTo>
                    <a:pt x="1236" y="491"/>
                  </a:lnTo>
                  <a:lnTo>
                    <a:pt x="1236" y="493"/>
                  </a:lnTo>
                  <a:lnTo>
                    <a:pt x="1250" y="493"/>
                  </a:lnTo>
                  <a:lnTo>
                    <a:pt x="1250" y="499"/>
                  </a:lnTo>
                  <a:lnTo>
                    <a:pt x="1262" y="499"/>
                  </a:lnTo>
                  <a:lnTo>
                    <a:pt x="1262" y="515"/>
                  </a:lnTo>
                  <a:lnTo>
                    <a:pt x="1274" y="515"/>
                  </a:lnTo>
                  <a:lnTo>
                    <a:pt x="1274" y="517"/>
                  </a:lnTo>
                  <a:lnTo>
                    <a:pt x="1294" y="517"/>
                  </a:lnTo>
                  <a:lnTo>
                    <a:pt x="1294" y="523"/>
                  </a:lnTo>
                  <a:lnTo>
                    <a:pt x="1304" y="523"/>
                  </a:lnTo>
                  <a:lnTo>
                    <a:pt x="1304" y="529"/>
                  </a:lnTo>
                  <a:lnTo>
                    <a:pt x="1316" y="529"/>
                  </a:lnTo>
                  <a:lnTo>
                    <a:pt x="1316" y="533"/>
                  </a:lnTo>
                  <a:lnTo>
                    <a:pt x="1328" y="533"/>
                  </a:lnTo>
                  <a:lnTo>
                    <a:pt x="1328" y="535"/>
                  </a:lnTo>
                  <a:lnTo>
                    <a:pt x="1348" y="535"/>
                  </a:lnTo>
                  <a:lnTo>
                    <a:pt x="1348" y="539"/>
                  </a:lnTo>
                  <a:lnTo>
                    <a:pt x="1404" y="539"/>
                  </a:lnTo>
                  <a:lnTo>
                    <a:pt x="1404" y="547"/>
                  </a:lnTo>
                  <a:lnTo>
                    <a:pt x="1416" y="547"/>
                  </a:lnTo>
                  <a:lnTo>
                    <a:pt x="1416" y="551"/>
                  </a:lnTo>
                  <a:lnTo>
                    <a:pt x="1424" y="551"/>
                  </a:lnTo>
                  <a:lnTo>
                    <a:pt x="1424" y="553"/>
                  </a:lnTo>
                  <a:lnTo>
                    <a:pt x="1438" y="553"/>
                  </a:lnTo>
                  <a:lnTo>
                    <a:pt x="1438" y="557"/>
                  </a:lnTo>
                  <a:lnTo>
                    <a:pt x="1448" y="557"/>
                  </a:lnTo>
                  <a:lnTo>
                    <a:pt x="1448" y="561"/>
                  </a:lnTo>
                  <a:lnTo>
                    <a:pt x="1458" y="561"/>
                  </a:lnTo>
                  <a:lnTo>
                    <a:pt x="1458" y="565"/>
                  </a:lnTo>
                  <a:lnTo>
                    <a:pt x="1468" y="565"/>
                  </a:lnTo>
                  <a:lnTo>
                    <a:pt x="1468" y="569"/>
                  </a:lnTo>
                  <a:lnTo>
                    <a:pt x="1480" y="569"/>
                  </a:lnTo>
                  <a:lnTo>
                    <a:pt x="1480" y="579"/>
                  </a:lnTo>
                  <a:lnTo>
                    <a:pt x="1490" y="579"/>
                  </a:lnTo>
                  <a:lnTo>
                    <a:pt x="1490" y="585"/>
                  </a:lnTo>
                  <a:lnTo>
                    <a:pt x="1500" y="585"/>
                  </a:lnTo>
                  <a:lnTo>
                    <a:pt x="1500" y="589"/>
                  </a:lnTo>
                  <a:lnTo>
                    <a:pt x="1512" y="589"/>
                  </a:lnTo>
                  <a:lnTo>
                    <a:pt x="1512" y="595"/>
                  </a:lnTo>
                  <a:lnTo>
                    <a:pt x="1522" y="595"/>
                  </a:lnTo>
                  <a:lnTo>
                    <a:pt x="1522" y="601"/>
                  </a:lnTo>
                  <a:lnTo>
                    <a:pt x="1534" y="601"/>
                  </a:lnTo>
                  <a:lnTo>
                    <a:pt x="1534" y="605"/>
                  </a:lnTo>
                  <a:lnTo>
                    <a:pt x="1544" y="605"/>
                  </a:lnTo>
                  <a:lnTo>
                    <a:pt x="1544" y="609"/>
                  </a:lnTo>
                  <a:lnTo>
                    <a:pt x="1556" y="609"/>
                  </a:lnTo>
                  <a:lnTo>
                    <a:pt x="1556" y="611"/>
                  </a:lnTo>
                  <a:lnTo>
                    <a:pt x="1566" y="611"/>
                  </a:lnTo>
                  <a:lnTo>
                    <a:pt x="1566" y="615"/>
                  </a:lnTo>
                  <a:lnTo>
                    <a:pt x="1578" y="615"/>
                  </a:lnTo>
                  <a:lnTo>
                    <a:pt x="1578" y="617"/>
                  </a:lnTo>
                  <a:lnTo>
                    <a:pt x="1590" y="617"/>
                  </a:lnTo>
                  <a:lnTo>
                    <a:pt x="1590" y="621"/>
                  </a:lnTo>
                  <a:lnTo>
                    <a:pt x="1600" y="621"/>
                  </a:lnTo>
                  <a:lnTo>
                    <a:pt x="1600" y="629"/>
                  </a:lnTo>
                  <a:lnTo>
                    <a:pt x="1608" y="629"/>
                  </a:lnTo>
                  <a:lnTo>
                    <a:pt x="1608" y="633"/>
                  </a:lnTo>
                  <a:lnTo>
                    <a:pt x="1634" y="633"/>
                  </a:lnTo>
                  <a:lnTo>
                    <a:pt x="1634" y="637"/>
                  </a:lnTo>
                  <a:lnTo>
                    <a:pt x="1644" y="637"/>
                  </a:lnTo>
                  <a:lnTo>
                    <a:pt x="1644" y="641"/>
                  </a:lnTo>
                  <a:lnTo>
                    <a:pt x="1654" y="641"/>
                  </a:lnTo>
                  <a:lnTo>
                    <a:pt x="1654" y="643"/>
                  </a:lnTo>
                  <a:lnTo>
                    <a:pt x="1668" y="643"/>
                  </a:lnTo>
                  <a:lnTo>
                    <a:pt x="1668" y="647"/>
                  </a:lnTo>
                  <a:lnTo>
                    <a:pt x="1684" y="647"/>
                  </a:lnTo>
                  <a:lnTo>
                    <a:pt x="1684" y="651"/>
                  </a:lnTo>
                  <a:lnTo>
                    <a:pt x="1698" y="651"/>
                  </a:lnTo>
                  <a:lnTo>
                    <a:pt x="1698" y="657"/>
                  </a:lnTo>
                  <a:lnTo>
                    <a:pt x="1730" y="657"/>
                  </a:lnTo>
                  <a:lnTo>
                    <a:pt x="1730" y="663"/>
                  </a:lnTo>
                  <a:lnTo>
                    <a:pt x="1744" y="663"/>
                  </a:lnTo>
                  <a:lnTo>
                    <a:pt x="1744" y="667"/>
                  </a:lnTo>
                  <a:lnTo>
                    <a:pt x="1754" y="667"/>
                  </a:lnTo>
                  <a:lnTo>
                    <a:pt x="1754" y="677"/>
                  </a:lnTo>
                  <a:lnTo>
                    <a:pt x="1776" y="677"/>
                  </a:lnTo>
                  <a:lnTo>
                    <a:pt x="1776" y="681"/>
                  </a:lnTo>
                  <a:lnTo>
                    <a:pt x="1784" y="681"/>
                  </a:lnTo>
                  <a:lnTo>
                    <a:pt x="1784" y="687"/>
                  </a:lnTo>
                  <a:lnTo>
                    <a:pt x="1806" y="687"/>
                  </a:lnTo>
                  <a:lnTo>
                    <a:pt x="1806" y="691"/>
                  </a:lnTo>
                  <a:lnTo>
                    <a:pt x="1816" y="691"/>
                  </a:lnTo>
                  <a:lnTo>
                    <a:pt x="1816" y="699"/>
                  </a:lnTo>
                  <a:lnTo>
                    <a:pt x="1840" y="699"/>
                  </a:lnTo>
                  <a:lnTo>
                    <a:pt x="1840" y="708"/>
                  </a:lnTo>
                  <a:lnTo>
                    <a:pt x="1850" y="708"/>
                  </a:lnTo>
                  <a:lnTo>
                    <a:pt x="1850" y="712"/>
                  </a:lnTo>
                  <a:lnTo>
                    <a:pt x="1874" y="712"/>
                  </a:lnTo>
                  <a:lnTo>
                    <a:pt x="1874" y="718"/>
                  </a:lnTo>
                  <a:lnTo>
                    <a:pt x="1882" y="718"/>
                  </a:lnTo>
                  <a:lnTo>
                    <a:pt x="1882" y="724"/>
                  </a:lnTo>
                  <a:lnTo>
                    <a:pt x="1916" y="724"/>
                  </a:lnTo>
                  <a:lnTo>
                    <a:pt x="1916" y="728"/>
                  </a:lnTo>
                  <a:lnTo>
                    <a:pt x="1928" y="728"/>
                  </a:lnTo>
                  <a:lnTo>
                    <a:pt x="1928" y="734"/>
                  </a:lnTo>
                  <a:lnTo>
                    <a:pt x="1948" y="734"/>
                  </a:lnTo>
                  <a:lnTo>
                    <a:pt x="1948" y="736"/>
                  </a:lnTo>
                  <a:lnTo>
                    <a:pt x="1980" y="736"/>
                  </a:lnTo>
                  <a:lnTo>
                    <a:pt x="1980" y="742"/>
                  </a:lnTo>
                  <a:lnTo>
                    <a:pt x="2004" y="742"/>
                  </a:lnTo>
                  <a:lnTo>
                    <a:pt x="2004" y="746"/>
                  </a:lnTo>
                  <a:lnTo>
                    <a:pt x="2014" y="746"/>
                  </a:lnTo>
                  <a:lnTo>
                    <a:pt x="2014" y="752"/>
                  </a:lnTo>
                  <a:lnTo>
                    <a:pt x="2024" y="752"/>
                  </a:lnTo>
                  <a:lnTo>
                    <a:pt x="2024" y="762"/>
                  </a:lnTo>
                  <a:lnTo>
                    <a:pt x="2036" y="762"/>
                  </a:lnTo>
                  <a:lnTo>
                    <a:pt x="2036" y="766"/>
                  </a:lnTo>
                  <a:lnTo>
                    <a:pt x="2046" y="766"/>
                  </a:lnTo>
                  <a:lnTo>
                    <a:pt x="2046" y="772"/>
                  </a:lnTo>
                  <a:lnTo>
                    <a:pt x="2058" y="772"/>
                  </a:lnTo>
                  <a:lnTo>
                    <a:pt x="2058" y="774"/>
                  </a:lnTo>
                  <a:lnTo>
                    <a:pt x="2066" y="774"/>
                  </a:lnTo>
                  <a:lnTo>
                    <a:pt x="2066" y="782"/>
                  </a:lnTo>
                  <a:lnTo>
                    <a:pt x="2102" y="782"/>
                  </a:lnTo>
                  <a:lnTo>
                    <a:pt x="2102" y="788"/>
                  </a:lnTo>
                  <a:lnTo>
                    <a:pt x="2112" y="788"/>
                  </a:lnTo>
                  <a:lnTo>
                    <a:pt x="2112" y="792"/>
                  </a:lnTo>
                  <a:lnTo>
                    <a:pt x="2124" y="792"/>
                  </a:lnTo>
                  <a:lnTo>
                    <a:pt x="2124" y="796"/>
                  </a:lnTo>
                  <a:lnTo>
                    <a:pt x="2134" y="796"/>
                  </a:lnTo>
                  <a:lnTo>
                    <a:pt x="2134" y="800"/>
                  </a:lnTo>
                  <a:lnTo>
                    <a:pt x="2146" y="800"/>
                  </a:lnTo>
                  <a:lnTo>
                    <a:pt x="2146" y="802"/>
                  </a:lnTo>
                  <a:lnTo>
                    <a:pt x="2156" y="802"/>
                  </a:lnTo>
                  <a:lnTo>
                    <a:pt x="2156" y="806"/>
                  </a:lnTo>
                  <a:lnTo>
                    <a:pt x="2168" y="806"/>
                  </a:lnTo>
                  <a:lnTo>
                    <a:pt x="2168" y="808"/>
                  </a:lnTo>
                  <a:lnTo>
                    <a:pt x="2178" y="808"/>
                  </a:lnTo>
                  <a:lnTo>
                    <a:pt x="2178" y="812"/>
                  </a:lnTo>
                  <a:lnTo>
                    <a:pt x="2192" y="812"/>
                  </a:lnTo>
                  <a:lnTo>
                    <a:pt x="2192" y="814"/>
                  </a:lnTo>
                  <a:lnTo>
                    <a:pt x="2212" y="814"/>
                  </a:lnTo>
                  <a:lnTo>
                    <a:pt x="2212" y="818"/>
                  </a:lnTo>
                  <a:lnTo>
                    <a:pt x="2244" y="818"/>
                  </a:lnTo>
                  <a:lnTo>
                    <a:pt x="2244" y="820"/>
                  </a:lnTo>
                  <a:lnTo>
                    <a:pt x="2256" y="820"/>
                  </a:lnTo>
                  <a:lnTo>
                    <a:pt x="2256" y="822"/>
                  </a:lnTo>
                  <a:lnTo>
                    <a:pt x="2386" y="822"/>
                  </a:lnTo>
                  <a:lnTo>
                    <a:pt x="2386" y="828"/>
                  </a:lnTo>
                  <a:lnTo>
                    <a:pt x="2396" y="828"/>
                  </a:lnTo>
                  <a:lnTo>
                    <a:pt x="2396" y="834"/>
                  </a:lnTo>
                  <a:lnTo>
                    <a:pt x="2408" y="834"/>
                  </a:lnTo>
                  <a:lnTo>
                    <a:pt x="2408" y="836"/>
                  </a:lnTo>
                  <a:lnTo>
                    <a:pt x="2418" y="836"/>
                  </a:lnTo>
                  <a:lnTo>
                    <a:pt x="2418" y="838"/>
                  </a:lnTo>
                  <a:lnTo>
                    <a:pt x="2430" y="838"/>
                  </a:lnTo>
                  <a:lnTo>
                    <a:pt x="2430" y="842"/>
                  </a:lnTo>
                  <a:lnTo>
                    <a:pt x="2450" y="842"/>
                  </a:lnTo>
                  <a:lnTo>
                    <a:pt x="2450" y="848"/>
                  </a:lnTo>
                  <a:lnTo>
                    <a:pt x="2462" y="848"/>
                  </a:lnTo>
                  <a:lnTo>
                    <a:pt x="2462" y="848"/>
                  </a:lnTo>
                  <a:lnTo>
                    <a:pt x="2474" y="848"/>
                  </a:lnTo>
                  <a:lnTo>
                    <a:pt x="2474" y="852"/>
                  </a:lnTo>
                  <a:lnTo>
                    <a:pt x="2484" y="852"/>
                  </a:lnTo>
                  <a:lnTo>
                    <a:pt x="2484" y="856"/>
                  </a:lnTo>
                  <a:lnTo>
                    <a:pt x="2570" y="856"/>
                  </a:lnTo>
                  <a:lnTo>
                    <a:pt x="2570" y="864"/>
                  </a:lnTo>
                  <a:lnTo>
                    <a:pt x="2582" y="864"/>
                  </a:lnTo>
                  <a:lnTo>
                    <a:pt x="2582" y="866"/>
                  </a:lnTo>
                  <a:lnTo>
                    <a:pt x="2614" y="866"/>
                  </a:lnTo>
                  <a:lnTo>
                    <a:pt x="2614" y="872"/>
                  </a:lnTo>
                  <a:lnTo>
                    <a:pt x="2668" y="872"/>
                  </a:lnTo>
                  <a:lnTo>
                    <a:pt x="2668" y="878"/>
                  </a:lnTo>
                  <a:lnTo>
                    <a:pt x="2682" y="878"/>
                  </a:lnTo>
                  <a:lnTo>
                    <a:pt x="2682" y="882"/>
                  </a:lnTo>
                  <a:lnTo>
                    <a:pt x="2748" y="882"/>
                  </a:lnTo>
                  <a:lnTo>
                    <a:pt x="2748" y="886"/>
                  </a:lnTo>
                  <a:lnTo>
                    <a:pt x="2756" y="886"/>
                  </a:lnTo>
                  <a:lnTo>
                    <a:pt x="2756" y="888"/>
                  </a:lnTo>
                  <a:lnTo>
                    <a:pt x="2850" y="888"/>
                  </a:lnTo>
                  <a:lnTo>
                    <a:pt x="2850" y="892"/>
                  </a:lnTo>
                  <a:lnTo>
                    <a:pt x="3058" y="892"/>
                  </a:lnTo>
                  <a:lnTo>
                    <a:pt x="3058" y="898"/>
                  </a:lnTo>
                  <a:lnTo>
                    <a:pt x="3194" y="898"/>
                  </a:lnTo>
                  <a:lnTo>
                    <a:pt x="3194" y="902"/>
                  </a:lnTo>
                  <a:lnTo>
                    <a:pt x="3342" y="902"/>
                  </a:lnTo>
                  <a:lnTo>
                    <a:pt x="3342" y="906"/>
                  </a:lnTo>
                  <a:lnTo>
                    <a:pt x="3554" y="906"/>
                  </a:lnTo>
                  <a:lnTo>
                    <a:pt x="3554" y="914"/>
                  </a:lnTo>
                  <a:lnTo>
                    <a:pt x="3784" y="914"/>
                  </a:lnTo>
                  <a:lnTo>
                    <a:pt x="3784" y="920"/>
                  </a:lnTo>
                  <a:lnTo>
                    <a:pt x="4032" y="920"/>
                  </a:lnTo>
                  <a:lnTo>
                    <a:pt x="4032" y="926"/>
                  </a:lnTo>
                  <a:lnTo>
                    <a:pt x="4164" y="926"/>
                  </a:lnTo>
                  <a:lnTo>
                    <a:pt x="4164" y="932"/>
                  </a:lnTo>
                  <a:lnTo>
                    <a:pt x="4240" y="932"/>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p:nvSpPr>
          <p:spPr bwMode="auto">
            <a:xfrm>
              <a:off x="694" y="2084"/>
              <a:ext cx="4298" cy="908"/>
            </a:xfrm>
            <a:custGeom>
              <a:avLst/>
              <a:gdLst>
                <a:gd name="T0" fmla="*/ 98 w 4298"/>
                <a:gd name="T1" fmla="*/ 10 h 908"/>
                <a:gd name="T2" fmla="*/ 164 w 4298"/>
                <a:gd name="T3" fmla="*/ 18 h 908"/>
                <a:gd name="T4" fmla="*/ 196 w 4298"/>
                <a:gd name="T5" fmla="*/ 28 h 908"/>
                <a:gd name="T6" fmla="*/ 226 w 4298"/>
                <a:gd name="T7" fmla="*/ 38 h 908"/>
                <a:gd name="T8" fmla="*/ 262 w 4298"/>
                <a:gd name="T9" fmla="*/ 78 h 908"/>
                <a:gd name="T10" fmla="*/ 296 w 4298"/>
                <a:gd name="T11" fmla="*/ 90 h 908"/>
                <a:gd name="T12" fmla="*/ 400 w 4298"/>
                <a:gd name="T13" fmla="*/ 108 h 908"/>
                <a:gd name="T14" fmla="*/ 446 w 4298"/>
                <a:gd name="T15" fmla="*/ 118 h 908"/>
                <a:gd name="T16" fmla="*/ 480 w 4298"/>
                <a:gd name="T17" fmla="*/ 134 h 908"/>
                <a:gd name="T18" fmla="*/ 532 w 4298"/>
                <a:gd name="T19" fmla="*/ 164 h 908"/>
                <a:gd name="T20" fmla="*/ 590 w 4298"/>
                <a:gd name="T21" fmla="*/ 188 h 908"/>
                <a:gd name="T22" fmla="*/ 636 w 4298"/>
                <a:gd name="T23" fmla="*/ 202 h 908"/>
                <a:gd name="T24" fmla="*/ 668 w 4298"/>
                <a:gd name="T25" fmla="*/ 216 h 908"/>
                <a:gd name="T26" fmla="*/ 720 w 4298"/>
                <a:gd name="T27" fmla="*/ 230 h 908"/>
                <a:gd name="T28" fmla="*/ 742 w 4298"/>
                <a:gd name="T29" fmla="*/ 246 h 908"/>
                <a:gd name="T30" fmla="*/ 796 w 4298"/>
                <a:gd name="T31" fmla="*/ 264 h 908"/>
                <a:gd name="T32" fmla="*/ 818 w 4298"/>
                <a:gd name="T33" fmla="*/ 280 h 908"/>
                <a:gd name="T34" fmla="*/ 896 w 4298"/>
                <a:gd name="T35" fmla="*/ 292 h 908"/>
                <a:gd name="T36" fmla="*/ 938 w 4298"/>
                <a:gd name="T37" fmla="*/ 306 h 908"/>
                <a:gd name="T38" fmla="*/ 1004 w 4298"/>
                <a:gd name="T39" fmla="*/ 323 h 908"/>
                <a:gd name="T40" fmla="*/ 1026 w 4298"/>
                <a:gd name="T41" fmla="*/ 345 h 908"/>
                <a:gd name="T42" fmla="*/ 1060 w 4298"/>
                <a:gd name="T43" fmla="*/ 357 h 908"/>
                <a:gd name="T44" fmla="*/ 1092 w 4298"/>
                <a:gd name="T45" fmla="*/ 373 h 908"/>
                <a:gd name="T46" fmla="*/ 1134 w 4298"/>
                <a:gd name="T47" fmla="*/ 383 h 908"/>
                <a:gd name="T48" fmla="*/ 1166 w 4298"/>
                <a:gd name="T49" fmla="*/ 401 h 908"/>
                <a:gd name="T50" fmla="*/ 1208 w 4298"/>
                <a:gd name="T51" fmla="*/ 419 h 908"/>
                <a:gd name="T52" fmla="*/ 1242 w 4298"/>
                <a:gd name="T53" fmla="*/ 449 h 908"/>
                <a:gd name="T54" fmla="*/ 1320 w 4298"/>
                <a:gd name="T55" fmla="*/ 463 h 908"/>
                <a:gd name="T56" fmla="*/ 1370 w 4298"/>
                <a:gd name="T57" fmla="*/ 481 h 908"/>
                <a:gd name="T58" fmla="*/ 1436 w 4298"/>
                <a:gd name="T59" fmla="*/ 491 h 908"/>
                <a:gd name="T60" fmla="*/ 1506 w 4298"/>
                <a:gd name="T61" fmla="*/ 519 h 908"/>
                <a:gd name="T62" fmla="*/ 1572 w 4298"/>
                <a:gd name="T63" fmla="*/ 529 h 908"/>
                <a:gd name="T64" fmla="*/ 1594 w 4298"/>
                <a:gd name="T65" fmla="*/ 551 h 908"/>
                <a:gd name="T66" fmla="*/ 1636 w 4298"/>
                <a:gd name="T67" fmla="*/ 563 h 908"/>
                <a:gd name="T68" fmla="*/ 1658 w 4298"/>
                <a:gd name="T69" fmla="*/ 575 h 908"/>
                <a:gd name="T70" fmla="*/ 1714 w 4298"/>
                <a:gd name="T71" fmla="*/ 589 h 908"/>
                <a:gd name="T72" fmla="*/ 1830 w 4298"/>
                <a:gd name="T73" fmla="*/ 605 h 908"/>
                <a:gd name="T74" fmla="*/ 1908 w 4298"/>
                <a:gd name="T75" fmla="*/ 619 h 908"/>
                <a:gd name="T76" fmla="*/ 1966 w 4298"/>
                <a:gd name="T77" fmla="*/ 639 h 908"/>
                <a:gd name="T78" fmla="*/ 2018 w 4298"/>
                <a:gd name="T79" fmla="*/ 649 h 908"/>
                <a:gd name="T80" fmla="*/ 2072 w 4298"/>
                <a:gd name="T81" fmla="*/ 675 h 908"/>
                <a:gd name="T82" fmla="*/ 2114 w 4298"/>
                <a:gd name="T83" fmla="*/ 685 h 908"/>
                <a:gd name="T84" fmla="*/ 2140 w 4298"/>
                <a:gd name="T85" fmla="*/ 706 h 908"/>
                <a:gd name="T86" fmla="*/ 2266 w 4298"/>
                <a:gd name="T87" fmla="*/ 718 h 908"/>
                <a:gd name="T88" fmla="*/ 2356 w 4298"/>
                <a:gd name="T89" fmla="*/ 732 h 908"/>
                <a:gd name="T90" fmla="*/ 2510 w 4298"/>
                <a:gd name="T91" fmla="*/ 742 h 908"/>
                <a:gd name="T92" fmla="*/ 2580 w 4298"/>
                <a:gd name="T93" fmla="*/ 766 h 908"/>
                <a:gd name="T94" fmla="*/ 2678 w 4298"/>
                <a:gd name="T95" fmla="*/ 776 h 908"/>
                <a:gd name="T96" fmla="*/ 2740 w 4298"/>
                <a:gd name="T97" fmla="*/ 802 h 908"/>
                <a:gd name="T98" fmla="*/ 2912 w 4298"/>
                <a:gd name="T99" fmla="*/ 812 h 908"/>
                <a:gd name="T100" fmla="*/ 2958 w 4298"/>
                <a:gd name="T101" fmla="*/ 828 h 908"/>
                <a:gd name="T102" fmla="*/ 3264 w 4298"/>
                <a:gd name="T103" fmla="*/ 842 h 908"/>
                <a:gd name="T104" fmla="*/ 3510 w 4298"/>
                <a:gd name="T105" fmla="*/ 860 h 908"/>
                <a:gd name="T106" fmla="*/ 3710 w 4298"/>
                <a:gd name="T107" fmla="*/ 870 h 908"/>
                <a:gd name="T108" fmla="*/ 3806 w 4298"/>
                <a:gd name="T109" fmla="*/ 886 h 908"/>
                <a:gd name="T110" fmla="*/ 4010 w 4298"/>
                <a:gd name="T111" fmla="*/ 894 h 908"/>
                <a:gd name="T112" fmla="*/ 4218 w 4298"/>
                <a:gd name="T113" fmla="*/ 90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98" h="908">
                  <a:moveTo>
                    <a:pt x="0" y="0"/>
                  </a:moveTo>
                  <a:lnTo>
                    <a:pt x="50" y="0"/>
                  </a:lnTo>
                  <a:lnTo>
                    <a:pt x="50" y="4"/>
                  </a:lnTo>
                  <a:lnTo>
                    <a:pt x="98" y="4"/>
                  </a:lnTo>
                  <a:lnTo>
                    <a:pt x="98" y="10"/>
                  </a:lnTo>
                  <a:lnTo>
                    <a:pt x="130" y="10"/>
                  </a:lnTo>
                  <a:lnTo>
                    <a:pt x="130" y="14"/>
                  </a:lnTo>
                  <a:lnTo>
                    <a:pt x="152" y="14"/>
                  </a:lnTo>
                  <a:lnTo>
                    <a:pt x="152" y="18"/>
                  </a:lnTo>
                  <a:lnTo>
                    <a:pt x="164" y="18"/>
                  </a:lnTo>
                  <a:lnTo>
                    <a:pt x="164" y="20"/>
                  </a:lnTo>
                  <a:lnTo>
                    <a:pt x="186" y="20"/>
                  </a:lnTo>
                  <a:lnTo>
                    <a:pt x="186" y="22"/>
                  </a:lnTo>
                  <a:lnTo>
                    <a:pt x="196" y="22"/>
                  </a:lnTo>
                  <a:lnTo>
                    <a:pt x="196" y="28"/>
                  </a:lnTo>
                  <a:lnTo>
                    <a:pt x="206" y="28"/>
                  </a:lnTo>
                  <a:lnTo>
                    <a:pt x="206" y="30"/>
                  </a:lnTo>
                  <a:lnTo>
                    <a:pt x="216" y="30"/>
                  </a:lnTo>
                  <a:lnTo>
                    <a:pt x="216" y="38"/>
                  </a:lnTo>
                  <a:lnTo>
                    <a:pt x="226" y="38"/>
                  </a:lnTo>
                  <a:lnTo>
                    <a:pt x="226" y="46"/>
                  </a:lnTo>
                  <a:lnTo>
                    <a:pt x="246" y="46"/>
                  </a:lnTo>
                  <a:lnTo>
                    <a:pt x="246" y="74"/>
                  </a:lnTo>
                  <a:lnTo>
                    <a:pt x="262" y="74"/>
                  </a:lnTo>
                  <a:lnTo>
                    <a:pt x="262" y="78"/>
                  </a:lnTo>
                  <a:lnTo>
                    <a:pt x="270" y="78"/>
                  </a:lnTo>
                  <a:lnTo>
                    <a:pt x="270" y="86"/>
                  </a:lnTo>
                  <a:lnTo>
                    <a:pt x="284" y="86"/>
                  </a:lnTo>
                  <a:lnTo>
                    <a:pt x="284" y="90"/>
                  </a:lnTo>
                  <a:lnTo>
                    <a:pt x="296" y="90"/>
                  </a:lnTo>
                  <a:lnTo>
                    <a:pt x="296" y="96"/>
                  </a:lnTo>
                  <a:lnTo>
                    <a:pt x="350" y="96"/>
                  </a:lnTo>
                  <a:lnTo>
                    <a:pt x="350" y="102"/>
                  </a:lnTo>
                  <a:lnTo>
                    <a:pt x="400" y="102"/>
                  </a:lnTo>
                  <a:lnTo>
                    <a:pt x="400" y="108"/>
                  </a:lnTo>
                  <a:lnTo>
                    <a:pt x="412" y="108"/>
                  </a:lnTo>
                  <a:lnTo>
                    <a:pt x="412" y="112"/>
                  </a:lnTo>
                  <a:lnTo>
                    <a:pt x="434" y="112"/>
                  </a:lnTo>
                  <a:lnTo>
                    <a:pt x="434" y="118"/>
                  </a:lnTo>
                  <a:lnTo>
                    <a:pt x="446" y="118"/>
                  </a:lnTo>
                  <a:lnTo>
                    <a:pt x="446" y="124"/>
                  </a:lnTo>
                  <a:lnTo>
                    <a:pt x="468" y="124"/>
                  </a:lnTo>
                  <a:lnTo>
                    <a:pt x="468" y="130"/>
                  </a:lnTo>
                  <a:lnTo>
                    <a:pt x="480" y="130"/>
                  </a:lnTo>
                  <a:lnTo>
                    <a:pt x="480" y="134"/>
                  </a:lnTo>
                  <a:lnTo>
                    <a:pt x="490" y="134"/>
                  </a:lnTo>
                  <a:lnTo>
                    <a:pt x="490" y="146"/>
                  </a:lnTo>
                  <a:lnTo>
                    <a:pt x="508" y="146"/>
                  </a:lnTo>
                  <a:lnTo>
                    <a:pt x="508" y="164"/>
                  </a:lnTo>
                  <a:lnTo>
                    <a:pt x="532" y="164"/>
                  </a:lnTo>
                  <a:lnTo>
                    <a:pt x="532" y="174"/>
                  </a:lnTo>
                  <a:lnTo>
                    <a:pt x="556" y="174"/>
                  </a:lnTo>
                  <a:lnTo>
                    <a:pt x="556" y="182"/>
                  </a:lnTo>
                  <a:lnTo>
                    <a:pt x="590" y="182"/>
                  </a:lnTo>
                  <a:lnTo>
                    <a:pt x="590" y="188"/>
                  </a:lnTo>
                  <a:lnTo>
                    <a:pt x="610" y="188"/>
                  </a:lnTo>
                  <a:lnTo>
                    <a:pt x="610" y="196"/>
                  </a:lnTo>
                  <a:lnTo>
                    <a:pt x="622" y="196"/>
                  </a:lnTo>
                  <a:lnTo>
                    <a:pt x="622" y="202"/>
                  </a:lnTo>
                  <a:lnTo>
                    <a:pt x="636" y="202"/>
                  </a:lnTo>
                  <a:lnTo>
                    <a:pt x="636" y="206"/>
                  </a:lnTo>
                  <a:lnTo>
                    <a:pt x="646" y="206"/>
                  </a:lnTo>
                  <a:lnTo>
                    <a:pt x="646" y="210"/>
                  </a:lnTo>
                  <a:lnTo>
                    <a:pt x="668" y="210"/>
                  </a:lnTo>
                  <a:lnTo>
                    <a:pt x="668" y="216"/>
                  </a:lnTo>
                  <a:lnTo>
                    <a:pt x="678" y="216"/>
                  </a:lnTo>
                  <a:lnTo>
                    <a:pt x="678" y="222"/>
                  </a:lnTo>
                  <a:lnTo>
                    <a:pt x="696" y="222"/>
                  </a:lnTo>
                  <a:lnTo>
                    <a:pt x="696" y="230"/>
                  </a:lnTo>
                  <a:lnTo>
                    <a:pt x="720" y="230"/>
                  </a:lnTo>
                  <a:lnTo>
                    <a:pt x="720" y="236"/>
                  </a:lnTo>
                  <a:lnTo>
                    <a:pt x="728" y="236"/>
                  </a:lnTo>
                  <a:lnTo>
                    <a:pt x="728" y="240"/>
                  </a:lnTo>
                  <a:lnTo>
                    <a:pt x="742" y="240"/>
                  </a:lnTo>
                  <a:lnTo>
                    <a:pt x="742" y="246"/>
                  </a:lnTo>
                  <a:lnTo>
                    <a:pt x="762" y="246"/>
                  </a:lnTo>
                  <a:lnTo>
                    <a:pt x="762" y="256"/>
                  </a:lnTo>
                  <a:lnTo>
                    <a:pt x="776" y="256"/>
                  </a:lnTo>
                  <a:lnTo>
                    <a:pt x="776" y="264"/>
                  </a:lnTo>
                  <a:lnTo>
                    <a:pt x="796" y="264"/>
                  </a:lnTo>
                  <a:lnTo>
                    <a:pt x="796" y="272"/>
                  </a:lnTo>
                  <a:lnTo>
                    <a:pt x="808" y="272"/>
                  </a:lnTo>
                  <a:lnTo>
                    <a:pt x="808" y="276"/>
                  </a:lnTo>
                  <a:lnTo>
                    <a:pt x="818" y="276"/>
                  </a:lnTo>
                  <a:lnTo>
                    <a:pt x="818" y="280"/>
                  </a:lnTo>
                  <a:lnTo>
                    <a:pt x="832" y="280"/>
                  </a:lnTo>
                  <a:lnTo>
                    <a:pt x="832" y="286"/>
                  </a:lnTo>
                  <a:lnTo>
                    <a:pt x="854" y="286"/>
                  </a:lnTo>
                  <a:lnTo>
                    <a:pt x="854" y="292"/>
                  </a:lnTo>
                  <a:lnTo>
                    <a:pt x="896" y="292"/>
                  </a:lnTo>
                  <a:lnTo>
                    <a:pt x="896" y="296"/>
                  </a:lnTo>
                  <a:lnTo>
                    <a:pt x="916" y="296"/>
                  </a:lnTo>
                  <a:lnTo>
                    <a:pt x="916" y="300"/>
                  </a:lnTo>
                  <a:lnTo>
                    <a:pt x="938" y="300"/>
                  </a:lnTo>
                  <a:lnTo>
                    <a:pt x="938" y="306"/>
                  </a:lnTo>
                  <a:lnTo>
                    <a:pt x="964" y="306"/>
                  </a:lnTo>
                  <a:lnTo>
                    <a:pt x="964" y="314"/>
                  </a:lnTo>
                  <a:lnTo>
                    <a:pt x="990" y="314"/>
                  </a:lnTo>
                  <a:lnTo>
                    <a:pt x="990" y="323"/>
                  </a:lnTo>
                  <a:lnTo>
                    <a:pt x="1004" y="323"/>
                  </a:lnTo>
                  <a:lnTo>
                    <a:pt x="1004" y="331"/>
                  </a:lnTo>
                  <a:lnTo>
                    <a:pt x="1012" y="331"/>
                  </a:lnTo>
                  <a:lnTo>
                    <a:pt x="1012" y="341"/>
                  </a:lnTo>
                  <a:lnTo>
                    <a:pt x="1026" y="341"/>
                  </a:lnTo>
                  <a:lnTo>
                    <a:pt x="1026" y="345"/>
                  </a:lnTo>
                  <a:lnTo>
                    <a:pt x="1036" y="345"/>
                  </a:lnTo>
                  <a:lnTo>
                    <a:pt x="1036" y="353"/>
                  </a:lnTo>
                  <a:lnTo>
                    <a:pt x="1046" y="353"/>
                  </a:lnTo>
                  <a:lnTo>
                    <a:pt x="1046" y="357"/>
                  </a:lnTo>
                  <a:lnTo>
                    <a:pt x="1060" y="357"/>
                  </a:lnTo>
                  <a:lnTo>
                    <a:pt x="1060" y="363"/>
                  </a:lnTo>
                  <a:lnTo>
                    <a:pt x="1078" y="363"/>
                  </a:lnTo>
                  <a:lnTo>
                    <a:pt x="1078" y="367"/>
                  </a:lnTo>
                  <a:lnTo>
                    <a:pt x="1092" y="367"/>
                  </a:lnTo>
                  <a:lnTo>
                    <a:pt x="1092" y="373"/>
                  </a:lnTo>
                  <a:lnTo>
                    <a:pt x="1112" y="373"/>
                  </a:lnTo>
                  <a:lnTo>
                    <a:pt x="1112" y="379"/>
                  </a:lnTo>
                  <a:lnTo>
                    <a:pt x="1124" y="379"/>
                  </a:lnTo>
                  <a:lnTo>
                    <a:pt x="1124" y="383"/>
                  </a:lnTo>
                  <a:lnTo>
                    <a:pt x="1134" y="383"/>
                  </a:lnTo>
                  <a:lnTo>
                    <a:pt x="1134" y="389"/>
                  </a:lnTo>
                  <a:lnTo>
                    <a:pt x="1156" y="389"/>
                  </a:lnTo>
                  <a:lnTo>
                    <a:pt x="1156" y="393"/>
                  </a:lnTo>
                  <a:lnTo>
                    <a:pt x="1166" y="393"/>
                  </a:lnTo>
                  <a:lnTo>
                    <a:pt x="1166" y="401"/>
                  </a:lnTo>
                  <a:lnTo>
                    <a:pt x="1176" y="401"/>
                  </a:lnTo>
                  <a:lnTo>
                    <a:pt x="1176" y="413"/>
                  </a:lnTo>
                  <a:lnTo>
                    <a:pt x="1198" y="413"/>
                  </a:lnTo>
                  <a:lnTo>
                    <a:pt x="1198" y="419"/>
                  </a:lnTo>
                  <a:lnTo>
                    <a:pt x="1208" y="419"/>
                  </a:lnTo>
                  <a:lnTo>
                    <a:pt x="1208" y="435"/>
                  </a:lnTo>
                  <a:lnTo>
                    <a:pt x="1230" y="435"/>
                  </a:lnTo>
                  <a:lnTo>
                    <a:pt x="1230" y="441"/>
                  </a:lnTo>
                  <a:lnTo>
                    <a:pt x="1242" y="441"/>
                  </a:lnTo>
                  <a:lnTo>
                    <a:pt x="1242" y="449"/>
                  </a:lnTo>
                  <a:lnTo>
                    <a:pt x="1266" y="449"/>
                  </a:lnTo>
                  <a:lnTo>
                    <a:pt x="1266" y="459"/>
                  </a:lnTo>
                  <a:lnTo>
                    <a:pt x="1296" y="459"/>
                  </a:lnTo>
                  <a:lnTo>
                    <a:pt x="1296" y="463"/>
                  </a:lnTo>
                  <a:lnTo>
                    <a:pt x="1320" y="463"/>
                  </a:lnTo>
                  <a:lnTo>
                    <a:pt x="1320" y="469"/>
                  </a:lnTo>
                  <a:lnTo>
                    <a:pt x="1344" y="469"/>
                  </a:lnTo>
                  <a:lnTo>
                    <a:pt x="1344" y="475"/>
                  </a:lnTo>
                  <a:lnTo>
                    <a:pt x="1370" y="475"/>
                  </a:lnTo>
                  <a:lnTo>
                    <a:pt x="1370" y="481"/>
                  </a:lnTo>
                  <a:lnTo>
                    <a:pt x="1408" y="481"/>
                  </a:lnTo>
                  <a:lnTo>
                    <a:pt x="1408" y="485"/>
                  </a:lnTo>
                  <a:lnTo>
                    <a:pt x="1430" y="485"/>
                  </a:lnTo>
                  <a:lnTo>
                    <a:pt x="1430" y="491"/>
                  </a:lnTo>
                  <a:lnTo>
                    <a:pt x="1436" y="491"/>
                  </a:lnTo>
                  <a:lnTo>
                    <a:pt x="1436" y="501"/>
                  </a:lnTo>
                  <a:lnTo>
                    <a:pt x="1478" y="501"/>
                  </a:lnTo>
                  <a:lnTo>
                    <a:pt x="1478" y="513"/>
                  </a:lnTo>
                  <a:lnTo>
                    <a:pt x="1506" y="513"/>
                  </a:lnTo>
                  <a:lnTo>
                    <a:pt x="1506" y="519"/>
                  </a:lnTo>
                  <a:lnTo>
                    <a:pt x="1540" y="519"/>
                  </a:lnTo>
                  <a:lnTo>
                    <a:pt x="1540" y="525"/>
                  </a:lnTo>
                  <a:lnTo>
                    <a:pt x="1558" y="525"/>
                  </a:lnTo>
                  <a:lnTo>
                    <a:pt x="1558" y="529"/>
                  </a:lnTo>
                  <a:lnTo>
                    <a:pt x="1572" y="529"/>
                  </a:lnTo>
                  <a:lnTo>
                    <a:pt x="1572" y="533"/>
                  </a:lnTo>
                  <a:lnTo>
                    <a:pt x="1582" y="533"/>
                  </a:lnTo>
                  <a:lnTo>
                    <a:pt x="1582" y="547"/>
                  </a:lnTo>
                  <a:lnTo>
                    <a:pt x="1594" y="547"/>
                  </a:lnTo>
                  <a:lnTo>
                    <a:pt x="1594" y="551"/>
                  </a:lnTo>
                  <a:lnTo>
                    <a:pt x="1604" y="551"/>
                  </a:lnTo>
                  <a:lnTo>
                    <a:pt x="1604" y="557"/>
                  </a:lnTo>
                  <a:lnTo>
                    <a:pt x="1624" y="557"/>
                  </a:lnTo>
                  <a:lnTo>
                    <a:pt x="1624" y="563"/>
                  </a:lnTo>
                  <a:lnTo>
                    <a:pt x="1636" y="563"/>
                  </a:lnTo>
                  <a:lnTo>
                    <a:pt x="1636" y="567"/>
                  </a:lnTo>
                  <a:lnTo>
                    <a:pt x="1648" y="567"/>
                  </a:lnTo>
                  <a:lnTo>
                    <a:pt x="1648" y="571"/>
                  </a:lnTo>
                  <a:lnTo>
                    <a:pt x="1658" y="571"/>
                  </a:lnTo>
                  <a:lnTo>
                    <a:pt x="1658" y="575"/>
                  </a:lnTo>
                  <a:lnTo>
                    <a:pt x="1678" y="575"/>
                  </a:lnTo>
                  <a:lnTo>
                    <a:pt x="1678" y="581"/>
                  </a:lnTo>
                  <a:lnTo>
                    <a:pt x="1702" y="581"/>
                  </a:lnTo>
                  <a:lnTo>
                    <a:pt x="1702" y="589"/>
                  </a:lnTo>
                  <a:lnTo>
                    <a:pt x="1714" y="589"/>
                  </a:lnTo>
                  <a:lnTo>
                    <a:pt x="1714" y="593"/>
                  </a:lnTo>
                  <a:lnTo>
                    <a:pt x="1736" y="593"/>
                  </a:lnTo>
                  <a:lnTo>
                    <a:pt x="1736" y="601"/>
                  </a:lnTo>
                  <a:lnTo>
                    <a:pt x="1830" y="601"/>
                  </a:lnTo>
                  <a:lnTo>
                    <a:pt x="1830" y="605"/>
                  </a:lnTo>
                  <a:lnTo>
                    <a:pt x="1854" y="605"/>
                  </a:lnTo>
                  <a:lnTo>
                    <a:pt x="1854" y="613"/>
                  </a:lnTo>
                  <a:lnTo>
                    <a:pt x="1862" y="613"/>
                  </a:lnTo>
                  <a:lnTo>
                    <a:pt x="1862" y="619"/>
                  </a:lnTo>
                  <a:lnTo>
                    <a:pt x="1908" y="619"/>
                  </a:lnTo>
                  <a:lnTo>
                    <a:pt x="1908" y="629"/>
                  </a:lnTo>
                  <a:lnTo>
                    <a:pt x="1924" y="629"/>
                  </a:lnTo>
                  <a:lnTo>
                    <a:pt x="1924" y="633"/>
                  </a:lnTo>
                  <a:lnTo>
                    <a:pt x="1966" y="633"/>
                  </a:lnTo>
                  <a:lnTo>
                    <a:pt x="1966" y="639"/>
                  </a:lnTo>
                  <a:lnTo>
                    <a:pt x="1986" y="639"/>
                  </a:lnTo>
                  <a:lnTo>
                    <a:pt x="1986" y="645"/>
                  </a:lnTo>
                  <a:lnTo>
                    <a:pt x="2006" y="645"/>
                  </a:lnTo>
                  <a:lnTo>
                    <a:pt x="2006" y="649"/>
                  </a:lnTo>
                  <a:lnTo>
                    <a:pt x="2018" y="649"/>
                  </a:lnTo>
                  <a:lnTo>
                    <a:pt x="2018" y="655"/>
                  </a:lnTo>
                  <a:lnTo>
                    <a:pt x="2062" y="655"/>
                  </a:lnTo>
                  <a:lnTo>
                    <a:pt x="2062" y="665"/>
                  </a:lnTo>
                  <a:lnTo>
                    <a:pt x="2072" y="665"/>
                  </a:lnTo>
                  <a:lnTo>
                    <a:pt x="2072" y="675"/>
                  </a:lnTo>
                  <a:lnTo>
                    <a:pt x="2094" y="675"/>
                  </a:lnTo>
                  <a:lnTo>
                    <a:pt x="2094" y="679"/>
                  </a:lnTo>
                  <a:lnTo>
                    <a:pt x="2106" y="679"/>
                  </a:lnTo>
                  <a:lnTo>
                    <a:pt x="2106" y="685"/>
                  </a:lnTo>
                  <a:lnTo>
                    <a:pt x="2114" y="685"/>
                  </a:lnTo>
                  <a:lnTo>
                    <a:pt x="2114" y="697"/>
                  </a:lnTo>
                  <a:lnTo>
                    <a:pt x="2128" y="697"/>
                  </a:lnTo>
                  <a:lnTo>
                    <a:pt x="2128" y="699"/>
                  </a:lnTo>
                  <a:lnTo>
                    <a:pt x="2140" y="699"/>
                  </a:lnTo>
                  <a:lnTo>
                    <a:pt x="2140" y="706"/>
                  </a:lnTo>
                  <a:lnTo>
                    <a:pt x="2184" y="706"/>
                  </a:lnTo>
                  <a:lnTo>
                    <a:pt x="2184" y="712"/>
                  </a:lnTo>
                  <a:lnTo>
                    <a:pt x="2236" y="712"/>
                  </a:lnTo>
                  <a:lnTo>
                    <a:pt x="2236" y="718"/>
                  </a:lnTo>
                  <a:lnTo>
                    <a:pt x="2266" y="718"/>
                  </a:lnTo>
                  <a:lnTo>
                    <a:pt x="2266" y="722"/>
                  </a:lnTo>
                  <a:lnTo>
                    <a:pt x="2280" y="722"/>
                  </a:lnTo>
                  <a:lnTo>
                    <a:pt x="2280" y="726"/>
                  </a:lnTo>
                  <a:lnTo>
                    <a:pt x="2356" y="726"/>
                  </a:lnTo>
                  <a:lnTo>
                    <a:pt x="2356" y="732"/>
                  </a:lnTo>
                  <a:lnTo>
                    <a:pt x="2388" y="732"/>
                  </a:lnTo>
                  <a:lnTo>
                    <a:pt x="2388" y="736"/>
                  </a:lnTo>
                  <a:lnTo>
                    <a:pt x="2454" y="736"/>
                  </a:lnTo>
                  <a:lnTo>
                    <a:pt x="2454" y="742"/>
                  </a:lnTo>
                  <a:lnTo>
                    <a:pt x="2510" y="742"/>
                  </a:lnTo>
                  <a:lnTo>
                    <a:pt x="2510" y="748"/>
                  </a:lnTo>
                  <a:lnTo>
                    <a:pt x="2542" y="748"/>
                  </a:lnTo>
                  <a:lnTo>
                    <a:pt x="2542" y="758"/>
                  </a:lnTo>
                  <a:lnTo>
                    <a:pt x="2580" y="758"/>
                  </a:lnTo>
                  <a:lnTo>
                    <a:pt x="2580" y="766"/>
                  </a:lnTo>
                  <a:lnTo>
                    <a:pt x="2618" y="766"/>
                  </a:lnTo>
                  <a:lnTo>
                    <a:pt x="2618" y="770"/>
                  </a:lnTo>
                  <a:lnTo>
                    <a:pt x="2640" y="770"/>
                  </a:lnTo>
                  <a:lnTo>
                    <a:pt x="2640" y="776"/>
                  </a:lnTo>
                  <a:lnTo>
                    <a:pt x="2678" y="776"/>
                  </a:lnTo>
                  <a:lnTo>
                    <a:pt x="2678" y="782"/>
                  </a:lnTo>
                  <a:lnTo>
                    <a:pt x="2714" y="782"/>
                  </a:lnTo>
                  <a:lnTo>
                    <a:pt x="2714" y="794"/>
                  </a:lnTo>
                  <a:lnTo>
                    <a:pt x="2740" y="794"/>
                  </a:lnTo>
                  <a:lnTo>
                    <a:pt x="2740" y="802"/>
                  </a:lnTo>
                  <a:lnTo>
                    <a:pt x="2814" y="802"/>
                  </a:lnTo>
                  <a:lnTo>
                    <a:pt x="2814" y="806"/>
                  </a:lnTo>
                  <a:lnTo>
                    <a:pt x="2878" y="806"/>
                  </a:lnTo>
                  <a:lnTo>
                    <a:pt x="2878" y="812"/>
                  </a:lnTo>
                  <a:lnTo>
                    <a:pt x="2912" y="812"/>
                  </a:lnTo>
                  <a:lnTo>
                    <a:pt x="2912" y="816"/>
                  </a:lnTo>
                  <a:lnTo>
                    <a:pt x="2936" y="816"/>
                  </a:lnTo>
                  <a:lnTo>
                    <a:pt x="2936" y="822"/>
                  </a:lnTo>
                  <a:lnTo>
                    <a:pt x="2958" y="822"/>
                  </a:lnTo>
                  <a:lnTo>
                    <a:pt x="2958" y="828"/>
                  </a:lnTo>
                  <a:lnTo>
                    <a:pt x="3058" y="828"/>
                  </a:lnTo>
                  <a:lnTo>
                    <a:pt x="3058" y="834"/>
                  </a:lnTo>
                  <a:lnTo>
                    <a:pt x="3254" y="834"/>
                  </a:lnTo>
                  <a:lnTo>
                    <a:pt x="3254" y="842"/>
                  </a:lnTo>
                  <a:lnTo>
                    <a:pt x="3264" y="842"/>
                  </a:lnTo>
                  <a:lnTo>
                    <a:pt x="3264" y="850"/>
                  </a:lnTo>
                  <a:lnTo>
                    <a:pt x="3284" y="850"/>
                  </a:lnTo>
                  <a:lnTo>
                    <a:pt x="3284" y="852"/>
                  </a:lnTo>
                  <a:lnTo>
                    <a:pt x="3510" y="852"/>
                  </a:lnTo>
                  <a:lnTo>
                    <a:pt x="3510" y="860"/>
                  </a:lnTo>
                  <a:lnTo>
                    <a:pt x="3610" y="860"/>
                  </a:lnTo>
                  <a:lnTo>
                    <a:pt x="3610" y="866"/>
                  </a:lnTo>
                  <a:lnTo>
                    <a:pt x="3646" y="866"/>
                  </a:lnTo>
                  <a:lnTo>
                    <a:pt x="3646" y="870"/>
                  </a:lnTo>
                  <a:lnTo>
                    <a:pt x="3710" y="870"/>
                  </a:lnTo>
                  <a:lnTo>
                    <a:pt x="3710" y="874"/>
                  </a:lnTo>
                  <a:lnTo>
                    <a:pt x="3732" y="874"/>
                  </a:lnTo>
                  <a:lnTo>
                    <a:pt x="3732" y="878"/>
                  </a:lnTo>
                  <a:lnTo>
                    <a:pt x="3806" y="878"/>
                  </a:lnTo>
                  <a:lnTo>
                    <a:pt x="3806" y="886"/>
                  </a:lnTo>
                  <a:lnTo>
                    <a:pt x="3830" y="886"/>
                  </a:lnTo>
                  <a:lnTo>
                    <a:pt x="3830" y="890"/>
                  </a:lnTo>
                  <a:lnTo>
                    <a:pt x="3840" y="890"/>
                  </a:lnTo>
                  <a:lnTo>
                    <a:pt x="3840" y="894"/>
                  </a:lnTo>
                  <a:lnTo>
                    <a:pt x="4010" y="894"/>
                  </a:lnTo>
                  <a:lnTo>
                    <a:pt x="4010" y="898"/>
                  </a:lnTo>
                  <a:lnTo>
                    <a:pt x="4106" y="898"/>
                  </a:lnTo>
                  <a:lnTo>
                    <a:pt x="4106" y="904"/>
                  </a:lnTo>
                  <a:lnTo>
                    <a:pt x="4218" y="904"/>
                  </a:lnTo>
                  <a:lnTo>
                    <a:pt x="4218" y="908"/>
                  </a:lnTo>
                  <a:lnTo>
                    <a:pt x="4298" y="908"/>
                  </a:lnTo>
                </a:path>
              </a:pathLst>
            </a:custGeom>
            <a:solidFill>
              <a:srgbClr val="FFFFFF"/>
            </a:solidFill>
            <a:ln w="28575"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34" name="Group 33"/>
          <p:cNvGrpSpPr/>
          <p:nvPr/>
        </p:nvGrpSpPr>
        <p:grpSpPr>
          <a:xfrm>
            <a:off x="4955264" y="3011942"/>
            <a:ext cx="3747577" cy="1015663"/>
            <a:chOff x="5203029" y="2514600"/>
            <a:chExt cx="3934956" cy="1015663"/>
          </a:xfrm>
        </p:grpSpPr>
        <p:sp>
          <p:nvSpPr>
            <p:cNvPr id="29" name="TextBox 28"/>
            <p:cNvSpPr txBox="1"/>
            <p:nvPr/>
          </p:nvSpPr>
          <p:spPr>
            <a:xfrm>
              <a:off x="5515503" y="2514600"/>
              <a:ext cx="3622482" cy="1015663"/>
            </a:xfrm>
            <a:prstGeom prst="rect">
              <a:avLst/>
            </a:prstGeom>
            <a:noFill/>
          </p:spPr>
          <p:txBody>
            <a:bodyPr wrap="none" rtlCol="0">
              <a:spAutoFit/>
            </a:bodyPr>
            <a:lstStyle/>
            <a:p>
              <a:pPr algn="l">
                <a:tabLst>
                  <a:tab pos="1203325" algn="l"/>
                </a:tabLst>
              </a:pPr>
              <a:r>
                <a:rPr lang="en-GB" sz="1200" b="0" dirty="0" smtClean="0"/>
                <a:t>	</a:t>
              </a:r>
              <a:r>
                <a:rPr lang="en-GB" sz="1200" dirty="0" smtClean="0"/>
                <a:t>Median PFS2</a:t>
              </a:r>
            </a:p>
            <a:p>
              <a:pPr algn="l">
                <a:tabLst>
                  <a:tab pos="1203325" algn="l"/>
                </a:tabLst>
              </a:pPr>
              <a:r>
                <a:rPr lang="en-GB" sz="1200" dirty="0" smtClean="0"/>
                <a:t>Observation	10.5 </a:t>
              </a:r>
              <a:r>
                <a:rPr lang="en-GB" sz="1200" dirty="0" err="1" smtClean="0"/>
                <a:t>mos</a:t>
              </a:r>
              <a:r>
                <a:rPr lang="en-GB" sz="1200" dirty="0" smtClean="0"/>
                <a:t> </a:t>
              </a:r>
              <a:r>
                <a:rPr lang="en-GB" sz="1200" b="0" dirty="0" smtClean="0"/>
                <a:t>(95% CI: 9.3, 12.3)</a:t>
              </a:r>
            </a:p>
            <a:p>
              <a:pPr algn="l">
                <a:tabLst>
                  <a:tab pos="1203325" algn="l"/>
                </a:tabLst>
              </a:pPr>
              <a:r>
                <a:rPr lang="en-GB" sz="1200" dirty="0" smtClean="0"/>
                <a:t>Maintenance	11.8 </a:t>
              </a:r>
              <a:r>
                <a:rPr lang="en-GB" sz="1200" dirty="0" err="1" smtClean="0"/>
                <a:t>mos</a:t>
              </a:r>
              <a:r>
                <a:rPr lang="en-GB" sz="1200" b="0" dirty="0"/>
                <a:t>	</a:t>
              </a:r>
              <a:r>
                <a:rPr lang="en-GB" sz="1200" b="0" dirty="0" smtClean="0"/>
                <a:t> (95% CI</a:t>
              </a:r>
              <a:r>
                <a:rPr lang="en-GB" sz="1200" b="0" dirty="0"/>
                <a:t>: </a:t>
              </a:r>
              <a:r>
                <a:rPr lang="en-GB" sz="1200" b="0" dirty="0" smtClean="0"/>
                <a:t>10.2, 13.3)</a:t>
              </a:r>
            </a:p>
            <a:p>
              <a:pPr algn="l">
                <a:tabLst>
                  <a:tab pos="1203325" algn="l"/>
                </a:tabLst>
              </a:pPr>
              <a:r>
                <a:rPr lang="en-GB" sz="1200" dirty="0" smtClean="0"/>
                <a:t>Stratified HR	0.81</a:t>
              </a:r>
              <a:r>
                <a:rPr lang="en-GB" sz="1200" b="0" dirty="0"/>
                <a:t>	</a:t>
              </a:r>
              <a:r>
                <a:rPr lang="en-GB" sz="1200" b="0" dirty="0" smtClean="0"/>
                <a:t> (95% CI</a:t>
              </a:r>
              <a:r>
                <a:rPr lang="en-GB" sz="1200" b="0" dirty="0"/>
                <a:t>: </a:t>
              </a:r>
              <a:r>
                <a:rPr lang="en-GB" sz="1200" b="0" dirty="0" smtClean="0"/>
                <a:t>0.67, 0.98</a:t>
              </a:r>
              <a:r>
                <a:rPr lang="en-GB" sz="1200" dirty="0"/>
                <a:t>)</a:t>
              </a:r>
              <a:endParaRPr lang="en-GB" sz="1200" b="0" dirty="0" smtClean="0"/>
            </a:p>
            <a:p>
              <a:pPr algn="l">
                <a:tabLst>
                  <a:tab pos="1203325" algn="l"/>
                </a:tabLst>
              </a:pPr>
              <a:r>
                <a:rPr lang="en-GB" sz="1200" dirty="0"/>
                <a:t>p</a:t>
              </a:r>
              <a:r>
                <a:rPr lang="en-GB" sz="1200" dirty="0" smtClean="0"/>
                <a:t>-value	0.028</a:t>
              </a:r>
            </a:p>
          </p:txBody>
        </p:sp>
        <p:cxnSp>
          <p:nvCxnSpPr>
            <p:cNvPr id="31" name="Straight Connector 30"/>
            <p:cNvCxnSpPr/>
            <p:nvPr/>
          </p:nvCxnSpPr>
          <p:spPr bwMode="auto">
            <a:xfrm>
              <a:off x="5203029" y="2827497"/>
              <a:ext cx="304800" cy="0"/>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33" name="Straight Connector 32"/>
            <p:cNvCxnSpPr/>
            <p:nvPr/>
          </p:nvCxnSpPr>
          <p:spPr bwMode="auto">
            <a:xfrm>
              <a:off x="5203029" y="3024832"/>
              <a:ext cx="3048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grpSp>
      <p:sp>
        <p:nvSpPr>
          <p:cNvPr id="32" name="TextBox 31"/>
          <p:cNvSpPr txBox="1"/>
          <p:nvPr/>
        </p:nvSpPr>
        <p:spPr>
          <a:xfrm>
            <a:off x="6096000" y="4140655"/>
            <a:ext cx="2339102" cy="307777"/>
          </a:xfrm>
          <a:prstGeom prst="rect">
            <a:avLst/>
          </a:prstGeom>
          <a:noFill/>
        </p:spPr>
        <p:txBody>
          <a:bodyPr wrap="none" rtlCol="0">
            <a:spAutoFit/>
          </a:bodyPr>
          <a:lstStyle/>
          <a:p>
            <a:pPr algn="l"/>
            <a:r>
              <a:rPr lang="en-GB" sz="1400" b="0" dirty="0" smtClean="0"/>
              <a:t>Adjusted HR 0.77, p=0.007</a:t>
            </a:r>
          </a:p>
        </p:txBody>
      </p:sp>
      <p:sp>
        <p:nvSpPr>
          <p:cNvPr id="36" name="Text Box 8"/>
          <p:cNvSpPr txBox="1">
            <a:spLocks noChangeArrowheads="1"/>
          </p:cNvSpPr>
          <p:nvPr/>
        </p:nvSpPr>
        <p:spPr bwMode="auto">
          <a:xfrm>
            <a:off x="5304792" y="6464701"/>
            <a:ext cx="3618546" cy="24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b">
            <a:spAutoFit/>
          </a:bodyPr>
          <a:lstStyle/>
          <a:p>
            <a:pPr algn="r"/>
            <a:r>
              <a:rPr lang="en-GB" sz="1100" dirty="0" err="1"/>
              <a:t>Koopman</a:t>
            </a:r>
            <a:r>
              <a:rPr lang="en-GB" sz="1100" dirty="0"/>
              <a:t> et al. J </a:t>
            </a:r>
            <a:r>
              <a:rPr lang="en-GB" sz="1100" dirty="0" err="1"/>
              <a:t>Clin</a:t>
            </a:r>
            <a:r>
              <a:rPr lang="en-GB" sz="1100" dirty="0"/>
              <a:t> </a:t>
            </a:r>
            <a:r>
              <a:rPr lang="en-GB" sz="1100" dirty="0" err="1"/>
              <a:t>Oncol</a:t>
            </a:r>
            <a:r>
              <a:rPr lang="en-GB" sz="1100" dirty="0"/>
              <a:t> </a:t>
            </a:r>
            <a:r>
              <a:rPr lang="en-GB" sz="1100" dirty="0" smtClean="0"/>
              <a:t>2013; 31 </a:t>
            </a:r>
            <a:r>
              <a:rPr lang="en-GB" sz="1100" dirty="0"/>
              <a:t>(</a:t>
            </a:r>
            <a:r>
              <a:rPr lang="en-GB" sz="1100" dirty="0" err="1"/>
              <a:t>suppl</a:t>
            </a:r>
            <a:r>
              <a:rPr lang="en-GB" sz="1100" dirty="0"/>
              <a:t>; </a:t>
            </a:r>
            <a:r>
              <a:rPr lang="en-GB" sz="1100" dirty="0" err="1"/>
              <a:t>abstr</a:t>
            </a:r>
            <a:r>
              <a:rPr lang="en-GB" sz="1100" dirty="0"/>
              <a:t> 3502</a:t>
            </a:r>
            <a:r>
              <a:rPr lang="en-GB" sz="1100" dirty="0" smtClean="0"/>
              <a:t>)</a:t>
            </a:r>
            <a:endParaRPr lang="en-GB" sz="1100" dirty="0"/>
          </a:p>
        </p:txBody>
      </p:sp>
    </p:spTree>
    <p:extLst>
      <p:ext uri="{BB962C8B-B14F-4D97-AF65-F5344CB8AC3E}">
        <p14:creationId xmlns:p14="http://schemas.microsoft.com/office/powerpoint/2010/main" val="4048667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1"/>
            <a:ext cx="8686800" cy="939801"/>
          </a:xfrm>
        </p:spPr>
        <p:txBody>
          <a:bodyPr/>
          <a:lstStyle/>
          <a:p>
            <a:r>
              <a:rPr lang="en-GB" sz="1600" dirty="0" smtClean="0"/>
              <a:t>2166: Updated </a:t>
            </a:r>
            <a:r>
              <a:rPr lang="en-GB" sz="1600" dirty="0"/>
              <a:t>results including quality of life of the phase III CAIRO3 study of the Dutch Colorectal Cancer Group (</a:t>
            </a:r>
            <a:r>
              <a:rPr lang="en-GB" sz="1600" dirty="0" smtClean="0"/>
              <a:t>DCCG): Maintenance </a:t>
            </a:r>
            <a:r>
              <a:rPr lang="en-GB" sz="1600" dirty="0"/>
              <a:t>treatment with </a:t>
            </a:r>
            <a:r>
              <a:rPr lang="en-GB" sz="1600" dirty="0" err="1"/>
              <a:t>capecitabine</a:t>
            </a:r>
            <a:r>
              <a:rPr lang="en-GB" sz="1600" dirty="0"/>
              <a:t> and bevacizumab versus observation after induction treatment with chemotherapy and bevacizumab in metastatic colorectal cancer (</a:t>
            </a:r>
            <a:r>
              <a:rPr lang="en-GB" sz="1600" dirty="0" err="1"/>
              <a:t>mCRC</a:t>
            </a:r>
            <a:r>
              <a:rPr lang="en-GB" sz="1600" dirty="0" smtClean="0"/>
              <a:t>) – </a:t>
            </a:r>
            <a:r>
              <a:rPr lang="en-GB" sz="1600" i="1" dirty="0" smtClean="0"/>
              <a:t>Punt CJA et al</a:t>
            </a:r>
            <a:endParaRPr lang="en-GB" sz="1600" dirty="0"/>
          </a:p>
        </p:txBody>
      </p:sp>
      <p:sp>
        <p:nvSpPr>
          <p:cNvPr id="5" name="Text Box 4"/>
          <p:cNvSpPr txBox="1">
            <a:spLocks noChangeArrowheads="1"/>
          </p:cNvSpPr>
          <p:nvPr/>
        </p:nvSpPr>
        <p:spPr bwMode="auto">
          <a:xfrm>
            <a:off x="5630770" y="6490286"/>
            <a:ext cx="329256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Punt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2166)</a:t>
            </a:r>
            <a:endParaRPr lang="en-GB" sz="1100" dirty="0"/>
          </a:p>
        </p:txBody>
      </p:sp>
      <p:sp>
        <p:nvSpPr>
          <p:cNvPr id="6" name="Text Box 5"/>
          <p:cNvSpPr txBox="1">
            <a:spLocks noChangeArrowheads="1"/>
          </p:cNvSpPr>
          <p:nvPr/>
        </p:nvSpPr>
        <p:spPr bwMode="auto">
          <a:xfrm>
            <a:off x="384175" y="6474897"/>
            <a:ext cx="47974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t> </a:t>
            </a:r>
            <a:endParaRPr lang="en-GB" sz="1200" dirty="0"/>
          </a:p>
        </p:txBody>
      </p:sp>
      <p:grpSp>
        <p:nvGrpSpPr>
          <p:cNvPr id="53" name="Group 52"/>
          <p:cNvGrpSpPr/>
          <p:nvPr/>
        </p:nvGrpSpPr>
        <p:grpSpPr>
          <a:xfrm>
            <a:off x="228600" y="2508483"/>
            <a:ext cx="8930849" cy="3045862"/>
            <a:chOff x="228600" y="1730400"/>
            <a:chExt cx="8930849" cy="3045862"/>
          </a:xfrm>
        </p:grpSpPr>
        <p:grpSp>
          <p:nvGrpSpPr>
            <p:cNvPr id="49" name="Group 48"/>
            <p:cNvGrpSpPr/>
            <p:nvPr/>
          </p:nvGrpSpPr>
          <p:grpSpPr>
            <a:xfrm>
              <a:off x="228600" y="2125139"/>
              <a:ext cx="8878815" cy="2651123"/>
              <a:chOff x="228600" y="1744139"/>
              <a:chExt cx="8878815" cy="2651123"/>
            </a:xfrm>
          </p:grpSpPr>
          <p:sp>
            <p:nvSpPr>
              <p:cNvPr id="7" name="Oval 14"/>
              <p:cNvSpPr>
                <a:spLocks noChangeArrowheads="1"/>
              </p:cNvSpPr>
              <p:nvPr/>
            </p:nvSpPr>
            <p:spPr bwMode="auto">
              <a:xfrm>
                <a:off x="2984136" y="2780775"/>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8" name="AutoShape 15"/>
              <p:cNvCxnSpPr>
                <a:cxnSpLocks noChangeShapeType="1"/>
                <a:stCxn id="7" idx="0"/>
                <a:endCxn id="18" idx="1"/>
              </p:cNvCxnSpPr>
              <p:nvPr/>
            </p:nvCxnSpPr>
            <p:spPr bwMode="auto">
              <a:xfrm rot="5400000" flipH="1" flipV="1">
                <a:off x="3157866" y="2272577"/>
                <a:ext cx="626267" cy="390131"/>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a:endCxn id="17" idx="1"/>
              </p:cNvCxnSpPr>
              <p:nvPr/>
            </p:nvCxnSpPr>
            <p:spPr bwMode="auto">
              <a:xfrm rot="16200000" flipH="1">
                <a:off x="3161040" y="3479869"/>
                <a:ext cx="619919" cy="390130"/>
              </a:xfrm>
              <a:prstGeom prst="bentConnector2">
                <a:avLst/>
              </a:prstGeom>
              <a:noFill/>
              <a:ln w="38100">
                <a:solidFill>
                  <a:schemeClr val="bg1"/>
                </a:solidFill>
                <a:miter lim="800000"/>
                <a:headEnd/>
                <a:tailEnd type="triangle" w="med" len="med"/>
              </a:ln>
            </p:spPr>
          </p:cxnSp>
          <p:cxnSp>
            <p:nvCxnSpPr>
              <p:cNvPr id="13" name="AutoShape 19"/>
              <p:cNvCxnSpPr>
                <a:cxnSpLocks noChangeShapeType="1"/>
                <a:endCxn id="7" idx="2"/>
              </p:cNvCxnSpPr>
              <p:nvPr/>
            </p:nvCxnSpPr>
            <p:spPr bwMode="auto">
              <a:xfrm>
                <a:off x="2727413" y="3072875"/>
                <a:ext cx="256723" cy="0"/>
              </a:xfrm>
              <a:prstGeom prst="straightConnector1">
                <a:avLst/>
              </a:prstGeom>
              <a:noFill/>
              <a:ln w="38100">
                <a:solidFill>
                  <a:schemeClr val="bg1"/>
                </a:solidFill>
                <a:round/>
                <a:headEnd/>
                <a:tailEnd type="triangle" w="med" len="med"/>
              </a:ln>
            </p:spPr>
          </p:cxnSp>
          <p:cxnSp>
            <p:nvCxnSpPr>
              <p:cNvPr id="14" name="AutoShape 20"/>
              <p:cNvCxnSpPr>
                <a:cxnSpLocks noChangeShapeType="1"/>
                <a:stCxn id="17" idx="3"/>
              </p:cNvCxnSpPr>
              <p:nvPr/>
            </p:nvCxnSpPr>
            <p:spPr bwMode="auto">
              <a:xfrm flipV="1">
                <a:off x="5325835" y="3984893"/>
                <a:ext cx="288000" cy="1"/>
              </a:xfrm>
              <a:prstGeom prst="straightConnector1">
                <a:avLst/>
              </a:prstGeom>
              <a:noFill/>
              <a:ln w="38100">
                <a:solidFill>
                  <a:schemeClr val="bg1"/>
                </a:solidFill>
                <a:prstDash val="solid"/>
                <a:round/>
                <a:headEnd/>
                <a:tailEnd type="triangle" w="med" len="med"/>
              </a:ln>
            </p:spPr>
          </p:cxnSp>
          <p:cxnSp>
            <p:nvCxnSpPr>
              <p:cNvPr id="15" name="AutoShape 21"/>
              <p:cNvCxnSpPr>
                <a:cxnSpLocks noChangeShapeType="1"/>
                <a:stCxn id="18" idx="3"/>
              </p:cNvCxnSpPr>
              <p:nvPr/>
            </p:nvCxnSpPr>
            <p:spPr bwMode="auto">
              <a:xfrm>
                <a:off x="5326815" y="2154508"/>
                <a:ext cx="288000" cy="1"/>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228600" y="2212562"/>
                <a:ext cx="2550206" cy="172031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GB" altLang="zh-CN" dirty="0" smtClean="0">
                    <a:solidFill>
                      <a:schemeClr val="tx2"/>
                    </a:solidFill>
                    <a:ea typeface="SimSun" pitchFamily="2" charset="-122"/>
                  </a:rPr>
                  <a:t>Patients with </a:t>
                </a:r>
                <a:r>
                  <a:rPr lang="en-GB" altLang="zh-CN" dirty="0" err="1" smtClean="0">
                    <a:solidFill>
                      <a:schemeClr val="tx2"/>
                    </a:solidFill>
                    <a:ea typeface="SimSun" pitchFamily="2" charset="-122"/>
                  </a:rPr>
                  <a:t>mCRC</a:t>
                </a:r>
                <a:endParaRPr lang="en-GB" altLang="zh-CN" i="1" dirty="0" smtClean="0">
                  <a:solidFill>
                    <a:schemeClr val="tx2"/>
                  </a:solidFill>
                  <a:ea typeface="SimSun" pitchFamily="2" charset="-122"/>
                </a:endParaRPr>
              </a:p>
              <a:p>
                <a:pPr marL="180975" indent="-180975" algn="l" defTabSz="892175" eaLnBrk="0" hangingPunct="0">
                  <a:spcAft>
                    <a:spcPct val="30000"/>
                  </a:spcAft>
                  <a:buFont typeface="Arial" pitchFamily="34" charset="0"/>
                  <a:buChar char="•"/>
                </a:pPr>
                <a:r>
                  <a:rPr lang="en-GB" altLang="zh-CN" dirty="0" smtClean="0">
                    <a:solidFill>
                      <a:schemeClr val="tx2"/>
                    </a:solidFill>
                    <a:ea typeface="SimSun" pitchFamily="2" charset="-122"/>
                  </a:rPr>
                  <a:t>PS 0–1</a:t>
                </a:r>
              </a:p>
              <a:p>
                <a:pPr marL="180975" indent="-180975" algn="l" defTabSz="892175" eaLnBrk="0" hangingPunct="0">
                  <a:spcAft>
                    <a:spcPct val="30000"/>
                  </a:spcAft>
                  <a:buFont typeface="Arial" pitchFamily="34" charset="0"/>
                  <a:buChar char="•"/>
                </a:pPr>
                <a:r>
                  <a:rPr lang="en-GB" altLang="zh-CN" dirty="0" smtClean="0">
                    <a:solidFill>
                      <a:schemeClr val="tx2"/>
                    </a:solidFill>
                    <a:ea typeface="SimSun" pitchFamily="2" charset="-122"/>
                  </a:rPr>
                  <a:t>Stable disease or better after 6 cycles CAPOX+BEV</a:t>
                </a:r>
              </a:p>
            </p:txBody>
          </p:sp>
          <p:sp>
            <p:nvSpPr>
              <p:cNvPr id="17" name="AutoShape 12"/>
              <p:cNvSpPr>
                <a:spLocks noChangeArrowheads="1"/>
              </p:cNvSpPr>
              <p:nvPr/>
            </p:nvSpPr>
            <p:spPr bwMode="auto">
              <a:xfrm>
                <a:off x="3666064" y="3574526"/>
                <a:ext cx="1659771"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CAP+BEV</a:t>
                </a:r>
              </a:p>
              <a:p>
                <a:pPr algn="ctr" defTabSz="892175" eaLnBrk="0" hangingPunct="0"/>
                <a:r>
                  <a:rPr lang="en-GB" altLang="zh-CN" dirty="0" smtClean="0">
                    <a:ea typeface="SimSun" pitchFamily="2" charset="-122"/>
                  </a:rPr>
                  <a:t>(n=243)</a:t>
                </a:r>
                <a:endParaRPr lang="en-GB" altLang="zh-CN" dirty="0">
                  <a:ea typeface="SimSun" pitchFamily="2" charset="-122"/>
                </a:endParaRPr>
              </a:p>
            </p:txBody>
          </p:sp>
          <p:sp>
            <p:nvSpPr>
              <p:cNvPr id="18" name="AutoShape 8"/>
              <p:cNvSpPr>
                <a:spLocks noChangeArrowheads="1"/>
              </p:cNvSpPr>
              <p:nvPr/>
            </p:nvSpPr>
            <p:spPr bwMode="auto">
              <a:xfrm>
                <a:off x="3666065" y="1744139"/>
                <a:ext cx="166075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Observation</a:t>
                </a:r>
              </a:p>
              <a:p>
                <a:pPr algn="ctr" defTabSz="892175" eaLnBrk="0" hangingPunct="0"/>
                <a:r>
                  <a:rPr lang="en-GB" altLang="zh-CN" dirty="0" smtClean="0">
                    <a:solidFill>
                      <a:schemeClr val="tx2"/>
                    </a:solidFill>
                    <a:ea typeface="SimSun" pitchFamily="2" charset="-122"/>
                  </a:rPr>
                  <a:t>(n=248)</a:t>
                </a:r>
                <a:endParaRPr lang="en-GB" altLang="zh-CN" dirty="0">
                  <a:solidFill>
                    <a:schemeClr val="tx2"/>
                  </a:solidFill>
                  <a:ea typeface="SimSun" pitchFamily="2" charset="-122"/>
                </a:endParaRPr>
              </a:p>
            </p:txBody>
          </p:sp>
          <p:sp>
            <p:nvSpPr>
              <p:cNvPr id="23" name="AutoShape 12"/>
              <p:cNvSpPr>
                <a:spLocks noChangeArrowheads="1"/>
              </p:cNvSpPr>
              <p:nvPr/>
            </p:nvSpPr>
            <p:spPr bwMode="auto">
              <a:xfrm>
                <a:off x="8449737" y="2174655"/>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30" name="AutoShape 12"/>
              <p:cNvSpPr>
                <a:spLocks noChangeArrowheads="1"/>
              </p:cNvSpPr>
              <p:nvPr/>
            </p:nvSpPr>
            <p:spPr bwMode="auto">
              <a:xfrm>
                <a:off x="5613402" y="1864787"/>
                <a:ext cx="558000" cy="2432140"/>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41" name="AutoShape 20"/>
              <p:cNvCxnSpPr>
                <a:cxnSpLocks noChangeShapeType="1"/>
              </p:cNvCxnSpPr>
              <p:nvPr/>
            </p:nvCxnSpPr>
            <p:spPr bwMode="auto">
              <a:xfrm flipV="1">
                <a:off x="6172200" y="3733800"/>
                <a:ext cx="252000" cy="1"/>
              </a:xfrm>
              <a:prstGeom prst="straightConnector1">
                <a:avLst/>
              </a:prstGeom>
              <a:noFill/>
              <a:ln w="38100">
                <a:solidFill>
                  <a:schemeClr val="bg1"/>
                </a:solidFill>
                <a:prstDash val="solid"/>
                <a:round/>
                <a:headEnd/>
                <a:tailEnd type="triangle" w="med" len="med"/>
              </a:ln>
            </p:spPr>
          </p:cxnSp>
          <p:cxnSp>
            <p:nvCxnSpPr>
              <p:cNvPr id="42" name="AutoShape 21"/>
              <p:cNvCxnSpPr>
                <a:cxnSpLocks noChangeShapeType="1"/>
              </p:cNvCxnSpPr>
              <p:nvPr/>
            </p:nvCxnSpPr>
            <p:spPr bwMode="auto">
              <a:xfrm>
                <a:off x="6173180" y="2436814"/>
                <a:ext cx="252000" cy="1"/>
              </a:xfrm>
              <a:prstGeom prst="straightConnector1">
                <a:avLst/>
              </a:prstGeom>
              <a:noFill/>
              <a:ln w="38100">
                <a:solidFill>
                  <a:schemeClr val="bg1"/>
                </a:solidFill>
                <a:round/>
                <a:headEnd/>
                <a:tailEnd type="triangle" w="med" len="med"/>
              </a:ln>
            </p:spPr>
          </p:cxnSp>
          <p:sp>
            <p:nvSpPr>
              <p:cNvPr id="43" name="Rounded Rectangle 42"/>
              <p:cNvSpPr/>
              <p:nvPr/>
            </p:nvSpPr>
            <p:spPr>
              <a:xfrm>
                <a:off x="6424198" y="2037073"/>
                <a:ext cx="1818000" cy="82073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Re-introduction CAPOX+BEV</a:t>
                </a:r>
                <a:endParaRPr lang="en-GB" dirty="0">
                  <a:solidFill>
                    <a:schemeClr val="tx1"/>
                  </a:solidFill>
                </a:endParaRPr>
              </a:p>
            </p:txBody>
          </p:sp>
          <p:sp>
            <p:nvSpPr>
              <p:cNvPr id="44" name="Rounded Rectangle 43"/>
              <p:cNvSpPr/>
              <p:nvPr/>
            </p:nvSpPr>
            <p:spPr>
              <a:xfrm>
                <a:off x="6424200" y="3332252"/>
                <a:ext cx="1818000" cy="82073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Any treatment</a:t>
                </a:r>
                <a:endParaRPr lang="en-GB" dirty="0">
                  <a:solidFill>
                    <a:schemeClr val="tx1"/>
                  </a:solidFill>
                </a:endParaRPr>
              </a:p>
            </p:txBody>
          </p:sp>
          <p:cxnSp>
            <p:nvCxnSpPr>
              <p:cNvPr id="45" name="AutoShape 20"/>
              <p:cNvCxnSpPr>
                <a:cxnSpLocks noChangeShapeType="1"/>
              </p:cNvCxnSpPr>
              <p:nvPr/>
            </p:nvCxnSpPr>
            <p:spPr bwMode="auto">
              <a:xfrm flipV="1">
                <a:off x="8236959" y="3735386"/>
                <a:ext cx="216000" cy="1"/>
              </a:xfrm>
              <a:prstGeom prst="straightConnector1">
                <a:avLst/>
              </a:prstGeom>
              <a:noFill/>
              <a:ln w="38100">
                <a:solidFill>
                  <a:schemeClr val="bg1"/>
                </a:solidFill>
                <a:prstDash val="solid"/>
                <a:round/>
                <a:headEnd/>
                <a:tailEnd type="triangle" w="med" len="med"/>
              </a:ln>
            </p:spPr>
          </p:cxnSp>
          <p:cxnSp>
            <p:nvCxnSpPr>
              <p:cNvPr id="46" name="AutoShape 21"/>
              <p:cNvCxnSpPr>
                <a:cxnSpLocks noChangeShapeType="1"/>
              </p:cNvCxnSpPr>
              <p:nvPr/>
            </p:nvCxnSpPr>
            <p:spPr bwMode="auto">
              <a:xfrm>
                <a:off x="8237939" y="2438400"/>
                <a:ext cx="216000" cy="1"/>
              </a:xfrm>
              <a:prstGeom prst="straightConnector1">
                <a:avLst/>
              </a:prstGeom>
              <a:noFill/>
              <a:ln w="38100">
                <a:solidFill>
                  <a:schemeClr val="bg1"/>
                </a:solidFill>
                <a:round/>
                <a:headEnd/>
                <a:tailEnd type="triangle" w="med" len="med"/>
              </a:ln>
            </p:spPr>
          </p:cxnSp>
          <p:sp>
            <p:nvSpPr>
              <p:cNvPr id="47" name="AutoShape 12"/>
              <p:cNvSpPr>
                <a:spLocks noChangeArrowheads="1"/>
              </p:cNvSpPr>
              <p:nvPr/>
            </p:nvSpPr>
            <p:spPr bwMode="auto">
              <a:xfrm>
                <a:off x="8449737" y="347133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grpSp>
        <p:sp>
          <p:nvSpPr>
            <p:cNvPr id="50" name="TextBox 49"/>
            <p:cNvSpPr txBox="1"/>
            <p:nvPr/>
          </p:nvSpPr>
          <p:spPr>
            <a:xfrm>
              <a:off x="5511528" y="1730400"/>
              <a:ext cx="761747" cy="369332"/>
            </a:xfrm>
            <a:prstGeom prst="rect">
              <a:avLst/>
            </a:prstGeom>
            <a:noFill/>
          </p:spPr>
          <p:txBody>
            <a:bodyPr wrap="none" rtlCol="0">
              <a:spAutoFit/>
            </a:bodyPr>
            <a:lstStyle/>
            <a:p>
              <a:pPr algn="ctr"/>
              <a:r>
                <a:rPr lang="en-GB" dirty="0" smtClean="0"/>
                <a:t>PFS1</a:t>
              </a:r>
              <a:endParaRPr lang="en-GB" dirty="0"/>
            </a:p>
          </p:txBody>
        </p:sp>
        <p:sp>
          <p:nvSpPr>
            <p:cNvPr id="51" name="TextBox 50"/>
            <p:cNvSpPr txBox="1"/>
            <p:nvPr/>
          </p:nvSpPr>
          <p:spPr>
            <a:xfrm>
              <a:off x="8397702" y="1730400"/>
              <a:ext cx="761747" cy="369332"/>
            </a:xfrm>
            <a:prstGeom prst="rect">
              <a:avLst/>
            </a:prstGeom>
            <a:noFill/>
          </p:spPr>
          <p:txBody>
            <a:bodyPr wrap="none" rtlCol="0">
              <a:spAutoFit/>
            </a:bodyPr>
            <a:lstStyle/>
            <a:p>
              <a:pPr algn="ctr"/>
              <a:r>
                <a:rPr lang="en-GB" dirty="0" smtClean="0"/>
                <a:t>PFS2</a:t>
              </a:r>
              <a:endParaRPr lang="en-GB" dirty="0"/>
            </a:p>
          </p:txBody>
        </p:sp>
      </p:grpSp>
      <p:sp>
        <p:nvSpPr>
          <p:cNvPr id="52" name="Rectangle 9"/>
          <p:cNvSpPr txBox="1">
            <a:spLocks noChangeArrowheads="1"/>
          </p:cNvSpPr>
          <p:nvPr/>
        </p:nvSpPr>
        <p:spPr bwMode="auto">
          <a:xfrm>
            <a:off x="228600" y="5578683"/>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PFS2</a:t>
            </a:r>
          </a:p>
          <a:p>
            <a:endParaRPr lang="en-GB" sz="1600" kern="0" dirty="0" smtClean="0"/>
          </a:p>
        </p:txBody>
      </p:sp>
      <p:sp>
        <p:nvSpPr>
          <p:cNvPr id="31" name="Content Placeholder 7"/>
          <p:cNvSpPr>
            <a:spLocks noGrp="1"/>
          </p:cNvSpPr>
          <p:nvPr>
            <p:ph idx="1"/>
          </p:nvPr>
        </p:nvSpPr>
        <p:spPr>
          <a:xfrm>
            <a:off x="228600" y="1320800"/>
            <a:ext cx="8686800" cy="5308600"/>
          </a:xfrm>
        </p:spPr>
        <p:txBody>
          <a:bodyPr/>
          <a:lstStyle/>
          <a:p>
            <a:r>
              <a:rPr lang="en-GB" sz="1600" dirty="0" smtClean="0"/>
              <a:t>Study objective</a:t>
            </a:r>
            <a:endParaRPr lang="en-GB" sz="1600" dirty="0"/>
          </a:p>
          <a:p>
            <a:pPr lvl="1"/>
            <a:r>
              <a:rPr lang="en-US" sz="1600" dirty="0"/>
              <a:t>To investigate </a:t>
            </a:r>
            <a:r>
              <a:rPr lang="en-GB" sz="1600" dirty="0"/>
              <a:t>the efficacy of maintenance treatment with </a:t>
            </a:r>
            <a:r>
              <a:rPr lang="en-GB" sz="1600" dirty="0" err="1"/>
              <a:t>capecitabine+BEV</a:t>
            </a:r>
            <a:r>
              <a:rPr lang="en-GB" sz="1600" dirty="0"/>
              <a:t> vs. observation in patients with </a:t>
            </a:r>
            <a:r>
              <a:rPr lang="en-GB" sz="1600" dirty="0" err="1"/>
              <a:t>mCRC</a:t>
            </a:r>
            <a:r>
              <a:rPr lang="en-GB" sz="1600" dirty="0"/>
              <a:t> not progressing during induction treatment with capecitabine, oxaliplatin </a:t>
            </a:r>
            <a:r>
              <a:rPr lang="en-US" sz="1600" dirty="0"/>
              <a:t>and BEV (CAPOX-B)</a:t>
            </a:r>
          </a:p>
          <a:p>
            <a:endParaRPr lang="en-GB" dirty="0"/>
          </a:p>
        </p:txBody>
      </p:sp>
    </p:spTree>
    <p:extLst>
      <p:ext uri="{BB962C8B-B14F-4D97-AF65-F5344CB8AC3E}">
        <p14:creationId xmlns:p14="http://schemas.microsoft.com/office/powerpoint/2010/main" val="3827142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2166: Updated results including quality of life of the phase III CAIRO3 study of the Dutch Colorectal Cancer Group (DCCG): Maintenance treatment with </a:t>
            </a:r>
            <a:r>
              <a:rPr lang="en-GB" sz="1600" dirty="0" err="1">
                <a:solidFill>
                  <a:srgbClr val="043882"/>
                </a:solidFill>
              </a:rPr>
              <a:t>capecitabine</a:t>
            </a:r>
            <a:r>
              <a:rPr lang="en-GB" sz="1600" dirty="0">
                <a:solidFill>
                  <a:srgbClr val="043882"/>
                </a:solidFill>
              </a:rPr>
              <a:t> and </a:t>
            </a:r>
            <a:r>
              <a:rPr lang="en-GB" sz="1600" dirty="0" err="1">
                <a:solidFill>
                  <a:srgbClr val="043882"/>
                </a:solidFill>
              </a:rPr>
              <a:t>bevacizumab</a:t>
            </a:r>
            <a:r>
              <a:rPr lang="en-GB" sz="1600" dirty="0">
                <a:solidFill>
                  <a:srgbClr val="043882"/>
                </a:solidFill>
              </a:rPr>
              <a:t> versus observation after induction treatment with chemotherapy and </a:t>
            </a:r>
            <a:r>
              <a:rPr lang="en-GB" sz="1600" dirty="0" err="1">
                <a:solidFill>
                  <a:srgbClr val="043882"/>
                </a:solidFill>
              </a:rPr>
              <a:t>bevacizumab</a:t>
            </a:r>
            <a:r>
              <a:rPr lang="en-GB" sz="1600" dirty="0">
                <a:solidFill>
                  <a:srgbClr val="043882"/>
                </a:solidFill>
              </a:rPr>
              <a:t> in metastatic colorectal cancer (</a:t>
            </a:r>
            <a:r>
              <a:rPr lang="en-GB" sz="1600" dirty="0" err="1">
                <a:solidFill>
                  <a:srgbClr val="043882"/>
                </a:solidFill>
              </a:rPr>
              <a:t>mCRC</a:t>
            </a:r>
            <a:r>
              <a:rPr lang="en-GB" sz="1600" dirty="0">
                <a:solidFill>
                  <a:srgbClr val="043882"/>
                </a:solidFill>
              </a:rPr>
              <a:t>) – </a:t>
            </a:r>
            <a:r>
              <a:rPr lang="en-GB" sz="1600" i="1" dirty="0">
                <a:solidFill>
                  <a:srgbClr val="043882"/>
                </a:solidFill>
              </a:rPr>
              <a:t>Punt CJA et al</a:t>
            </a:r>
            <a:endParaRPr lang="en-GB" sz="2000" dirty="0"/>
          </a:p>
        </p:txBody>
      </p:sp>
      <p:sp>
        <p:nvSpPr>
          <p:cNvPr id="3" name="Content Placeholder 2"/>
          <p:cNvSpPr>
            <a:spLocks noGrp="1"/>
          </p:cNvSpPr>
          <p:nvPr>
            <p:ph idx="1"/>
          </p:nvPr>
        </p:nvSpPr>
        <p:spPr/>
        <p:txBody>
          <a:bodyPr/>
          <a:lstStyle/>
          <a:p>
            <a:r>
              <a:rPr lang="en-GB" sz="1800" dirty="0" smtClean="0"/>
              <a:t>Key results</a:t>
            </a:r>
            <a:br>
              <a:rPr lang="en-GB" sz="1800" dirty="0" smtClean="0"/>
            </a:br>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lvl="1">
              <a:spcBef>
                <a:spcPts val="1800"/>
              </a:spcBef>
            </a:pPr>
            <a:r>
              <a:rPr lang="en-GB" sz="1800" dirty="0" err="1" smtClean="0"/>
              <a:t>QoL</a:t>
            </a:r>
            <a:r>
              <a:rPr lang="en-GB" sz="1800" dirty="0" smtClean="0"/>
              <a:t> (between group treatment differences): </a:t>
            </a:r>
          </a:p>
          <a:p>
            <a:pPr lvl="2"/>
            <a:r>
              <a:rPr lang="en-GB" sz="1800" dirty="0" smtClean="0"/>
              <a:t>Overall </a:t>
            </a:r>
            <a:r>
              <a:rPr lang="en-GB" sz="1800" dirty="0" err="1" smtClean="0"/>
              <a:t>QoL</a:t>
            </a:r>
            <a:r>
              <a:rPr lang="en-GB" sz="1800" dirty="0" smtClean="0"/>
              <a:t> score: 3.9 </a:t>
            </a:r>
            <a:r>
              <a:rPr lang="en-GB" sz="1800" dirty="0"/>
              <a:t>(95</a:t>
            </a:r>
            <a:r>
              <a:rPr lang="en-GB" sz="1800" dirty="0" smtClean="0"/>
              <a:t>% CI: 1.2, </a:t>
            </a:r>
            <a:r>
              <a:rPr lang="en-GB" sz="1800" dirty="0"/>
              <a:t>6.5</a:t>
            </a:r>
            <a:r>
              <a:rPr lang="en-GB" sz="1800" dirty="0" smtClean="0"/>
              <a:t>); p=0.004 (not </a:t>
            </a:r>
            <a:r>
              <a:rPr lang="en-GB" sz="1800" dirty="0"/>
              <a:t>clinically </a:t>
            </a:r>
            <a:r>
              <a:rPr lang="en-GB" sz="1800" dirty="0" smtClean="0"/>
              <a:t>relevant)</a:t>
            </a:r>
          </a:p>
          <a:p>
            <a:pPr lvl="2"/>
            <a:r>
              <a:rPr lang="en-GB" sz="1800" dirty="0" smtClean="0"/>
              <a:t>Fatigue score: –4.2 (95% CI: –7.0, –1.3), p=0.004</a:t>
            </a:r>
          </a:p>
          <a:p>
            <a:r>
              <a:rPr lang="en-GB" sz="1800" b="1" dirty="0" smtClean="0"/>
              <a:t>Conclusions</a:t>
            </a:r>
            <a:endParaRPr lang="en-GB" sz="1800" b="1" dirty="0"/>
          </a:p>
          <a:p>
            <a:pPr lvl="1"/>
            <a:r>
              <a:rPr lang="en-GB" sz="1800" b="1" dirty="0" smtClean="0"/>
              <a:t>CAP+BEV significantly prolonged PFS1, PFS2, time to second progression and OS vs. the observation group</a:t>
            </a:r>
          </a:p>
          <a:p>
            <a:pPr lvl="1"/>
            <a:r>
              <a:rPr lang="en-GB" sz="1800" b="1" dirty="0" err="1" smtClean="0"/>
              <a:t>QoL</a:t>
            </a:r>
            <a:r>
              <a:rPr lang="en-GB" sz="1800" b="1" dirty="0" smtClean="0"/>
              <a:t> and fatigues scores were better in the observation group vs. the CAP+BEV, although the differences were not clinically relevant</a:t>
            </a:r>
          </a:p>
        </p:txBody>
      </p:sp>
      <p:graphicFrame>
        <p:nvGraphicFramePr>
          <p:cNvPr id="17" name="Table 16"/>
          <p:cNvGraphicFramePr>
            <a:graphicFrameLocks noGrp="1"/>
          </p:cNvGraphicFramePr>
          <p:nvPr>
            <p:extLst>
              <p:ext uri="{D42A27DB-BD31-4B8C-83A1-F6EECF244321}">
                <p14:modId xmlns:p14="http://schemas.microsoft.com/office/powerpoint/2010/main" val="1918685501"/>
              </p:ext>
            </p:extLst>
          </p:nvPr>
        </p:nvGraphicFramePr>
        <p:xfrm>
          <a:off x="505096" y="1722687"/>
          <a:ext cx="8307978" cy="1676400"/>
        </p:xfrm>
        <a:graphic>
          <a:graphicData uri="http://schemas.openxmlformats.org/drawingml/2006/table">
            <a:tbl>
              <a:tblPr firstRow="1" bandRow="1">
                <a:tableStyleId>{69012ECD-51FC-41F1-AA8D-1B2483CD663E}</a:tableStyleId>
              </a:tblPr>
              <a:tblGrid>
                <a:gridCol w="3002063"/>
                <a:gridCol w="1604772"/>
                <a:gridCol w="1349829"/>
                <a:gridCol w="1201783"/>
                <a:gridCol w="1149531"/>
              </a:tblGrid>
              <a:tr h="193130">
                <a:tc>
                  <a:txBody>
                    <a:bodyPr/>
                    <a:lstStyle/>
                    <a:p>
                      <a:r>
                        <a:rPr lang="en-GB" sz="1600" dirty="0" smtClean="0">
                          <a:solidFill>
                            <a:schemeClr val="tx2"/>
                          </a:solidFill>
                        </a:rPr>
                        <a:t>Outcome,</a:t>
                      </a:r>
                      <a:r>
                        <a:rPr lang="en-GB" sz="1600" baseline="0" dirty="0" smtClean="0">
                          <a:solidFill>
                            <a:schemeClr val="tx2"/>
                          </a:solidFill>
                        </a:rPr>
                        <a:t> </a:t>
                      </a:r>
                      <a:r>
                        <a:rPr lang="en-GB" sz="1600" baseline="0" dirty="0" err="1" smtClean="0">
                          <a:solidFill>
                            <a:schemeClr val="tx2"/>
                          </a:solidFill>
                        </a:rPr>
                        <a:t>mos</a:t>
                      </a:r>
                      <a:endParaRPr lang="en-GB" sz="1600" dirty="0">
                        <a:solidFill>
                          <a:schemeClr val="tx2"/>
                        </a:solidFill>
                      </a:endParaRPr>
                    </a:p>
                  </a:txBody>
                  <a:tcPr/>
                </a:tc>
                <a:tc>
                  <a:txBody>
                    <a:bodyPr/>
                    <a:lstStyle/>
                    <a:p>
                      <a:pPr algn="ctr"/>
                      <a:r>
                        <a:rPr lang="en-GB" sz="1600" dirty="0" smtClean="0">
                          <a:solidFill>
                            <a:schemeClr val="tx2"/>
                          </a:solidFill>
                        </a:rPr>
                        <a:t>Observation</a:t>
                      </a:r>
                      <a:endParaRPr lang="en-GB" sz="1600" dirty="0">
                        <a:solidFill>
                          <a:schemeClr val="tx2"/>
                        </a:solidFill>
                      </a:endParaRPr>
                    </a:p>
                  </a:txBody>
                  <a:tcPr/>
                </a:tc>
                <a:tc>
                  <a:txBody>
                    <a:bodyPr/>
                    <a:lstStyle/>
                    <a:p>
                      <a:pPr algn="ctr"/>
                      <a:r>
                        <a:rPr lang="en-GB" sz="1600" dirty="0" smtClean="0">
                          <a:solidFill>
                            <a:schemeClr val="tx2"/>
                          </a:solidFill>
                        </a:rPr>
                        <a:t>CAP+BEV</a:t>
                      </a:r>
                      <a:endParaRPr lang="en-GB" sz="1600" dirty="0">
                        <a:solidFill>
                          <a:schemeClr val="tx2"/>
                        </a:solidFill>
                      </a:endParaRPr>
                    </a:p>
                  </a:txBody>
                  <a:tcPr/>
                </a:tc>
                <a:tc>
                  <a:txBody>
                    <a:bodyPr/>
                    <a:lstStyle/>
                    <a:p>
                      <a:pPr algn="ctr"/>
                      <a:r>
                        <a:rPr lang="en-GB" sz="1600" dirty="0" smtClean="0">
                          <a:solidFill>
                            <a:schemeClr val="tx2"/>
                          </a:solidFill>
                        </a:rPr>
                        <a:t>HR</a:t>
                      </a:r>
                      <a:endParaRPr lang="en-GB" sz="16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2"/>
                          </a:solidFill>
                        </a:rPr>
                        <a:t>p-value</a:t>
                      </a:r>
                    </a:p>
                  </a:txBody>
                  <a:tcPr/>
                </a:tc>
              </a:tr>
              <a:tr h="193130">
                <a:tc>
                  <a:txBody>
                    <a:bodyPr/>
                    <a:lstStyle/>
                    <a:p>
                      <a:r>
                        <a:rPr lang="en-GB" sz="1600" b="0" dirty="0" smtClean="0"/>
                        <a:t>PFS1</a:t>
                      </a:r>
                      <a:endParaRPr lang="en-GB" sz="1600" b="0" dirty="0"/>
                    </a:p>
                  </a:txBody>
                  <a:tcPr/>
                </a:tc>
                <a:tc>
                  <a:txBody>
                    <a:bodyPr/>
                    <a:lstStyle/>
                    <a:p>
                      <a:pPr algn="ctr"/>
                      <a:r>
                        <a:rPr lang="en-GB" sz="1600" dirty="0" smtClean="0"/>
                        <a:t>4.1</a:t>
                      </a:r>
                      <a:endParaRPr lang="en-GB" sz="1600" dirty="0"/>
                    </a:p>
                  </a:txBody>
                  <a:tcPr/>
                </a:tc>
                <a:tc>
                  <a:txBody>
                    <a:bodyPr/>
                    <a:lstStyle/>
                    <a:p>
                      <a:pPr algn="ctr"/>
                      <a:r>
                        <a:rPr lang="en-GB" sz="1600" dirty="0" smtClean="0"/>
                        <a:t>8.5</a:t>
                      </a:r>
                      <a:endParaRPr lang="en-GB" sz="1600" dirty="0"/>
                    </a:p>
                  </a:txBody>
                  <a:tcPr/>
                </a:tc>
                <a:tc>
                  <a:txBody>
                    <a:bodyPr/>
                    <a:lstStyle/>
                    <a:p>
                      <a:pPr algn="ctr"/>
                      <a:r>
                        <a:rPr lang="en-GB" sz="1600" dirty="0" smtClean="0"/>
                        <a:t>0.44</a:t>
                      </a:r>
                      <a:endParaRPr lang="en-GB" sz="1600" dirty="0"/>
                    </a:p>
                  </a:txBody>
                  <a:tcPr/>
                </a:tc>
                <a:tc>
                  <a:txBody>
                    <a:bodyPr/>
                    <a:lstStyle/>
                    <a:p>
                      <a:pPr algn="ctr"/>
                      <a:r>
                        <a:rPr lang="en-GB" sz="1600" dirty="0" smtClean="0"/>
                        <a:t>&lt;0.00001</a:t>
                      </a:r>
                      <a:endParaRPr lang="en-GB" sz="1600" dirty="0"/>
                    </a:p>
                  </a:txBody>
                  <a:tcPr/>
                </a:tc>
              </a:tr>
              <a:tr h="193130">
                <a:tc>
                  <a:txBody>
                    <a:bodyPr/>
                    <a:lstStyle/>
                    <a:p>
                      <a:r>
                        <a:rPr lang="en-GB" sz="1600" b="0" dirty="0" smtClean="0"/>
                        <a:t>PFS2</a:t>
                      </a:r>
                      <a:endParaRPr lang="en-GB" sz="1600" b="0" dirty="0"/>
                    </a:p>
                  </a:txBody>
                  <a:tcPr/>
                </a:tc>
                <a:tc>
                  <a:txBody>
                    <a:bodyPr/>
                    <a:lstStyle/>
                    <a:p>
                      <a:pPr algn="ctr"/>
                      <a:r>
                        <a:rPr lang="en-GB" sz="1600" dirty="0" smtClean="0"/>
                        <a:t>10.5</a:t>
                      </a:r>
                      <a:endParaRPr lang="en-GB" sz="1600" dirty="0"/>
                    </a:p>
                  </a:txBody>
                  <a:tcPr/>
                </a:tc>
                <a:tc>
                  <a:txBody>
                    <a:bodyPr/>
                    <a:lstStyle/>
                    <a:p>
                      <a:pPr algn="ctr"/>
                      <a:r>
                        <a:rPr lang="en-GB" sz="1600" dirty="0" smtClean="0"/>
                        <a:t>11.8</a:t>
                      </a:r>
                      <a:endParaRPr lang="en-GB" sz="1600" dirty="0"/>
                    </a:p>
                  </a:txBody>
                  <a:tcPr/>
                </a:tc>
                <a:tc>
                  <a:txBody>
                    <a:bodyPr/>
                    <a:lstStyle/>
                    <a:p>
                      <a:pPr algn="ctr"/>
                      <a:r>
                        <a:rPr lang="en-GB" sz="1600" dirty="0" smtClean="0"/>
                        <a:t>0.81</a:t>
                      </a:r>
                      <a:endParaRPr lang="en-GB" sz="1600" dirty="0"/>
                    </a:p>
                  </a:txBody>
                  <a:tcPr/>
                </a:tc>
                <a:tc>
                  <a:txBody>
                    <a:bodyPr/>
                    <a:lstStyle/>
                    <a:p>
                      <a:pPr algn="ctr"/>
                      <a:r>
                        <a:rPr lang="en-GB" sz="1600" dirty="0" smtClean="0"/>
                        <a:t>0.028</a:t>
                      </a:r>
                      <a:endParaRPr lang="en-GB" sz="1600" dirty="0"/>
                    </a:p>
                  </a:txBody>
                  <a:tcPr/>
                </a:tc>
              </a:tr>
              <a:tr h="193130">
                <a:tc>
                  <a:txBody>
                    <a:bodyPr/>
                    <a:lstStyle/>
                    <a:p>
                      <a:r>
                        <a:rPr lang="en-GB" sz="1600" b="0" dirty="0" smtClean="0"/>
                        <a:t>Time</a:t>
                      </a:r>
                      <a:r>
                        <a:rPr lang="en-GB" sz="1600" b="0" baseline="0" dirty="0" smtClean="0"/>
                        <a:t> to second progression</a:t>
                      </a:r>
                      <a:endParaRPr lang="en-GB" sz="1600" b="0" dirty="0"/>
                    </a:p>
                  </a:txBody>
                  <a:tcPr/>
                </a:tc>
                <a:tc>
                  <a:txBody>
                    <a:bodyPr/>
                    <a:lstStyle/>
                    <a:p>
                      <a:pPr algn="ctr"/>
                      <a:r>
                        <a:rPr lang="en-GB" sz="1600" dirty="0" smtClean="0"/>
                        <a:t>15.0</a:t>
                      </a:r>
                      <a:endParaRPr lang="en-GB" sz="1600" dirty="0"/>
                    </a:p>
                  </a:txBody>
                  <a:tcPr/>
                </a:tc>
                <a:tc>
                  <a:txBody>
                    <a:bodyPr/>
                    <a:lstStyle/>
                    <a:p>
                      <a:pPr algn="ctr"/>
                      <a:r>
                        <a:rPr lang="en-GB" sz="1600" dirty="0" smtClean="0"/>
                        <a:t>19.8</a:t>
                      </a:r>
                      <a:endParaRPr lang="en-GB" sz="1600" dirty="0"/>
                    </a:p>
                  </a:txBody>
                  <a:tcPr/>
                </a:tc>
                <a:tc>
                  <a:txBody>
                    <a:bodyPr/>
                    <a:lstStyle/>
                    <a:p>
                      <a:pPr algn="ctr"/>
                      <a:r>
                        <a:rPr lang="en-GB" sz="1600" dirty="0" smtClean="0"/>
                        <a:t>0.67</a:t>
                      </a:r>
                      <a:endParaRPr lang="en-GB" sz="1600" dirty="0"/>
                    </a:p>
                  </a:txBody>
                  <a:tcPr/>
                </a:tc>
                <a:tc>
                  <a:txBody>
                    <a:bodyPr/>
                    <a:lstStyle/>
                    <a:p>
                      <a:pPr algn="ctr"/>
                      <a:r>
                        <a:rPr lang="en-GB" sz="1600" dirty="0" smtClean="0"/>
                        <a:t>&lt;0.00001</a:t>
                      </a:r>
                      <a:endParaRPr lang="en-GB" sz="1600" dirty="0"/>
                    </a:p>
                  </a:txBody>
                  <a:tcPr/>
                </a:tc>
              </a:tr>
              <a:tr h="193130">
                <a:tc>
                  <a:txBody>
                    <a:bodyPr/>
                    <a:lstStyle/>
                    <a:p>
                      <a:r>
                        <a:rPr lang="en-GB" sz="1600" b="0" dirty="0" smtClean="0"/>
                        <a:t>OS</a:t>
                      </a:r>
                      <a:endParaRPr lang="en-GB" sz="1600" b="0" dirty="0"/>
                    </a:p>
                  </a:txBody>
                  <a:tcPr/>
                </a:tc>
                <a:tc>
                  <a:txBody>
                    <a:bodyPr/>
                    <a:lstStyle/>
                    <a:p>
                      <a:pPr algn="ctr"/>
                      <a:r>
                        <a:rPr lang="en-GB" sz="1600" dirty="0" smtClean="0"/>
                        <a:t>18.2</a:t>
                      </a:r>
                      <a:endParaRPr lang="en-GB" sz="1600" dirty="0"/>
                    </a:p>
                  </a:txBody>
                  <a:tcPr/>
                </a:tc>
                <a:tc>
                  <a:txBody>
                    <a:bodyPr/>
                    <a:lstStyle/>
                    <a:p>
                      <a:pPr algn="ctr"/>
                      <a:r>
                        <a:rPr lang="en-GB" sz="1600" dirty="0" smtClean="0"/>
                        <a:t>21.7</a:t>
                      </a:r>
                      <a:endParaRPr lang="en-GB" sz="1600" dirty="0"/>
                    </a:p>
                  </a:txBody>
                  <a:tcPr/>
                </a:tc>
                <a:tc>
                  <a:txBody>
                    <a:bodyPr/>
                    <a:lstStyle/>
                    <a:p>
                      <a:pPr algn="ctr"/>
                      <a:r>
                        <a:rPr lang="en-GB" sz="1600" dirty="0" smtClean="0"/>
                        <a:t>0.80</a:t>
                      </a:r>
                      <a:endParaRPr lang="en-GB" sz="1600" dirty="0"/>
                    </a:p>
                  </a:txBody>
                  <a:tcPr/>
                </a:tc>
                <a:tc>
                  <a:txBody>
                    <a:bodyPr/>
                    <a:lstStyle/>
                    <a:p>
                      <a:pPr algn="ctr"/>
                      <a:r>
                        <a:rPr lang="en-GB" sz="1600" dirty="0" smtClean="0"/>
                        <a:t>0.035</a:t>
                      </a:r>
                      <a:endParaRPr lang="en-GB" sz="1600" dirty="0"/>
                    </a:p>
                  </a:txBody>
                  <a:tcPr/>
                </a:tc>
              </a:tr>
            </a:tbl>
          </a:graphicData>
        </a:graphic>
      </p:graphicFrame>
      <p:sp>
        <p:nvSpPr>
          <p:cNvPr id="7" name="Text Box 4"/>
          <p:cNvSpPr txBox="1">
            <a:spLocks noChangeArrowheads="1"/>
          </p:cNvSpPr>
          <p:nvPr/>
        </p:nvSpPr>
        <p:spPr bwMode="auto">
          <a:xfrm>
            <a:off x="5630770" y="6490286"/>
            <a:ext cx="329256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Punt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2166)</a:t>
            </a:r>
            <a:endParaRPr lang="en-GB" sz="1100" dirty="0"/>
          </a:p>
        </p:txBody>
      </p:sp>
    </p:spTree>
    <p:extLst>
      <p:ext uri="{BB962C8B-B14F-4D97-AF65-F5344CB8AC3E}">
        <p14:creationId xmlns:p14="http://schemas.microsoft.com/office/powerpoint/2010/main" val="3710503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t>3503: </a:t>
            </a:r>
            <a:r>
              <a:rPr lang="en-GB" sz="1800" dirty="0"/>
              <a:t>Bevacizumab continuation versus no continuation after first-line </a:t>
            </a:r>
            <a:r>
              <a:rPr lang="en-GB" sz="1800" dirty="0" smtClean="0"/>
              <a:t>chemo-bevacizumab therapy </a:t>
            </a:r>
            <a:r>
              <a:rPr lang="en-GB" sz="1800" dirty="0"/>
              <a:t>in patients with metastatic colorectal cancer: A </a:t>
            </a:r>
            <a:r>
              <a:rPr lang="en-GB" sz="1800" dirty="0" smtClean="0"/>
              <a:t>randomized phase </a:t>
            </a:r>
            <a:r>
              <a:rPr lang="en-GB" sz="1800" dirty="0"/>
              <a:t>III </a:t>
            </a:r>
            <a:r>
              <a:rPr lang="en-GB" sz="1800" dirty="0" err="1"/>
              <a:t>noninferiority</a:t>
            </a:r>
            <a:r>
              <a:rPr lang="en-GB" sz="1800" dirty="0"/>
              <a:t> trial (SAKK </a:t>
            </a:r>
            <a:r>
              <a:rPr lang="en-GB" sz="1800" dirty="0" smtClean="0"/>
              <a:t>41/06) </a:t>
            </a:r>
            <a:r>
              <a:rPr lang="en-US" sz="1800" b="1" dirty="0" smtClean="0"/>
              <a:t>– </a:t>
            </a:r>
            <a:r>
              <a:rPr lang="en-US" sz="1800" b="1" i="1" dirty="0" err="1" smtClean="0"/>
              <a:t>Koeberle</a:t>
            </a:r>
            <a:r>
              <a:rPr lang="en-US" sz="1800" b="1" i="1" dirty="0" smtClean="0"/>
              <a:t> D et al</a:t>
            </a:r>
            <a:endParaRPr lang="en-US" sz="1800" b="1" i="1" dirty="0"/>
          </a:p>
        </p:txBody>
      </p:sp>
      <p:sp>
        <p:nvSpPr>
          <p:cNvPr id="3" name="Content Placeholder 2"/>
          <p:cNvSpPr>
            <a:spLocks noGrp="1"/>
          </p:cNvSpPr>
          <p:nvPr>
            <p:ph idx="1"/>
          </p:nvPr>
        </p:nvSpPr>
        <p:spPr/>
        <p:txBody>
          <a:bodyPr/>
          <a:lstStyle/>
          <a:p>
            <a:pPr>
              <a:spcBef>
                <a:spcPts val="0"/>
              </a:spcBef>
              <a:spcAft>
                <a:spcPts val="600"/>
              </a:spcAft>
            </a:pPr>
            <a:r>
              <a:rPr lang="en-NZ" sz="1800" dirty="0"/>
              <a:t>Study objective</a:t>
            </a:r>
          </a:p>
          <a:p>
            <a:pPr lvl="1">
              <a:spcBef>
                <a:spcPts val="0"/>
              </a:spcBef>
              <a:spcAft>
                <a:spcPts val="600"/>
              </a:spcAft>
            </a:pPr>
            <a:r>
              <a:rPr lang="en-NZ" sz="1800" dirty="0"/>
              <a:t>To assess whether no continuation is non-inferior to continuation of </a:t>
            </a:r>
            <a:r>
              <a:rPr lang="en-NZ" sz="1800" dirty="0" smtClean="0"/>
              <a:t>BEV after </a:t>
            </a:r>
            <a:r>
              <a:rPr lang="en-NZ" sz="1800" dirty="0"/>
              <a:t>cessation of first-line chemotherapy</a:t>
            </a:r>
          </a:p>
          <a:p>
            <a:pPr>
              <a:spcBef>
                <a:spcPts val="0"/>
              </a:spcBef>
              <a:spcAft>
                <a:spcPts val="600"/>
              </a:spcAft>
            </a:pPr>
            <a:r>
              <a:rPr lang="en-NZ" sz="1800" dirty="0"/>
              <a:t>Study </a:t>
            </a:r>
            <a:r>
              <a:rPr lang="en-NZ" sz="1800" dirty="0" smtClean="0"/>
              <a:t>type / design</a:t>
            </a:r>
            <a:endParaRPr lang="en-NZ" sz="1800" dirty="0"/>
          </a:p>
          <a:p>
            <a:pPr lvl="1">
              <a:spcBef>
                <a:spcPts val="0"/>
              </a:spcBef>
              <a:spcAft>
                <a:spcPts val="600"/>
              </a:spcAft>
            </a:pPr>
            <a:r>
              <a:rPr lang="en-NZ" sz="1800" dirty="0"/>
              <a:t>Open-label, Phase III </a:t>
            </a:r>
            <a:r>
              <a:rPr lang="en-NZ" sz="1800" dirty="0" smtClean="0"/>
              <a:t>multicentre </a:t>
            </a:r>
            <a:r>
              <a:rPr lang="en-NZ" sz="1800" dirty="0"/>
              <a:t>study</a:t>
            </a:r>
          </a:p>
          <a:p>
            <a:pPr lvl="1">
              <a:spcBef>
                <a:spcPts val="0"/>
              </a:spcBef>
              <a:spcAft>
                <a:spcPts val="600"/>
              </a:spcAft>
            </a:pPr>
            <a:r>
              <a:rPr lang="en-NZ" sz="1800" dirty="0" smtClean="0"/>
              <a:t>Patients with </a:t>
            </a:r>
            <a:r>
              <a:rPr lang="en-NZ" sz="1800" dirty="0" err="1"/>
              <a:t>unresectable</a:t>
            </a:r>
            <a:r>
              <a:rPr lang="en-NZ" sz="1800" dirty="0"/>
              <a:t> </a:t>
            </a:r>
            <a:r>
              <a:rPr lang="en-NZ" sz="1800" dirty="0" err="1" smtClean="0"/>
              <a:t>mCRC</a:t>
            </a:r>
            <a:r>
              <a:rPr lang="en-NZ" sz="1800" dirty="0" smtClean="0"/>
              <a:t> </a:t>
            </a:r>
            <a:r>
              <a:rPr lang="en-NZ" sz="1800" dirty="0"/>
              <a:t>having non-progressive disease after </a:t>
            </a:r>
            <a:r>
              <a:rPr lang="en-NZ" sz="1800" dirty="0" smtClean="0"/>
              <a:t/>
            </a:r>
            <a:br>
              <a:rPr lang="en-NZ" sz="1800" dirty="0" smtClean="0"/>
            </a:br>
            <a:r>
              <a:rPr lang="en-NZ" sz="1800" dirty="0" smtClean="0"/>
              <a:t>4–6 </a:t>
            </a:r>
            <a:r>
              <a:rPr lang="en-NZ" sz="1800" dirty="0" err="1" smtClean="0"/>
              <a:t>mos</a:t>
            </a:r>
            <a:r>
              <a:rPr lang="en-NZ" sz="1800" dirty="0" smtClean="0"/>
              <a:t> </a:t>
            </a:r>
            <a:r>
              <a:rPr lang="en-NZ" sz="1800" dirty="0"/>
              <a:t>of standard first-line </a:t>
            </a:r>
            <a:r>
              <a:rPr lang="en-NZ" sz="1800" dirty="0" err="1" smtClean="0"/>
              <a:t>chemotherapy+BEV</a:t>
            </a:r>
            <a:r>
              <a:rPr lang="en-NZ" sz="1800" dirty="0" smtClean="0"/>
              <a:t> were </a:t>
            </a:r>
            <a:r>
              <a:rPr lang="en-NZ" sz="1800" dirty="0"/>
              <a:t>randomly </a:t>
            </a:r>
            <a:br>
              <a:rPr lang="en-NZ" sz="1800" dirty="0"/>
            </a:br>
            <a:r>
              <a:rPr lang="en-NZ" sz="1800" dirty="0" smtClean="0"/>
              <a:t>assigned (1:1) </a:t>
            </a:r>
            <a:r>
              <a:rPr lang="en-NZ" sz="1800" dirty="0"/>
              <a:t>to continuing </a:t>
            </a:r>
            <a:r>
              <a:rPr lang="en-NZ" sz="1800" dirty="0" smtClean="0"/>
              <a:t>BEV (7.5 </a:t>
            </a:r>
            <a:r>
              <a:rPr lang="en-NZ" sz="1800" dirty="0"/>
              <a:t>mg/kg </a:t>
            </a:r>
            <a:r>
              <a:rPr lang="en-NZ" sz="1800" dirty="0" smtClean="0"/>
              <a:t>q3w) </a:t>
            </a:r>
            <a:r>
              <a:rPr lang="en-NZ" sz="1800" dirty="0"/>
              <a:t>or no treatment</a:t>
            </a:r>
          </a:p>
          <a:p>
            <a:pPr lvl="1">
              <a:spcBef>
                <a:spcPts val="0"/>
              </a:spcBef>
              <a:spcAft>
                <a:spcPts val="600"/>
              </a:spcAft>
            </a:pPr>
            <a:r>
              <a:rPr lang="en-NZ" sz="1800" dirty="0" smtClean="0"/>
              <a:t>Computed tomography </a:t>
            </a:r>
            <a:r>
              <a:rPr lang="en-NZ" sz="1800" dirty="0"/>
              <a:t>scans were </a:t>
            </a:r>
            <a:r>
              <a:rPr lang="en-NZ" sz="1800" dirty="0" smtClean="0"/>
              <a:t>performed every </a:t>
            </a:r>
            <a:r>
              <a:rPr lang="en-NZ" sz="1800" dirty="0"/>
              <a:t>6 weeks between </a:t>
            </a:r>
            <a:r>
              <a:rPr lang="en-NZ" sz="1800" dirty="0" smtClean="0"/>
              <a:t>randomisation </a:t>
            </a:r>
            <a:r>
              <a:rPr lang="en-NZ" sz="1800" dirty="0"/>
              <a:t>and disease progression</a:t>
            </a:r>
          </a:p>
          <a:p>
            <a:pPr lvl="1">
              <a:spcBef>
                <a:spcPts val="0"/>
              </a:spcBef>
              <a:spcAft>
                <a:spcPts val="600"/>
              </a:spcAft>
            </a:pPr>
            <a:r>
              <a:rPr lang="en-NZ" sz="1800" dirty="0"/>
              <a:t>Primary endpoint: </a:t>
            </a:r>
            <a:r>
              <a:rPr lang="en-NZ" sz="1800" dirty="0" smtClean="0"/>
              <a:t>time to progression (TTP)</a:t>
            </a:r>
            <a:endParaRPr lang="en-NZ" sz="1800" dirty="0"/>
          </a:p>
        </p:txBody>
      </p:sp>
      <p:sp>
        <p:nvSpPr>
          <p:cNvPr id="8" name="Text Placeholder 3"/>
          <p:cNvSpPr txBox="1">
            <a:spLocks/>
          </p:cNvSpPr>
          <p:nvPr/>
        </p:nvSpPr>
        <p:spPr bwMode="auto">
          <a:xfrm>
            <a:off x="5056632" y="6394374"/>
            <a:ext cx="3868359"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marL="0" indent="0" algn="r" rtl="0" fontAlgn="base">
              <a:spcBef>
                <a:spcPct val="20000"/>
              </a:spcBef>
              <a:spcAft>
                <a:spcPct val="0"/>
              </a:spcAft>
              <a:buClr>
                <a:schemeClr val="bg1"/>
              </a:buClr>
              <a:buSzPct val="110000"/>
              <a:buFontTx/>
              <a:buNone/>
              <a:defRPr sz="12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sz="1100" kern="0" dirty="0" err="1"/>
              <a:t>Koeberle</a:t>
            </a:r>
            <a:r>
              <a:rPr lang="en-US" sz="1100" kern="0" dirty="0"/>
              <a:t> et al. J </a:t>
            </a:r>
            <a:r>
              <a:rPr lang="en-US" sz="1100" kern="0" dirty="0" err="1"/>
              <a:t>Clin</a:t>
            </a:r>
            <a:r>
              <a:rPr lang="en-US" sz="1100" kern="0" dirty="0"/>
              <a:t> </a:t>
            </a:r>
            <a:r>
              <a:rPr lang="en-US" sz="1100" kern="0" dirty="0" err="1" smtClean="0"/>
              <a:t>Oncol</a:t>
            </a:r>
            <a:r>
              <a:rPr lang="en-US" sz="1100" kern="0" dirty="0" smtClean="0"/>
              <a:t> 2013; 31 (</a:t>
            </a:r>
            <a:r>
              <a:rPr lang="en-US" sz="1100" kern="0" dirty="0" err="1"/>
              <a:t>suppl</a:t>
            </a:r>
            <a:r>
              <a:rPr lang="en-US" sz="1100" kern="0" dirty="0"/>
              <a:t>; </a:t>
            </a:r>
            <a:r>
              <a:rPr lang="en-US" sz="1100" kern="0" dirty="0" err="1"/>
              <a:t>abstr</a:t>
            </a:r>
            <a:r>
              <a:rPr lang="en-US" sz="1100" kern="0" dirty="0"/>
              <a:t> 3503) </a:t>
            </a:r>
          </a:p>
        </p:txBody>
      </p:sp>
    </p:spTree>
    <p:extLst>
      <p:ext uri="{BB962C8B-B14F-4D97-AF65-F5344CB8AC3E}">
        <p14:creationId xmlns:p14="http://schemas.microsoft.com/office/powerpoint/2010/main" val="1142206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3503: </a:t>
            </a:r>
            <a:r>
              <a:rPr lang="en-GB" sz="1800" dirty="0"/>
              <a:t>Bevacizumab continuation versus no continuation after first-line </a:t>
            </a:r>
            <a:r>
              <a:rPr lang="en-GB" sz="1800" dirty="0" smtClean="0"/>
              <a:t>chemo-bevacizumab </a:t>
            </a:r>
            <a:r>
              <a:rPr lang="en-GB" sz="1800" dirty="0"/>
              <a:t>therapy in patients with metastatic colorectal cancer: A randomized phase III </a:t>
            </a:r>
            <a:r>
              <a:rPr lang="en-GB" sz="1800" dirty="0" err="1"/>
              <a:t>noninferiority</a:t>
            </a:r>
            <a:r>
              <a:rPr lang="en-GB" sz="1800" dirty="0"/>
              <a:t> trial (SAKK 41/06) </a:t>
            </a:r>
            <a:r>
              <a:rPr lang="en-US" sz="1800" dirty="0"/>
              <a:t>– </a:t>
            </a:r>
            <a:r>
              <a:rPr lang="en-US" sz="1800" i="1" dirty="0" err="1"/>
              <a:t>Koeberle</a:t>
            </a:r>
            <a:r>
              <a:rPr lang="en-US" sz="1800" i="1" dirty="0"/>
              <a:t> D et al</a:t>
            </a:r>
            <a:endParaRPr lang="en-US" sz="1800" b="1" i="1" dirty="0"/>
          </a:p>
        </p:txBody>
      </p:sp>
      <p:sp>
        <p:nvSpPr>
          <p:cNvPr id="3" name="Content Placeholder 2"/>
          <p:cNvSpPr>
            <a:spLocks noGrp="1"/>
          </p:cNvSpPr>
          <p:nvPr>
            <p:ph idx="1"/>
          </p:nvPr>
        </p:nvSpPr>
        <p:spPr/>
        <p:txBody>
          <a:bodyPr/>
          <a:lstStyle/>
          <a:p>
            <a:r>
              <a:rPr lang="en-US" sz="1600" dirty="0" smtClean="0"/>
              <a:t>Key </a:t>
            </a:r>
            <a:r>
              <a:rPr lang="en-US" sz="1600" dirty="0"/>
              <a:t>r</a:t>
            </a:r>
            <a:r>
              <a:rPr lang="en-US" sz="1600" dirty="0" smtClean="0"/>
              <a:t>esults</a:t>
            </a:r>
          </a:p>
          <a:p>
            <a:pPr lvl="1"/>
            <a:r>
              <a:rPr lang="en-GB" sz="1600" dirty="0" smtClean="0"/>
              <a:t>Per-protocol population: 262 patients (131 in each treatment arm)</a:t>
            </a:r>
          </a:p>
          <a:p>
            <a:pPr lvl="1"/>
            <a:r>
              <a:rPr lang="en-GB" sz="1600" dirty="0" smtClean="0"/>
              <a:t>Median (range) follow-up: 30.1 (2.7–54.9) </a:t>
            </a:r>
            <a:r>
              <a:rPr lang="en-GB" sz="1600" dirty="0" err="1" smtClean="0"/>
              <a:t>mos</a:t>
            </a:r>
            <a:endParaRPr lang="en-GB" sz="1600" dirty="0" smtClean="0"/>
          </a:p>
          <a:p>
            <a:pPr lvl="1"/>
            <a:endParaRPr lang="en-GB" sz="1600" dirty="0" smtClean="0"/>
          </a:p>
          <a:p>
            <a:pPr lvl="1"/>
            <a:endParaRPr lang="en-GB" sz="1600" dirty="0"/>
          </a:p>
          <a:p>
            <a:pPr lvl="1"/>
            <a:endParaRPr lang="en-GB" sz="1600" dirty="0" smtClean="0"/>
          </a:p>
          <a:p>
            <a:pPr lvl="1"/>
            <a:endParaRPr lang="en-GB" sz="1600" dirty="0" smtClean="0"/>
          </a:p>
          <a:p>
            <a:pPr lvl="1"/>
            <a:endParaRPr lang="en-GB" sz="1600" dirty="0" smtClean="0"/>
          </a:p>
          <a:p>
            <a:pPr lvl="1"/>
            <a:endParaRPr lang="en-GB" sz="1600" dirty="0" smtClean="0"/>
          </a:p>
          <a:p>
            <a:pPr lvl="1"/>
            <a:endParaRPr lang="en-GB" sz="1600" dirty="0" smtClean="0"/>
          </a:p>
          <a:p>
            <a:pPr lvl="1"/>
            <a:endParaRPr lang="en-GB" sz="1600" dirty="0" smtClean="0"/>
          </a:p>
          <a:p>
            <a:pPr lvl="1"/>
            <a:endParaRPr lang="en-GB" sz="1600" dirty="0" smtClean="0"/>
          </a:p>
          <a:p>
            <a:pPr lvl="1"/>
            <a:r>
              <a:rPr lang="en-GB" sz="1600" dirty="0" smtClean="0"/>
              <a:t>Grade 3–4 adverse events in the BEV continuation arm </a:t>
            </a:r>
            <a:r>
              <a:rPr lang="en-US" sz="1600" dirty="0" smtClean="0"/>
              <a:t>were rare </a:t>
            </a:r>
          </a:p>
          <a:p>
            <a:r>
              <a:rPr lang="en-US" sz="1600" b="1" dirty="0" smtClean="0"/>
              <a:t>Conclusions	</a:t>
            </a:r>
          </a:p>
          <a:p>
            <a:pPr lvl="1"/>
            <a:r>
              <a:rPr lang="en-GB" sz="1600" b="1" dirty="0" smtClean="0"/>
              <a:t>Non-inferiority could not be demonstrated</a:t>
            </a:r>
          </a:p>
          <a:p>
            <a:pPr lvl="1"/>
            <a:r>
              <a:rPr lang="en-GB" sz="1600" b="1" dirty="0" smtClean="0"/>
              <a:t>The difference in median TTP between BEV continuation vs. no treatment after randomisation was 5 weeks </a:t>
            </a:r>
            <a:endParaRPr lang="en-US" sz="1600" b="1" dirty="0" smtClean="0"/>
          </a:p>
        </p:txBody>
      </p:sp>
      <p:sp>
        <p:nvSpPr>
          <p:cNvPr id="7" name="Text Box 156"/>
          <p:cNvSpPr txBox="1">
            <a:spLocks noChangeArrowheads="1"/>
          </p:cNvSpPr>
          <p:nvPr/>
        </p:nvSpPr>
        <p:spPr bwMode="auto">
          <a:xfrm>
            <a:off x="722421" y="2402840"/>
            <a:ext cx="433132" cy="196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45000"/>
              </a:lnSpc>
              <a:spcAft>
                <a:spcPts val="0"/>
              </a:spcAft>
            </a:pPr>
            <a:r>
              <a:rPr lang="en-GB" sz="1400" b="0" dirty="0" smtClean="0"/>
              <a:t>1.0</a:t>
            </a:r>
            <a:endParaRPr lang="en-GB" sz="1400" b="0" dirty="0"/>
          </a:p>
          <a:p>
            <a:pPr algn="r">
              <a:lnSpc>
                <a:spcPct val="145000"/>
              </a:lnSpc>
              <a:spcAft>
                <a:spcPts val="0"/>
              </a:spcAft>
            </a:pPr>
            <a:r>
              <a:rPr lang="en-GB" sz="1400" b="0" dirty="0" smtClean="0"/>
              <a:t>0.8</a:t>
            </a:r>
            <a:endParaRPr lang="en-GB" sz="1400" b="0" dirty="0"/>
          </a:p>
          <a:p>
            <a:pPr algn="r">
              <a:lnSpc>
                <a:spcPct val="145000"/>
              </a:lnSpc>
              <a:spcAft>
                <a:spcPts val="0"/>
              </a:spcAft>
            </a:pPr>
            <a:r>
              <a:rPr lang="en-GB" sz="1400" b="0" dirty="0" smtClean="0"/>
              <a:t>0.6</a:t>
            </a:r>
            <a:endParaRPr lang="en-GB" sz="1400" b="0" dirty="0"/>
          </a:p>
          <a:p>
            <a:pPr algn="r">
              <a:lnSpc>
                <a:spcPct val="145000"/>
              </a:lnSpc>
              <a:spcAft>
                <a:spcPts val="0"/>
              </a:spcAft>
            </a:pPr>
            <a:r>
              <a:rPr lang="en-GB" sz="1400" b="0" dirty="0" smtClean="0"/>
              <a:t>0.4</a:t>
            </a:r>
            <a:endParaRPr lang="en-GB" sz="1400" b="0" dirty="0"/>
          </a:p>
          <a:p>
            <a:pPr algn="r">
              <a:lnSpc>
                <a:spcPct val="145000"/>
              </a:lnSpc>
              <a:spcAft>
                <a:spcPts val="0"/>
              </a:spcAft>
            </a:pPr>
            <a:r>
              <a:rPr lang="en-GB" sz="1400" b="0" dirty="0" smtClean="0"/>
              <a:t>0.2</a:t>
            </a:r>
            <a:endParaRPr lang="en-GB" sz="1400" b="0" dirty="0"/>
          </a:p>
          <a:p>
            <a:pPr algn="r">
              <a:lnSpc>
                <a:spcPct val="145000"/>
              </a:lnSpc>
              <a:spcAft>
                <a:spcPts val="0"/>
              </a:spcAft>
            </a:pPr>
            <a:r>
              <a:rPr lang="en-GB" sz="1400" b="0" dirty="0"/>
              <a:t>0</a:t>
            </a:r>
          </a:p>
        </p:txBody>
      </p:sp>
      <p:sp>
        <p:nvSpPr>
          <p:cNvPr id="8" name="Text Box 157"/>
          <p:cNvSpPr txBox="1">
            <a:spLocks noChangeArrowheads="1"/>
          </p:cNvSpPr>
          <p:nvPr/>
        </p:nvSpPr>
        <p:spPr bwMode="auto">
          <a:xfrm rot="16200000">
            <a:off x="-341977" y="3124579"/>
            <a:ext cx="1784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1400" b="1" dirty="0" smtClean="0">
                <a:latin typeface="Arial" pitchFamily="34" charset="0"/>
                <a:cs typeface="Arial" pitchFamily="34" charset="0"/>
              </a:rPr>
              <a:t>Proportion without</a:t>
            </a:r>
            <a:br>
              <a:rPr lang="en-GB" sz="1400" b="1" dirty="0" smtClean="0">
                <a:latin typeface="Arial" pitchFamily="34" charset="0"/>
                <a:cs typeface="Arial" pitchFamily="34" charset="0"/>
              </a:rPr>
            </a:br>
            <a:r>
              <a:rPr lang="en-GB" sz="1400" b="1" dirty="0" smtClean="0">
                <a:latin typeface="Arial" pitchFamily="34" charset="0"/>
                <a:cs typeface="Arial" pitchFamily="34" charset="0"/>
              </a:rPr>
              <a:t>progression</a:t>
            </a:r>
            <a:endParaRPr lang="en-GB" sz="1400" b="1" dirty="0">
              <a:latin typeface="Arial" pitchFamily="34" charset="0"/>
              <a:cs typeface="Arial" pitchFamily="34" charset="0"/>
            </a:endParaRPr>
          </a:p>
        </p:txBody>
      </p:sp>
      <p:sp>
        <p:nvSpPr>
          <p:cNvPr id="9" name="Text Box 158"/>
          <p:cNvSpPr txBox="1">
            <a:spLocks noChangeArrowheads="1"/>
          </p:cNvSpPr>
          <p:nvPr/>
        </p:nvSpPr>
        <p:spPr bwMode="auto">
          <a:xfrm>
            <a:off x="1096099" y="4235627"/>
            <a:ext cx="68967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1pPr>
            <a:lvl2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2pPr>
            <a:lvl3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3pPr>
            <a:lvl4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4pPr>
            <a:lvl5pPr eaLnBrk="0" hangingPunct="0">
              <a:tabLst>
                <a:tab pos="625475" algn="ctr"/>
                <a:tab pos="1203325" algn="ctr"/>
                <a:tab pos="1781175" algn="ctr"/>
                <a:tab pos="2362200" algn="ctr"/>
                <a:tab pos="2940050" algn="ctr"/>
                <a:tab pos="3500438" algn="ctr"/>
              </a:tabLst>
              <a:defRPr>
                <a:solidFill>
                  <a:schemeClr val="tx1"/>
                </a:solidFill>
                <a:latin typeface="Arial" charset="0"/>
                <a:cs typeface="Arial" charset="0"/>
              </a:defRPr>
            </a:lvl5pPr>
            <a:lvl6pPr eaLnBrk="0" fontAlgn="base" hangingPunct="0">
              <a:spcBef>
                <a:spcPct val="0"/>
              </a:spcBef>
              <a:spcAft>
                <a:spcPct val="0"/>
              </a:spcAft>
              <a:tabLst>
                <a:tab pos="625475" algn="ctr"/>
                <a:tab pos="1203325" algn="ctr"/>
                <a:tab pos="1781175" algn="ctr"/>
                <a:tab pos="2362200" algn="ctr"/>
                <a:tab pos="2940050" algn="ctr"/>
                <a:tab pos="3500438" algn="ctr"/>
              </a:tabLst>
              <a:defRPr>
                <a:solidFill>
                  <a:schemeClr val="tx1"/>
                </a:solidFill>
                <a:latin typeface="Arial" charset="0"/>
                <a:cs typeface="Arial" charset="0"/>
              </a:defRPr>
            </a:lvl6pPr>
            <a:lvl7pPr eaLnBrk="0" fontAlgn="base" hangingPunct="0">
              <a:spcBef>
                <a:spcPct val="0"/>
              </a:spcBef>
              <a:spcAft>
                <a:spcPct val="0"/>
              </a:spcAft>
              <a:tabLst>
                <a:tab pos="625475" algn="ctr"/>
                <a:tab pos="1203325" algn="ctr"/>
                <a:tab pos="1781175" algn="ctr"/>
                <a:tab pos="2362200" algn="ctr"/>
                <a:tab pos="2940050" algn="ctr"/>
                <a:tab pos="3500438" algn="ctr"/>
              </a:tabLst>
              <a:defRPr>
                <a:solidFill>
                  <a:schemeClr val="tx1"/>
                </a:solidFill>
                <a:latin typeface="Arial" charset="0"/>
                <a:cs typeface="Arial" charset="0"/>
              </a:defRPr>
            </a:lvl7pPr>
            <a:lvl8pPr eaLnBrk="0" fontAlgn="base" hangingPunct="0">
              <a:spcBef>
                <a:spcPct val="0"/>
              </a:spcBef>
              <a:spcAft>
                <a:spcPct val="0"/>
              </a:spcAft>
              <a:tabLst>
                <a:tab pos="625475" algn="ctr"/>
                <a:tab pos="1203325" algn="ctr"/>
                <a:tab pos="1781175" algn="ctr"/>
                <a:tab pos="2362200" algn="ctr"/>
                <a:tab pos="2940050" algn="ctr"/>
                <a:tab pos="3500438" algn="ctr"/>
              </a:tabLst>
              <a:defRPr>
                <a:solidFill>
                  <a:schemeClr val="tx1"/>
                </a:solidFill>
                <a:latin typeface="Arial" charset="0"/>
                <a:cs typeface="Arial" charset="0"/>
              </a:defRPr>
            </a:lvl8pPr>
            <a:lvl9pPr eaLnBrk="0" fontAlgn="base" hangingPunct="0">
              <a:spcBef>
                <a:spcPct val="0"/>
              </a:spcBef>
              <a:spcAft>
                <a:spcPct val="0"/>
              </a:spcAft>
              <a:tabLst>
                <a:tab pos="625475" algn="ctr"/>
                <a:tab pos="1203325" algn="ctr"/>
                <a:tab pos="1781175" algn="ctr"/>
                <a:tab pos="2362200" algn="ctr"/>
                <a:tab pos="2940050" algn="ctr"/>
                <a:tab pos="3500438" algn="ctr"/>
              </a:tabLst>
              <a:defRPr>
                <a:solidFill>
                  <a:schemeClr val="tx1"/>
                </a:solidFill>
                <a:latin typeface="Arial" charset="0"/>
                <a:cs typeface="Arial" charset="0"/>
              </a:defRPr>
            </a:lvl9pPr>
          </a:lstStyle>
          <a:p>
            <a:pPr algn="l" eaLnBrk="1" hangingPunct="1">
              <a:tabLst>
                <a:tab pos="809625" algn="ctr"/>
                <a:tab pos="1706563" algn="ctr"/>
                <a:tab pos="2508250" algn="ctr"/>
                <a:tab pos="3317875" algn="ctr"/>
                <a:tab pos="4127500" algn="ctr"/>
                <a:tab pos="4929188" algn="ctr"/>
                <a:tab pos="5738813" algn="ctr"/>
                <a:tab pos="6548438" algn="ctr"/>
              </a:tabLst>
            </a:pPr>
            <a:r>
              <a:rPr lang="en-GB" sz="1400" b="0" dirty="0"/>
              <a:t>0	</a:t>
            </a:r>
            <a:r>
              <a:rPr lang="en-GB" sz="1400" b="0" dirty="0" smtClean="0"/>
              <a:t>  6	12	18	24	30	36	42	48</a:t>
            </a:r>
            <a:endParaRPr lang="en-GB" sz="1400" b="0" dirty="0"/>
          </a:p>
        </p:txBody>
      </p:sp>
      <p:sp>
        <p:nvSpPr>
          <p:cNvPr id="10" name="Text Box 159"/>
          <p:cNvSpPr txBox="1">
            <a:spLocks noChangeArrowheads="1"/>
          </p:cNvSpPr>
          <p:nvPr/>
        </p:nvSpPr>
        <p:spPr bwMode="auto">
          <a:xfrm>
            <a:off x="3941283" y="4473752"/>
            <a:ext cx="14141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1400" b="1" dirty="0" smtClean="0"/>
              <a:t>Time (months</a:t>
            </a:r>
            <a:r>
              <a:rPr lang="en-GB" sz="1400" b="1" dirty="0"/>
              <a:t>)</a:t>
            </a:r>
          </a:p>
        </p:txBody>
      </p:sp>
      <p:grpSp>
        <p:nvGrpSpPr>
          <p:cNvPr id="33" name="Group 5"/>
          <p:cNvGrpSpPr>
            <a:grpSpLocks noChangeAspect="1"/>
          </p:cNvGrpSpPr>
          <p:nvPr/>
        </p:nvGrpSpPr>
        <p:grpSpPr bwMode="auto">
          <a:xfrm>
            <a:off x="1143000" y="2616377"/>
            <a:ext cx="6969881" cy="1628775"/>
            <a:chOff x="-3074" y="692"/>
            <a:chExt cx="4610" cy="1026"/>
          </a:xfrm>
        </p:grpSpPr>
        <p:sp>
          <p:nvSpPr>
            <p:cNvPr id="35" name="Freeform 6"/>
            <p:cNvSpPr>
              <a:spLocks/>
            </p:cNvSpPr>
            <p:nvPr/>
          </p:nvSpPr>
          <p:spPr bwMode="auto">
            <a:xfrm>
              <a:off x="-3014" y="692"/>
              <a:ext cx="4550" cy="972"/>
            </a:xfrm>
            <a:custGeom>
              <a:avLst/>
              <a:gdLst>
                <a:gd name="T0" fmla="*/ 0 w 4300"/>
                <a:gd name="T1" fmla="*/ 0 h 972"/>
                <a:gd name="T2" fmla="*/ 0 w 4300"/>
                <a:gd name="T3" fmla="*/ 972 h 972"/>
                <a:gd name="T4" fmla="*/ 4300 w 4300"/>
                <a:gd name="T5" fmla="*/ 972 h 972"/>
              </a:gdLst>
              <a:ahLst/>
              <a:cxnLst>
                <a:cxn ang="0">
                  <a:pos x="T0" y="T1"/>
                </a:cxn>
                <a:cxn ang="0">
                  <a:pos x="T2" y="T3"/>
                </a:cxn>
                <a:cxn ang="0">
                  <a:pos x="T4" y="T5"/>
                </a:cxn>
              </a:cxnLst>
              <a:rect l="0" t="0" r="r" b="b"/>
              <a:pathLst>
                <a:path w="4300" h="972">
                  <a:moveTo>
                    <a:pt x="0" y="0"/>
                  </a:moveTo>
                  <a:lnTo>
                    <a:pt x="0" y="972"/>
                  </a:lnTo>
                  <a:lnTo>
                    <a:pt x="4300" y="972"/>
                  </a:lnTo>
                </a:path>
              </a:pathLst>
            </a:custGeom>
            <a:noFill/>
            <a:ln w="285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7"/>
            <p:cNvSpPr>
              <a:spLocks noChangeShapeType="1"/>
            </p:cNvSpPr>
            <p:nvPr/>
          </p:nvSpPr>
          <p:spPr bwMode="auto">
            <a:xfrm>
              <a:off x="-3074" y="692"/>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8"/>
            <p:cNvSpPr>
              <a:spLocks noChangeShapeType="1"/>
            </p:cNvSpPr>
            <p:nvPr/>
          </p:nvSpPr>
          <p:spPr bwMode="auto">
            <a:xfrm>
              <a:off x="-3074" y="886"/>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9"/>
            <p:cNvSpPr>
              <a:spLocks noChangeShapeType="1"/>
            </p:cNvSpPr>
            <p:nvPr/>
          </p:nvSpPr>
          <p:spPr bwMode="auto">
            <a:xfrm>
              <a:off x="-3074" y="1081"/>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0"/>
            <p:cNvSpPr>
              <a:spLocks noChangeShapeType="1"/>
            </p:cNvSpPr>
            <p:nvPr/>
          </p:nvSpPr>
          <p:spPr bwMode="auto">
            <a:xfrm>
              <a:off x="-3074" y="1275"/>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1"/>
            <p:cNvSpPr>
              <a:spLocks noChangeShapeType="1"/>
            </p:cNvSpPr>
            <p:nvPr/>
          </p:nvSpPr>
          <p:spPr bwMode="auto">
            <a:xfrm>
              <a:off x="-3074" y="1470"/>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2"/>
            <p:cNvSpPr>
              <a:spLocks noChangeShapeType="1"/>
            </p:cNvSpPr>
            <p:nvPr/>
          </p:nvSpPr>
          <p:spPr bwMode="auto">
            <a:xfrm>
              <a:off x="-3074" y="1664"/>
              <a:ext cx="6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3"/>
            <p:cNvSpPr>
              <a:spLocks noChangeShapeType="1"/>
            </p:cNvSpPr>
            <p:nvPr/>
          </p:nvSpPr>
          <p:spPr bwMode="auto">
            <a:xfrm>
              <a:off x="-3014"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4"/>
            <p:cNvSpPr>
              <a:spLocks noChangeShapeType="1"/>
            </p:cNvSpPr>
            <p:nvPr/>
          </p:nvSpPr>
          <p:spPr bwMode="auto">
            <a:xfrm>
              <a:off x="-2476"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5"/>
            <p:cNvSpPr>
              <a:spLocks noChangeShapeType="1"/>
            </p:cNvSpPr>
            <p:nvPr/>
          </p:nvSpPr>
          <p:spPr bwMode="auto">
            <a:xfrm>
              <a:off x="-1402"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6"/>
            <p:cNvSpPr>
              <a:spLocks noChangeShapeType="1"/>
            </p:cNvSpPr>
            <p:nvPr/>
          </p:nvSpPr>
          <p:spPr bwMode="auto">
            <a:xfrm>
              <a:off x="-1938"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7"/>
            <p:cNvSpPr>
              <a:spLocks noChangeShapeType="1"/>
            </p:cNvSpPr>
            <p:nvPr/>
          </p:nvSpPr>
          <p:spPr bwMode="auto">
            <a:xfrm>
              <a:off x="-864"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8"/>
            <p:cNvSpPr>
              <a:spLocks noChangeShapeType="1"/>
            </p:cNvSpPr>
            <p:nvPr/>
          </p:nvSpPr>
          <p:spPr bwMode="auto">
            <a:xfrm>
              <a:off x="212"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9"/>
            <p:cNvSpPr>
              <a:spLocks noChangeShapeType="1"/>
            </p:cNvSpPr>
            <p:nvPr/>
          </p:nvSpPr>
          <p:spPr bwMode="auto">
            <a:xfrm>
              <a:off x="-326"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0"/>
            <p:cNvSpPr>
              <a:spLocks noChangeShapeType="1"/>
            </p:cNvSpPr>
            <p:nvPr/>
          </p:nvSpPr>
          <p:spPr bwMode="auto">
            <a:xfrm>
              <a:off x="1286"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1"/>
            <p:cNvSpPr>
              <a:spLocks noChangeShapeType="1"/>
            </p:cNvSpPr>
            <p:nvPr/>
          </p:nvSpPr>
          <p:spPr bwMode="auto">
            <a:xfrm>
              <a:off x="748" y="1664"/>
              <a:ext cx="0" cy="54"/>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22"/>
            <p:cNvSpPr>
              <a:spLocks/>
            </p:cNvSpPr>
            <p:nvPr/>
          </p:nvSpPr>
          <p:spPr bwMode="auto">
            <a:xfrm>
              <a:off x="-3004" y="692"/>
              <a:ext cx="3856" cy="932"/>
            </a:xfrm>
            <a:custGeom>
              <a:avLst/>
              <a:gdLst>
                <a:gd name="T0" fmla="*/ 36 w 3856"/>
                <a:gd name="T1" fmla="*/ 0 h 932"/>
                <a:gd name="T2" fmla="*/ 54 w 3856"/>
                <a:gd name="T3" fmla="*/ 18 h 932"/>
                <a:gd name="T4" fmla="*/ 80 w 3856"/>
                <a:gd name="T5" fmla="*/ 32 h 932"/>
                <a:gd name="T6" fmla="*/ 96 w 3856"/>
                <a:gd name="T7" fmla="*/ 56 h 932"/>
                <a:gd name="T8" fmla="*/ 110 w 3856"/>
                <a:gd name="T9" fmla="*/ 152 h 932"/>
                <a:gd name="T10" fmla="*/ 136 w 3856"/>
                <a:gd name="T11" fmla="*/ 240 h 932"/>
                <a:gd name="T12" fmla="*/ 150 w 3856"/>
                <a:gd name="T13" fmla="*/ 260 h 932"/>
                <a:gd name="T14" fmla="*/ 166 w 3856"/>
                <a:gd name="T15" fmla="*/ 276 h 932"/>
                <a:gd name="T16" fmla="*/ 192 w 3856"/>
                <a:gd name="T17" fmla="*/ 282 h 932"/>
                <a:gd name="T18" fmla="*/ 208 w 3856"/>
                <a:gd name="T19" fmla="*/ 290 h 932"/>
                <a:gd name="T20" fmla="*/ 222 w 3856"/>
                <a:gd name="T21" fmla="*/ 320 h 932"/>
                <a:gd name="T22" fmla="*/ 232 w 3856"/>
                <a:gd name="T23" fmla="*/ 469 h 932"/>
                <a:gd name="T24" fmla="*/ 248 w 3856"/>
                <a:gd name="T25" fmla="*/ 517 h 932"/>
                <a:gd name="T26" fmla="*/ 268 w 3856"/>
                <a:gd name="T27" fmla="*/ 531 h 932"/>
                <a:gd name="T28" fmla="*/ 280 w 3856"/>
                <a:gd name="T29" fmla="*/ 541 h 932"/>
                <a:gd name="T30" fmla="*/ 294 w 3856"/>
                <a:gd name="T31" fmla="*/ 551 h 932"/>
                <a:gd name="T32" fmla="*/ 322 w 3856"/>
                <a:gd name="T33" fmla="*/ 561 h 932"/>
                <a:gd name="T34" fmla="*/ 334 w 3856"/>
                <a:gd name="T35" fmla="*/ 575 h 932"/>
                <a:gd name="T36" fmla="*/ 350 w 3856"/>
                <a:gd name="T37" fmla="*/ 619 h 932"/>
                <a:gd name="T38" fmla="*/ 364 w 3856"/>
                <a:gd name="T39" fmla="*/ 659 h 932"/>
                <a:gd name="T40" fmla="*/ 380 w 3856"/>
                <a:gd name="T41" fmla="*/ 726 h 932"/>
                <a:gd name="T42" fmla="*/ 408 w 3856"/>
                <a:gd name="T43" fmla="*/ 738 h 932"/>
                <a:gd name="T44" fmla="*/ 452 w 3856"/>
                <a:gd name="T45" fmla="*/ 754 h 932"/>
                <a:gd name="T46" fmla="*/ 466 w 3856"/>
                <a:gd name="T47" fmla="*/ 768 h 932"/>
                <a:gd name="T48" fmla="*/ 478 w 3856"/>
                <a:gd name="T49" fmla="*/ 778 h 932"/>
                <a:gd name="T50" fmla="*/ 498 w 3856"/>
                <a:gd name="T51" fmla="*/ 792 h 932"/>
                <a:gd name="T52" fmla="*/ 514 w 3856"/>
                <a:gd name="T53" fmla="*/ 798 h 932"/>
                <a:gd name="T54" fmla="*/ 540 w 3856"/>
                <a:gd name="T55" fmla="*/ 804 h 932"/>
                <a:gd name="T56" fmla="*/ 552 w 3856"/>
                <a:gd name="T57" fmla="*/ 812 h 932"/>
                <a:gd name="T58" fmla="*/ 584 w 3856"/>
                <a:gd name="T59" fmla="*/ 820 h 932"/>
                <a:gd name="T60" fmla="*/ 596 w 3856"/>
                <a:gd name="T61" fmla="*/ 826 h 932"/>
                <a:gd name="T62" fmla="*/ 608 w 3856"/>
                <a:gd name="T63" fmla="*/ 832 h 932"/>
                <a:gd name="T64" fmla="*/ 636 w 3856"/>
                <a:gd name="T65" fmla="*/ 846 h 932"/>
                <a:gd name="T66" fmla="*/ 650 w 3856"/>
                <a:gd name="T67" fmla="*/ 854 h 932"/>
                <a:gd name="T68" fmla="*/ 780 w 3856"/>
                <a:gd name="T69" fmla="*/ 860 h 932"/>
                <a:gd name="T70" fmla="*/ 794 w 3856"/>
                <a:gd name="T71" fmla="*/ 872 h 932"/>
                <a:gd name="T72" fmla="*/ 812 w 3856"/>
                <a:gd name="T73" fmla="*/ 882 h 932"/>
                <a:gd name="T74" fmla="*/ 868 w 3856"/>
                <a:gd name="T75" fmla="*/ 886 h 932"/>
                <a:gd name="T76" fmla="*/ 1096 w 3856"/>
                <a:gd name="T77" fmla="*/ 894 h 932"/>
                <a:gd name="T78" fmla="*/ 1142 w 3856"/>
                <a:gd name="T79" fmla="*/ 900 h 932"/>
                <a:gd name="T80" fmla="*/ 1998 w 3856"/>
                <a:gd name="T81" fmla="*/ 908 h 932"/>
                <a:gd name="T82" fmla="*/ 2170 w 3856"/>
                <a:gd name="T83" fmla="*/ 918 h 932"/>
                <a:gd name="T84" fmla="*/ 3856 w 3856"/>
                <a:gd name="T85"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6" h="932">
                  <a:moveTo>
                    <a:pt x="0" y="0"/>
                  </a:moveTo>
                  <a:lnTo>
                    <a:pt x="36" y="0"/>
                  </a:lnTo>
                  <a:lnTo>
                    <a:pt x="36" y="18"/>
                  </a:lnTo>
                  <a:lnTo>
                    <a:pt x="54" y="18"/>
                  </a:lnTo>
                  <a:lnTo>
                    <a:pt x="54" y="32"/>
                  </a:lnTo>
                  <a:lnTo>
                    <a:pt x="80" y="32"/>
                  </a:lnTo>
                  <a:lnTo>
                    <a:pt x="80" y="56"/>
                  </a:lnTo>
                  <a:lnTo>
                    <a:pt x="96" y="56"/>
                  </a:lnTo>
                  <a:lnTo>
                    <a:pt x="96" y="152"/>
                  </a:lnTo>
                  <a:lnTo>
                    <a:pt x="110" y="152"/>
                  </a:lnTo>
                  <a:lnTo>
                    <a:pt x="110" y="240"/>
                  </a:lnTo>
                  <a:lnTo>
                    <a:pt x="136" y="240"/>
                  </a:lnTo>
                  <a:lnTo>
                    <a:pt x="136" y="260"/>
                  </a:lnTo>
                  <a:lnTo>
                    <a:pt x="150" y="260"/>
                  </a:lnTo>
                  <a:lnTo>
                    <a:pt x="150" y="276"/>
                  </a:lnTo>
                  <a:lnTo>
                    <a:pt x="166" y="276"/>
                  </a:lnTo>
                  <a:lnTo>
                    <a:pt x="166" y="282"/>
                  </a:lnTo>
                  <a:lnTo>
                    <a:pt x="192" y="282"/>
                  </a:lnTo>
                  <a:lnTo>
                    <a:pt x="192" y="290"/>
                  </a:lnTo>
                  <a:lnTo>
                    <a:pt x="208" y="290"/>
                  </a:lnTo>
                  <a:lnTo>
                    <a:pt x="208" y="320"/>
                  </a:lnTo>
                  <a:lnTo>
                    <a:pt x="222" y="320"/>
                  </a:lnTo>
                  <a:lnTo>
                    <a:pt x="222" y="469"/>
                  </a:lnTo>
                  <a:lnTo>
                    <a:pt x="232" y="469"/>
                  </a:lnTo>
                  <a:lnTo>
                    <a:pt x="232" y="517"/>
                  </a:lnTo>
                  <a:lnTo>
                    <a:pt x="248" y="517"/>
                  </a:lnTo>
                  <a:lnTo>
                    <a:pt x="248" y="531"/>
                  </a:lnTo>
                  <a:lnTo>
                    <a:pt x="268" y="531"/>
                  </a:lnTo>
                  <a:lnTo>
                    <a:pt x="268" y="541"/>
                  </a:lnTo>
                  <a:lnTo>
                    <a:pt x="280" y="541"/>
                  </a:lnTo>
                  <a:lnTo>
                    <a:pt x="280" y="551"/>
                  </a:lnTo>
                  <a:lnTo>
                    <a:pt x="294" y="551"/>
                  </a:lnTo>
                  <a:lnTo>
                    <a:pt x="294" y="561"/>
                  </a:lnTo>
                  <a:lnTo>
                    <a:pt x="322" y="561"/>
                  </a:lnTo>
                  <a:lnTo>
                    <a:pt x="322" y="575"/>
                  </a:lnTo>
                  <a:lnTo>
                    <a:pt x="334" y="575"/>
                  </a:lnTo>
                  <a:lnTo>
                    <a:pt x="334" y="619"/>
                  </a:lnTo>
                  <a:lnTo>
                    <a:pt x="350" y="619"/>
                  </a:lnTo>
                  <a:lnTo>
                    <a:pt x="350" y="659"/>
                  </a:lnTo>
                  <a:lnTo>
                    <a:pt x="364" y="659"/>
                  </a:lnTo>
                  <a:lnTo>
                    <a:pt x="364" y="726"/>
                  </a:lnTo>
                  <a:lnTo>
                    <a:pt x="380" y="726"/>
                  </a:lnTo>
                  <a:lnTo>
                    <a:pt x="380" y="738"/>
                  </a:lnTo>
                  <a:lnTo>
                    <a:pt x="408" y="738"/>
                  </a:lnTo>
                  <a:lnTo>
                    <a:pt x="408" y="754"/>
                  </a:lnTo>
                  <a:lnTo>
                    <a:pt x="452" y="754"/>
                  </a:lnTo>
                  <a:lnTo>
                    <a:pt x="452" y="768"/>
                  </a:lnTo>
                  <a:lnTo>
                    <a:pt x="466" y="768"/>
                  </a:lnTo>
                  <a:lnTo>
                    <a:pt x="466" y="778"/>
                  </a:lnTo>
                  <a:lnTo>
                    <a:pt x="478" y="778"/>
                  </a:lnTo>
                  <a:lnTo>
                    <a:pt x="478" y="792"/>
                  </a:lnTo>
                  <a:lnTo>
                    <a:pt x="498" y="792"/>
                  </a:lnTo>
                  <a:lnTo>
                    <a:pt x="498" y="798"/>
                  </a:lnTo>
                  <a:lnTo>
                    <a:pt x="514" y="798"/>
                  </a:lnTo>
                  <a:lnTo>
                    <a:pt x="514" y="804"/>
                  </a:lnTo>
                  <a:lnTo>
                    <a:pt x="540" y="804"/>
                  </a:lnTo>
                  <a:lnTo>
                    <a:pt x="540" y="812"/>
                  </a:lnTo>
                  <a:lnTo>
                    <a:pt x="552" y="812"/>
                  </a:lnTo>
                  <a:lnTo>
                    <a:pt x="552" y="820"/>
                  </a:lnTo>
                  <a:lnTo>
                    <a:pt x="584" y="820"/>
                  </a:lnTo>
                  <a:lnTo>
                    <a:pt x="584" y="826"/>
                  </a:lnTo>
                  <a:lnTo>
                    <a:pt x="596" y="826"/>
                  </a:lnTo>
                  <a:lnTo>
                    <a:pt x="596" y="832"/>
                  </a:lnTo>
                  <a:lnTo>
                    <a:pt x="608" y="832"/>
                  </a:lnTo>
                  <a:lnTo>
                    <a:pt x="608" y="846"/>
                  </a:lnTo>
                  <a:lnTo>
                    <a:pt x="636" y="846"/>
                  </a:lnTo>
                  <a:lnTo>
                    <a:pt x="636" y="854"/>
                  </a:lnTo>
                  <a:lnTo>
                    <a:pt x="650" y="854"/>
                  </a:lnTo>
                  <a:lnTo>
                    <a:pt x="650" y="860"/>
                  </a:lnTo>
                  <a:lnTo>
                    <a:pt x="780" y="860"/>
                  </a:lnTo>
                  <a:lnTo>
                    <a:pt x="780" y="872"/>
                  </a:lnTo>
                  <a:lnTo>
                    <a:pt x="794" y="872"/>
                  </a:lnTo>
                  <a:lnTo>
                    <a:pt x="794" y="882"/>
                  </a:lnTo>
                  <a:lnTo>
                    <a:pt x="812" y="882"/>
                  </a:lnTo>
                  <a:lnTo>
                    <a:pt x="812" y="886"/>
                  </a:lnTo>
                  <a:lnTo>
                    <a:pt x="868" y="886"/>
                  </a:lnTo>
                  <a:lnTo>
                    <a:pt x="868" y="894"/>
                  </a:lnTo>
                  <a:lnTo>
                    <a:pt x="1096" y="894"/>
                  </a:lnTo>
                  <a:lnTo>
                    <a:pt x="1096" y="900"/>
                  </a:lnTo>
                  <a:lnTo>
                    <a:pt x="1142" y="900"/>
                  </a:lnTo>
                  <a:lnTo>
                    <a:pt x="1142" y="908"/>
                  </a:lnTo>
                  <a:lnTo>
                    <a:pt x="1998" y="908"/>
                  </a:lnTo>
                  <a:lnTo>
                    <a:pt x="1998" y="918"/>
                  </a:lnTo>
                  <a:lnTo>
                    <a:pt x="2170" y="918"/>
                  </a:lnTo>
                  <a:lnTo>
                    <a:pt x="2170" y="932"/>
                  </a:lnTo>
                  <a:lnTo>
                    <a:pt x="3856" y="932"/>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3"/>
            <p:cNvSpPr>
              <a:spLocks/>
            </p:cNvSpPr>
            <p:nvPr/>
          </p:nvSpPr>
          <p:spPr bwMode="auto">
            <a:xfrm>
              <a:off x="-3008" y="692"/>
              <a:ext cx="4544" cy="938"/>
            </a:xfrm>
            <a:custGeom>
              <a:avLst/>
              <a:gdLst>
                <a:gd name="T0" fmla="*/ 32 w 4544"/>
                <a:gd name="T1" fmla="*/ 0 h 938"/>
                <a:gd name="T2" fmla="*/ 70 w 4544"/>
                <a:gd name="T3" fmla="*/ 20 h 938"/>
                <a:gd name="T4" fmla="*/ 94 w 4544"/>
                <a:gd name="T5" fmla="*/ 38 h 938"/>
                <a:gd name="T6" fmla="*/ 106 w 4544"/>
                <a:gd name="T7" fmla="*/ 96 h 938"/>
                <a:gd name="T8" fmla="*/ 118 w 4544"/>
                <a:gd name="T9" fmla="*/ 182 h 938"/>
                <a:gd name="T10" fmla="*/ 174 w 4544"/>
                <a:gd name="T11" fmla="*/ 220 h 938"/>
                <a:gd name="T12" fmla="*/ 198 w 4544"/>
                <a:gd name="T13" fmla="*/ 234 h 938"/>
                <a:gd name="T14" fmla="*/ 214 w 4544"/>
                <a:gd name="T15" fmla="*/ 244 h 938"/>
                <a:gd name="T16" fmla="*/ 228 w 4544"/>
                <a:gd name="T17" fmla="*/ 278 h 938"/>
                <a:gd name="T18" fmla="*/ 236 w 4544"/>
                <a:gd name="T19" fmla="*/ 337 h 938"/>
                <a:gd name="T20" fmla="*/ 266 w 4544"/>
                <a:gd name="T21" fmla="*/ 401 h 938"/>
                <a:gd name="T22" fmla="*/ 300 w 4544"/>
                <a:gd name="T23" fmla="*/ 415 h 938"/>
                <a:gd name="T24" fmla="*/ 324 w 4544"/>
                <a:gd name="T25" fmla="*/ 423 h 938"/>
                <a:gd name="T26" fmla="*/ 342 w 4544"/>
                <a:gd name="T27" fmla="*/ 437 h 938"/>
                <a:gd name="T28" fmla="*/ 356 w 4544"/>
                <a:gd name="T29" fmla="*/ 485 h 938"/>
                <a:gd name="T30" fmla="*/ 370 w 4544"/>
                <a:gd name="T31" fmla="*/ 511 h 938"/>
                <a:gd name="T32" fmla="*/ 400 w 4544"/>
                <a:gd name="T33" fmla="*/ 539 h 938"/>
                <a:gd name="T34" fmla="*/ 426 w 4544"/>
                <a:gd name="T35" fmla="*/ 549 h 938"/>
                <a:gd name="T36" fmla="*/ 466 w 4544"/>
                <a:gd name="T37" fmla="*/ 553 h 938"/>
                <a:gd name="T38" fmla="*/ 480 w 4544"/>
                <a:gd name="T39" fmla="*/ 571 h 938"/>
                <a:gd name="T40" fmla="*/ 514 w 4544"/>
                <a:gd name="T41" fmla="*/ 657 h 938"/>
                <a:gd name="T42" fmla="*/ 616 w 4544"/>
                <a:gd name="T43" fmla="*/ 669 h 938"/>
                <a:gd name="T44" fmla="*/ 628 w 4544"/>
                <a:gd name="T45" fmla="*/ 697 h 938"/>
                <a:gd name="T46" fmla="*/ 656 w 4544"/>
                <a:gd name="T47" fmla="*/ 722 h 938"/>
                <a:gd name="T48" fmla="*/ 698 w 4544"/>
                <a:gd name="T49" fmla="*/ 732 h 938"/>
                <a:gd name="T50" fmla="*/ 726 w 4544"/>
                <a:gd name="T51" fmla="*/ 738 h 938"/>
                <a:gd name="T52" fmla="*/ 738 w 4544"/>
                <a:gd name="T53" fmla="*/ 752 h 938"/>
                <a:gd name="T54" fmla="*/ 766 w 4544"/>
                <a:gd name="T55" fmla="*/ 764 h 938"/>
                <a:gd name="T56" fmla="*/ 796 w 4544"/>
                <a:gd name="T57" fmla="*/ 784 h 938"/>
                <a:gd name="T58" fmla="*/ 826 w 4544"/>
                <a:gd name="T59" fmla="*/ 804 h 938"/>
                <a:gd name="T60" fmla="*/ 858 w 4544"/>
                <a:gd name="T61" fmla="*/ 820 h 938"/>
                <a:gd name="T62" fmla="*/ 902 w 4544"/>
                <a:gd name="T63" fmla="*/ 832 h 938"/>
                <a:gd name="T64" fmla="*/ 916 w 4544"/>
                <a:gd name="T65" fmla="*/ 838 h 938"/>
                <a:gd name="T66" fmla="*/ 956 w 4544"/>
                <a:gd name="T67" fmla="*/ 844 h 938"/>
                <a:gd name="T68" fmla="*/ 1162 w 4544"/>
                <a:gd name="T69" fmla="*/ 854 h 938"/>
                <a:gd name="T70" fmla="*/ 1188 w 4544"/>
                <a:gd name="T71" fmla="*/ 866 h 938"/>
                <a:gd name="T72" fmla="*/ 1318 w 4544"/>
                <a:gd name="T73" fmla="*/ 874 h 938"/>
                <a:gd name="T74" fmla="*/ 1526 w 4544"/>
                <a:gd name="T75" fmla="*/ 884 h 938"/>
                <a:gd name="T76" fmla="*/ 1554 w 4544"/>
                <a:gd name="T77" fmla="*/ 894 h 938"/>
                <a:gd name="T78" fmla="*/ 1590 w 4544"/>
                <a:gd name="T79" fmla="*/ 900 h 938"/>
                <a:gd name="T80" fmla="*/ 1612 w 4544"/>
                <a:gd name="T81" fmla="*/ 908 h 938"/>
                <a:gd name="T82" fmla="*/ 2276 w 4544"/>
                <a:gd name="T83" fmla="*/ 914 h 938"/>
                <a:gd name="T84" fmla="*/ 3074 w 4544"/>
                <a:gd name="T85" fmla="*/ 932 h 938"/>
                <a:gd name="T86" fmla="*/ 4544 w 4544"/>
                <a:gd name="T87"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4" h="938">
                  <a:moveTo>
                    <a:pt x="0" y="0"/>
                  </a:moveTo>
                  <a:lnTo>
                    <a:pt x="32" y="0"/>
                  </a:lnTo>
                  <a:lnTo>
                    <a:pt x="32" y="20"/>
                  </a:lnTo>
                  <a:lnTo>
                    <a:pt x="70" y="20"/>
                  </a:lnTo>
                  <a:lnTo>
                    <a:pt x="70" y="38"/>
                  </a:lnTo>
                  <a:lnTo>
                    <a:pt x="94" y="38"/>
                  </a:lnTo>
                  <a:lnTo>
                    <a:pt x="94" y="96"/>
                  </a:lnTo>
                  <a:lnTo>
                    <a:pt x="106" y="96"/>
                  </a:lnTo>
                  <a:lnTo>
                    <a:pt x="106" y="182"/>
                  </a:lnTo>
                  <a:lnTo>
                    <a:pt x="118" y="182"/>
                  </a:lnTo>
                  <a:lnTo>
                    <a:pt x="118" y="220"/>
                  </a:lnTo>
                  <a:lnTo>
                    <a:pt x="174" y="220"/>
                  </a:lnTo>
                  <a:lnTo>
                    <a:pt x="174" y="234"/>
                  </a:lnTo>
                  <a:lnTo>
                    <a:pt x="198" y="234"/>
                  </a:lnTo>
                  <a:lnTo>
                    <a:pt x="198" y="244"/>
                  </a:lnTo>
                  <a:lnTo>
                    <a:pt x="214" y="244"/>
                  </a:lnTo>
                  <a:lnTo>
                    <a:pt x="214" y="278"/>
                  </a:lnTo>
                  <a:lnTo>
                    <a:pt x="228" y="278"/>
                  </a:lnTo>
                  <a:lnTo>
                    <a:pt x="228" y="337"/>
                  </a:lnTo>
                  <a:lnTo>
                    <a:pt x="236" y="337"/>
                  </a:lnTo>
                  <a:lnTo>
                    <a:pt x="236" y="401"/>
                  </a:lnTo>
                  <a:lnTo>
                    <a:pt x="266" y="401"/>
                  </a:lnTo>
                  <a:lnTo>
                    <a:pt x="266" y="415"/>
                  </a:lnTo>
                  <a:lnTo>
                    <a:pt x="300" y="415"/>
                  </a:lnTo>
                  <a:lnTo>
                    <a:pt x="300" y="423"/>
                  </a:lnTo>
                  <a:lnTo>
                    <a:pt x="324" y="423"/>
                  </a:lnTo>
                  <a:lnTo>
                    <a:pt x="324" y="437"/>
                  </a:lnTo>
                  <a:lnTo>
                    <a:pt x="342" y="437"/>
                  </a:lnTo>
                  <a:lnTo>
                    <a:pt x="342" y="485"/>
                  </a:lnTo>
                  <a:lnTo>
                    <a:pt x="356" y="485"/>
                  </a:lnTo>
                  <a:lnTo>
                    <a:pt x="356" y="511"/>
                  </a:lnTo>
                  <a:lnTo>
                    <a:pt x="370" y="511"/>
                  </a:lnTo>
                  <a:lnTo>
                    <a:pt x="370" y="539"/>
                  </a:lnTo>
                  <a:lnTo>
                    <a:pt x="400" y="539"/>
                  </a:lnTo>
                  <a:lnTo>
                    <a:pt x="400" y="549"/>
                  </a:lnTo>
                  <a:lnTo>
                    <a:pt x="426" y="549"/>
                  </a:lnTo>
                  <a:lnTo>
                    <a:pt x="426" y="553"/>
                  </a:lnTo>
                  <a:lnTo>
                    <a:pt x="466" y="553"/>
                  </a:lnTo>
                  <a:lnTo>
                    <a:pt x="466" y="571"/>
                  </a:lnTo>
                  <a:lnTo>
                    <a:pt x="480" y="571"/>
                  </a:lnTo>
                  <a:lnTo>
                    <a:pt x="480" y="657"/>
                  </a:lnTo>
                  <a:lnTo>
                    <a:pt x="514" y="657"/>
                  </a:lnTo>
                  <a:lnTo>
                    <a:pt x="514" y="669"/>
                  </a:lnTo>
                  <a:lnTo>
                    <a:pt x="616" y="669"/>
                  </a:lnTo>
                  <a:lnTo>
                    <a:pt x="616" y="697"/>
                  </a:lnTo>
                  <a:lnTo>
                    <a:pt x="628" y="697"/>
                  </a:lnTo>
                  <a:lnTo>
                    <a:pt x="628" y="722"/>
                  </a:lnTo>
                  <a:lnTo>
                    <a:pt x="656" y="722"/>
                  </a:lnTo>
                  <a:lnTo>
                    <a:pt x="656" y="732"/>
                  </a:lnTo>
                  <a:lnTo>
                    <a:pt x="698" y="732"/>
                  </a:lnTo>
                  <a:lnTo>
                    <a:pt x="698" y="738"/>
                  </a:lnTo>
                  <a:lnTo>
                    <a:pt x="726" y="738"/>
                  </a:lnTo>
                  <a:lnTo>
                    <a:pt x="726" y="752"/>
                  </a:lnTo>
                  <a:lnTo>
                    <a:pt x="738" y="752"/>
                  </a:lnTo>
                  <a:lnTo>
                    <a:pt x="738" y="764"/>
                  </a:lnTo>
                  <a:lnTo>
                    <a:pt x="766" y="764"/>
                  </a:lnTo>
                  <a:lnTo>
                    <a:pt x="766" y="784"/>
                  </a:lnTo>
                  <a:lnTo>
                    <a:pt x="796" y="784"/>
                  </a:lnTo>
                  <a:lnTo>
                    <a:pt x="796" y="804"/>
                  </a:lnTo>
                  <a:lnTo>
                    <a:pt x="826" y="804"/>
                  </a:lnTo>
                  <a:lnTo>
                    <a:pt x="826" y="820"/>
                  </a:lnTo>
                  <a:lnTo>
                    <a:pt x="858" y="820"/>
                  </a:lnTo>
                  <a:lnTo>
                    <a:pt x="858" y="832"/>
                  </a:lnTo>
                  <a:lnTo>
                    <a:pt x="902" y="832"/>
                  </a:lnTo>
                  <a:lnTo>
                    <a:pt x="902" y="838"/>
                  </a:lnTo>
                  <a:lnTo>
                    <a:pt x="916" y="838"/>
                  </a:lnTo>
                  <a:lnTo>
                    <a:pt x="916" y="844"/>
                  </a:lnTo>
                  <a:lnTo>
                    <a:pt x="956" y="844"/>
                  </a:lnTo>
                  <a:lnTo>
                    <a:pt x="956" y="854"/>
                  </a:lnTo>
                  <a:lnTo>
                    <a:pt x="1162" y="854"/>
                  </a:lnTo>
                  <a:lnTo>
                    <a:pt x="1162" y="866"/>
                  </a:lnTo>
                  <a:lnTo>
                    <a:pt x="1188" y="866"/>
                  </a:lnTo>
                  <a:lnTo>
                    <a:pt x="1188" y="874"/>
                  </a:lnTo>
                  <a:lnTo>
                    <a:pt x="1318" y="874"/>
                  </a:lnTo>
                  <a:lnTo>
                    <a:pt x="1318" y="884"/>
                  </a:lnTo>
                  <a:lnTo>
                    <a:pt x="1526" y="884"/>
                  </a:lnTo>
                  <a:lnTo>
                    <a:pt x="1526" y="894"/>
                  </a:lnTo>
                  <a:lnTo>
                    <a:pt x="1554" y="894"/>
                  </a:lnTo>
                  <a:lnTo>
                    <a:pt x="1554" y="900"/>
                  </a:lnTo>
                  <a:lnTo>
                    <a:pt x="1590" y="900"/>
                  </a:lnTo>
                  <a:lnTo>
                    <a:pt x="1590" y="908"/>
                  </a:lnTo>
                  <a:lnTo>
                    <a:pt x="1612" y="908"/>
                  </a:lnTo>
                  <a:lnTo>
                    <a:pt x="1612" y="914"/>
                  </a:lnTo>
                  <a:lnTo>
                    <a:pt x="2276" y="914"/>
                  </a:lnTo>
                  <a:lnTo>
                    <a:pt x="2276" y="932"/>
                  </a:lnTo>
                  <a:lnTo>
                    <a:pt x="3074" y="932"/>
                  </a:lnTo>
                  <a:lnTo>
                    <a:pt x="3074" y="938"/>
                  </a:lnTo>
                  <a:lnTo>
                    <a:pt x="4544" y="938"/>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7" name="Group 56"/>
          <p:cNvGrpSpPr/>
          <p:nvPr/>
        </p:nvGrpSpPr>
        <p:grpSpPr>
          <a:xfrm>
            <a:off x="5014738" y="2326640"/>
            <a:ext cx="3669594" cy="1677382"/>
            <a:chOff x="5265474" y="2133600"/>
            <a:chExt cx="3853074" cy="1677382"/>
          </a:xfrm>
        </p:grpSpPr>
        <p:sp>
          <p:nvSpPr>
            <p:cNvPr id="29" name="TextBox 28"/>
            <p:cNvSpPr txBox="1"/>
            <p:nvPr/>
          </p:nvSpPr>
          <p:spPr>
            <a:xfrm>
              <a:off x="5265474" y="2133600"/>
              <a:ext cx="3853074" cy="1677382"/>
            </a:xfrm>
            <a:prstGeom prst="rect">
              <a:avLst/>
            </a:prstGeom>
            <a:noFill/>
          </p:spPr>
          <p:txBody>
            <a:bodyPr wrap="none" rtlCol="0">
              <a:spAutoFit/>
            </a:bodyPr>
            <a:lstStyle/>
            <a:p>
              <a:pPr algn="l">
                <a:spcAft>
                  <a:spcPts val="600"/>
                </a:spcAft>
                <a:tabLst>
                  <a:tab pos="1600200" algn="l"/>
                </a:tabLst>
              </a:pPr>
              <a:r>
                <a:rPr lang="en-GB" sz="1400" b="0" dirty="0" smtClean="0"/>
                <a:t>	BEV	No BEV</a:t>
              </a:r>
            </a:p>
            <a:p>
              <a:pPr algn="l">
                <a:tabLst>
                  <a:tab pos="1600200" algn="l"/>
                </a:tabLst>
              </a:pPr>
              <a:r>
                <a:rPr lang="en-GB" sz="1400" b="0" dirty="0" smtClean="0"/>
                <a:t>No. of events	124	123</a:t>
              </a:r>
            </a:p>
            <a:p>
              <a:pPr algn="l">
                <a:tabLst>
                  <a:tab pos="1600200" algn="l"/>
                </a:tabLst>
              </a:pPr>
              <a:r>
                <a:rPr lang="en-GB" sz="1400" b="0" dirty="0" smtClean="0"/>
                <a:t>Median (95% CI)	4.1 </a:t>
              </a:r>
              <a:r>
                <a:rPr lang="en-GB" sz="1400" b="0" dirty="0" err="1" smtClean="0"/>
                <a:t>mos</a:t>
              </a:r>
              <a:r>
                <a:rPr lang="en-GB" sz="1400" b="0" dirty="0" smtClean="0"/>
                <a:t>	2.9 </a:t>
              </a:r>
              <a:r>
                <a:rPr lang="en-GB" sz="1400" b="0" dirty="0" err="1" smtClean="0"/>
                <a:t>mos</a:t>
              </a:r>
              <a:r>
                <a:rPr lang="en-GB" sz="1400" b="0" dirty="0" smtClean="0"/>
                <a:t/>
              </a:r>
              <a:br>
                <a:rPr lang="en-GB" sz="1400" b="0" dirty="0" smtClean="0"/>
              </a:br>
              <a:r>
                <a:rPr lang="en-GB" sz="1400" b="0" dirty="0" smtClean="0"/>
                <a:t>	(3.1, 5.4)	(2.8, 3.8)</a:t>
              </a:r>
            </a:p>
            <a:p>
              <a:pPr algn="l">
                <a:tabLst>
                  <a:tab pos="1600200" algn="l"/>
                  <a:tab pos="2686050" algn="ctr"/>
                </a:tabLst>
              </a:pPr>
              <a:r>
                <a:rPr lang="en-GB" sz="1400" b="0" dirty="0" smtClean="0"/>
                <a:t>HR		0.74</a:t>
              </a:r>
              <a:br>
                <a:rPr lang="en-GB" sz="1400" b="0" dirty="0" smtClean="0"/>
              </a:br>
              <a:r>
                <a:rPr lang="en-GB" sz="1400" b="0" dirty="0" smtClean="0"/>
                <a:t>95% CI		(0.57, 0.95)</a:t>
              </a:r>
            </a:p>
            <a:p>
              <a:pPr algn="l">
                <a:tabLst>
                  <a:tab pos="1600200" algn="l"/>
                  <a:tab pos="2686050" algn="ctr"/>
                </a:tabLst>
              </a:pPr>
              <a:r>
                <a:rPr lang="en-GB" sz="1400" b="0" dirty="0" smtClean="0"/>
                <a:t>Non-inferiority		p=0.47</a:t>
              </a:r>
            </a:p>
          </p:txBody>
        </p:sp>
        <p:cxnSp>
          <p:nvCxnSpPr>
            <p:cNvPr id="54" name="Straight Connector 53"/>
            <p:cNvCxnSpPr/>
            <p:nvPr/>
          </p:nvCxnSpPr>
          <p:spPr bwMode="auto">
            <a:xfrm>
              <a:off x="5284788" y="2419350"/>
              <a:ext cx="374849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56" name="Group 55"/>
          <p:cNvGrpSpPr/>
          <p:nvPr/>
        </p:nvGrpSpPr>
        <p:grpSpPr>
          <a:xfrm>
            <a:off x="3193142" y="2545717"/>
            <a:ext cx="1114552" cy="523220"/>
            <a:chOff x="3352800" y="2352677"/>
            <a:chExt cx="1170280" cy="523220"/>
          </a:xfrm>
        </p:grpSpPr>
        <p:cxnSp>
          <p:nvCxnSpPr>
            <p:cNvPr id="30" name="Straight Connector 29"/>
            <p:cNvCxnSpPr/>
            <p:nvPr/>
          </p:nvCxnSpPr>
          <p:spPr bwMode="auto">
            <a:xfrm>
              <a:off x="3352800" y="2514600"/>
              <a:ext cx="3048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31" name="Straight Connector 30"/>
            <p:cNvCxnSpPr/>
            <p:nvPr/>
          </p:nvCxnSpPr>
          <p:spPr bwMode="auto">
            <a:xfrm>
              <a:off x="3352800" y="2722095"/>
              <a:ext cx="304800" cy="0"/>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55" name="TextBox 54"/>
            <p:cNvSpPr txBox="1"/>
            <p:nvPr/>
          </p:nvSpPr>
          <p:spPr>
            <a:xfrm>
              <a:off x="3657602" y="2352677"/>
              <a:ext cx="865478" cy="523220"/>
            </a:xfrm>
            <a:prstGeom prst="rect">
              <a:avLst/>
            </a:prstGeom>
            <a:noFill/>
          </p:spPr>
          <p:txBody>
            <a:bodyPr wrap="none" rtlCol="0">
              <a:spAutoFit/>
            </a:bodyPr>
            <a:lstStyle/>
            <a:p>
              <a:pPr algn="l"/>
              <a:r>
                <a:rPr lang="en-GB" sz="1400" b="0" dirty="0" smtClean="0"/>
                <a:t>BEV</a:t>
              </a:r>
            </a:p>
            <a:p>
              <a:pPr algn="l"/>
              <a:r>
                <a:rPr lang="en-GB" sz="1400" b="0" dirty="0" smtClean="0"/>
                <a:t>No BEV</a:t>
              </a:r>
            </a:p>
          </p:txBody>
        </p:sp>
      </p:grpSp>
      <p:sp>
        <p:nvSpPr>
          <p:cNvPr id="53" name="Text Placeholder 3"/>
          <p:cNvSpPr txBox="1">
            <a:spLocks/>
          </p:cNvSpPr>
          <p:nvPr/>
        </p:nvSpPr>
        <p:spPr bwMode="auto">
          <a:xfrm>
            <a:off x="5056632" y="6394374"/>
            <a:ext cx="3868359"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marL="0" indent="0" algn="r" rtl="0" fontAlgn="base">
              <a:spcBef>
                <a:spcPct val="20000"/>
              </a:spcBef>
              <a:spcAft>
                <a:spcPct val="0"/>
              </a:spcAft>
              <a:buClr>
                <a:schemeClr val="bg1"/>
              </a:buClr>
              <a:buSzPct val="110000"/>
              <a:buFontTx/>
              <a:buNone/>
              <a:defRPr sz="12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sz="1100" kern="0" dirty="0" err="1"/>
              <a:t>Koeberle</a:t>
            </a:r>
            <a:r>
              <a:rPr lang="en-US" sz="1100" kern="0" dirty="0"/>
              <a:t> et al. J </a:t>
            </a:r>
            <a:r>
              <a:rPr lang="en-US" sz="1100" kern="0" dirty="0" err="1"/>
              <a:t>Clin</a:t>
            </a:r>
            <a:r>
              <a:rPr lang="en-US" sz="1100" kern="0" dirty="0"/>
              <a:t> </a:t>
            </a:r>
            <a:r>
              <a:rPr lang="en-US" sz="1100" kern="0" dirty="0" err="1" smtClean="0"/>
              <a:t>Oncol</a:t>
            </a:r>
            <a:r>
              <a:rPr lang="en-US" sz="1100" kern="0" dirty="0" smtClean="0"/>
              <a:t> 2013; 31 (</a:t>
            </a:r>
            <a:r>
              <a:rPr lang="en-US" sz="1100" kern="0" dirty="0" err="1"/>
              <a:t>suppl</a:t>
            </a:r>
            <a:r>
              <a:rPr lang="en-US" sz="1100" kern="0" dirty="0"/>
              <a:t>; </a:t>
            </a:r>
            <a:r>
              <a:rPr lang="en-US" sz="1100" kern="0" dirty="0" err="1"/>
              <a:t>abstr</a:t>
            </a:r>
            <a:r>
              <a:rPr lang="en-US" sz="1100" kern="0" dirty="0"/>
              <a:t> 3503) </a:t>
            </a:r>
          </a:p>
        </p:txBody>
      </p:sp>
    </p:spTree>
    <p:extLst>
      <p:ext uri="{BB962C8B-B14F-4D97-AF65-F5344CB8AC3E}">
        <p14:creationId xmlns:p14="http://schemas.microsoft.com/office/powerpoint/2010/main" val="4139215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39801"/>
          </a:xfrm>
        </p:spPr>
        <p:txBody>
          <a:bodyPr/>
          <a:lstStyle/>
          <a:p>
            <a:r>
              <a:rPr lang="en-US" sz="1800" dirty="0" smtClean="0"/>
              <a:t>3505: FOLFOXIRI/</a:t>
            </a:r>
            <a:r>
              <a:rPr lang="en-US" sz="1800" dirty="0" err="1" smtClean="0"/>
              <a:t>bevacizumab</a:t>
            </a:r>
            <a:r>
              <a:rPr lang="en-US" sz="1800" dirty="0" smtClean="0"/>
              <a:t> (BEV) versus FOLFIRI/BEV as first-line treatment in </a:t>
            </a:r>
            <a:r>
              <a:rPr lang="en-GB" sz="1800" dirty="0" err="1" smtClean="0"/>
              <a:t>unresectable</a:t>
            </a:r>
            <a:r>
              <a:rPr lang="en-GB" sz="1800" dirty="0" smtClean="0"/>
              <a:t> metastatic colorectal cancer (</a:t>
            </a:r>
            <a:r>
              <a:rPr lang="en-GB" sz="1800" dirty="0" err="1" smtClean="0"/>
              <a:t>mCRC</a:t>
            </a:r>
            <a:r>
              <a:rPr lang="en-GB" sz="1800" dirty="0" smtClean="0"/>
              <a:t>) patients (</a:t>
            </a:r>
            <a:r>
              <a:rPr lang="en-GB" sz="1800" dirty="0" err="1" smtClean="0"/>
              <a:t>pts</a:t>
            </a:r>
            <a:r>
              <a:rPr lang="en-GB" sz="1800" dirty="0" smtClean="0"/>
              <a:t>): Results of the phase III TRIBE trial by GONO group </a:t>
            </a:r>
            <a:r>
              <a:rPr lang="en-US" sz="1800" dirty="0" smtClean="0"/>
              <a:t>– </a:t>
            </a:r>
            <a:r>
              <a:rPr lang="en-US" sz="1800" i="1" dirty="0" smtClean="0"/>
              <a:t>Falcone A et al</a:t>
            </a:r>
            <a:endParaRPr lang="en-US" sz="1800" i="1" dirty="0"/>
          </a:p>
        </p:txBody>
      </p:sp>
      <p:sp>
        <p:nvSpPr>
          <p:cNvPr id="3" name="Content Placeholder 2"/>
          <p:cNvSpPr>
            <a:spLocks noGrp="1"/>
          </p:cNvSpPr>
          <p:nvPr>
            <p:ph idx="1"/>
          </p:nvPr>
        </p:nvSpPr>
        <p:spPr>
          <a:xfrm>
            <a:off x="228600" y="1320800"/>
            <a:ext cx="8686800" cy="1474651"/>
          </a:xfrm>
        </p:spPr>
        <p:txBody>
          <a:bodyPr/>
          <a:lstStyle/>
          <a:p>
            <a:r>
              <a:rPr lang="en-US" sz="1600" dirty="0" smtClean="0"/>
              <a:t>Study objective</a:t>
            </a:r>
          </a:p>
          <a:p>
            <a:pPr lvl="1"/>
            <a:r>
              <a:rPr lang="en-US" sz="1600" dirty="0" smtClean="0"/>
              <a:t>To </a:t>
            </a:r>
            <a:r>
              <a:rPr lang="en-GB" sz="1600" dirty="0" smtClean="0"/>
              <a:t>confirm the superiority of FOLFOXIRI vs. FOLFIRI when BEV is added to chemotherapy</a:t>
            </a:r>
            <a:endParaRPr lang="en-US" sz="1600" dirty="0" smtClean="0"/>
          </a:p>
          <a:p>
            <a:r>
              <a:rPr lang="en-US" sz="1600" dirty="0" smtClean="0"/>
              <a:t>Study type / design</a:t>
            </a:r>
          </a:p>
          <a:p>
            <a:pPr lvl="1"/>
            <a:r>
              <a:rPr lang="en-GB" sz="1600" dirty="0" smtClean="0"/>
              <a:t>Phase III TRIBE study</a:t>
            </a:r>
          </a:p>
        </p:txBody>
      </p:sp>
      <p:sp>
        <p:nvSpPr>
          <p:cNvPr id="11" name="Oval 10"/>
          <p:cNvSpPr/>
          <p:nvPr/>
        </p:nvSpPr>
        <p:spPr bwMode="auto">
          <a:xfrm>
            <a:off x="3018977" y="3750665"/>
            <a:ext cx="489858" cy="476071"/>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R</a:t>
            </a:r>
          </a:p>
        </p:txBody>
      </p:sp>
      <p:sp>
        <p:nvSpPr>
          <p:cNvPr id="25" name="TextBox 24"/>
          <p:cNvSpPr txBox="1"/>
          <p:nvPr/>
        </p:nvSpPr>
        <p:spPr>
          <a:xfrm>
            <a:off x="4064366" y="5149948"/>
            <a:ext cx="910827" cy="307777"/>
          </a:xfrm>
          <a:prstGeom prst="rect">
            <a:avLst/>
          </a:prstGeom>
          <a:noFill/>
        </p:spPr>
        <p:txBody>
          <a:bodyPr wrap="none" rtlCol="0">
            <a:spAutoFit/>
          </a:bodyPr>
          <a:lstStyle/>
          <a:p>
            <a:pPr algn="l"/>
            <a:r>
              <a:rPr lang="en-GB" sz="1400" dirty="0" smtClean="0"/>
              <a:t>Induction</a:t>
            </a:r>
          </a:p>
        </p:txBody>
      </p:sp>
      <p:sp>
        <p:nvSpPr>
          <p:cNvPr id="26" name="TextBox 25"/>
          <p:cNvSpPr txBox="1"/>
          <p:nvPr/>
        </p:nvSpPr>
        <p:spPr>
          <a:xfrm>
            <a:off x="5759020" y="5149948"/>
            <a:ext cx="1208985" cy="307777"/>
          </a:xfrm>
          <a:prstGeom prst="rect">
            <a:avLst/>
          </a:prstGeom>
          <a:noFill/>
        </p:spPr>
        <p:txBody>
          <a:bodyPr wrap="none" rtlCol="0">
            <a:spAutoFit/>
          </a:bodyPr>
          <a:lstStyle/>
          <a:p>
            <a:pPr algn="l"/>
            <a:r>
              <a:rPr lang="en-GB" sz="1400" dirty="0" smtClean="0"/>
              <a:t>Maintenance</a:t>
            </a:r>
          </a:p>
        </p:txBody>
      </p:sp>
      <p:cxnSp>
        <p:nvCxnSpPr>
          <p:cNvPr id="9" name="Straight Arrow Connector 8"/>
          <p:cNvCxnSpPr>
            <a:endCxn id="11" idx="2"/>
          </p:cNvCxnSpPr>
          <p:nvPr/>
        </p:nvCxnSpPr>
        <p:spPr bwMode="auto">
          <a:xfrm>
            <a:off x="2592087" y="3988700"/>
            <a:ext cx="426890" cy="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4" name="Text Placeholder 3"/>
          <p:cNvSpPr>
            <a:spLocks noGrp="1"/>
          </p:cNvSpPr>
          <p:nvPr>
            <p:ph type="body" sz="quarter" idx="11"/>
          </p:nvPr>
        </p:nvSpPr>
        <p:spPr>
          <a:xfrm>
            <a:off x="4581948" y="6387784"/>
            <a:ext cx="4336143" cy="307975"/>
          </a:xfrm>
        </p:spPr>
        <p:txBody>
          <a:bodyPr/>
          <a:lstStyle/>
          <a:p>
            <a:r>
              <a:rPr lang="en-US" sz="1100" dirty="0" smtClean="0"/>
              <a:t>Falcone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3505) </a:t>
            </a:r>
            <a:endParaRPr lang="en-US" sz="1100" dirty="0"/>
          </a:p>
        </p:txBody>
      </p:sp>
      <p:sp>
        <p:nvSpPr>
          <p:cNvPr id="19" name="Rounded Rectangle 18"/>
          <p:cNvSpPr/>
          <p:nvPr/>
        </p:nvSpPr>
        <p:spPr>
          <a:xfrm>
            <a:off x="7242665" y="2835473"/>
            <a:ext cx="629920" cy="226358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PD</a:t>
            </a:r>
          </a:p>
        </p:txBody>
      </p:sp>
      <p:sp>
        <p:nvSpPr>
          <p:cNvPr id="36" name="Rounded Rectangle 35"/>
          <p:cNvSpPr/>
          <p:nvPr/>
        </p:nvSpPr>
        <p:spPr>
          <a:xfrm>
            <a:off x="3726318" y="4502480"/>
            <a:ext cx="1586922" cy="4616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2"/>
                </a:solidFill>
              </a:rPr>
              <a:t>FOLFOXIRI+BEV </a:t>
            </a:r>
            <a:br>
              <a:rPr lang="en-NZ" sz="1200" b="1" dirty="0" smtClean="0">
                <a:solidFill>
                  <a:schemeClr val="tx2"/>
                </a:solidFill>
              </a:rPr>
            </a:br>
            <a:r>
              <a:rPr lang="en-NZ" sz="1200" b="1" dirty="0" smtClean="0">
                <a:solidFill>
                  <a:schemeClr val="tx2"/>
                </a:solidFill>
              </a:rPr>
              <a:t>(</a:t>
            </a:r>
            <a:r>
              <a:rPr lang="en-NZ" sz="1200" b="1" dirty="0">
                <a:solidFill>
                  <a:schemeClr val="tx2"/>
                </a:solidFill>
              </a:rPr>
              <a:t>up to 12 cycles)</a:t>
            </a:r>
          </a:p>
        </p:txBody>
      </p:sp>
      <p:sp>
        <p:nvSpPr>
          <p:cNvPr id="37" name="Rounded Rectangle 36"/>
          <p:cNvSpPr/>
          <p:nvPr/>
        </p:nvSpPr>
        <p:spPr>
          <a:xfrm>
            <a:off x="3726318" y="2947914"/>
            <a:ext cx="1586922" cy="461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Arial" pitchFamily="34" charset="0"/>
              </a:rPr>
              <a:t>FOLFIRI+BEV </a:t>
            </a:r>
            <a:r>
              <a:rPr lang="en-GB" sz="1200" b="1" dirty="0">
                <a:solidFill>
                  <a:schemeClr val="tx1"/>
                </a:solidFill>
                <a:latin typeface="Arial" pitchFamily="34" charset="0"/>
              </a:rPr>
              <a:t/>
            </a:r>
            <a:br>
              <a:rPr lang="en-GB" sz="1200" b="1" dirty="0">
                <a:solidFill>
                  <a:schemeClr val="tx1"/>
                </a:solidFill>
                <a:latin typeface="Arial" pitchFamily="34" charset="0"/>
              </a:rPr>
            </a:br>
            <a:r>
              <a:rPr lang="en-GB" sz="1200" b="1" dirty="0">
                <a:solidFill>
                  <a:schemeClr val="tx1"/>
                </a:solidFill>
                <a:latin typeface="Arial" pitchFamily="34" charset="0"/>
              </a:rPr>
              <a:t>(up to 12 cycles)</a:t>
            </a:r>
          </a:p>
        </p:txBody>
      </p:sp>
      <p:sp>
        <p:nvSpPr>
          <p:cNvPr id="23" name="Rounded Rectangle 22"/>
          <p:cNvSpPr/>
          <p:nvPr/>
        </p:nvSpPr>
        <p:spPr>
          <a:xfrm>
            <a:off x="5875846" y="4502480"/>
            <a:ext cx="975332" cy="46166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Arial" pitchFamily="34" charset="0"/>
              </a:rPr>
              <a:t>5-FU / LV + BEV</a:t>
            </a:r>
            <a:endParaRPr lang="en-GB" sz="1200" b="1" dirty="0">
              <a:solidFill>
                <a:schemeClr val="tx1"/>
              </a:solidFill>
              <a:latin typeface="Arial" pitchFamily="34" charset="0"/>
            </a:endParaRPr>
          </a:p>
        </p:txBody>
      </p:sp>
      <p:sp>
        <p:nvSpPr>
          <p:cNvPr id="24" name="Rounded Rectangle 23"/>
          <p:cNvSpPr/>
          <p:nvPr/>
        </p:nvSpPr>
        <p:spPr>
          <a:xfrm>
            <a:off x="5875846" y="2947335"/>
            <a:ext cx="975332" cy="46166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Arial" pitchFamily="34" charset="0"/>
              </a:rPr>
              <a:t>5-FU / LV + BEV</a:t>
            </a:r>
            <a:endParaRPr lang="en-GB" sz="1200" b="1" dirty="0">
              <a:solidFill>
                <a:schemeClr val="tx1"/>
              </a:solidFill>
              <a:latin typeface="Arial" pitchFamily="34" charset="0"/>
            </a:endParaRPr>
          </a:p>
        </p:txBody>
      </p:sp>
      <p:cxnSp>
        <p:nvCxnSpPr>
          <p:cNvPr id="28" name="AutoShape 15"/>
          <p:cNvCxnSpPr>
            <a:cxnSpLocks noChangeShapeType="1"/>
            <a:stCxn id="11" idx="0"/>
            <a:endCxn id="37" idx="1"/>
          </p:cNvCxnSpPr>
          <p:nvPr/>
        </p:nvCxnSpPr>
        <p:spPr bwMode="auto">
          <a:xfrm rot="5400000" flipH="1" flipV="1">
            <a:off x="3209153" y="3233500"/>
            <a:ext cx="571918" cy="462412"/>
          </a:xfrm>
          <a:prstGeom prst="bentConnector2">
            <a:avLst/>
          </a:prstGeom>
          <a:noFill/>
          <a:ln w="38100">
            <a:solidFill>
              <a:schemeClr val="bg1"/>
            </a:solidFill>
            <a:miter lim="800000"/>
            <a:headEnd/>
            <a:tailEnd type="triangle" w="med" len="med"/>
          </a:ln>
        </p:spPr>
      </p:cxnSp>
      <p:cxnSp>
        <p:nvCxnSpPr>
          <p:cNvPr id="32" name="AutoShape 16"/>
          <p:cNvCxnSpPr>
            <a:cxnSpLocks noChangeShapeType="1"/>
            <a:stCxn id="11" idx="4"/>
            <a:endCxn id="36" idx="1"/>
          </p:cNvCxnSpPr>
          <p:nvPr/>
        </p:nvCxnSpPr>
        <p:spPr bwMode="auto">
          <a:xfrm rot="16200000" flipH="1">
            <a:off x="3241824" y="4248818"/>
            <a:ext cx="506577" cy="462412"/>
          </a:xfrm>
          <a:prstGeom prst="bentConnector2">
            <a:avLst/>
          </a:prstGeom>
          <a:noFill/>
          <a:ln w="38100">
            <a:solidFill>
              <a:schemeClr val="bg1"/>
            </a:solidFill>
            <a:miter lim="800000"/>
            <a:headEnd/>
            <a:tailEnd type="triangle" w="med" len="med"/>
          </a:ln>
        </p:spPr>
      </p:cxnSp>
      <p:cxnSp>
        <p:nvCxnSpPr>
          <p:cNvPr id="38" name="AutoShape 21"/>
          <p:cNvCxnSpPr>
            <a:cxnSpLocks noChangeShapeType="1"/>
            <a:stCxn id="37" idx="3"/>
            <a:endCxn id="24" idx="1"/>
          </p:cNvCxnSpPr>
          <p:nvPr/>
        </p:nvCxnSpPr>
        <p:spPr bwMode="auto">
          <a:xfrm flipV="1">
            <a:off x="5313240" y="3178168"/>
            <a:ext cx="562606" cy="579"/>
          </a:xfrm>
          <a:prstGeom prst="straightConnector1">
            <a:avLst/>
          </a:prstGeom>
          <a:noFill/>
          <a:ln w="38100">
            <a:solidFill>
              <a:schemeClr val="bg1"/>
            </a:solidFill>
            <a:round/>
            <a:headEnd/>
            <a:tailEnd type="triangle" w="med" len="med"/>
          </a:ln>
        </p:spPr>
      </p:cxnSp>
      <p:cxnSp>
        <p:nvCxnSpPr>
          <p:cNvPr id="39" name="AutoShape 21"/>
          <p:cNvCxnSpPr>
            <a:cxnSpLocks noChangeShapeType="1"/>
            <a:stCxn id="36" idx="3"/>
            <a:endCxn id="23" idx="1"/>
          </p:cNvCxnSpPr>
          <p:nvPr/>
        </p:nvCxnSpPr>
        <p:spPr bwMode="auto">
          <a:xfrm>
            <a:off x="5313240" y="4733313"/>
            <a:ext cx="562606" cy="0"/>
          </a:xfrm>
          <a:prstGeom prst="straightConnector1">
            <a:avLst/>
          </a:prstGeom>
          <a:noFill/>
          <a:ln w="38100">
            <a:solidFill>
              <a:schemeClr val="bg1"/>
            </a:solidFill>
            <a:round/>
            <a:headEnd/>
            <a:tailEnd type="triangle" w="med" len="med"/>
          </a:ln>
        </p:spPr>
      </p:cxnSp>
      <p:cxnSp>
        <p:nvCxnSpPr>
          <p:cNvPr id="40" name="AutoShape 21"/>
          <p:cNvCxnSpPr>
            <a:cxnSpLocks noChangeShapeType="1"/>
            <a:stCxn id="24" idx="3"/>
          </p:cNvCxnSpPr>
          <p:nvPr/>
        </p:nvCxnSpPr>
        <p:spPr bwMode="auto">
          <a:xfrm>
            <a:off x="6851178" y="3178168"/>
            <a:ext cx="400558" cy="0"/>
          </a:xfrm>
          <a:prstGeom prst="straightConnector1">
            <a:avLst/>
          </a:prstGeom>
          <a:noFill/>
          <a:ln w="38100">
            <a:solidFill>
              <a:schemeClr val="bg1"/>
            </a:solidFill>
            <a:round/>
            <a:headEnd/>
            <a:tailEnd type="triangle" w="med" len="med"/>
          </a:ln>
        </p:spPr>
      </p:cxnSp>
      <p:cxnSp>
        <p:nvCxnSpPr>
          <p:cNvPr id="41" name="AutoShape 21"/>
          <p:cNvCxnSpPr>
            <a:cxnSpLocks noChangeShapeType="1"/>
            <a:stCxn id="23" idx="3"/>
          </p:cNvCxnSpPr>
          <p:nvPr/>
        </p:nvCxnSpPr>
        <p:spPr bwMode="auto">
          <a:xfrm>
            <a:off x="6851178" y="4733313"/>
            <a:ext cx="400558" cy="0"/>
          </a:xfrm>
          <a:prstGeom prst="straightConnector1">
            <a:avLst/>
          </a:prstGeom>
          <a:noFill/>
          <a:ln w="38100">
            <a:solidFill>
              <a:schemeClr val="bg1"/>
            </a:solidFill>
            <a:round/>
            <a:headEnd/>
            <a:tailEnd type="triangle" w="med" len="med"/>
          </a:ln>
        </p:spPr>
      </p:cxnSp>
      <p:sp>
        <p:nvSpPr>
          <p:cNvPr id="42" name="AutoShape 9"/>
          <p:cNvSpPr>
            <a:spLocks noChangeArrowheads="1"/>
          </p:cNvSpPr>
          <p:nvPr/>
        </p:nvSpPr>
        <p:spPr bwMode="auto">
          <a:xfrm>
            <a:off x="684910" y="3163704"/>
            <a:ext cx="2120622" cy="1675140"/>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r>
              <a:rPr lang="en-GB" sz="1400" b="1" dirty="0" smtClean="0">
                <a:solidFill>
                  <a:schemeClr val="tx2"/>
                </a:solidFill>
              </a:rPr>
              <a:t>Patients with first-line </a:t>
            </a:r>
            <a:r>
              <a:rPr lang="en-GB" sz="1400" b="1" dirty="0" err="1" smtClean="0">
                <a:solidFill>
                  <a:schemeClr val="tx2"/>
                </a:solidFill>
              </a:rPr>
              <a:t>unresectable</a:t>
            </a:r>
            <a:r>
              <a:rPr lang="en-GB" sz="1400" b="1" dirty="0" smtClean="0">
                <a:solidFill>
                  <a:schemeClr val="tx2"/>
                </a:solidFill>
              </a:rPr>
              <a:t> </a:t>
            </a:r>
            <a:r>
              <a:rPr lang="en-GB" sz="1400" b="1" dirty="0" err="1" smtClean="0">
                <a:solidFill>
                  <a:schemeClr val="tx2"/>
                </a:solidFill>
              </a:rPr>
              <a:t>mCRC</a:t>
            </a:r>
            <a:endParaRPr lang="en-GB" sz="1400" b="1" dirty="0">
              <a:solidFill>
                <a:schemeClr val="tx2"/>
              </a:solidFill>
            </a:endParaRPr>
          </a:p>
          <a:p>
            <a:pPr marL="180975" indent="-180975">
              <a:buClr>
                <a:schemeClr val="tx2"/>
              </a:buClr>
              <a:buFont typeface="Arial" panose="020B0604020202020204" pitchFamily="34" charset="0"/>
              <a:buChar char="•"/>
            </a:pPr>
            <a:r>
              <a:rPr lang="en-NZ" sz="1400" b="1" dirty="0" smtClean="0">
                <a:solidFill>
                  <a:schemeClr val="tx2"/>
                </a:solidFill>
              </a:rPr>
              <a:t>Aged </a:t>
            </a:r>
            <a:r>
              <a:rPr lang="en-NZ" sz="1400" b="1" dirty="0">
                <a:solidFill>
                  <a:schemeClr val="tx2"/>
                </a:solidFill>
              </a:rPr>
              <a:t>18–75 </a:t>
            </a:r>
            <a:r>
              <a:rPr lang="en-NZ" sz="1400" b="1" dirty="0" smtClean="0">
                <a:solidFill>
                  <a:schemeClr val="tx2"/>
                </a:solidFill>
              </a:rPr>
              <a:t>years </a:t>
            </a:r>
          </a:p>
          <a:p>
            <a:pPr marL="180975" indent="-180975">
              <a:buClr>
                <a:schemeClr val="tx2"/>
              </a:buClr>
              <a:buFont typeface="Arial" panose="020B0604020202020204" pitchFamily="34" charset="0"/>
              <a:buChar char="•"/>
            </a:pPr>
            <a:r>
              <a:rPr lang="en-NZ" sz="1400" b="1" dirty="0">
                <a:solidFill>
                  <a:schemeClr val="tx2"/>
                </a:solidFill>
              </a:rPr>
              <a:t>N</a:t>
            </a:r>
            <a:r>
              <a:rPr lang="en-NZ" sz="1400" b="1" dirty="0" smtClean="0">
                <a:solidFill>
                  <a:schemeClr val="tx2"/>
                </a:solidFill>
              </a:rPr>
              <a:t>o </a:t>
            </a:r>
            <a:r>
              <a:rPr lang="en-NZ" sz="1400" b="1" dirty="0">
                <a:solidFill>
                  <a:schemeClr val="tx2"/>
                </a:solidFill>
              </a:rPr>
              <a:t>prior </a:t>
            </a:r>
            <a:r>
              <a:rPr lang="en-NZ" sz="1400" b="1" dirty="0" smtClean="0">
                <a:solidFill>
                  <a:schemeClr val="tx2"/>
                </a:solidFill>
              </a:rPr>
              <a:t>chemotherapy </a:t>
            </a:r>
            <a:r>
              <a:rPr lang="en-NZ" sz="1400" b="1" dirty="0">
                <a:solidFill>
                  <a:schemeClr val="tx2"/>
                </a:solidFill>
              </a:rPr>
              <a:t>for advanced </a:t>
            </a:r>
            <a:r>
              <a:rPr lang="en-NZ" sz="1400" b="1" dirty="0" smtClean="0">
                <a:solidFill>
                  <a:schemeClr val="tx2"/>
                </a:solidFill>
              </a:rPr>
              <a:t>disease</a:t>
            </a:r>
            <a:endParaRPr lang="en-GB" sz="1400" b="1" dirty="0" smtClean="0">
              <a:solidFill>
                <a:schemeClr val="tx2"/>
              </a:solidFill>
            </a:endParaRPr>
          </a:p>
          <a:p>
            <a:pPr>
              <a:buClr>
                <a:schemeClr val="tx2"/>
              </a:buClr>
            </a:pPr>
            <a:r>
              <a:rPr lang="en-NZ" sz="1400" b="1" dirty="0" smtClean="0">
                <a:solidFill>
                  <a:schemeClr val="tx2"/>
                </a:solidFill>
              </a:rPr>
              <a:t>(n=</a:t>
            </a:r>
            <a:r>
              <a:rPr lang="en-GB" sz="1400" b="1" dirty="0" smtClean="0">
                <a:solidFill>
                  <a:schemeClr val="tx2"/>
                </a:solidFill>
              </a:rPr>
              <a:t>508) </a:t>
            </a:r>
            <a:endParaRPr lang="en-GB" sz="1400" b="1" dirty="0">
              <a:solidFill>
                <a:schemeClr val="tx2"/>
              </a:solidFill>
            </a:endParaRPr>
          </a:p>
        </p:txBody>
      </p:sp>
      <p:sp>
        <p:nvSpPr>
          <p:cNvPr id="29" name="Text Placeholder 3"/>
          <p:cNvSpPr txBox="1">
            <a:spLocks/>
          </p:cNvSpPr>
          <p:nvPr/>
        </p:nvSpPr>
        <p:spPr bwMode="auto">
          <a:xfrm>
            <a:off x="275553" y="6033248"/>
            <a:ext cx="4744681" cy="67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marL="0" lvl="1"/>
            <a:r>
              <a:rPr lang="en-GB" sz="1000" dirty="0" smtClean="0"/>
              <a:t>LV, </a:t>
            </a:r>
            <a:r>
              <a:rPr lang="en-GB" sz="1000" dirty="0" err="1" smtClean="0"/>
              <a:t>leucovorin</a:t>
            </a:r>
            <a:endParaRPr lang="en-GB" sz="1000" dirty="0"/>
          </a:p>
        </p:txBody>
      </p:sp>
      <p:sp>
        <p:nvSpPr>
          <p:cNvPr id="5" name="Rectangle 4"/>
          <p:cNvSpPr/>
          <p:nvPr/>
        </p:nvSpPr>
        <p:spPr>
          <a:xfrm>
            <a:off x="3853103" y="3544075"/>
            <a:ext cx="1328497" cy="830997"/>
          </a:xfrm>
          <a:prstGeom prst="rect">
            <a:avLst/>
          </a:prstGeom>
        </p:spPr>
        <p:txBody>
          <a:bodyPr wrap="square">
            <a:spAutoFit/>
          </a:bodyPr>
          <a:lstStyle/>
          <a:p>
            <a:r>
              <a:rPr lang="en-NZ" sz="1200" dirty="0" smtClean="0"/>
              <a:t>Stratified </a:t>
            </a:r>
            <a:r>
              <a:rPr lang="en-NZ" sz="1200" dirty="0"/>
              <a:t>by:</a:t>
            </a:r>
          </a:p>
          <a:p>
            <a:pPr marL="171450" indent="-171450">
              <a:buFont typeface="Arial" panose="020B0604020202020204" pitchFamily="34" charset="0"/>
              <a:buChar char="•"/>
            </a:pPr>
            <a:r>
              <a:rPr lang="en-NZ" sz="1200" dirty="0" smtClean="0"/>
              <a:t>Centre</a:t>
            </a:r>
          </a:p>
          <a:p>
            <a:pPr marL="171450" indent="-171450">
              <a:buFont typeface="Arial" panose="020B0604020202020204" pitchFamily="34" charset="0"/>
              <a:buChar char="•"/>
            </a:pPr>
            <a:r>
              <a:rPr lang="en-NZ" sz="1200" dirty="0" smtClean="0"/>
              <a:t>PS 0 / 1–2</a:t>
            </a:r>
          </a:p>
          <a:p>
            <a:pPr marL="171450" indent="-171450">
              <a:buFont typeface="Arial" panose="020B0604020202020204" pitchFamily="34" charset="0"/>
              <a:buChar char="•"/>
            </a:pPr>
            <a:r>
              <a:rPr lang="en-NZ" sz="1200" dirty="0"/>
              <a:t>A</a:t>
            </a:r>
            <a:r>
              <a:rPr lang="en-NZ" sz="1200" dirty="0" smtClean="0"/>
              <a:t>djuvant </a:t>
            </a:r>
            <a:r>
              <a:rPr lang="en-NZ" sz="1200" dirty="0"/>
              <a:t>CT</a:t>
            </a:r>
          </a:p>
        </p:txBody>
      </p:sp>
      <p:sp>
        <p:nvSpPr>
          <p:cNvPr id="27" name="Rectangle 9"/>
          <p:cNvSpPr txBox="1">
            <a:spLocks noChangeArrowheads="1"/>
          </p:cNvSpPr>
          <p:nvPr/>
        </p:nvSpPr>
        <p:spPr bwMode="auto">
          <a:xfrm>
            <a:off x="425830" y="5287430"/>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PFS</a:t>
            </a:r>
          </a:p>
          <a:p>
            <a:endParaRPr lang="en-GB" sz="1600" kern="0" dirty="0" smtClean="0"/>
          </a:p>
        </p:txBody>
      </p:sp>
    </p:spTree>
    <p:extLst>
      <p:ext uri="{BB962C8B-B14F-4D97-AF65-F5344CB8AC3E}">
        <p14:creationId xmlns:p14="http://schemas.microsoft.com/office/powerpoint/2010/main" val="3193967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3505: FOLFOXIRI/</a:t>
            </a:r>
            <a:r>
              <a:rPr lang="en-US" sz="1800" dirty="0" err="1" smtClean="0"/>
              <a:t>bevacizumab</a:t>
            </a:r>
            <a:r>
              <a:rPr lang="en-US" sz="1800" dirty="0" smtClean="0"/>
              <a:t> (BEV) versus FOLFIRI/BEV as first-line treatment in </a:t>
            </a:r>
            <a:r>
              <a:rPr lang="en-GB" sz="1800" dirty="0" err="1" smtClean="0"/>
              <a:t>unresectable</a:t>
            </a:r>
            <a:r>
              <a:rPr lang="en-GB" sz="1800" dirty="0" smtClean="0"/>
              <a:t> metastatic colorectal cancer (</a:t>
            </a:r>
            <a:r>
              <a:rPr lang="en-GB" sz="1800" dirty="0" err="1" smtClean="0"/>
              <a:t>mCRC</a:t>
            </a:r>
            <a:r>
              <a:rPr lang="en-GB" sz="1800" dirty="0" smtClean="0"/>
              <a:t>) patients (</a:t>
            </a:r>
            <a:r>
              <a:rPr lang="en-GB" sz="1800" dirty="0" err="1" smtClean="0"/>
              <a:t>pts</a:t>
            </a:r>
            <a:r>
              <a:rPr lang="en-GB" sz="1800" dirty="0" smtClean="0"/>
              <a:t>): Results of the phase III TRIBE trial by GONO group </a:t>
            </a:r>
            <a:r>
              <a:rPr lang="en-US" sz="1800" dirty="0" smtClean="0"/>
              <a:t>– </a:t>
            </a:r>
            <a:r>
              <a:rPr lang="en-US" sz="1800" i="1" dirty="0" smtClean="0"/>
              <a:t>Falcone A et al</a:t>
            </a:r>
            <a:endParaRPr lang="en-US" sz="1800" i="1" dirty="0"/>
          </a:p>
        </p:txBody>
      </p:sp>
      <p:sp>
        <p:nvSpPr>
          <p:cNvPr id="3" name="Content Placeholder 2"/>
          <p:cNvSpPr>
            <a:spLocks noGrp="1"/>
          </p:cNvSpPr>
          <p:nvPr>
            <p:ph idx="1"/>
          </p:nvPr>
        </p:nvSpPr>
        <p:spPr>
          <a:xfrm>
            <a:off x="228599" y="1320800"/>
            <a:ext cx="8837024" cy="5308600"/>
          </a:xfrm>
        </p:spPr>
        <p:txBody>
          <a:bodyPr/>
          <a:lstStyle/>
          <a:p>
            <a:r>
              <a:rPr lang="en-US" sz="1600" dirty="0" smtClean="0"/>
              <a:t>Key results</a:t>
            </a:r>
            <a:endParaRPr lang="en-GB" sz="1600" dirty="0" smtClean="0"/>
          </a:p>
          <a:p>
            <a:pPr lvl="1">
              <a:spcAft>
                <a:spcPts val="600"/>
              </a:spcAft>
            </a:pPr>
            <a:r>
              <a:rPr lang="en-GB" sz="1600" dirty="0" smtClean="0"/>
              <a:t>Patients characteristics were (FOLFIRI+BEV / FOLFOXIRI+BEV): </a:t>
            </a:r>
            <a:br>
              <a:rPr lang="en-GB" sz="1600" dirty="0" smtClean="0"/>
            </a:br>
            <a:r>
              <a:rPr lang="en-GB" sz="1600" dirty="0" smtClean="0"/>
              <a:t>median age 60 / 61 years; ECOG PS 1–2 11% / 10%</a:t>
            </a:r>
          </a:p>
          <a:p>
            <a:pPr lvl="1"/>
            <a:endParaRPr lang="en-GB" sz="1600" dirty="0" smtClean="0"/>
          </a:p>
          <a:p>
            <a:pPr lvl="1"/>
            <a:endParaRPr lang="en-NZ" sz="1600" dirty="0"/>
          </a:p>
          <a:p>
            <a:pPr lvl="1"/>
            <a:endParaRPr lang="en-NZ" sz="1600" dirty="0" smtClean="0"/>
          </a:p>
          <a:p>
            <a:pPr lvl="1"/>
            <a:endParaRPr lang="en-NZ" sz="1600" dirty="0"/>
          </a:p>
          <a:p>
            <a:pPr lvl="1"/>
            <a:endParaRPr lang="en-NZ" sz="1600" dirty="0" smtClean="0"/>
          </a:p>
          <a:p>
            <a:pPr lvl="1"/>
            <a:endParaRPr lang="en-NZ" sz="1600" dirty="0"/>
          </a:p>
          <a:p>
            <a:pPr lvl="1"/>
            <a:endParaRPr lang="en-NZ" sz="1600" dirty="0" smtClean="0"/>
          </a:p>
          <a:p>
            <a:pPr lvl="1"/>
            <a:endParaRPr lang="en-NZ" sz="1600" dirty="0"/>
          </a:p>
          <a:p>
            <a:pPr lvl="1"/>
            <a:endParaRPr lang="en-NZ" sz="1600" dirty="0" smtClean="0"/>
          </a:p>
          <a:p>
            <a:pPr lvl="1"/>
            <a:endParaRPr lang="en-NZ" sz="1600" dirty="0"/>
          </a:p>
          <a:p>
            <a:pPr lvl="1"/>
            <a:endParaRPr lang="en-NZ" sz="1600" dirty="0" smtClean="0"/>
          </a:p>
          <a:p>
            <a:pPr lvl="1"/>
            <a:endParaRPr lang="en-NZ" sz="1600" dirty="0" smtClean="0"/>
          </a:p>
          <a:p>
            <a:pPr lvl="1"/>
            <a:r>
              <a:rPr lang="en-GB" sz="1600" dirty="0" smtClean="0">
                <a:solidFill>
                  <a:srgbClr val="484848"/>
                </a:solidFill>
              </a:rPr>
              <a:t>For FOLFIRI+BEV </a:t>
            </a:r>
            <a:r>
              <a:rPr lang="en-GB" sz="1600" dirty="0">
                <a:solidFill>
                  <a:srgbClr val="484848"/>
                </a:solidFill>
              </a:rPr>
              <a:t>vs. </a:t>
            </a:r>
            <a:r>
              <a:rPr lang="en-GB" sz="1600" dirty="0" smtClean="0">
                <a:solidFill>
                  <a:srgbClr val="484848"/>
                </a:solidFill>
              </a:rPr>
              <a:t>FOLFOXIRI+BEV, there was significantly </a:t>
            </a:r>
            <a:r>
              <a:rPr lang="en-GB" sz="1600" dirty="0">
                <a:solidFill>
                  <a:srgbClr val="484848"/>
                </a:solidFill>
              </a:rPr>
              <a:t>less </a:t>
            </a:r>
            <a:r>
              <a:rPr lang="en-GB" sz="1600" dirty="0" smtClean="0">
                <a:solidFill>
                  <a:srgbClr val="484848"/>
                </a:solidFill>
              </a:rPr>
              <a:t>neutropenia (20 vs. </a:t>
            </a:r>
            <a:r>
              <a:rPr lang="en-GB" sz="1600" dirty="0">
                <a:solidFill>
                  <a:srgbClr val="484848"/>
                </a:solidFill>
              </a:rPr>
              <a:t>50</a:t>
            </a:r>
            <a:r>
              <a:rPr lang="en-GB" sz="1600" dirty="0" smtClean="0">
                <a:solidFill>
                  <a:srgbClr val="484848"/>
                </a:solidFill>
              </a:rPr>
              <a:t>%; p&lt;0.001), diarrhoea (11 vs. 19%; p=0.012), stomatitis (4 vs. 9%; p=0.048) and neurotoxicity (0 vs. 5%; p&lt;0.001) </a:t>
            </a:r>
            <a:endParaRPr lang="en-GB" sz="1600" dirty="0" smtClean="0"/>
          </a:p>
        </p:txBody>
      </p:sp>
      <p:sp>
        <p:nvSpPr>
          <p:cNvPr id="60" name="Text Placeholder 3"/>
          <p:cNvSpPr>
            <a:spLocks noGrp="1"/>
          </p:cNvSpPr>
          <p:nvPr>
            <p:ph type="body" sz="quarter" idx="11"/>
          </p:nvPr>
        </p:nvSpPr>
        <p:spPr/>
        <p:txBody>
          <a:bodyPr/>
          <a:lstStyle/>
          <a:p>
            <a:r>
              <a:rPr lang="en-US" sz="1100" dirty="0" smtClean="0"/>
              <a:t>Falcone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3505) </a:t>
            </a:r>
            <a:endParaRPr lang="en-US" sz="1100" dirty="0"/>
          </a:p>
        </p:txBody>
      </p:sp>
      <p:sp>
        <p:nvSpPr>
          <p:cNvPr id="35" name="TextBox 34"/>
          <p:cNvSpPr txBox="1"/>
          <p:nvPr/>
        </p:nvSpPr>
        <p:spPr>
          <a:xfrm rot="16200000">
            <a:off x="375899" y="3637724"/>
            <a:ext cx="3029997" cy="307777"/>
          </a:xfrm>
          <a:prstGeom prst="rect">
            <a:avLst/>
          </a:prstGeom>
          <a:noFill/>
        </p:spPr>
        <p:txBody>
          <a:bodyPr wrap="none" rtlCol="0">
            <a:spAutoFit/>
          </a:bodyPr>
          <a:lstStyle/>
          <a:p>
            <a:pPr algn="ctr"/>
            <a:r>
              <a:rPr lang="en-GB" sz="1400" dirty="0" smtClean="0">
                <a:solidFill>
                  <a:srgbClr val="000000"/>
                </a:solidFill>
              </a:rPr>
              <a:t>Progression-free survival probability</a:t>
            </a:r>
          </a:p>
        </p:txBody>
      </p:sp>
      <p:grpSp>
        <p:nvGrpSpPr>
          <p:cNvPr id="64" name="Group 63"/>
          <p:cNvGrpSpPr/>
          <p:nvPr/>
        </p:nvGrpSpPr>
        <p:grpSpPr>
          <a:xfrm>
            <a:off x="5708041" y="2059561"/>
            <a:ext cx="3234283" cy="3246056"/>
            <a:chOff x="4789273" y="2178922"/>
            <a:chExt cx="3234283" cy="3246056"/>
          </a:xfrm>
        </p:grpSpPr>
        <p:cxnSp>
          <p:nvCxnSpPr>
            <p:cNvPr id="43" name="Straight Connector 42"/>
            <p:cNvCxnSpPr/>
            <p:nvPr/>
          </p:nvCxnSpPr>
          <p:spPr bwMode="auto">
            <a:xfrm>
              <a:off x="5674178" y="2299815"/>
              <a:ext cx="267607"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 name="Straight Connector 43"/>
            <p:cNvCxnSpPr/>
            <p:nvPr/>
          </p:nvCxnSpPr>
          <p:spPr bwMode="auto">
            <a:xfrm>
              <a:off x="5674178" y="2521670"/>
              <a:ext cx="267607" cy="0"/>
            </a:xfrm>
            <a:prstGeom prst="lin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45" name="TextBox 44"/>
            <p:cNvSpPr txBox="1"/>
            <p:nvPr/>
          </p:nvSpPr>
          <p:spPr>
            <a:xfrm>
              <a:off x="5901119" y="2178922"/>
              <a:ext cx="1396536" cy="461665"/>
            </a:xfrm>
            <a:prstGeom prst="rect">
              <a:avLst/>
            </a:prstGeom>
            <a:noFill/>
          </p:spPr>
          <p:txBody>
            <a:bodyPr wrap="none" rtlCol="0">
              <a:spAutoFit/>
            </a:bodyPr>
            <a:lstStyle/>
            <a:p>
              <a:pPr algn="l"/>
              <a:r>
                <a:rPr lang="en-GB" sz="1200" dirty="0" smtClean="0">
                  <a:solidFill>
                    <a:srgbClr val="000000"/>
                  </a:solidFill>
                </a:rPr>
                <a:t>FOLFIRI+BEV</a:t>
              </a:r>
            </a:p>
            <a:p>
              <a:pPr algn="l"/>
              <a:r>
                <a:rPr lang="en-GB" sz="1200" dirty="0" smtClean="0">
                  <a:solidFill>
                    <a:srgbClr val="000000"/>
                  </a:solidFill>
                </a:rPr>
                <a:t>FOLFOXIRI+BEV</a:t>
              </a:r>
            </a:p>
          </p:txBody>
        </p:sp>
        <p:sp>
          <p:nvSpPr>
            <p:cNvPr id="46" name="TextBox 45"/>
            <p:cNvSpPr txBox="1"/>
            <p:nvPr/>
          </p:nvSpPr>
          <p:spPr>
            <a:xfrm>
              <a:off x="4789273" y="2562656"/>
              <a:ext cx="3234283" cy="2862322"/>
            </a:xfrm>
            <a:prstGeom prst="rect">
              <a:avLst/>
            </a:prstGeom>
            <a:noFill/>
          </p:spPr>
          <p:txBody>
            <a:bodyPr wrap="none" rtlCol="0">
              <a:spAutoFit/>
            </a:bodyPr>
            <a:lstStyle/>
            <a:p>
              <a:pPr algn="ctr"/>
              <a:r>
                <a:rPr lang="en-GB" sz="1200" u="sng" dirty="0" smtClean="0">
                  <a:solidFill>
                    <a:srgbClr val="000000"/>
                  </a:solidFill>
                </a:rPr>
                <a:t>Median follow up: 32.3 </a:t>
              </a:r>
              <a:r>
                <a:rPr lang="en-GB" sz="1200" u="sng" dirty="0" err="1" smtClean="0">
                  <a:solidFill>
                    <a:srgbClr val="000000"/>
                  </a:solidFill>
                </a:rPr>
                <a:t>mos</a:t>
              </a:r>
              <a:endParaRPr lang="en-GB" sz="1200" u="sng" dirty="0" smtClean="0">
                <a:solidFill>
                  <a:srgbClr val="000000"/>
                </a:solidFill>
              </a:endParaRPr>
            </a:p>
            <a:p>
              <a:pPr algn="ctr"/>
              <a:endParaRPr lang="en-GB" sz="1200" dirty="0">
                <a:solidFill>
                  <a:srgbClr val="000000"/>
                </a:solidFill>
              </a:endParaRPr>
            </a:p>
            <a:p>
              <a:pPr algn="ctr"/>
              <a:r>
                <a:rPr lang="en-GB" sz="1200" dirty="0" smtClean="0">
                  <a:solidFill>
                    <a:srgbClr val="000000"/>
                  </a:solidFill>
                </a:rPr>
                <a:t>FOLFIRI+BEV: n=256 / progressed = 226</a:t>
              </a:r>
            </a:p>
            <a:p>
              <a:pPr algn="ctr"/>
              <a:r>
                <a:rPr lang="en-GB" sz="1200" dirty="0" smtClean="0">
                  <a:solidFill>
                    <a:srgbClr val="000000"/>
                  </a:solidFill>
                </a:rPr>
                <a:t>FOLFOXIRI+BEV: n=252 / progressed = 213</a:t>
              </a:r>
            </a:p>
            <a:p>
              <a:pPr algn="ctr"/>
              <a:endParaRPr lang="en-GB" sz="1200" dirty="0">
                <a:solidFill>
                  <a:srgbClr val="000000"/>
                </a:solidFill>
              </a:endParaRPr>
            </a:p>
            <a:p>
              <a:pPr algn="ctr"/>
              <a:r>
                <a:rPr lang="en-GB" sz="1200" dirty="0" smtClean="0">
                  <a:solidFill>
                    <a:srgbClr val="000000"/>
                  </a:solidFill>
                </a:rPr>
                <a:t>FOLFIRI+BEV median PFS: 9.7 </a:t>
              </a:r>
              <a:r>
                <a:rPr lang="en-GB" sz="1200" dirty="0" err="1" smtClean="0">
                  <a:solidFill>
                    <a:srgbClr val="000000"/>
                  </a:solidFill>
                </a:rPr>
                <a:t>mos</a:t>
              </a:r>
              <a:endParaRPr lang="en-GB" sz="1200" dirty="0">
                <a:solidFill>
                  <a:srgbClr val="000000"/>
                </a:solidFill>
              </a:endParaRPr>
            </a:p>
            <a:p>
              <a:pPr algn="ctr"/>
              <a:r>
                <a:rPr lang="en-GB" sz="1200" dirty="0" smtClean="0">
                  <a:solidFill>
                    <a:srgbClr val="000000"/>
                  </a:solidFill>
                </a:rPr>
                <a:t>FOLFOXIRI+BEV </a:t>
              </a:r>
              <a:r>
                <a:rPr lang="en-GB" sz="1200" dirty="0">
                  <a:solidFill>
                    <a:srgbClr val="000000"/>
                  </a:solidFill>
                </a:rPr>
                <a:t>median PFS: </a:t>
              </a:r>
              <a:r>
                <a:rPr lang="en-GB" sz="1200" dirty="0" smtClean="0">
                  <a:solidFill>
                    <a:srgbClr val="000000"/>
                  </a:solidFill>
                </a:rPr>
                <a:t>12.1 </a:t>
              </a:r>
              <a:r>
                <a:rPr lang="en-GB" sz="1200" dirty="0" err="1" smtClean="0">
                  <a:solidFill>
                    <a:srgbClr val="000000"/>
                  </a:solidFill>
                </a:rPr>
                <a:t>mos</a:t>
              </a:r>
              <a:endParaRPr lang="en-GB" sz="1200" dirty="0" smtClean="0">
                <a:solidFill>
                  <a:srgbClr val="000000"/>
                </a:solidFill>
              </a:endParaRPr>
            </a:p>
            <a:p>
              <a:pPr algn="ctr"/>
              <a:endParaRPr lang="en-GB" sz="1200" dirty="0">
                <a:solidFill>
                  <a:srgbClr val="000000"/>
                </a:solidFill>
              </a:endParaRPr>
            </a:p>
            <a:p>
              <a:pPr algn="ctr"/>
              <a:r>
                <a:rPr lang="en-GB" sz="1200" dirty="0" err="1" smtClean="0">
                  <a:solidFill>
                    <a:srgbClr val="000000"/>
                  </a:solidFill>
                </a:rPr>
                <a:t>Unstratified</a:t>
              </a:r>
              <a:r>
                <a:rPr lang="en-GB" sz="1200" dirty="0" smtClean="0">
                  <a:solidFill>
                    <a:srgbClr val="000000"/>
                  </a:solidFill>
                </a:rPr>
                <a:t> HR 0.77 (0.64, 0.93)</a:t>
              </a:r>
            </a:p>
            <a:p>
              <a:pPr algn="ctr"/>
              <a:r>
                <a:rPr lang="en-GB" sz="1200" dirty="0" smtClean="0">
                  <a:solidFill>
                    <a:srgbClr val="000000"/>
                  </a:solidFill>
                </a:rPr>
                <a:t>p=0.006</a:t>
              </a:r>
            </a:p>
            <a:p>
              <a:pPr algn="ctr"/>
              <a:endParaRPr lang="en-GB" sz="1200" dirty="0">
                <a:solidFill>
                  <a:srgbClr val="000000"/>
                </a:solidFill>
              </a:endParaRPr>
            </a:p>
            <a:p>
              <a:pPr algn="ctr"/>
              <a:r>
                <a:rPr lang="en-GB" sz="1200" dirty="0" smtClean="0">
                  <a:solidFill>
                    <a:srgbClr val="000000"/>
                  </a:solidFill>
                </a:rPr>
                <a:t>Stratified HR 0.75 (0.62, 0.90)</a:t>
              </a:r>
              <a:endParaRPr lang="en-GB" sz="1200" dirty="0">
                <a:solidFill>
                  <a:srgbClr val="000000"/>
                </a:solidFill>
              </a:endParaRPr>
            </a:p>
            <a:p>
              <a:pPr algn="ctr"/>
              <a:r>
                <a:rPr lang="en-GB" sz="1200" dirty="0" smtClean="0">
                  <a:solidFill>
                    <a:srgbClr val="000000"/>
                  </a:solidFill>
                </a:rPr>
                <a:t>p=0.003</a:t>
              </a:r>
              <a:endParaRPr lang="en-GB" sz="1200" dirty="0">
                <a:solidFill>
                  <a:srgbClr val="000000"/>
                </a:solidFill>
              </a:endParaRPr>
            </a:p>
            <a:p>
              <a:pPr algn="ctr"/>
              <a:endParaRPr lang="en-GB" sz="1200" dirty="0">
                <a:solidFill>
                  <a:srgbClr val="000000"/>
                </a:solidFill>
              </a:endParaRPr>
            </a:p>
            <a:p>
              <a:pPr algn="ctr"/>
              <a:endParaRPr lang="en-GB" sz="1200" dirty="0" smtClean="0">
                <a:solidFill>
                  <a:srgbClr val="000000"/>
                </a:solidFill>
              </a:endParaRPr>
            </a:p>
          </p:txBody>
        </p:sp>
      </p:grpSp>
      <p:grpSp>
        <p:nvGrpSpPr>
          <p:cNvPr id="65" name="Group 64"/>
          <p:cNvGrpSpPr/>
          <p:nvPr/>
        </p:nvGrpSpPr>
        <p:grpSpPr>
          <a:xfrm>
            <a:off x="2015547" y="2153954"/>
            <a:ext cx="5163993" cy="3316844"/>
            <a:chOff x="2015547" y="2003173"/>
            <a:chExt cx="5163993" cy="3723425"/>
          </a:xfrm>
        </p:grpSpPr>
        <p:sp>
          <p:nvSpPr>
            <p:cNvPr id="10" name="Line 3"/>
            <p:cNvSpPr>
              <a:spLocks noChangeShapeType="1"/>
            </p:cNvSpPr>
            <p:nvPr/>
          </p:nvSpPr>
          <p:spPr bwMode="auto">
            <a:xfrm>
              <a:off x="2415400" y="2163317"/>
              <a:ext cx="107843"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2"/>
            <p:cNvSpPr>
              <a:spLocks/>
            </p:cNvSpPr>
            <p:nvPr/>
          </p:nvSpPr>
          <p:spPr bwMode="auto">
            <a:xfrm>
              <a:off x="2517005" y="2170565"/>
              <a:ext cx="4461183" cy="3203272"/>
            </a:xfrm>
            <a:custGeom>
              <a:avLst/>
              <a:gdLst>
                <a:gd name="T0" fmla="*/ 0 w 596"/>
                <a:gd name="T1" fmla="*/ 0 h 402"/>
                <a:gd name="T2" fmla="*/ 0 w 596"/>
                <a:gd name="T3" fmla="*/ 402 h 402"/>
                <a:gd name="T4" fmla="*/ 596 w 596"/>
                <a:gd name="T5" fmla="*/ 402 h 402"/>
              </a:gdLst>
              <a:ahLst/>
              <a:cxnLst>
                <a:cxn ang="0">
                  <a:pos x="T0" y="T1"/>
                </a:cxn>
                <a:cxn ang="0">
                  <a:pos x="T2" y="T3"/>
                </a:cxn>
                <a:cxn ang="0">
                  <a:pos x="T4" y="T5"/>
                </a:cxn>
              </a:cxnLst>
              <a:rect l="0" t="0" r="r" b="b"/>
              <a:pathLst>
                <a:path w="596" h="402">
                  <a:moveTo>
                    <a:pt x="0" y="0"/>
                  </a:moveTo>
                  <a:lnTo>
                    <a:pt x="0" y="402"/>
                  </a:lnTo>
                  <a:lnTo>
                    <a:pt x="596" y="402"/>
                  </a:lnTo>
                </a:path>
              </a:pathLst>
            </a:custGeom>
            <a:noFill/>
            <a:ln w="28575">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4"/>
            <p:cNvSpPr>
              <a:spLocks noChangeShapeType="1"/>
            </p:cNvSpPr>
            <p:nvPr/>
          </p:nvSpPr>
          <p:spPr bwMode="auto">
            <a:xfrm>
              <a:off x="2425936" y="2462738"/>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5"/>
            <p:cNvSpPr>
              <a:spLocks noChangeShapeType="1"/>
            </p:cNvSpPr>
            <p:nvPr/>
          </p:nvSpPr>
          <p:spPr bwMode="auto">
            <a:xfrm>
              <a:off x="2425936" y="2781472"/>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p:cNvSpPr>
              <a:spLocks noChangeShapeType="1"/>
            </p:cNvSpPr>
            <p:nvPr/>
          </p:nvSpPr>
          <p:spPr bwMode="auto">
            <a:xfrm>
              <a:off x="2425936" y="3100204"/>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p:cNvSpPr>
              <a:spLocks noChangeShapeType="1"/>
            </p:cNvSpPr>
            <p:nvPr/>
          </p:nvSpPr>
          <p:spPr bwMode="auto">
            <a:xfrm>
              <a:off x="2425936" y="3426907"/>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p:cNvSpPr>
              <a:spLocks noChangeShapeType="1"/>
            </p:cNvSpPr>
            <p:nvPr/>
          </p:nvSpPr>
          <p:spPr bwMode="auto">
            <a:xfrm>
              <a:off x="2425936" y="3745640"/>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p:cNvSpPr>
              <a:spLocks noChangeShapeType="1"/>
            </p:cNvSpPr>
            <p:nvPr/>
          </p:nvSpPr>
          <p:spPr bwMode="auto">
            <a:xfrm>
              <a:off x="2425936" y="4064374"/>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p:cNvSpPr>
              <a:spLocks noChangeShapeType="1"/>
            </p:cNvSpPr>
            <p:nvPr/>
          </p:nvSpPr>
          <p:spPr bwMode="auto">
            <a:xfrm>
              <a:off x="2425936" y="4391075"/>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p:cNvSpPr>
              <a:spLocks noChangeShapeType="1"/>
            </p:cNvSpPr>
            <p:nvPr/>
          </p:nvSpPr>
          <p:spPr bwMode="auto">
            <a:xfrm>
              <a:off x="2425936" y="4709809"/>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p:cNvSpPr>
              <a:spLocks noChangeShapeType="1"/>
            </p:cNvSpPr>
            <p:nvPr/>
          </p:nvSpPr>
          <p:spPr bwMode="auto">
            <a:xfrm>
              <a:off x="2425936" y="5028543"/>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p:cNvSpPr>
              <a:spLocks noChangeShapeType="1"/>
            </p:cNvSpPr>
            <p:nvPr/>
          </p:nvSpPr>
          <p:spPr bwMode="auto">
            <a:xfrm>
              <a:off x="2425936" y="5355244"/>
              <a:ext cx="97308" cy="0"/>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p:cNvSpPr>
              <a:spLocks noChangeShapeType="1"/>
            </p:cNvSpPr>
            <p:nvPr/>
          </p:nvSpPr>
          <p:spPr bwMode="auto">
            <a:xfrm flipV="1">
              <a:off x="2553184"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5"/>
            <p:cNvSpPr>
              <a:spLocks noChangeShapeType="1"/>
            </p:cNvSpPr>
            <p:nvPr/>
          </p:nvSpPr>
          <p:spPr bwMode="auto">
            <a:xfrm>
              <a:off x="3024751"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6"/>
            <p:cNvSpPr>
              <a:spLocks noChangeShapeType="1"/>
            </p:cNvSpPr>
            <p:nvPr/>
          </p:nvSpPr>
          <p:spPr bwMode="auto">
            <a:xfrm flipV="1">
              <a:off x="3518775"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7"/>
            <p:cNvSpPr>
              <a:spLocks noChangeShapeType="1"/>
            </p:cNvSpPr>
            <p:nvPr/>
          </p:nvSpPr>
          <p:spPr bwMode="auto">
            <a:xfrm>
              <a:off x="4005314"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8"/>
            <p:cNvSpPr>
              <a:spLocks noChangeShapeType="1"/>
            </p:cNvSpPr>
            <p:nvPr/>
          </p:nvSpPr>
          <p:spPr bwMode="auto">
            <a:xfrm flipV="1">
              <a:off x="4484367"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9"/>
            <p:cNvSpPr>
              <a:spLocks noChangeShapeType="1"/>
            </p:cNvSpPr>
            <p:nvPr/>
          </p:nvSpPr>
          <p:spPr bwMode="auto">
            <a:xfrm>
              <a:off x="4993361"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0"/>
            <p:cNvSpPr>
              <a:spLocks noChangeShapeType="1"/>
            </p:cNvSpPr>
            <p:nvPr/>
          </p:nvSpPr>
          <p:spPr bwMode="auto">
            <a:xfrm flipV="1">
              <a:off x="5516865"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p:cNvSpPr>
              <a:spLocks noChangeShapeType="1"/>
            </p:cNvSpPr>
            <p:nvPr/>
          </p:nvSpPr>
          <p:spPr bwMode="auto">
            <a:xfrm>
              <a:off x="5996379"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p:cNvSpPr>
              <a:spLocks noChangeShapeType="1"/>
            </p:cNvSpPr>
            <p:nvPr/>
          </p:nvSpPr>
          <p:spPr bwMode="auto">
            <a:xfrm flipV="1">
              <a:off x="6460461"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p:cNvSpPr>
              <a:spLocks noChangeShapeType="1"/>
            </p:cNvSpPr>
            <p:nvPr/>
          </p:nvSpPr>
          <p:spPr bwMode="auto">
            <a:xfrm>
              <a:off x="6984426" y="5372475"/>
              <a:ext cx="0" cy="103588"/>
            </a:xfrm>
            <a:prstGeom prst="line">
              <a:avLst/>
            </a:prstGeom>
            <a:noFill/>
            <a:ln w="285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p:cNvSpPr>
            <p:nvPr/>
          </p:nvSpPr>
          <p:spPr bwMode="auto">
            <a:xfrm>
              <a:off x="2530728" y="2163056"/>
              <a:ext cx="3794999" cy="2924380"/>
            </a:xfrm>
            <a:custGeom>
              <a:avLst/>
              <a:gdLst>
                <a:gd name="T0" fmla="*/ 334 w 507"/>
                <a:gd name="T1" fmla="*/ 367 h 367"/>
                <a:gd name="T2" fmla="*/ 316 w 507"/>
                <a:gd name="T3" fmla="*/ 363 h 367"/>
                <a:gd name="T4" fmla="*/ 310 w 507"/>
                <a:gd name="T5" fmla="*/ 358 h 367"/>
                <a:gd name="T6" fmla="*/ 286 w 507"/>
                <a:gd name="T7" fmla="*/ 353 h 367"/>
                <a:gd name="T8" fmla="*/ 262 w 507"/>
                <a:gd name="T9" fmla="*/ 349 h 367"/>
                <a:gd name="T10" fmla="*/ 246 w 507"/>
                <a:gd name="T11" fmla="*/ 345 h 367"/>
                <a:gd name="T12" fmla="*/ 222 w 507"/>
                <a:gd name="T13" fmla="*/ 341 h 367"/>
                <a:gd name="T14" fmla="*/ 216 w 507"/>
                <a:gd name="T15" fmla="*/ 336 h 367"/>
                <a:gd name="T16" fmla="*/ 203 w 507"/>
                <a:gd name="T17" fmla="*/ 331 h 367"/>
                <a:gd name="T18" fmla="*/ 195 w 507"/>
                <a:gd name="T19" fmla="*/ 327 h 367"/>
                <a:gd name="T20" fmla="*/ 181 w 507"/>
                <a:gd name="T21" fmla="*/ 320 h 367"/>
                <a:gd name="T22" fmla="*/ 171 w 507"/>
                <a:gd name="T23" fmla="*/ 313 h 367"/>
                <a:gd name="T24" fmla="*/ 164 w 507"/>
                <a:gd name="T25" fmla="*/ 310 h 367"/>
                <a:gd name="T26" fmla="*/ 157 w 507"/>
                <a:gd name="T27" fmla="*/ 303 h 367"/>
                <a:gd name="T28" fmla="*/ 152 w 507"/>
                <a:gd name="T29" fmla="*/ 295 h 367"/>
                <a:gd name="T30" fmla="*/ 145 w 507"/>
                <a:gd name="T31" fmla="*/ 284 h 367"/>
                <a:gd name="T32" fmla="*/ 141 w 507"/>
                <a:gd name="T33" fmla="*/ 268 h 367"/>
                <a:gd name="T34" fmla="*/ 134 w 507"/>
                <a:gd name="T35" fmla="*/ 260 h 367"/>
                <a:gd name="T36" fmla="*/ 127 w 507"/>
                <a:gd name="T37" fmla="*/ 250 h 367"/>
                <a:gd name="T38" fmla="*/ 123 w 507"/>
                <a:gd name="T39" fmla="*/ 238 h 367"/>
                <a:gd name="T40" fmla="*/ 119 w 507"/>
                <a:gd name="T41" fmla="*/ 222 h 367"/>
                <a:gd name="T42" fmla="*/ 114 w 507"/>
                <a:gd name="T43" fmla="*/ 212 h 367"/>
                <a:gd name="T44" fmla="*/ 109 w 507"/>
                <a:gd name="T45" fmla="*/ 203 h 367"/>
                <a:gd name="T46" fmla="*/ 103 w 507"/>
                <a:gd name="T47" fmla="*/ 186 h 367"/>
                <a:gd name="T48" fmla="*/ 103 w 507"/>
                <a:gd name="T49" fmla="*/ 166 h 367"/>
                <a:gd name="T50" fmla="*/ 100 w 507"/>
                <a:gd name="T51" fmla="*/ 153 h 367"/>
                <a:gd name="T52" fmla="*/ 96 w 507"/>
                <a:gd name="T53" fmla="*/ 140 h 367"/>
                <a:gd name="T54" fmla="*/ 91 w 507"/>
                <a:gd name="T55" fmla="*/ 127 h 367"/>
                <a:gd name="T56" fmla="*/ 86 w 507"/>
                <a:gd name="T57" fmla="*/ 109 h 367"/>
                <a:gd name="T58" fmla="*/ 80 w 507"/>
                <a:gd name="T59" fmla="*/ 98 h 367"/>
                <a:gd name="T60" fmla="*/ 75 w 507"/>
                <a:gd name="T61" fmla="*/ 83 h 367"/>
                <a:gd name="T62" fmla="*/ 69 w 507"/>
                <a:gd name="T63" fmla="*/ 74 h 367"/>
                <a:gd name="T64" fmla="*/ 60 w 507"/>
                <a:gd name="T65" fmla="*/ 65 h 367"/>
                <a:gd name="T66" fmla="*/ 51 w 507"/>
                <a:gd name="T67" fmla="*/ 56 h 367"/>
                <a:gd name="T68" fmla="*/ 40 w 507"/>
                <a:gd name="T69" fmla="*/ 46 h 367"/>
                <a:gd name="T70" fmla="*/ 33 w 507"/>
                <a:gd name="T71" fmla="*/ 37 h 367"/>
                <a:gd name="T72" fmla="*/ 27 w 507"/>
                <a:gd name="T73" fmla="*/ 17 h 367"/>
                <a:gd name="T74" fmla="*/ 20 w 507"/>
                <a:gd name="T75" fmla="*/ 9 h 367"/>
                <a:gd name="T76" fmla="*/ 15 w 507"/>
                <a:gd name="T77"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7" h="367">
                  <a:moveTo>
                    <a:pt x="507" y="367"/>
                  </a:moveTo>
                  <a:lnTo>
                    <a:pt x="334" y="367"/>
                  </a:lnTo>
                  <a:lnTo>
                    <a:pt x="334" y="363"/>
                  </a:lnTo>
                  <a:lnTo>
                    <a:pt x="316" y="363"/>
                  </a:lnTo>
                  <a:lnTo>
                    <a:pt x="316" y="358"/>
                  </a:lnTo>
                  <a:lnTo>
                    <a:pt x="310" y="358"/>
                  </a:lnTo>
                  <a:lnTo>
                    <a:pt x="310" y="353"/>
                  </a:lnTo>
                  <a:lnTo>
                    <a:pt x="286" y="353"/>
                  </a:lnTo>
                  <a:lnTo>
                    <a:pt x="286" y="349"/>
                  </a:lnTo>
                  <a:lnTo>
                    <a:pt x="262" y="349"/>
                  </a:lnTo>
                  <a:lnTo>
                    <a:pt x="262" y="345"/>
                  </a:lnTo>
                  <a:lnTo>
                    <a:pt x="246" y="345"/>
                  </a:lnTo>
                  <a:lnTo>
                    <a:pt x="246" y="341"/>
                  </a:lnTo>
                  <a:lnTo>
                    <a:pt x="222" y="341"/>
                  </a:lnTo>
                  <a:lnTo>
                    <a:pt x="222" y="336"/>
                  </a:lnTo>
                  <a:lnTo>
                    <a:pt x="216" y="336"/>
                  </a:lnTo>
                  <a:lnTo>
                    <a:pt x="216" y="331"/>
                  </a:lnTo>
                  <a:lnTo>
                    <a:pt x="203" y="331"/>
                  </a:lnTo>
                  <a:lnTo>
                    <a:pt x="203" y="327"/>
                  </a:lnTo>
                  <a:lnTo>
                    <a:pt x="195" y="327"/>
                  </a:lnTo>
                  <a:lnTo>
                    <a:pt x="195" y="320"/>
                  </a:lnTo>
                  <a:lnTo>
                    <a:pt x="181" y="320"/>
                  </a:lnTo>
                  <a:lnTo>
                    <a:pt x="181" y="313"/>
                  </a:lnTo>
                  <a:lnTo>
                    <a:pt x="171" y="313"/>
                  </a:lnTo>
                  <a:lnTo>
                    <a:pt x="171" y="310"/>
                  </a:lnTo>
                  <a:lnTo>
                    <a:pt x="164" y="310"/>
                  </a:lnTo>
                  <a:lnTo>
                    <a:pt x="164" y="303"/>
                  </a:lnTo>
                  <a:lnTo>
                    <a:pt x="157" y="303"/>
                  </a:lnTo>
                  <a:lnTo>
                    <a:pt x="157" y="295"/>
                  </a:lnTo>
                  <a:lnTo>
                    <a:pt x="152" y="295"/>
                  </a:lnTo>
                  <a:lnTo>
                    <a:pt x="152" y="284"/>
                  </a:lnTo>
                  <a:lnTo>
                    <a:pt x="145" y="284"/>
                  </a:lnTo>
                  <a:lnTo>
                    <a:pt x="145" y="268"/>
                  </a:lnTo>
                  <a:lnTo>
                    <a:pt x="141" y="268"/>
                  </a:lnTo>
                  <a:lnTo>
                    <a:pt x="141" y="260"/>
                  </a:lnTo>
                  <a:lnTo>
                    <a:pt x="134" y="260"/>
                  </a:lnTo>
                  <a:lnTo>
                    <a:pt x="134" y="250"/>
                  </a:lnTo>
                  <a:lnTo>
                    <a:pt x="127" y="250"/>
                  </a:lnTo>
                  <a:lnTo>
                    <a:pt x="127" y="238"/>
                  </a:lnTo>
                  <a:lnTo>
                    <a:pt x="123" y="238"/>
                  </a:lnTo>
                  <a:lnTo>
                    <a:pt x="123" y="222"/>
                  </a:lnTo>
                  <a:lnTo>
                    <a:pt x="119" y="222"/>
                  </a:lnTo>
                  <a:lnTo>
                    <a:pt x="119" y="212"/>
                  </a:lnTo>
                  <a:lnTo>
                    <a:pt x="114" y="212"/>
                  </a:lnTo>
                  <a:lnTo>
                    <a:pt x="114" y="203"/>
                  </a:lnTo>
                  <a:lnTo>
                    <a:pt x="109" y="203"/>
                  </a:lnTo>
                  <a:lnTo>
                    <a:pt x="109" y="186"/>
                  </a:lnTo>
                  <a:lnTo>
                    <a:pt x="103" y="186"/>
                  </a:lnTo>
                  <a:lnTo>
                    <a:pt x="103" y="176"/>
                  </a:lnTo>
                  <a:lnTo>
                    <a:pt x="103" y="166"/>
                  </a:lnTo>
                  <a:lnTo>
                    <a:pt x="100" y="166"/>
                  </a:lnTo>
                  <a:lnTo>
                    <a:pt x="100" y="153"/>
                  </a:lnTo>
                  <a:lnTo>
                    <a:pt x="96" y="153"/>
                  </a:lnTo>
                  <a:lnTo>
                    <a:pt x="96" y="140"/>
                  </a:lnTo>
                  <a:lnTo>
                    <a:pt x="91" y="140"/>
                  </a:lnTo>
                  <a:lnTo>
                    <a:pt x="91" y="127"/>
                  </a:lnTo>
                  <a:lnTo>
                    <a:pt x="86" y="127"/>
                  </a:lnTo>
                  <a:lnTo>
                    <a:pt x="86" y="109"/>
                  </a:lnTo>
                  <a:lnTo>
                    <a:pt x="80" y="109"/>
                  </a:lnTo>
                  <a:lnTo>
                    <a:pt x="80" y="98"/>
                  </a:lnTo>
                  <a:lnTo>
                    <a:pt x="75" y="98"/>
                  </a:lnTo>
                  <a:lnTo>
                    <a:pt x="75" y="83"/>
                  </a:lnTo>
                  <a:lnTo>
                    <a:pt x="69" y="83"/>
                  </a:lnTo>
                  <a:lnTo>
                    <a:pt x="69" y="74"/>
                  </a:lnTo>
                  <a:lnTo>
                    <a:pt x="60" y="74"/>
                  </a:lnTo>
                  <a:lnTo>
                    <a:pt x="60" y="65"/>
                  </a:lnTo>
                  <a:lnTo>
                    <a:pt x="51" y="65"/>
                  </a:lnTo>
                  <a:lnTo>
                    <a:pt x="51" y="56"/>
                  </a:lnTo>
                  <a:lnTo>
                    <a:pt x="40" y="56"/>
                  </a:lnTo>
                  <a:lnTo>
                    <a:pt x="40" y="46"/>
                  </a:lnTo>
                  <a:lnTo>
                    <a:pt x="33" y="46"/>
                  </a:lnTo>
                  <a:lnTo>
                    <a:pt x="33" y="37"/>
                  </a:lnTo>
                  <a:lnTo>
                    <a:pt x="27" y="37"/>
                  </a:lnTo>
                  <a:lnTo>
                    <a:pt x="27" y="17"/>
                  </a:lnTo>
                  <a:lnTo>
                    <a:pt x="20" y="17"/>
                  </a:lnTo>
                  <a:lnTo>
                    <a:pt x="20" y="9"/>
                  </a:lnTo>
                  <a:lnTo>
                    <a:pt x="15" y="9"/>
                  </a:lnTo>
                  <a:lnTo>
                    <a:pt x="15"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p:nvSpPr>
          <p:spPr bwMode="auto">
            <a:xfrm>
              <a:off x="2545699" y="2163056"/>
              <a:ext cx="4453698" cy="2988127"/>
            </a:xfrm>
            <a:custGeom>
              <a:avLst/>
              <a:gdLst>
                <a:gd name="T0" fmla="*/ 479 w 595"/>
                <a:gd name="T1" fmla="*/ 375 h 375"/>
                <a:gd name="T2" fmla="*/ 435 w 595"/>
                <a:gd name="T3" fmla="*/ 366 h 375"/>
                <a:gd name="T4" fmla="*/ 419 w 595"/>
                <a:gd name="T5" fmla="*/ 359 h 375"/>
                <a:gd name="T6" fmla="*/ 376 w 595"/>
                <a:gd name="T7" fmla="*/ 354 h 375"/>
                <a:gd name="T8" fmla="*/ 355 w 595"/>
                <a:gd name="T9" fmla="*/ 349 h 375"/>
                <a:gd name="T10" fmla="*/ 333 w 595"/>
                <a:gd name="T11" fmla="*/ 345 h 375"/>
                <a:gd name="T12" fmla="*/ 312 w 595"/>
                <a:gd name="T13" fmla="*/ 341 h 375"/>
                <a:gd name="T14" fmla="*/ 293 w 595"/>
                <a:gd name="T15" fmla="*/ 337 h 375"/>
                <a:gd name="T16" fmla="*/ 265 w 595"/>
                <a:gd name="T17" fmla="*/ 327 h 375"/>
                <a:gd name="T18" fmla="*/ 255 w 595"/>
                <a:gd name="T19" fmla="*/ 322 h 375"/>
                <a:gd name="T20" fmla="*/ 238 w 595"/>
                <a:gd name="T21" fmla="*/ 316 h 375"/>
                <a:gd name="T22" fmla="*/ 226 w 595"/>
                <a:gd name="T23" fmla="*/ 309 h 375"/>
                <a:gd name="T24" fmla="*/ 217 w 595"/>
                <a:gd name="T25" fmla="*/ 304 h 375"/>
                <a:gd name="T26" fmla="*/ 209 w 595"/>
                <a:gd name="T27" fmla="*/ 295 h 375"/>
                <a:gd name="T28" fmla="*/ 200 w 595"/>
                <a:gd name="T29" fmla="*/ 284 h 375"/>
                <a:gd name="T30" fmla="*/ 191 w 595"/>
                <a:gd name="T31" fmla="*/ 276 h 375"/>
                <a:gd name="T32" fmla="*/ 183 w 595"/>
                <a:gd name="T33" fmla="*/ 268 h 375"/>
                <a:gd name="T34" fmla="*/ 176 w 595"/>
                <a:gd name="T35" fmla="*/ 262 h 375"/>
                <a:gd name="T36" fmla="*/ 171 w 595"/>
                <a:gd name="T37" fmla="*/ 254 h 375"/>
                <a:gd name="T38" fmla="*/ 165 w 595"/>
                <a:gd name="T39" fmla="*/ 246 h 375"/>
                <a:gd name="T40" fmla="*/ 156 w 595"/>
                <a:gd name="T41" fmla="*/ 240 h 375"/>
                <a:gd name="T42" fmla="*/ 148 w 595"/>
                <a:gd name="T43" fmla="*/ 234 h 375"/>
                <a:gd name="T44" fmla="*/ 142 w 595"/>
                <a:gd name="T45" fmla="*/ 226 h 375"/>
                <a:gd name="T46" fmla="*/ 136 w 595"/>
                <a:gd name="T47" fmla="*/ 213 h 375"/>
                <a:gd name="T48" fmla="*/ 131 w 595"/>
                <a:gd name="T49" fmla="*/ 200 h 375"/>
                <a:gd name="T50" fmla="*/ 125 w 595"/>
                <a:gd name="T51" fmla="*/ 191 h 375"/>
                <a:gd name="T52" fmla="*/ 122 w 595"/>
                <a:gd name="T53" fmla="*/ 179 h 375"/>
                <a:gd name="T54" fmla="*/ 116 w 595"/>
                <a:gd name="T55" fmla="*/ 171 h 375"/>
                <a:gd name="T56" fmla="*/ 109 w 595"/>
                <a:gd name="T57" fmla="*/ 156 h 375"/>
                <a:gd name="T58" fmla="*/ 105 w 595"/>
                <a:gd name="T59" fmla="*/ 142 h 375"/>
                <a:gd name="T60" fmla="*/ 101 w 595"/>
                <a:gd name="T61" fmla="*/ 121 h 375"/>
                <a:gd name="T62" fmla="*/ 96 w 595"/>
                <a:gd name="T63" fmla="*/ 108 h 375"/>
                <a:gd name="T64" fmla="*/ 88 w 595"/>
                <a:gd name="T65" fmla="*/ 96 h 375"/>
                <a:gd name="T66" fmla="*/ 84 w 595"/>
                <a:gd name="T67" fmla="*/ 85 h 375"/>
                <a:gd name="T68" fmla="*/ 77 w 595"/>
                <a:gd name="T69" fmla="*/ 78 h 375"/>
                <a:gd name="T70" fmla="*/ 71 w 595"/>
                <a:gd name="T71" fmla="*/ 67 h 375"/>
                <a:gd name="T72" fmla="*/ 66 w 595"/>
                <a:gd name="T73" fmla="*/ 60 h 375"/>
                <a:gd name="T74" fmla="*/ 59 w 595"/>
                <a:gd name="T75" fmla="*/ 54 h 375"/>
                <a:gd name="T76" fmla="*/ 52 w 595"/>
                <a:gd name="T77" fmla="*/ 47 h 375"/>
                <a:gd name="T78" fmla="*/ 39 w 595"/>
                <a:gd name="T79" fmla="*/ 40 h 375"/>
                <a:gd name="T80" fmla="*/ 25 w 595"/>
                <a:gd name="T81" fmla="*/ 30 h 375"/>
                <a:gd name="T82" fmla="*/ 19 w 595"/>
                <a:gd name="T83" fmla="*/ 17 h 375"/>
                <a:gd name="T84" fmla="*/ 14 w 595"/>
                <a:gd name="T85" fmla="*/ 8 h 375"/>
                <a:gd name="T86" fmla="*/ 0 w 595"/>
                <a:gd name="T87"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5" h="375">
                  <a:moveTo>
                    <a:pt x="595" y="375"/>
                  </a:moveTo>
                  <a:lnTo>
                    <a:pt x="479" y="375"/>
                  </a:lnTo>
                  <a:lnTo>
                    <a:pt x="479" y="366"/>
                  </a:lnTo>
                  <a:lnTo>
                    <a:pt x="435" y="366"/>
                  </a:lnTo>
                  <a:lnTo>
                    <a:pt x="435" y="359"/>
                  </a:lnTo>
                  <a:lnTo>
                    <a:pt x="419" y="359"/>
                  </a:lnTo>
                  <a:lnTo>
                    <a:pt x="419" y="354"/>
                  </a:lnTo>
                  <a:lnTo>
                    <a:pt x="376" y="354"/>
                  </a:lnTo>
                  <a:lnTo>
                    <a:pt x="376" y="349"/>
                  </a:lnTo>
                  <a:lnTo>
                    <a:pt x="355" y="349"/>
                  </a:lnTo>
                  <a:lnTo>
                    <a:pt x="355" y="345"/>
                  </a:lnTo>
                  <a:lnTo>
                    <a:pt x="333" y="345"/>
                  </a:lnTo>
                  <a:lnTo>
                    <a:pt x="333" y="341"/>
                  </a:lnTo>
                  <a:lnTo>
                    <a:pt x="312" y="341"/>
                  </a:lnTo>
                  <a:lnTo>
                    <a:pt x="312" y="337"/>
                  </a:lnTo>
                  <a:lnTo>
                    <a:pt x="293" y="337"/>
                  </a:lnTo>
                  <a:lnTo>
                    <a:pt x="293" y="327"/>
                  </a:lnTo>
                  <a:lnTo>
                    <a:pt x="265" y="327"/>
                  </a:lnTo>
                  <a:lnTo>
                    <a:pt x="265" y="322"/>
                  </a:lnTo>
                  <a:lnTo>
                    <a:pt x="255" y="322"/>
                  </a:lnTo>
                  <a:lnTo>
                    <a:pt x="255" y="316"/>
                  </a:lnTo>
                  <a:lnTo>
                    <a:pt x="238" y="316"/>
                  </a:lnTo>
                  <a:lnTo>
                    <a:pt x="238" y="309"/>
                  </a:lnTo>
                  <a:lnTo>
                    <a:pt x="226" y="309"/>
                  </a:lnTo>
                  <a:lnTo>
                    <a:pt x="226" y="304"/>
                  </a:lnTo>
                  <a:lnTo>
                    <a:pt x="217" y="304"/>
                  </a:lnTo>
                  <a:lnTo>
                    <a:pt x="217" y="295"/>
                  </a:lnTo>
                  <a:lnTo>
                    <a:pt x="209" y="295"/>
                  </a:lnTo>
                  <a:lnTo>
                    <a:pt x="209" y="284"/>
                  </a:lnTo>
                  <a:lnTo>
                    <a:pt x="200" y="284"/>
                  </a:lnTo>
                  <a:lnTo>
                    <a:pt x="200" y="276"/>
                  </a:lnTo>
                  <a:lnTo>
                    <a:pt x="191" y="276"/>
                  </a:lnTo>
                  <a:lnTo>
                    <a:pt x="191" y="268"/>
                  </a:lnTo>
                  <a:lnTo>
                    <a:pt x="183" y="268"/>
                  </a:lnTo>
                  <a:lnTo>
                    <a:pt x="183" y="262"/>
                  </a:lnTo>
                  <a:lnTo>
                    <a:pt x="176" y="262"/>
                  </a:lnTo>
                  <a:lnTo>
                    <a:pt x="176" y="254"/>
                  </a:lnTo>
                  <a:lnTo>
                    <a:pt x="171" y="254"/>
                  </a:lnTo>
                  <a:lnTo>
                    <a:pt x="171" y="246"/>
                  </a:lnTo>
                  <a:lnTo>
                    <a:pt x="165" y="246"/>
                  </a:lnTo>
                  <a:lnTo>
                    <a:pt x="165" y="240"/>
                  </a:lnTo>
                  <a:lnTo>
                    <a:pt x="156" y="240"/>
                  </a:lnTo>
                  <a:lnTo>
                    <a:pt x="156" y="234"/>
                  </a:lnTo>
                  <a:lnTo>
                    <a:pt x="148" y="234"/>
                  </a:lnTo>
                  <a:lnTo>
                    <a:pt x="148" y="226"/>
                  </a:lnTo>
                  <a:lnTo>
                    <a:pt x="142" y="226"/>
                  </a:lnTo>
                  <a:lnTo>
                    <a:pt x="142" y="213"/>
                  </a:lnTo>
                  <a:lnTo>
                    <a:pt x="136" y="213"/>
                  </a:lnTo>
                  <a:lnTo>
                    <a:pt x="136" y="200"/>
                  </a:lnTo>
                  <a:lnTo>
                    <a:pt x="131" y="200"/>
                  </a:lnTo>
                  <a:lnTo>
                    <a:pt x="131" y="191"/>
                  </a:lnTo>
                  <a:lnTo>
                    <a:pt x="125" y="191"/>
                  </a:lnTo>
                  <a:lnTo>
                    <a:pt x="125" y="179"/>
                  </a:lnTo>
                  <a:lnTo>
                    <a:pt x="122" y="179"/>
                  </a:lnTo>
                  <a:lnTo>
                    <a:pt x="122" y="171"/>
                  </a:lnTo>
                  <a:lnTo>
                    <a:pt x="116" y="171"/>
                  </a:lnTo>
                  <a:lnTo>
                    <a:pt x="116" y="156"/>
                  </a:lnTo>
                  <a:lnTo>
                    <a:pt x="109" y="156"/>
                  </a:lnTo>
                  <a:lnTo>
                    <a:pt x="109" y="142"/>
                  </a:lnTo>
                  <a:lnTo>
                    <a:pt x="105" y="142"/>
                  </a:lnTo>
                  <a:lnTo>
                    <a:pt x="105" y="121"/>
                  </a:lnTo>
                  <a:lnTo>
                    <a:pt x="101" y="121"/>
                  </a:lnTo>
                  <a:lnTo>
                    <a:pt x="101" y="108"/>
                  </a:lnTo>
                  <a:lnTo>
                    <a:pt x="96" y="108"/>
                  </a:lnTo>
                  <a:lnTo>
                    <a:pt x="96" y="96"/>
                  </a:lnTo>
                  <a:lnTo>
                    <a:pt x="88" y="96"/>
                  </a:lnTo>
                  <a:lnTo>
                    <a:pt x="88" y="85"/>
                  </a:lnTo>
                  <a:lnTo>
                    <a:pt x="84" y="85"/>
                  </a:lnTo>
                  <a:lnTo>
                    <a:pt x="84" y="78"/>
                  </a:lnTo>
                  <a:lnTo>
                    <a:pt x="77" y="78"/>
                  </a:lnTo>
                  <a:lnTo>
                    <a:pt x="77" y="67"/>
                  </a:lnTo>
                  <a:lnTo>
                    <a:pt x="71" y="67"/>
                  </a:lnTo>
                  <a:lnTo>
                    <a:pt x="71" y="60"/>
                  </a:lnTo>
                  <a:lnTo>
                    <a:pt x="66" y="60"/>
                  </a:lnTo>
                  <a:lnTo>
                    <a:pt x="66" y="54"/>
                  </a:lnTo>
                  <a:lnTo>
                    <a:pt x="59" y="54"/>
                  </a:lnTo>
                  <a:lnTo>
                    <a:pt x="59" y="47"/>
                  </a:lnTo>
                  <a:lnTo>
                    <a:pt x="52" y="47"/>
                  </a:lnTo>
                  <a:lnTo>
                    <a:pt x="52" y="40"/>
                  </a:lnTo>
                  <a:lnTo>
                    <a:pt x="39" y="40"/>
                  </a:lnTo>
                  <a:lnTo>
                    <a:pt x="39" y="30"/>
                  </a:lnTo>
                  <a:lnTo>
                    <a:pt x="25" y="30"/>
                  </a:lnTo>
                  <a:lnTo>
                    <a:pt x="25" y="17"/>
                  </a:lnTo>
                  <a:lnTo>
                    <a:pt x="19" y="17"/>
                  </a:lnTo>
                  <a:lnTo>
                    <a:pt x="19" y="8"/>
                  </a:lnTo>
                  <a:lnTo>
                    <a:pt x="14" y="8"/>
                  </a:lnTo>
                  <a:lnTo>
                    <a:pt x="14" y="0"/>
                  </a:lnTo>
                  <a:lnTo>
                    <a:pt x="0" y="0"/>
                  </a:lnTo>
                </a:path>
              </a:pathLst>
            </a:cu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TextBox 35"/>
            <p:cNvSpPr txBox="1"/>
            <p:nvPr/>
          </p:nvSpPr>
          <p:spPr>
            <a:xfrm>
              <a:off x="2015547" y="2003173"/>
              <a:ext cx="433132" cy="307777"/>
            </a:xfrm>
            <a:prstGeom prst="rect">
              <a:avLst/>
            </a:prstGeom>
            <a:noFill/>
          </p:spPr>
          <p:txBody>
            <a:bodyPr wrap="none" rtlCol="0">
              <a:spAutoFit/>
            </a:bodyPr>
            <a:lstStyle/>
            <a:p>
              <a:r>
                <a:rPr lang="en-GB" sz="1400" dirty="0" smtClean="0"/>
                <a:t>1.0</a:t>
              </a:r>
            </a:p>
          </p:txBody>
        </p:sp>
        <p:sp>
          <p:nvSpPr>
            <p:cNvPr id="37" name="TextBox 36"/>
            <p:cNvSpPr txBox="1"/>
            <p:nvPr/>
          </p:nvSpPr>
          <p:spPr>
            <a:xfrm>
              <a:off x="2015547" y="2593793"/>
              <a:ext cx="433132" cy="307777"/>
            </a:xfrm>
            <a:prstGeom prst="rect">
              <a:avLst/>
            </a:prstGeom>
            <a:noFill/>
          </p:spPr>
          <p:txBody>
            <a:bodyPr wrap="none" rtlCol="0">
              <a:spAutoFit/>
            </a:bodyPr>
            <a:lstStyle/>
            <a:p>
              <a:r>
                <a:rPr lang="en-GB" sz="1400" dirty="0" smtClean="0"/>
                <a:t>0.8</a:t>
              </a:r>
            </a:p>
          </p:txBody>
        </p:sp>
        <p:sp>
          <p:nvSpPr>
            <p:cNvPr id="38" name="TextBox 37"/>
            <p:cNvSpPr txBox="1"/>
            <p:nvPr/>
          </p:nvSpPr>
          <p:spPr>
            <a:xfrm>
              <a:off x="2015547" y="3241569"/>
              <a:ext cx="433132" cy="307777"/>
            </a:xfrm>
            <a:prstGeom prst="rect">
              <a:avLst/>
            </a:prstGeom>
            <a:noFill/>
          </p:spPr>
          <p:txBody>
            <a:bodyPr wrap="none" rtlCol="0">
              <a:spAutoFit/>
            </a:bodyPr>
            <a:lstStyle/>
            <a:p>
              <a:r>
                <a:rPr lang="en-GB" sz="1400" dirty="0" smtClean="0"/>
                <a:t>0.6</a:t>
              </a:r>
            </a:p>
          </p:txBody>
        </p:sp>
        <p:sp>
          <p:nvSpPr>
            <p:cNvPr id="39" name="TextBox 38"/>
            <p:cNvSpPr txBox="1"/>
            <p:nvPr/>
          </p:nvSpPr>
          <p:spPr>
            <a:xfrm>
              <a:off x="2015547" y="3884582"/>
              <a:ext cx="433132" cy="307777"/>
            </a:xfrm>
            <a:prstGeom prst="rect">
              <a:avLst/>
            </a:prstGeom>
            <a:noFill/>
          </p:spPr>
          <p:txBody>
            <a:bodyPr wrap="none" rtlCol="0">
              <a:spAutoFit/>
            </a:bodyPr>
            <a:lstStyle/>
            <a:p>
              <a:r>
                <a:rPr lang="en-GB" sz="1400" dirty="0" smtClean="0"/>
                <a:t>0.4</a:t>
              </a:r>
            </a:p>
          </p:txBody>
        </p:sp>
        <p:sp>
          <p:nvSpPr>
            <p:cNvPr id="40" name="TextBox 39"/>
            <p:cNvSpPr txBox="1"/>
            <p:nvPr/>
          </p:nvSpPr>
          <p:spPr>
            <a:xfrm>
              <a:off x="2015547" y="4527595"/>
              <a:ext cx="433132" cy="307777"/>
            </a:xfrm>
            <a:prstGeom prst="rect">
              <a:avLst/>
            </a:prstGeom>
            <a:noFill/>
          </p:spPr>
          <p:txBody>
            <a:bodyPr wrap="none" rtlCol="0">
              <a:spAutoFit/>
            </a:bodyPr>
            <a:lstStyle/>
            <a:p>
              <a:r>
                <a:rPr lang="en-GB" sz="1400" dirty="0" smtClean="0"/>
                <a:t>0.2</a:t>
              </a:r>
            </a:p>
          </p:txBody>
        </p:sp>
        <p:sp>
          <p:nvSpPr>
            <p:cNvPr id="41" name="TextBox 40"/>
            <p:cNvSpPr txBox="1"/>
            <p:nvPr/>
          </p:nvSpPr>
          <p:spPr>
            <a:xfrm>
              <a:off x="2015547" y="5170608"/>
              <a:ext cx="433132" cy="307777"/>
            </a:xfrm>
            <a:prstGeom prst="rect">
              <a:avLst/>
            </a:prstGeom>
            <a:noFill/>
          </p:spPr>
          <p:txBody>
            <a:bodyPr wrap="none" rtlCol="0">
              <a:spAutoFit/>
            </a:bodyPr>
            <a:lstStyle/>
            <a:p>
              <a:r>
                <a:rPr lang="en-GB" sz="1400" dirty="0" smtClean="0"/>
                <a:t>0.0</a:t>
              </a:r>
            </a:p>
          </p:txBody>
        </p:sp>
        <p:sp>
          <p:nvSpPr>
            <p:cNvPr id="47" name="TextBox 46"/>
            <p:cNvSpPr txBox="1"/>
            <p:nvPr/>
          </p:nvSpPr>
          <p:spPr>
            <a:xfrm>
              <a:off x="2411157" y="5418821"/>
              <a:ext cx="284053" cy="307777"/>
            </a:xfrm>
            <a:prstGeom prst="rect">
              <a:avLst/>
            </a:prstGeom>
            <a:noFill/>
          </p:spPr>
          <p:txBody>
            <a:bodyPr wrap="none" rtlCol="0">
              <a:spAutoFit/>
            </a:bodyPr>
            <a:lstStyle/>
            <a:p>
              <a:pPr algn="ctr"/>
              <a:r>
                <a:rPr lang="en-GB" sz="1400" dirty="0" smtClean="0"/>
                <a:t>0</a:t>
              </a:r>
            </a:p>
          </p:txBody>
        </p:sp>
        <p:sp>
          <p:nvSpPr>
            <p:cNvPr id="48" name="TextBox 47"/>
            <p:cNvSpPr txBox="1"/>
            <p:nvPr/>
          </p:nvSpPr>
          <p:spPr>
            <a:xfrm>
              <a:off x="2887262" y="5418821"/>
              <a:ext cx="284053" cy="307777"/>
            </a:xfrm>
            <a:prstGeom prst="rect">
              <a:avLst/>
            </a:prstGeom>
            <a:noFill/>
          </p:spPr>
          <p:txBody>
            <a:bodyPr wrap="none" rtlCol="0">
              <a:spAutoFit/>
            </a:bodyPr>
            <a:lstStyle/>
            <a:p>
              <a:pPr algn="ctr"/>
              <a:r>
                <a:rPr lang="en-GB" sz="1400" dirty="0" smtClean="0"/>
                <a:t>6</a:t>
              </a:r>
            </a:p>
          </p:txBody>
        </p:sp>
        <p:sp>
          <p:nvSpPr>
            <p:cNvPr id="49" name="TextBox 48"/>
            <p:cNvSpPr txBox="1"/>
            <p:nvPr/>
          </p:nvSpPr>
          <p:spPr>
            <a:xfrm>
              <a:off x="3331818" y="5418821"/>
              <a:ext cx="383439" cy="307777"/>
            </a:xfrm>
            <a:prstGeom prst="rect">
              <a:avLst/>
            </a:prstGeom>
            <a:noFill/>
          </p:spPr>
          <p:txBody>
            <a:bodyPr wrap="none" rtlCol="0">
              <a:spAutoFit/>
            </a:bodyPr>
            <a:lstStyle/>
            <a:p>
              <a:pPr algn="ctr"/>
              <a:r>
                <a:rPr lang="en-GB" sz="1400" dirty="0" smtClean="0"/>
                <a:t>12</a:t>
              </a:r>
            </a:p>
          </p:txBody>
        </p:sp>
        <p:sp>
          <p:nvSpPr>
            <p:cNvPr id="50" name="TextBox 49"/>
            <p:cNvSpPr txBox="1"/>
            <p:nvPr/>
          </p:nvSpPr>
          <p:spPr>
            <a:xfrm>
              <a:off x="3816995" y="5418821"/>
              <a:ext cx="383439" cy="307777"/>
            </a:xfrm>
            <a:prstGeom prst="rect">
              <a:avLst/>
            </a:prstGeom>
            <a:noFill/>
          </p:spPr>
          <p:txBody>
            <a:bodyPr wrap="none" rtlCol="0">
              <a:spAutoFit/>
            </a:bodyPr>
            <a:lstStyle/>
            <a:p>
              <a:pPr algn="ctr"/>
              <a:r>
                <a:rPr lang="en-GB" sz="1400" dirty="0" smtClean="0"/>
                <a:t>18</a:t>
              </a:r>
            </a:p>
          </p:txBody>
        </p:sp>
        <p:sp>
          <p:nvSpPr>
            <p:cNvPr id="51" name="TextBox 50"/>
            <p:cNvSpPr txBox="1"/>
            <p:nvPr/>
          </p:nvSpPr>
          <p:spPr>
            <a:xfrm>
              <a:off x="4297636" y="5418821"/>
              <a:ext cx="383439" cy="307777"/>
            </a:xfrm>
            <a:prstGeom prst="rect">
              <a:avLst/>
            </a:prstGeom>
            <a:noFill/>
          </p:spPr>
          <p:txBody>
            <a:bodyPr wrap="none" rtlCol="0">
              <a:spAutoFit/>
            </a:bodyPr>
            <a:lstStyle/>
            <a:p>
              <a:pPr algn="ctr"/>
              <a:r>
                <a:rPr lang="en-GB" sz="1400" dirty="0" smtClean="0"/>
                <a:t>24</a:t>
              </a:r>
            </a:p>
          </p:txBody>
        </p:sp>
        <p:sp>
          <p:nvSpPr>
            <p:cNvPr id="52" name="TextBox 51"/>
            <p:cNvSpPr txBox="1"/>
            <p:nvPr/>
          </p:nvSpPr>
          <p:spPr>
            <a:xfrm>
              <a:off x="4805494" y="5418821"/>
              <a:ext cx="383439" cy="307777"/>
            </a:xfrm>
            <a:prstGeom prst="rect">
              <a:avLst/>
            </a:prstGeom>
            <a:noFill/>
          </p:spPr>
          <p:txBody>
            <a:bodyPr wrap="none" rtlCol="0">
              <a:spAutoFit/>
            </a:bodyPr>
            <a:lstStyle/>
            <a:p>
              <a:pPr algn="ctr"/>
              <a:r>
                <a:rPr lang="en-GB" sz="1400" dirty="0" smtClean="0"/>
                <a:t>30</a:t>
              </a:r>
            </a:p>
          </p:txBody>
        </p:sp>
        <p:sp>
          <p:nvSpPr>
            <p:cNvPr id="53" name="TextBox 52"/>
            <p:cNvSpPr txBox="1"/>
            <p:nvPr/>
          </p:nvSpPr>
          <p:spPr>
            <a:xfrm>
              <a:off x="5326961" y="5418821"/>
              <a:ext cx="383439" cy="307777"/>
            </a:xfrm>
            <a:prstGeom prst="rect">
              <a:avLst/>
            </a:prstGeom>
            <a:noFill/>
          </p:spPr>
          <p:txBody>
            <a:bodyPr wrap="none" rtlCol="0">
              <a:spAutoFit/>
            </a:bodyPr>
            <a:lstStyle/>
            <a:p>
              <a:pPr algn="ctr"/>
              <a:r>
                <a:rPr lang="en-GB" sz="1400" dirty="0" smtClean="0"/>
                <a:t>36</a:t>
              </a:r>
            </a:p>
          </p:txBody>
        </p:sp>
        <p:sp>
          <p:nvSpPr>
            <p:cNvPr id="54" name="TextBox 53"/>
            <p:cNvSpPr txBox="1"/>
            <p:nvPr/>
          </p:nvSpPr>
          <p:spPr>
            <a:xfrm>
              <a:off x="5807601" y="5418821"/>
              <a:ext cx="383439" cy="307777"/>
            </a:xfrm>
            <a:prstGeom prst="rect">
              <a:avLst/>
            </a:prstGeom>
            <a:noFill/>
          </p:spPr>
          <p:txBody>
            <a:bodyPr wrap="none" rtlCol="0">
              <a:spAutoFit/>
            </a:bodyPr>
            <a:lstStyle/>
            <a:p>
              <a:pPr algn="ctr"/>
              <a:r>
                <a:rPr lang="en-GB" sz="1400" dirty="0" smtClean="0"/>
                <a:t>42</a:t>
              </a:r>
            </a:p>
          </p:txBody>
        </p:sp>
        <p:sp>
          <p:nvSpPr>
            <p:cNvPr id="55" name="TextBox 54"/>
            <p:cNvSpPr txBox="1"/>
            <p:nvPr/>
          </p:nvSpPr>
          <p:spPr>
            <a:xfrm>
              <a:off x="6270098" y="5418821"/>
              <a:ext cx="383439" cy="307777"/>
            </a:xfrm>
            <a:prstGeom prst="rect">
              <a:avLst/>
            </a:prstGeom>
            <a:noFill/>
          </p:spPr>
          <p:txBody>
            <a:bodyPr wrap="none" rtlCol="0">
              <a:spAutoFit/>
            </a:bodyPr>
            <a:lstStyle/>
            <a:p>
              <a:pPr algn="ctr"/>
              <a:r>
                <a:rPr lang="en-GB" sz="1400" dirty="0" smtClean="0"/>
                <a:t>48</a:t>
              </a:r>
            </a:p>
          </p:txBody>
        </p:sp>
        <p:sp>
          <p:nvSpPr>
            <p:cNvPr id="56" name="TextBox 55"/>
            <p:cNvSpPr txBox="1"/>
            <p:nvPr/>
          </p:nvSpPr>
          <p:spPr>
            <a:xfrm>
              <a:off x="6796101" y="5418821"/>
              <a:ext cx="383439" cy="307777"/>
            </a:xfrm>
            <a:prstGeom prst="rect">
              <a:avLst/>
            </a:prstGeom>
            <a:noFill/>
          </p:spPr>
          <p:txBody>
            <a:bodyPr wrap="none" rtlCol="0">
              <a:spAutoFit/>
            </a:bodyPr>
            <a:lstStyle/>
            <a:p>
              <a:pPr algn="ctr"/>
              <a:r>
                <a:rPr lang="en-GB" sz="1400" dirty="0" smtClean="0"/>
                <a:t>54</a:t>
              </a:r>
            </a:p>
          </p:txBody>
        </p:sp>
      </p:grpSp>
      <p:sp>
        <p:nvSpPr>
          <p:cNvPr id="57" name="TextBox 56"/>
          <p:cNvSpPr txBox="1"/>
          <p:nvPr/>
        </p:nvSpPr>
        <p:spPr>
          <a:xfrm>
            <a:off x="3685061" y="5413217"/>
            <a:ext cx="2152910" cy="307777"/>
          </a:xfrm>
          <a:prstGeom prst="rect">
            <a:avLst/>
          </a:prstGeom>
          <a:noFill/>
        </p:spPr>
        <p:txBody>
          <a:bodyPr wrap="none" rtlCol="0">
            <a:spAutoFit/>
          </a:bodyPr>
          <a:lstStyle/>
          <a:p>
            <a:pPr algn="ctr"/>
            <a:r>
              <a:rPr lang="en-GB" sz="1400" dirty="0" smtClean="0"/>
              <a:t>Follow-up time (months)</a:t>
            </a:r>
          </a:p>
        </p:txBody>
      </p:sp>
    </p:spTree>
    <p:extLst>
      <p:ext uri="{BB962C8B-B14F-4D97-AF65-F5344CB8AC3E}">
        <p14:creationId xmlns:p14="http://schemas.microsoft.com/office/powerpoint/2010/main" val="903859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lstStyle/>
          <a:p>
            <a:pPr>
              <a:lnSpc>
                <a:spcPct val="90000"/>
              </a:lnSpc>
              <a:spcAft>
                <a:spcPts val="0"/>
              </a:spcAft>
              <a:tabLst>
                <a:tab pos="8429625" algn="r"/>
              </a:tabLst>
            </a:pPr>
            <a:r>
              <a:rPr lang="en-GB" sz="1600" b="1" dirty="0" smtClean="0"/>
              <a:t>Colorectal cancer	</a:t>
            </a:r>
            <a:r>
              <a:rPr lang="en-GB" sz="1600" b="1" dirty="0" smtClean="0">
                <a:hlinkClick r:id="rId2" action="ppaction://hlinksldjump"/>
              </a:rPr>
              <a:t>5</a:t>
            </a:r>
            <a:endParaRPr lang="en-GB" sz="1600" b="1" dirty="0" smtClean="0"/>
          </a:p>
          <a:p>
            <a:pPr lvl="1">
              <a:lnSpc>
                <a:spcPct val="90000"/>
              </a:lnSpc>
              <a:spcAft>
                <a:spcPts val="0"/>
              </a:spcAft>
              <a:tabLst>
                <a:tab pos="8429625" algn="r"/>
              </a:tabLst>
            </a:pPr>
            <a:r>
              <a:rPr lang="en-GB" sz="1600" i="1" dirty="0" smtClean="0"/>
              <a:t>Adjuvant therapy	</a:t>
            </a:r>
            <a:r>
              <a:rPr lang="en-GB" sz="1600" i="1" dirty="0" smtClean="0">
                <a:hlinkClick r:id="rId3" action="ppaction://hlinksldjump"/>
              </a:rPr>
              <a:t>6</a:t>
            </a:r>
            <a:endParaRPr lang="en-GB" sz="1600" i="1" dirty="0"/>
          </a:p>
          <a:p>
            <a:pPr lvl="1">
              <a:lnSpc>
                <a:spcPct val="90000"/>
              </a:lnSpc>
              <a:spcAft>
                <a:spcPts val="0"/>
              </a:spcAft>
              <a:tabLst>
                <a:tab pos="8429625" algn="r"/>
              </a:tabLst>
            </a:pPr>
            <a:r>
              <a:rPr lang="en-GB" sz="1600" i="1" dirty="0" err="1"/>
              <a:t>Neoadjuvant</a:t>
            </a:r>
            <a:r>
              <a:rPr lang="en-GB" sz="1600" i="1" dirty="0"/>
              <a:t> </a:t>
            </a:r>
            <a:r>
              <a:rPr lang="en-GB" sz="1600" i="1" dirty="0" smtClean="0"/>
              <a:t>therapy	</a:t>
            </a:r>
            <a:r>
              <a:rPr lang="en-GB" sz="1600" i="1" dirty="0" smtClean="0">
                <a:hlinkClick r:id="rId4" action="ppaction://hlinksldjump"/>
              </a:rPr>
              <a:t>31</a:t>
            </a:r>
            <a:endParaRPr lang="en-GB" sz="1600" i="1" dirty="0"/>
          </a:p>
          <a:p>
            <a:pPr lvl="1">
              <a:lnSpc>
                <a:spcPct val="90000"/>
              </a:lnSpc>
              <a:spcAft>
                <a:spcPts val="0"/>
              </a:spcAft>
              <a:tabLst>
                <a:tab pos="8429625" algn="r"/>
              </a:tabLst>
            </a:pPr>
            <a:r>
              <a:rPr lang="en-GB" sz="1600" i="1" dirty="0"/>
              <a:t>Palliative </a:t>
            </a:r>
            <a:r>
              <a:rPr lang="en-GB" sz="1600" i="1" dirty="0" smtClean="0"/>
              <a:t>therapy	</a:t>
            </a:r>
            <a:r>
              <a:rPr lang="en-GB" sz="1600" i="1" dirty="0" smtClean="0">
                <a:hlinkClick r:id="rId5" action="ppaction://hlinksldjump"/>
              </a:rPr>
              <a:t>66</a:t>
            </a:r>
            <a:endParaRPr lang="en-GB" sz="1600" i="1" dirty="0" smtClean="0"/>
          </a:p>
          <a:p>
            <a:pPr lvl="1">
              <a:lnSpc>
                <a:spcPct val="90000"/>
              </a:lnSpc>
              <a:tabLst>
                <a:tab pos="8429625" algn="r"/>
              </a:tabLst>
            </a:pPr>
            <a:r>
              <a:rPr lang="en-GB" sz="1600" i="1" dirty="0" smtClean="0"/>
              <a:t>Surgery 	</a:t>
            </a:r>
            <a:r>
              <a:rPr lang="en-GB" sz="1600" i="1" dirty="0" smtClean="0">
                <a:hlinkClick r:id="rId6" action="ppaction://hlinksldjump"/>
              </a:rPr>
              <a:t>71</a:t>
            </a:r>
            <a:endParaRPr lang="en-GB" sz="1600" i="1" dirty="0" smtClean="0"/>
          </a:p>
          <a:p>
            <a:pPr>
              <a:lnSpc>
                <a:spcPct val="90000"/>
              </a:lnSpc>
              <a:spcAft>
                <a:spcPts val="0"/>
              </a:spcAft>
              <a:tabLst>
                <a:tab pos="8429625" algn="r"/>
              </a:tabLst>
            </a:pPr>
            <a:r>
              <a:rPr lang="en-GB" sz="1600" b="1" dirty="0" smtClean="0"/>
              <a:t>Pancreatic cancer and </a:t>
            </a:r>
            <a:r>
              <a:rPr lang="en-GB" sz="1600" b="1" dirty="0" err="1" smtClean="0"/>
              <a:t>hepatobiliary</a:t>
            </a:r>
            <a:r>
              <a:rPr lang="en-GB" sz="1600" b="1" dirty="0" smtClean="0"/>
              <a:t> tumours	</a:t>
            </a:r>
            <a:r>
              <a:rPr lang="en-GB" sz="1600" b="1" dirty="0" smtClean="0">
                <a:hlinkClick r:id="rId7" action="ppaction://hlinksldjump"/>
              </a:rPr>
              <a:t>74</a:t>
            </a:r>
            <a:endParaRPr lang="en-GB" sz="1600" b="1" dirty="0" smtClean="0"/>
          </a:p>
          <a:p>
            <a:pPr lvl="1">
              <a:lnSpc>
                <a:spcPct val="90000"/>
              </a:lnSpc>
              <a:spcAft>
                <a:spcPts val="0"/>
              </a:spcAft>
              <a:tabLst>
                <a:tab pos="8429625" algn="r"/>
              </a:tabLst>
            </a:pPr>
            <a:r>
              <a:rPr lang="en-GB" sz="1600" i="1" dirty="0" smtClean="0"/>
              <a:t>Pancreatic </a:t>
            </a:r>
            <a:r>
              <a:rPr lang="en-GB" sz="1600" i="1" dirty="0"/>
              <a:t>cancer </a:t>
            </a:r>
            <a:r>
              <a:rPr lang="en-GB" sz="1600" i="1" dirty="0" smtClean="0"/>
              <a:t>	</a:t>
            </a:r>
          </a:p>
          <a:p>
            <a:pPr lvl="2">
              <a:lnSpc>
                <a:spcPct val="90000"/>
              </a:lnSpc>
              <a:spcAft>
                <a:spcPts val="0"/>
              </a:spcAft>
              <a:tabLst>
                <a:tab pos="8429625" algn="r"/>
              </a:tabLst>
            </a:pPr>
            <a:r>
              <a:rPr lang="en-GB" sz="1600" i="1" dirty="0" smtClean="0"/>
              <a:t>Adjuvant therapy	</a:t>
            </a:r>
            <a:r>
              <a:rPr lang="en-GB" sz="1600" i="1" dirty="0" smtClean="0">
                <a:hlinkClick r:id="rId8" action="ppaction://hlinksldjump"/>
              </a:rPr>
              <a:t>75</a:t>
            </a:r>
            <a:endParaRPr lang="en-GB" sz="1600" i="1" dirty="0" smtClean="0"/>
          </a:p>
          <a:p>
            <a:pPr lvl="2">
              <a:lnSpc>
                <a:spcPct val="90000"/>
              </a:lnSpc>
              <a:spcAft>
                <a:spcPts val="0"/>
              </a:spcAft>
              <a:tabLst>
                <a:tab pos="8429625" algn="r"/>
              </a:tabLst>
            </a:pPr>
            <a:r>
              <a:rPr lang="en-GB" sz="1600" i="1" dirty="0" err="1"/>
              <a:t>N</a:t>
            </a:r>
            <a:r>
              <a:rPr lang="en-GB" sz="1600" i="1" dirty="0" err="1" smtClean="0"/>
              <a:t>eoadjuvant</a:t>
            </a:r>
            <a:r>
              <a:rPr lang="en-GB" sz="1600" i="1" dirty="0" smtClean="0"/>
              <a:t> therapy	</a:t>
            </a:r>
            <a:r>
              <a:rPr lang="en-GB" sz="1600" i="1" dirty="0" smtClean="0">
                <a:hlinkClick r:id="rId9" action="ppaction://hlinksldjump"/>
              </a:rPr>
              <a:t>85</a:t>
            </a:r>
            <a:endParaRPr lang="en-GB" sz="1600" i="1" dirty="0" smtClean="0"/>
          </a:p>
          <a:p>
            <a:pPr lvl="1">
              <a:lnSpc>
                <a:spcPct val="90000"/>
              </a:lnSpc>
              <a:spcAft>
                <a:spcPts val="0"/>
              </a:spcAft>
              <a:tabLst>
                <a:tab pos="8429625" algn="r"/>
              </a:tabLst>
            </a:pPr>
            <a:r>
              <a:rPr lang="en-GB" sz="1600" i="1" dirty="0" smtClean="0"/>
              <a:t>Hepatocellular carcinoma	</a:t>
            </a:r>
          </a:p>
          <a:p>
            <a:pPr lvl="2">
              <a:lnSpc>
                <a:spcPct val="90000"/>
              </a:lnSpc>
              <a:spcAft>
                <a:spcPts val="0"/>
              </a:spcAft>
              <a:tabLst>
                <a:tab pos="8429625" algn="r"/>
              </a:tabLst>
            </a:pPr>
            <a:r>
              <a:rPr lang="en-GB" sz="1600" i="1" dirty="0" smtClean="0"/>
              <a:t>Adjuvant therapy	</a:t>
            </a:r>
            <a:r>
              <a:rPr lang="en-GB" sz="1600" i="1" dirty="0" smtClean="0">
                <a:hlinkClick r:id="rId10" action="ppaction://hlinksldjump"/>
              </a:rPr>
              <a:t>88</a:t>
            </a:r>
            <a:endParaRPr lang="en-GB" sz="1600" i="1" dirty="0" smtClean="0"/>
          </a:p>
          <a:p>
            <a:pPr lvl="1">
              <a:lnSpc>
                <a:spcPct val="90000"/>
              </a:lnSpc>
              <a:spcAft>
                <a:spcPts val="0"/>
              </a:spcAft>
              <a:tabLst>
                <a:tab pos="8429625" algn="r"/>
              </a:tabLst>
            </a:pPr>
            <a:r>
              <a:rPr lang="en-GB" sz="1600" i="1" dirty="0" smtClean="0"/>
              <a:t>Gallbladder cancer	</a:t>
            </a:r>
          </a:p>
          <a:p>
            <a:pPr lvl="2">
              <a:lnSpc>
                <a:spcPct val="90000"/>
              </a:lnSpc>
              <a:tabLst>
                <a:tab pos="8429625" algn="r"/>
              </a:tabLst>
            </a:pPr>
            <a:r>
              <a:rPr lang="en-GB" sz="1600" i="1" dirty="0" smtClean="0"/>
              <a:t>Adjuvant therapy	</a:t>
            </a:r>
            <a:r>
              <a:rPr lang="en-GB" sz="1600" i="1" dirty="0" smtClean="0">
                <a:hlinkClick r:id="rId11" action="ppaction://hlinksldjump"/>
              </a:rPr>
              <a:t>91</a:t>
            </a:r>
            <a:endParaRPr lang="en-GB" sz="1600" i="1" dirty="0"/>
          </a:p>
          <a:p>
            <a:pPr>
              <a:lnSpc>
                <a:spcPct val="90000"/>
              </a:lnSpc>
              <a:spcAft>
                <a:spcPts val="0"/>
              </a:spcAft>
              <a:tabLst>
                <a:tab pos="8429625" algn="r"/>
              </a:tabLst>
            </a:pPr>
            <a:r>
              <a:rPr lang="en-GB" sz="1600" b="1" dirty="0" smtClean="0"/>
              <a:t>Gastro-oesophageal and neuroendocrine tumours	</a:t>
            </a:r>
            <a:r>
              <a:rPr lang="en-GB" sz="1600" b="1" dirty="0" smtClean="0">
                <a:hlinkClick r:id="rId12" action="ppaction://hlinksldjump"/>
              </a:rPr>
              <a:t>94</a:t>
            </a:r>
            <a:endParaRPr lang="en-GB" sz="1600" b="1" dirty="0" smtClean="0"/>
          </a:p>
          <a:p>
            <a:pPr lvl="1">
              <a:lnSpc>
                <a:spcPct val="90000"/>
              </a:lnSpc>
              <a:spcAft>
                <a:spcPts val="0"/>
              </a:spcAft>
              <a:tabLst>
                <a:tab pos="8429625" algn="r"/>
              </a:tabLst>
            </a:pPr>
            <a:r>
              <a:rPr lang="en-GB" sz="1600" dirty="0" smtClean="0"/>
              <a:t>Gastric cancer	</a:t>
            </a:r>
          </a:p>
          <a:p>
            <a:pPr lvl="2">
              <a:lnSpc>
                <a:spcPct val="90000"/>
              </a:lnSpc>
              <a:spcAft>
                <a:spcPts val="0"/>
              </a:spcAft>
              <a:tabLst>
                <a:tab pos="8429625" algn="r"/>
              </a:tabLst>
            </a:pPr>
            <a:r>
              <a:rPr lang="en-GB" sz="1600" dirty="0" smtClean="0"/>
              <a:t>Adjuvant therapy	</a:t>
            </a:r>
            <a:r>
              <a:rPr lang="en-GB" sz="1600" dirty="0" smtClean="0">
                <a:hlinkClick r:id="rId13" action="ppaction://hlinksldjump"/>
              </a:rPr>
              <a:t>95</a:t>
            </a:r>
            <a:endParaRPr lang="en-GB" sz="1600" dirty="0" smtClean="0"/>
          </a:p>
          <a:p>
            <a:pPr lvl="2">
              <a:lnSpc>
                <a:spcPct val="90000"/>
              </a:lnSpc>
              <a:spcAft>
                <a:spcPts val="0"/>
              </a:spcAft>
              <a:tabLst>
                <a:tab pos="8429625" algn="r"/>
              </a:tabLst>
            </a:pPr>
            <a:r>
              <a:rPr lang="en-GB" sz="1600" dirty="0" err="1" smtClean="0"/>
              <a:t>Neoadjuvant</a:t>
            </a:r>
            <a:r>
              <a:rPr lang="en-GB" sz="1600" dirty="0" smtClean="0"/>
              <a:t> therapy	</a:t>
            </a:r>
            <a:r>
              <a:rPr lang="en-GB" sz="1600" dirty="0" smtClean="0">
                <a:hlinkClick r:id="rId14" action="ppaction://hlinksldjump"/>
              </a:rPr>
              <a:t>101</a:t>
            </a:r>
            <a:endParaRPr lang="en-GB" sz="1600" dirty="0" smtClean="0"/>
          </a:p>
          <a:p>
            <a:pPr lvl="1">
              <a:lnSpc>
                <a:spcPct val="90000"/>
              </a:lnSpc>
              <a:spcAft>
                <a:spcPts val="0"/>
              </a:spcAft>
              <a:tabLst>
                <a:tab pos="8429625" algn="r"/>
              </a:tabLst>
            </a:pPr>
            <a:r>
              <a:rPr lang="en-GB" sz="1600" dirty="0" smtClean="0"/>
              <a:t>Neuroendocrine tumours	</a:t>
            </a:r>
          </a:p>
          <a:p>
            <a:pPr lvl="2">
              <a:lnSpc>
                <a:spcPct val="90000"/>
              </a:lnSpc>
              <a:tabLst>
                <a:tab pos="8429625" algn="r"/>
              </a:tabLst>
            </a:pPr>
            <a:r>
              <a:rPr lang="en-GB" sz="1600" dirty="0" smtClean="0"/>
              <a:t>Adjuvant therapy	</a:t>
            </a:r>
            <a:r>
              <a:rPr lang="en-GB" sz="1600" dirty="0" smtClean="0">
                <a:hlinkClick r:id="rId15" action="ppaction://hlinksldjump"/>
              </a:rPr>
              <a:t>105</a:t>
            </a:r>
            <a:endParaRPr lang="en-GB" sz="1600" dirty="0" smtClean="0"/>
          </a:p>
          <a:p>
            <a:pPr>
              <a:lnSpc>
                <a:spcPct val="90000"/>
              </a:lnSpc>
              <a:spcAft>
                <a:spcPts val="0"/>
              </a:spcAft>
              <a:tabLst>
                <a:tab pos="8429625" algn="r"/>
              </a:tabLst>
            </a:pPr>
            <a:r>
              <a:rPr lang="en-GB" sz="1600" b="1" dirty="0" smtClean="0"/>
              <a:t>Biomarkers	</a:t>
            </a:r>
            <a:r>
              <a:rPr lang="en-GB" sz="1600" b="1" dirty="0" smtClean="0">
                <a:hlinkClick r:id="rId16" action="ppaction://hlinksldjump"/>
              </a:rPr>
              <a:t>112</a:t>
            </a:r>
            <a:endParaRPr lang="en-GB" sz="1600" b="1" dirty="0" smtClean="0"/>
          </a:p>
          <a:p>
            <a:pPr lvl="1">
              <a:lnSpc>
                <a:spcPct val="90000"/>
              </a:lnSpc>
              <a:spcAft>
                <a:spcPts val="0"/>
              </a:spcAft>
              <a:tabLst>
                <a:tab pos="8429625" algn="r"/>
              </a:tabLst>
            </a:pPr>
            <a:r>
              <a:rPr lang="en-GB" sz="1600" dirty="0" smtClean="0"/>
              <a:t>Colorectal cancer	</a:t>
            </a:r>
          </a:p>
          <a:p>
            <a:pPr lvl="2">
              <a:lnSpc>
                <a:spcPct val="90000"/>
              </a:lnSpc>
              <a:tabLst>
                <a:tab pos="8429625" algn="r"/>
              </a:tabLst>
            </a:pPr>
            <a:r>
              <a:rPr lang="en-GB" sz="1600" dirty="0" smtClean="0"/>
              <a:t>Adjuvant therapy	</a:t>
            </a:r>
            <a:r>
              <a:rPr lang="en-GB" sz="1600" dirty="0" smtClean="0">
                <a:hlinkClick r:id="rId17" action="ppaction://hlinksldjump"/>
              </a:rPr>
              <a:t>113</a:t>
            </a:r>
            <a:endParaRPr lang="en-GB" sz="1600" dirty="0"/>
          </a:p>
          <a:p>
            <a:pPr marL="85725" lvl="2" indent="0">
              <a:lnSpc>
                <a:spcPct val="90000"/>
              </a:lnSpc>
              <a:spcAft>
                <a:spcPts val="0"/>
              </a:spcAft>
              <a:buNone/>
              <a:tabLst>
                <a:tab pos="8429625" algn="r"/>
              </a:tabLst>
            </a:pPr>
            <a:r>
              <a:rPr lang="en-GB" sz="1200" dirty="0" smtClean="0"/>
              <a:t>Note: To jump to a section, right click on the number and ‘Open Hyperlink’</a:t>
            </a:r>
          </a:p>
        </p:txBody>
      </p:sp>
    </p:spTree>
    <p:extLst>
      <p:ext uri="{BB962C8B-B14F-4D97-AF65-F5344CB8AC3E}">
        <p14:creationId xmlns:p14="http://schemas.microsoft.com/office/powerpoint/2010/main" val="3047132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3505: FOLFOXIRI/</a:t>
            </a:r>
            <a:r>
              <a:rPr lang="en-US" sz="1800" dirty="0" err="1" smtClean="0"/>
              <a:t>bevacizumab</a:t>
            </a:r>
            <a:r>
              <a:rPr lang="en-US" sz="1800" dirty="0" smtClean="0"/>
              <a:t> (BEV) versus FOLFIRI/BEV as first-line treatment in </a:t>
            </a:r>
            <a:r>
              <a:rPr lang="en-GB" sz="1800" dirty="0" err="1" smtClean="0"/>
              <a:t>unresectable</a:t>
            </a:r>
            <a:r>
              <a:rPr lang="en-GB" sz="1800" dirty="0" smtClean="0"/>
              <a:t> metastatic colorectal cancer (</a:t>
            </a:r>
            <a:r>
              <a:rPr lang="en-GB" sz="1800" dirty="0" err="1" smtClean="0"/>
              <a:t>mCRC</a:t>
            </a:r>
            <a:r>
              <a:rPr lang="en-GB" sz="1800" dirty="0" smtClean="0"/>
              <a:t>) patients (</a:t>
            </a:r>
            <a:r>
              <a:rPr lang="en-GB" sz="1800" dirty="0" err="1" smtClean="0"/>
              <a:t>pts</a:t>
            </a:r>
            <a:r>
              <a:rPr lang="en-GB" sz="1800" dirty="0" smtClean="0"/>
              <a:t>): Results of the phase III TRIBE trial by GONO group </a:t>
            </a:r>
            <a:r>
              <a:rPr lang="en-US" sz="1800" dirty="0" smtClean="0"/>
              <a:t>– </a:t>
            </a:r>
            <a:r>
              <a:rPr lang="en-US" sz="1800" i="1" dirty="0" smtClean="0"/>
              <a:t>Falcone A et al</a:t>
            </a:r>
            <a:endParaRPr lang="en-US" sz="1800" i="1" dirty="0"/>
          </a:p>
        </p:txBody>
      </p:sp>
      <p:sp>
        <p:nvSpPr>
          <p:cNvPr id="3" name="Content Placeholder 2"/>
          <p:cNvSpPr>
            <a:spLocks noGrp="1"/>
          </p:cNvSpPr>
          <p:nvPr>
            <p:ph idx="1"/>
          </p:nvPr>
        </p:nvSpPr>
        <p:spPr/>
        <p:txBody>
          <a:bodyPr/>
          <a:lstStyle/>
          <a:p>
            <a:r>
              <a:rPr lang="en-US" sz="1800" b="1" dirty="0" smtClean="0"/>
              <a:t>Conclusions</a:t>
            </a:r>
          </a:p>
          <a:p>
            <a:pPr lvl="1"/>
            <a:r>
              <a:rPr lang="en-GB" sz="1800" b="1" dirty="0" smtClean="0"/>
              <a:t>FOLFOXIRI+BEV significantly reduced the risk of disease progression compared with FOLFIRI+BEV</a:t>
            </a:r>
          </a:p>
          <a:p>
            <a:pPr lvl="1"/>
            <a:r>
              <a:rPr lang="en-GB" sz="1800" b="1" dirty="0" smtClean="0"/>
              <a:t>There were increases in specific adverse effects with FOLFOXIRI+BEV compared </a:t>
            </a:r>
            <a:r>
              <a:rPr lang="en-GB" sz="1800" b="1" dirty="0"/>
              <a:t>with </a:t>
            </a:r>
            <a:r>
              <a:rPr lang="en-GB" sz="1800" b="1" dirty="0" smtClean="0"/>
              <a:t>FOLFIRI+BEV, although the overall safety profile was considered acceptable</a:t>
            </a:r>
            <a:endParaRPr lang="en-GB" sz="1800" b="1" dirty="0"/>
          </a:p>
          <a:p>
            <a:pPr lvl="1"/>
            <a:r>
              <a:rPr lang="en-GB" sz="1800" b="1" dirty="0" smtClean="0"/>
              <a:t>The findings support the use of FOLFOXIRI+BEV as a new standard treatment option for patients with </a:t>
            </a:r>
            <a:r>
              <a:rPr lang="en-GB" sz="1800" b="1" dirty="0" err="1" smtClean="0"/>
              <a:t>mCRC</a:t>
            </a:r>
            <a:r>
              <a:rPr lang="en-GB" sz="1800" b="1" dirty="0" smtClean="0"/>
              <a:t> selected according to the eligibility criteria of this study</a:t>
            </a:r>
          </a:p>
        </p:txBody>
      </p:sp>
      <p:sp>
        <p:nvSpPr>
          <p:cNvPr id="9" name="Text Placeholder 3"/>
          <p:cNvSpPr txBox="1">
            <a:spLocks/>
          </p:cNvSpPr>
          <p:nvPr/>
        </p:nvSpPr>
        <p:spPr bwMode="auto">
          <a:xfrm>
            <a:off x="4581948" y="6387784"/>
            <a:ext cx="433614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marL="0" indent="0" algn="r" rtl="0" fontAlgn="base">
              <a:spcBef>
                <a:spcPct val="20000"/>
              </a:spcBef>
              <a:spcAft>
                <a:spcPct val="0"/>
              </a:spcAft>
              <a:buClr>
                <a:schemeClr val="bg1"/>
              </a:buClr>
              <a:buSzPct val="110000"/>
              <a:buFontTx/>
              <a:buNone/>
              <a:defRPr sz="12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sz="1100" kern="0" dirty="0" smtClean="0"/>
              <a:t>Falcone et al. J </a:t>
            </a:r>
            <a:r>
              <a:rPr lang="en-US" sz="1100" kern="0" dirty="0" err="1" smtClean="0"/>
              <a:t>Clin</a:t>
            </a:r>
            <a:r>
              <a:rPr lang="en-US" sz="1100" kern="0" dirty="0" smtClean="0"/>
              <a:t> </a:t>
            </a:r>
            <a:r>
              <a:rPr lang="en-US" sz="1100" kern="0" dirty="0" err="1" smtClean="0"/>
              <a:t>Oncol</a:t>
            </a:r>
            <a:r>
              <a:rPr lang="en-US" sz="1100" kern="0" dirty="0" smtClean="0"/>
              <a:t> 2013; 31 (</a:t>
            </a:r>
            <a:r>
              <a:rPr lang="en-US" sz="1100" kern="0" dirty="0" err="1" smtClean="0"/>
              <a:t>suppl</a:t>
            </a:r>
            <a:r>
              <a:rPr lang="en-US" sz="1100" kern="0" dirty="0" smtClean="0"/>
              <a:t>; </a:t>
            </a:r>
            <a:r>
              <a:rPr lang="en-US" sz="1100" kern="0" dirty="0" err="1" smtClean="0"/>
              <a:t>abstr</a:t>
            </a:r>
            <a:r>
              <a:rPr lang="en-US" sz="1100" kern="0" dirty="0" smtClean="0"/>
              <a:t> 3505) </a:t>
            </a:r>
            <a:endParaRPr lang="en-US" sz="1100" kern="0" dirty="0"/>
          </a:p>
        </p:txBody>
      </p:sp>
    </p:spTree>
    <p:extLst>
      <p:ext uri="{BB962C8B-B14F-4D97-AF65-F5344CB8AC3E}">
        <p14:creationId xmlns:p14="http://schemas.microsoft.com/office/powerpoint/2010/main" val="1900210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3604: </a:t>
            </a:r>
            <a:r>
              <a:rPr lang="en-GB" sz="1800" dirty="0" err="1" smtClean="0"/>
              <a:t>Bevacizumab</a:t>
            </a:r>
            <a:r>
              <a:rPr lang="en-GB" sz="1800" dirty="0" smtClean="0"/>
              <a:t> plus chemotherapy continued beyond first disease progression in patients with metastatic colorectal cancer previously treated with </a:t>
            </a:r>
            <a:r>
              <a:rPr lang="en-GB" sz="1800" dirty="0" err="1" smtClean="0"/>
              <a:t>bevacizumab</a:t>
            </a:r>
            <a:r>
              <a:rPr lang="en-GB" sz="1800" dirty="0" smtClean="0"/>
              <a:t> based therapy: Patterns of disease progression and outcomes based on extent of disease in the ML18147 study </a:t>
            </a:r>
            <a:r>
              <a:rPr lang="en-US" sz="1800" dirty="0" smtClean="0"/>
              <a:t>– </a:t>
            </a:r>
            <a:r>
              <a:rPr lang="en-US" sz="1800" i="1" dirty="0" err="1" smtClean="0"/>
              <a:t>Greil</a:t>
            </a:r>
            <a:r>
              <a:rPr lang="en-US" sz="1800" i="1" dirty="0" smtClean="0"/>
              <a:t> R et al</a:t>
            </a:r>
            <a:endParaRPr lang="en-US" sz="1800" i="1" dirty="0"/>
          </a:p>
        </p:txBody>
      </p:sp>
      <p:sp>
        <p:nvSpPr>
          <p:cNvPr id="3" name="Content Placeholder 2"/>
          <p:cNvSpPr>
            <a:spLocks noGrp="1"/>
          </p:cNvSpPr>
          <p:nvPr>
            <p:ph idx="1"/>
          </p:nvPr>
        </p:nvSpPr>
        <p:spPr/>
        <p:txBody>
          <a:bodyPr>
            <a:normAutofit/>
          </a:bodyPr>
          <a:lstStyle/>
          <a:p>
            <a:r>
              <a:rPr lang="en-US" sz="1800" dirty="0" smtClean="0"/>
              <a:t>Study objective</a:t>
            </a:r>
          </a:p>
          <a:p>
            <a:pPr lvl="1"/>
            <a:r>
              <a:rPr lang="en-GB" sz="1800" dirty="0" smtClean="0"/>
              <a:t>To explore patterns of disease progression and outcomes based on extent of </a:t>
            </a:r>
            <a:r>
              <a:rPr lang="en-US" sz="1800" dirty="0" smtClean="0"/>
              <a:t>disease in the </a:t>
            </a:r>
            <a:r>
              <a:rPr lang="en-GB" sz="1800" dirty="0" smtClean="0"/>
              <a:t>ML18147 study </a:t>
            </a:r>
            <a:endParaRPr lang="en-US" sz="1800" dirty="0" smtClean="0"/>
          </a:p>
          <a:p>
            <a:r>
              <a:rPr lang="en-US" sz="1800" dirty="0" smtClean="0"/>
              <a:t>Study type / design</a:t>
            </a:r>
          </a:p>
          <a:p>
            <a:pPr lvl="1"/>
            <a:r>
              <a:rPr lang="en-GB" sz="1800" dirty="0" smtClean="0"/>
              <a:t>Randomised </a:t>
            </a:r>
            <a:r>
              <a:rPr lang="en-GB" sz="1800" dirty="0"/>
              <a:t>P</a:t>
            </a:r>
            <a:r>
              <a:rPr lang="en-GB" sz="1800" dirty="0" smtClean="0"/>
              <a:t>hase III intergroup study: ML18147 </a:t>
            </a:r>
          </a:p>
          <a:p>
            <a:pPr lvl="1"/>
            <a:r>
              <a:rPr lang="en-GB" sz="1800" dirty="0" smtClean="0"/>
              <a:t>Patients with </a:t>
            </a:r>
            <a:r>
              <a:rPr lang="en-GB" sz="1800" dirty="0" err="1" smtClean="0"/>
              <a:t>unresectable</a:t>
            </a:r>
            <a:r>
              <a:rPr lang="en-GB" sz="1800" dirty="0" smtClean="0"/>
              <a:t>, histologically confirmed </a:t>
            </a:r>
            <a:r>
              <a:rPr lang="en-GB" sz="1800" dirty="0" err="1" smtClean="0"/>
              <a:t>mCRC</a:t>
            </a:r>
            <a:r>
              <a:rPr lang="en-GB" sz="1800" dirty="0" smtClean="0"/>
              <a:t> who progressed </a:t>
            </a:r>
            <a:br>
              <a:rPr lang="en-GB" sz="1800" dirty="0" smtClean="0"/>
            </a:br>
            <a:r>
              <a:rPr lang="en-GB" sz="1800" dirty="0" smtClean="0">
                <a:sym typeface="Symbol"/>
              </a:rPr>
              <a:t>≤</a:t>
            </a:r>
            <a:r>
              <a:rPr lang="en-GB" sz="1800" dirty="0" smtClean="0"/>
              <a:t>3 </a:t>
            </a:r>
            <a:r>
              <a:rPr lang="en-GB" sz="1800" dirty="0" err="1" smtClean="0"/>
              <a:t>mos</a:t>
            </a:r>
            <a:r>
              <a:rPr lang="en-GB" sz="1800" dirty="0" smtClean="0"/>
              <a:t> after discontinuation of first-line BEV were randomised to second-line CT±BEV</a:t>
            </a:r>
          </a:p>
          <a:p>
            <a:pPr lvl="1"/>
            <a:r>
              <a:rPr lang="en-NZ" sz="1800" dirty="0" smtClean="0"/>
              <a:t>Primary outcome was OS from randomisation; secondary outcomes were PFS from randomisation, best ORR</a:t>
            </a:r>
          </a:p>
          <a:p>
            <a:pPr lvl="1"/>
            <a:r>
              <a:rPr lang="en-NZ" sz="1800" dirty="0" smtClean="0"/>
              <a:t>This analysis examined patterns of PD according to the extent of disease </a:t>
            </a:r>
            <a:br>
              <a:rPr lang="en-NZ" sz="1800" dirty="0" smtClean="0"/>
            </a:br>
            <a:r>
              <a:rPr lang="en-NZ" sz="1800" dirty="0" smtClean="0"/>
              <a:t>(liver-limited or non-liver-limited)</a:t>
            </a:r>
            <a:endParaRPr lang="en-GB" sz="1800" dirty="0" smtClean="0"/>
          </a:p>
        </p:txBody>
      </p:sp>
      <p:sp>
        <p:nvSpPr>
          <p:cNvPr id="4" name="Text Placeholder 3"/>
          <p:cNvSpPr>
            <a:spLocks noGrp="1"/>
          </p:cNvSpPr>
          <p:nvPr>
            <p:ph type="body" sz="quarter" idx="11"/>
          </p:nvPr>
        </p:nvSpPr>
        <p:spPr/>
        <p:txBody>
          <a:bodyPr/>
          <a:lstStyle/>
          <a:p>
            <a:r>
              <a:rPr lang="en-US" sz="1100" dirty="0" err="1" smtClean="0"/>
              <a:t>Greil</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3604) </a:t>
            </a:r>
            <a:endParaRPr lang="en-US" sz="1100" dirty="0"/>
          </a:p>
        </p:txBody>
      </p:sp>
    </p:spTree>
    <p:extLst>
      <p:ext uri="{BB962C8B-B14F-4D97-AF65-F5344CB8AC3E}">
        <p14:creationId xmlns:p14="http://schemas.microsoft.com/office/powerpoint/2010/main" val="1295287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3604: </a:t>
            </a:r>
            <a:r>
              <a:rPr lang="en-GB" sz="1800" dirty="0" err="1" smtClean="0"/>
              <a:t>Bevacizumab</a:t>
            </a:r>
            <a:r>
              <a:rPr lang="en-GB" sz="1800" dirty="0" smtClean="0"/>
              <a:t> plus chemotherapy continued beyond first disease progression in patients with metastatic colorectal cancer previously treated with </a:t>
            </a:r>
            <a:r>
              <a:rPr lang="en-GB" sz="1800" dirty="0" err="1" smtClean="0"/>
              <a:t>bevacizumab</a:t>
            </a:r>
            <a:r>
              <a:rPr lang="en-GB" sz="1800" dirty="0" smtClean="0"/>
              <a:t> based therapy: Patterns of disease progression and outcomes based on extent of disease in the ML18147 study </a:t>
            </a:r>
            <a:r>
              <a:rPr lang="en-US" sz="1800" dirty="0" smtClean="0"/>
              <a:t>– </a:t>
            </a:r>
            <a:r>
              <a:rPr lang="en-US" sz="1800" i="1" dirty="0" err="1" smtClean="0"/>
              <a:t>Greil</a:t>
            </a:r>
            <a:r>
              <a:rPr lang="en-US" sz="1800" i="1" dirty="0" smtClean="0"/>
              <a:t> R et al</a:t>
            </a:r>
            <a:endParaRPr lang="en-US" sz="1800" i="1" dirty="0"/>
          </a:p>
        </p:txBody>
      </p:sp>
      <p:sp>
        <p:nvSpPr>
          <p:cNvPr id="3" name="Content Placeholder 2"/>
          <p:cNvSpPr>
            <a:spLocks noGrp="1"/>
          </p:cNvSpPr>
          <p:nvPr>
            <p:ph idx="1"/>
          </p:nvPr>
        </p:nvSpPr>
        <p:spPr/>
        <p:txBody>
          <a:bodyPr>
            <a:normAutofit/>
          </a:bodyPr>
          <a:lstStyle/>
          <a:p>
            <a:r>
              <a:rPr lang="en-US" sz="1800" dirty="0" smtClean="0"/>
              <a:t>Key results</a:t>
            </a:r>
          </a:p>
          <a:p>
            <a:pPr lvl="1"/>
            <a:r>
              <a:rPr lang="en-GB" sz="1800" dirty="0" smtClean="0"/>
              <a:t>820 patients entered the study</a:t>
            </a:r>
          </a:p>
          <a:p>
            <a:pPr lvl="1"/>
            <a:r>
              <a:rPr lang="en-GB" sz="1800" dirty="0" smtClean="0"/>
              <a:t>Median time from treatment discontinuation to PD due to adverse events for BEV+CT vs. CT alone (n=77): 2.2 vs. 1.4 </a:t>
            </a:r>
            <a:r>
              <a:rPr lang="en-GB" sz="1800" dirty="0" err="1" smtClean="0"/>
              <a:t>mos</a:t>
            </a:r>
            <a:r>
              <a:rPr lang="en-GB" sz="1800" dirty="0" smtClean="0"/>
              <a:t>; HR 0.73; 95% CI: 0.37, 1.43; p=0.3430</a:t>
            </a:r>
          </a:p>
          <a:p>
            <a:pPr lvl="1"/>
            <a:r>
              <a:rPr lang="en-GB" sz="1800" dirty="0" smtClean="0"/>
              <a:t>Median time from treatment discontinuation to PD due to any reason for BEV+CT vs. CT alone (n=674): 0.5 vs. 0.4 </a:t>
            </a:r>
            <a:r>
              <a:rPr lang="en-GB" sz="1800" dirty="0" err="1" smtClean="0"/>
              <a:t>mos</a:t>
            </a:r>
            <a:r>
              <a:rPr lang="en-GB" sz="1800" dirty="0" smtClean="0"/>
              <a:t>; HR 0.082; 95% CI: 0.69, 0.98; p=0.02</a:t>
            </a:r>
          </a:p>
          <a:p>
            <a:r>
              <a:rPr lang="en-US" sz="1800" b="1" dirty="0" smtClean="0"/>
              <a:t>Conclusions</a:t>
            </a:r>
          </a:p>
          <a:p>
            <a:pPr lvl="1"/>
            <a:r>
              <a:rPr lang="en-GB" sz="1800" b="1" dirty="0" smtClean="0"/>
              <a:t>No difference in time to PD or patterns of PD in patients treated with BEV+CT after progressing on BEV in first-line</a:t>
            </a:r>
          </a:p>
          <a:p>
            <a:pPr lvl="1"/>
            <a:r>
              <a:rPr lang="en-GB" sz="1800" b="1" dirty="0" smtClean="0"/>
              <a:t>Patients with liver-limited or extensive disease appeared to benefit equally from BEV+CT continued beyond </a:t>
            </a:r>
            <a:r>
              <a:rPr lang="en-US" sz="1800" b="1" dirty="0" smtClean="0"/>
              <a:t>PD</a:t>
            </a:r>
          </a:p>
        </p:txBody>
      </p:sp>
      <p:sp>
        <p:nvSpPr>
          <p:cNvPr id="4" name="Text Placeholder 3"/>
          <p:cNvSpPr>
            <a:spLocks noGrp="1"/>
          </p:cNvSpPr>
          <p:nvPr>
            <p:ph type="body" sz="quarter" idx="11"/>
          </p:nvPr>
        </p:nvSpPr>
        <p:spPr/>
        <p:txBody>
          <a:bodyPr/>
          <a:lstStyle/>
          <a:p>
            <a:r>
              <a:rPr lang="en-US" sz="1100" dirty="0" err="1" smtClean="0"/>
              <a:t>Greil</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3604) </a:t>
            </a:r>
            <a:endParaRPr lang="en-US" sz="1100" dirty="0"/>
          </a:p>
        </p:txBody>
      </p:sp>
    </p:spTree>
    <p:extLst>
      <p:ext uri="{BB962C8B-B14F-4D97-AF65-F5344CB8AC3E}">
        <p14:creationId xmlns:p14="http://schemas.microsoft.com/office/powerpoint/2010/main" val="2922171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3615: </a:t>
            </a:r>
            <a:r>
              <a:rPr lang="en-GB" sz="1800" dirty="0" smtClean="0"/>
              <a:t>Second-line chemotherapy (CT) with or without bevacizumab (BV) in metastatic colorectal cancer (</a:t>
            </a:r>
            <a:r>
              <a:rPr lang="en-GB" sz="1800" dirty="0" err="1" smtClean="0"/>
              <a:t>mCRC</a:t>
            </a:r>
            <a:r>
              <a:rPr lang="en-GB" sz="1800" dirty="0" smtClean="0"/>
              <a:t>) patients (</a:t>
            </a:r>
            <a:r>
              <a:rPr lang="en-GB" sz="1800" dirty="0" err="1" smtClean="0"/>
              <a:t>pts</a:t>
            </a:r>
            <a:r>
              <a:rPr lang="en-GB" sz="1800" dirty="0" smtClean="0"/>
              <a:t>) who progressed to a </a:t>
            </a:r>
            <a:br>
              <a:rPr lang="en-GB" sz="1800" dirty="0" smtClean="0"/>
            </a:br>
            <a:r>
              <a:rPr lang="en-GB" sz="1800" dirty="0" smtClean="0"/>
              <a:t>first-line treatment containing BV: Updated results of the phase III “BEBYP” trial by the </a:t>
            </a:r>
            <a:r>
              <a:rPr lang="en-GB" sz="1800" dirty="0" err="1" smtClean="0"/>
              <a:t>Gruppo</a:t>
            </a:r>
            <a:r>
              <a:rPr lang="en-GB" sz="1800" dirty="0" smtClean="0"/>
              <a:t> </a:t>
            </a:r>
            <a:r>
              <a:rPr lang="en-US" sz="1800" dirty="0" err="1" smtClean="0"/>
              <a:t>Oncologico</a:t>
            </a:r>
            <a:r>
              <a:rPr lang="en-US" sz="1800" dirty="0" smtClean="0"/>
              <a:t> Nord </a:t>
            </a:r>
            <a:r>
              <a:rPr lang="en-US" sz="1800" dirty="0" err="1" smtClean="0"/>
              <a:t>Ovest</a:t>
            </a:r>
            <a:r>
              <a:rPr lang="en-US" sz="1800" dirty="0" smtClean="0"/>
              <a:t> (GONO) – </a:t>
            </a:r>
            <a:r>
              <a:rPr lang="en-US" sz="1800" i="1" dirty="0" err="1" smtClean="0"/>
              <a:t>Masi</a:t>
            </a:r>
            <a:r>
              <a:rPr lang="en-US" sz="1800" i="1" dirty="0" smtClean="0"/>
              <a:t> G et al</a:t>
            </a:r>
            <a:endParaRPr lang="en-US" sz="1800" i="1" dirty="0"/>
          </a:p>
        </p:txBody>
      </p:sp>
      <p:sp>
        <p:nvSpPr>
          <p:cNvPr id="3" name="Content Placeholder 2"/>
          <p:cNvSpPr>
            <a:spLocks noGrp="1"/>
          </p:cNvSpPr>
          <p:nvPr>
            <p:ph idx="1"/>
          </p:nvPr>
        </p:nvSpPr>
        <p:spPr/>
        <p:txBody>
          <a:bodyPr/>
          <a:lstStyle/>
          <a:p>
            <a:r>
              <a:rPr lang="en-US" sz="1800" dirty="0" smtClean="0"/>
              <a:t>Study objective</a:t>
            </a:r>
          </a:p>
          <a:p>
            <a:pPr lvl="1"/>
            <a:r>
              <a:rPr lang="en-US" sz="1800" dirty="0" smtClean="0"/>
              <a:t>T</a:t>
            </a:r>
            <a:r>
              <a:rPr lang="en-GB" sz="1800" dirty="0" smtClean="0"/>
              <a:t>o assess if continuation of BEV with second-line CT beyond progression in patients who received BEV in first-line can improve the outcome</a:t>
            </a:r>
            <a:endParaRPr lang="en-US" sz="1800" dirty="0" smtClean="0"/>
          </a:p>
          <a:p>
            <a:r>
              <a:rPr lang="en-US" sz="1800" dirty="0" smtClean="0"/>
              <a:t>Study type / design</a:t>
            </a:r>
          </a:p>
          <a:p>
            <a:pPr lvl="1"/>
            <a:r>
              <a:rPr lang="en-GB" sz="1800" dirty="0" smtClean="0"/>
              <a:t>Phase III randomised in patients with measurable </a:t>
            </a:r>
            <a:r>
              <a:rPr lang="en-GB" sz="1800" dirty="0" err="1" smtClean="0"/>
              <a:t>mCRC</a:t>
            </a:r>
            <a:endParaRPr lang="en-GB" sz="1800" dirty="0" smtClean="0"/>
          </a:p>
          <a:p>
            <a:pPr lvl="1"/>
            <a:r>
              <a:rPr lang="en-GB" sz="1800" dirty="0" smtClean="0"/>
              <a:t>Treatment: patients treated in first-line with CT (</a:t>
            </a:r>
            <a:r>
              <a:rPr lang="en-US" sz="1800" dirty="0" smtClean="0"/>
              <a:t>fluoropyrimidine, FOLFIRI, FOLFOX or FOLFOXIRI)+</a:t>
            </a:r>
            <a:r>
              <a:rPr lang="en-GB" sz="1800" dirty="0" smtClean="0"/>
              <a:t>BEV</a:t>
            </a:r>
            <a:r>
              <a:rPr lang="en-US" sz="1800" dirty="0" smtClean="0"/>
              <a:t>, to receive second-line mFOLFOX6 or FOLFIRI </a:t>
            </a:r>
            <a:r>
              <a:rPr lang="en-GB" sz="1800" dirty="0" smtClean="0"/>
              <a:t>(depending on first-line CT)±BEV</a:t>
            </a:r>
          </a:p>
          <a:p>
            <a:pPr lvl="1"/>
            <a:r>
              <a:rPr lang="en-GB" sz="1800" dirty="0" smtClean="0"/>
              <a:t>Primary endpoint: PFS</a:t>
            </a:r>
          </a:p>
        </p:txBody>
      </p:sp>
      <p:sp>
        <p:nvSpPr>
          <p:cNvPr id="4" name="Text Placeholder 3"/>
          <p:cNvSpPr>
            <a:spLocks noGrp="1"/>
          </p:cNvSpPr>
          <p:nvPr>
            <p:ph type="body" sz="quarter" idx="11"/>
          </p:nvPr>
        </p:nvSpPr>
        <p:spPr/>
        <p:txBody>
          <a:bodyPr/>
          <a:lstStyle/>
          <a:p>
            <a:r>
              <a:rPr lang="en-US" sz="1100" dirty="0" err="1" smtClean="0"/>
              <a:t>Masi</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3615) </a:t>
            </a:r>
            <a:endParaRPr lang="en-US" sz="1100" dirty="0"/>
          </a:p>
        </p:txBody>
      </p:sp>
    </p:spTree>
    <p:extLst>
      <p:ext uri="{BB962C8B-B14F-4D97-AF65-F5344CB8AC3E}">
        <p14:creationId xmlns:p14="http://schemas.microsoft.com/office/powerpoint/2010/main" val="1634080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3615: </a:t>
            </a:r>
            <a:r>
              <a:rPr lang="en-GB" sz="1800" dirty="0" smtClean="0"/>
              <a:t>Second-line chemotherapy (CT) with or without bevacizumab (BV) in metastatic colorectal cancer (</a:t>
            </a:r>
            <a:r>
              <a:rPr lang="en-GB" sz="1800" dirty="0" err="1" smtClean="0"/>
              <a:t>mCRC</a:t>
            </a:r>
            <a:r>
              <a:rPr lang="en-GB" sz="1800" dirty="0" smtClean="0"/>
              <a:t>) patients (</a:t>
            </a:r>
            <a:r>
              <a:rPr lang="en-GB" sz="1800" dirty="0" err="1" smtClean="0"/>
              <a:t>pts</a:t>
            </a:r>
            <a:r>
              <a:rPr lang="en-GB" sz="1800" dirty="0" smtClean="0"/>
              <a:t>) who progressed to a </a:t>
            </a:r>
            <a:br>
              <a:rPr lang="en-GB" sz="1800" dirty="0" smtClean="0"/>
            </a:br>
            <a:r>
              <a:rPr lang="en-GB" sz="1800" dirty="0" smtClean="0"/>
              <a:t>first-line treatment containing BV: Updated results of the phase III “BEBYP” trial by the </a:t>
            </a:r>
            <a:r>
              <a:rPr lang="en-GB" sz="1800" dirty="0" err="1" smtClean="0"/>
              <a:t>Gruppo</a:t>
            </a:r>
            <a:r>
              <a:rPr lang="en-GB" sz="1800" dirty="0" smtClean="0"/>
              <a:t> </a:t>
            </a:r>
            <a:r>
              <a:rPr lang="en-US" sz="1800" dirty="0" err="1" smtClean="0"/>
              <a:t>Oncologico</a:t>
            </a:r>
            <a:r>
              <a:rPr lang="en-US" sz="1800" dirty="0" smtClean="0"/>
              <a:t> Nord </a:t>
            </a:r>
            <a:r>
              <a:rPr lang="en-US" sz="1800" dirty="0" err="1" smtClean="0"/>
              <a:t>Ovest</a:t>
            </a:r>
            <a:r>
              <a:rPr lang="en-US" sz="1800" dirty="0" smtClean="0"/>
              <a:t> (GONO) – </a:t>
            </a:r>
            <a:r>
              <a:rPr lang="en-US" sz="1800" i="1" dirty="0" err="1" smtClean="0"/>
              <a:t>Masi</a:t>
            </a:r>
            <a:r>
              <a:rPr lang="en-US" sz="1800" i="1" dirty="0" smtClean="0"/>
              <a:t> G et al</a:t>
            </a:r>
            <a:endParaRPr lang="en-US" sz="1800" i="1" dirty="0"/>
          </a:p>
        </p:txBody>
      </p:sp>
      <p:sp>
        <p:nvSpPr>
          <p:cNvPr id="3" name="Content Placeholder 2"/>
          <p:cNvSpPr>
            <a:spLocks noGrp="1"/>
          </p:cNvSpPr>
          <p:nvPr>
            <p:ph idx="1"/>
          </p:nvPr>
        </p:nvSpPr>
        <p:spPr>
          <a:xfrm>
            <a:off x="228600" y="1320800"/>
            <a:ext cx="8686800" cy="5308600"/>
          </a:xfrm>
        </p:spPr>
        <p:txBody>
          <a:bodyPr/>
          <a:lstStyle/>
          <a:p>
            <a:r>
              <a:rPr lang="en-US" sz="1800" dirty="0" smtClean="0"/>
              <a:t>Key results</a:t>
            </a:r>
          </a:p>
          <a:p>
            <a:pPr lvl="1"/>
            <a:r>
              <a:rPr lang="en-GB" sz="1800" dirty="0" smtClean="0"/>
              <a:t>A total of 185 patients were randomised and 184 patients were included in the ITT analysis</a:t>
            </a:r>
          </a:p>
          <a:p>
            <a:pPr lvl="1"/>
            <a:r>
              <a:rPr lang="en-GB" sz="1800" dirty="0" smtClean="0"/>
              <a:t>Patient characteristics were well balanced across treatment arms (except more males in CT arm)</a:t>
            </a:r>
          </a:p>
          <a:p>
            <a:pPr lvl="1"/>
            <a:r>
              <a:rPr lang="en-GB" sz="1800" dirty="0" smtClean="0"/>
              <a:t>PFS for CT vs. CT+BEV: 5.0 vs. 6.7 </a:t>
            </a:r>
            <a:r>
              <a:rPr lang="en-GB" sz="1800" dirty="0" err="1" smtClean="0"/>
              <a:t>mos</a:t>
            </a:r>
            <a:r>
              <a:rPr lang="en-GB" sz="1800" dirty="0" smtClean="0"/>
              <a:t> (HR 0.66; 95% CI: 0.49, 0.89; p=0.0065)</a:t>
            </a:r>
          </a:p>
          <a:p>
            <a:pPr lvl="2"/>
            <a:r>
              <a:rPr lang="en-GB" sz="1800" dirty="0" smtClean="0"/>
              <a:t>Subgroup analyses showed a consistent benefit in all subgroups including gender and first-line PFS</a:t>
            </a:r>
          </a:p>
          <a:p>
            <a:pPr lvl="1"/>
            <a:r>
              <a:rPr lang="en-GB" sz="1800" dirty="0" smtClean="0"/>
              <a:t>OS for CT vs</a:t>
            </a:r>
            <a:r>
              <a:rPr lang="en-GB" sz="1800" dirty="0"/>
              <a:t>.</a:t>
            </a:r>
            <a:r>
              <a:rPr lang="en-GB" sz="1800" dirty="0" smtClean="0"/>
              <a:t> CT+BEV: 15.9 vs. 14.3 </a:t>
            </a:r>
            <a:r>
              <a:rPr lang="en-GB" sz="1800" dirty="0" err="1" smtClean="0"/>
              <a:t>mos</a:t>
            </a:r>
            <a:r>
              <a:rPr lang="en-GB" sz="1800" dirty="0" smtClean="0"/>
              <a:t> (HR 0.75; 95% CI: 0.5, 1.06; p=0.11)</a:t>
            </a:r>
          </a:p>
          <a:p>
            <a:pPr lvl="1"/>
            <a:r>
              <a:rPr lang="en-GB" sz="1800" dirty="0" smtClean="0"/>
              <a:t>Response rates for CT vs. CT+BEV: 18 vs. 21% (p=0.71)</a:t>
            </a:r>
          </a:p>
          <a:p>
            <a:pPr lvl="1"/>
            <a:r>
              <a:rPr lang="en-GB" sz="1800" dirty="0" smtClean="0"/>
              <a:t>Toxicity profile was as expected</a:t>
            </a:r>
            <a:endParaRPr lang="en-US" sz="1800" dirty="0" smtClean="0"/>
          </a:p>
          <a:p>
            <a:r>
              <a:rPr lang="en-US" sz="1800" b="1" dirty="0" smtClean="0"/>
              <a:t>Conclusion</a:t>
            </a:r>
          </a:p>
          <a:p>
            <a:pPr lvl="1"/>
            <a:r>
              <a:rPr lang="en-GB" sz="1800" b="1" dirty="0" smtClean="0"/>
              <a:t>PFS can be improved by continuing BEV in second-line therapy in patients who had previously received CT+BEV as </a:t>
            </a:r>
            <a:r>
              <a:rPr lang="en-US" sz="1800" b="1" dirty="0" smtClean="0"/>
              <a:t>first-line therapy</a:t>
            </a:r>
            <a:endParaRPr lang="en-GB" sz="1800" b="1" dirty="0" smtClean="0"/>
          </a:p>
        </p:txBody>
      </p:sp>
      <p:sp>
        <p:nvSpPr>
          <p:cNvPr id="4" name="Text Placeholder 3"/>
          <p:cNvSpPr>
            <a:spLocks noGrp="1"/>
          </p:cNvSpPr>
          <p:nvPr>
            <p:ph type="body" sz="quarter" idx="11"/>
          </p:nvPr>
        </p:nvSpPr>
        <p:spPr/>
        <p:txBody>
          <a:bodyPr/>
          <a:lstStyle/>
          <a:p>
            <a:r>
              <a:rPr lang="en-US" sz="1100" dirty="0" err="1" smtClean="0"/>
              <a:t>Masi</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3615) </a:t>
            </a:r>
            <a:endParaRPr lang="en-US" sz="1100" dirty="0"/>
          </a:p>
        </p:txBody>
      </p:sp>
    </p:spTree>
    <p:extLst>
      <p:ext uri="{BB962C8B-B14F-4D97-AF65-F5344CB8AC3E}">
        <p14:creationId xmlns:p14="http://schemas.microsoft.com/office/powerpoint/2010/main" val="2835901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3515: </a:t>
            </a:r>
            <a:r>
              <a:rPr lang="en-GB" sz="1800" dirty="0" smtClean="0"/>
              <a:t>Maintenance therapy with </a:t>
            </a:r>
            <a:r>
              <a:rPr lang="en-GB" sz="1800" dirty="0" err="1" smtClean="0"/>
              <a:t>bevacizumab</a:t>
            </a:r>
            <a:r>
              <a:rPr lang="en-GB" sz="1800" dirty="0" smtClean="0"/>
              <a:t> with or without </a:t>
            </a:r>
            <a:r>
              <a:rPr lang="en-GB" sz="1800" dirty="0" err="1" smtClean="0"/>
              <a:t>erlotinib</a:t>
            </a:r>
            <a:r>
              <a:rPr lang="en-GB" sz="1800" dirty="0" smtClean="0"/>
              <a:t> in metastatic colorectal cancer (</a:t>
            </a:r>
            <a:r>
              <a:rPr lang="en-GB" sz="1800" dirty="0" err="1" smtClean="0"/>
              <a:t>mCRC</a:t>
            </a:r>
            <a:r>
              <a:rPr lang="en-GB" sz="1800" dirty="0" smtClean="0"/>
              <a:t>) according to KRAS: Results of the GERCOR DREAM </a:t>
            </a:r>
            <a:r>
              <a:rPr lang="en-US" sz="1800" dirty="0" smtClean="0"/>
              <a:t>phase III trial – </a:t>
            </a:r>
            <a:r>
              <a:rPr lang="en-US" sz="1800" i="1" dirty="0" err="1" smtClean="0"/>
              <a:t>Tournigand</a:t>
            </a:r>
            <a:r>
              <a:rPr lang="en-US" sz="1800" i="1" dirty="0" smtClean="0"/>
              <a:t> C et al</a:t>
            </a:r>
            <a:endParaRPr lang="en-US" sz="1800" i="1" dirty="0"/>
          </a:p>
        </p:txBody>
      </p:sp>
      <p:sp>
        <p:nvSpPr>
          <p:cNvPr id="3" name="Content Placeholder 2"/>
          <p:cNvSpPr>
            <a:spLocks noGrp="1"/>
          </p:cNvSpPr>
          <p:nvPr>
            <p:ph idx="1"/>
          </p:nvPr>
        </p:nvSpPr>
        <p:spPr/>
        <p:txBody>
          <a:bodyPr/>
          <a:lstStyle/>
          <a:p>
            <a:r>
              <a:rPr lang="en-US" sz="1800" dirty="0" smtClean="0"/>
              <a:t>Study objective</a:t>
            </a:r>
          </a:p>
          <a:p>
            <a:pPr lvl="1"/>
            <a:r>
              <a:rPr lang="en-US" sz="1800" dirty="0" smtClean="0"/>
              <a:t>T</a:t>
            </a:r>
            <a:r>
              <a:rPr lang="en-GB" sz="1800" dirty="0" smtClean="0"/>
              <a:t>o assess maintenance therapy with BEV with or without erlotinib in </a:t>
            </a:r>
            <a:r>
              <a:rPr lang="en-GB" sz="1800" dirty="0" err="1" smtClean="0"/>
              <a:t>mCRC</a:t>
            </a:r>
            <a:r>
              <a:rPr lang="en-GB" sz="1800" dirty="0" smtClean="0"/>
              <a:t> according to </a:t>
            </a:r>
            <a:r>
              <a:rPr lang="en-GB" sz="1800" i="1" dirty="0" smtClean="0"/>
              <a:t>KRAS</a:t>
            </a:r>
            <a:endParaRPr lang="en-US" sz="1800" i="1" dirty="0" smtClean="0"/>
          </a:p>
          <a:p>
            <a:r>
              <a:rPr lang="en-US" sz="1800" dirty="0" smtClean="0"/>
              <a:t>Study type / design</a:t>
            </a:r>
          </a:p>
          <a:p>
            <a:pPr lvl="1"/>
            <a:r>
              <a:rPr lang="en-US" sz="1800" dirty="0" smtClean="0"/>
              <a:t>Phase III GERCOR DREAM study</a:t>
            </a:r>
          </a:p>
          <a:p>
            <a:pPr lvl="1"/>
            <a:r>
              <a:rPr lang="en-GB" sz="1800" dirty="0" smtClean="0"/>
              <a:t>After </a:t>
            </a:r>
            <a:r>
              <a:rPr lang="en-GB" sz="1800" dirty="0"/>
              <a:t>induction therapy with </a:t>
            </a:r>
            <a:r>
              <a:rPr lang="en-GB" sz="1800" dirty="0" smtClean="0"/>
              <a:t>FOLFOX+BEV, XELOX+BEV </a:t>
            </a:r>
            <a:r>
              <a:rPr lang="en-GB" sz="1800" dirty="0"/>
              <a:t>or </a:t>
            </a:r>
            <a:r>
              <a:rPr lang="en-GB" sz="1800" dirty="0" smtClean="0"/>
              <a:t>FOLFIRI+BEV, </a:t>
            </a:r>
            <a:br>
              <a:rPr lang="en-GB" sz="1800" dirty="0" smtClean="0"/>
            </a:br>
            <a:r>
              <a:rPr lang="en-GB" sz="1800" dirty="0" smtClean="0"/>
              <a:t>patients </a:t>
            </a:r>
            <a:r>
              <a:rPr lang="en-US" sz="1800" dirty="0" smtClean="0"/>
              <a:t>were </a:t>
            </a:r>
            <a:r>
              <a:rPr lang="en-GB" sz="1800" dirty="0" smtClean="0"/>
              <a:t>randomly allocated to one of two maintenance therapy arms </a:t>
            </a:r>
            <a:br>
              <a:rPr lang="en-GB" sz="1800" dirty="0" smtClean="0"/>
            </a:br>
            <a:r>
              <a:rPr lang="en-GB" sz="1800" dirty="0" smtClean="0"/>
              <a:t>until PD: </a:t>
            </a:r>
          </a:p>
          <a:p>
            <a:pPr lvl="2"/>
            <a:r>
              <a:rPr lang="en-GB" sz="1800" dirty="0" smtClean="0"/>
              <a:t>Arm A – BEV alone (BEV </a:t>
            </a:r>
            <a:r>
              <a:rPr lang="en-US" sz="1800" dirty="0" smtClean="0"/>
              <a:t>7.5 mg/kg q3w)</a:t>
            </a:r>
          </a:p>
          <a:p>
            <a:pPr lvl="2"/>
            <a:r>
              <a:rPr lang="en-US" sz="1800" dirty="0" smtClean="0"/>
              <a:t>Arm B – </a:t>
            </a:r>
            <a:r>
              <a:rPr lang="en-US" sz="1800" dirty="0" err="1" smtClean="0"/>
              <a:t>BEV+erlotinib</a:t>
            </a:r>
            <a:r>
              <a:rPr lang="en-US" sz="1800" dirty="0" smtClean="0"/>
              <a:t> (BEV 7.5 mg/kg q3w, erlotinib 150 mg/d)</a:t>
            </a:r>
            <a:endParaRPr lang="en-GB" sz="1800" dirty="0" smtClean="0"/>
          </a:p>
          <a:p>
            <a:pPr lvl="1"/>
            <a:r>
              <a:rPr lang="en-GB" sz="1800" dirty="0" smtClean="0"/>
              <a:t>Primary endpoint: PFS on maintenance therapy</a:t>
            </a:r>
          </a:p>
          <a:p>
            <a:pPr lvl="1"/>
            <a:r>
              <a:rPr lang="en-NZ" sz="1800" dirty="0" smtClean="0"/>
              <a:t>Secondary endpoints: OS, survival according to </a:t>
            </a:r>
            <a:r>
              <a:rPr lang="en-NZ" sz="1800" i="1" dirty="0" smtClean="0"/>
              <a:t>KRAS</a:t>
            </a:r>
          </a:p>
          <a:p>
            <a:r>
              <a:rPr lang="en-US" sz="1800" dirty="0" smtClean="0"/>
              <a:t>Key results</a:t>
            </a:r>
            <a:endParaRPr lang="en-US" sz="1800" dirty="0"/>
          </a:p>
          <a:p>
            <a:pPr lvl="1"/>
            <a:r>
              <a:rPr lang="en-GB" sz="1800" dirty="0"/>
              <a:t>452 </a:t>
            </a:r>
            <a:r>
              <a:rPr lang="en-GB" sz="1800" dirty="0" smtClean="0"/>
              <a:t>patients </a:t>
            </a:r>
            <a:r>
              <a:rPr lang="en-GB" sz="1800" dirty="0"/>
              <a:t>were </a:t>
            </a:r>
            <a:r>
              <a:rPr lang="en-GB" sz="1800" dirty="0" smtClean="0"/>
              <a:t>randomised </a:t>
            </a:r>
            <a:r>
              <a:rPr lang="en-GB" sz="1800" dirty="0"/>
              <a:t>(228 in arm A, 224 in </a:t>
            </a:r>
            <a:r>
              <a:rPr lang="en-US" sz="1800" dirty="0"/>
              <a:t>arm B</a:t>
            </a:r>
            <a:r>
              <a:rPr lang="en-US" sz="1800" dirty="0" smtClean="0"/>
              <a:t>)</a:t>
            </a:r>
            <a:endParaRPr lang="en-US" sz="1800" dirty="0"/>
          </a:p>
        </p:txBody>
      </p:sp>
      <p:sp>
        <p:nvSpPr>
          <p:cNvPr id="4" name="Text Placeholder 3"/>
          <p:cNvSpPr>
            <a:spLocks noGrp="1"/>
          </p:cNvSpPr>
          <p:nvPr>
            <p:ph type="body" sz="quarter" idx="11"/>
          </p:nvPr>
        </p:nvSpPr>
        <p:spPr/>
        <p:txBody>
          <a:bodyPr/>
          <a:lstStyle/>
          <a:p>
            <a:r>
              <a:rPr lang="en-US" sz="1100" dirty="0" err="1" smtClean="0"/>
              <a:t>Tournigand</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3515) </a:t>
            </a:r>
            <a:endParaRPr lang="en-US" sz="1100" dirty="0"/>
          </a:p>
        </p:txBody>
      </p:sp>
    </p:spTree>
    <p:extLst>
      <p:ext uri="{BB962C8B-B14F-4D97-AF65-F5344CB8AC3E}">
        <p14:creationId xmlns:p14="http://schemas.microsoft.com/office/powerpoint/2010/main" val="3152993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3515: </a:t>
            </a:r>
            <a:r>
              <a:rPr lang="en-GB" sz="1800" dirty="0" smtClean="0"/>
              <a:t>Maintenance therapy with </a:t>
            </a:r>
            <a:r>
              <a:rPr lang="en-GB" sz="1800" dirty="0" err="1" smtClean="0"/>
              <a:t>bevacizumab</a:t>
            </a:r>
            <a:r>
              <a:rPr lang="en-GB" sz="1800" dirty="0" smtClean="0"/>
              <a:t> with or without </a:t>
            </a:r>
            <a:r>
              <a:rPr lang="en-GB" sz="1800" dirty="0" err="1" smtClean="0"/>
              <a:t>erlotinib</a:t>
            </a:r>
            <a:r>
              <a:rPr lang="en-GB" sz="1800" dirty="0" smtClean="0"/>
              <a:t> in metastatic colorectal cancer (</a:t>
            </a:r>
            <a:r>
              <a:rPr lang="en-GB" sz="1800" dirty="0" err="1" smtClean="0"/>
              <a:t>mCRC</a:t>
            </a:r>
            <a:r>
              <a:rPr lang="en-GB" sz="1800" dirty="0" smtClean="0"/>
              <a:t>) according to KRAS: Results of the GERCOR DREAM </a:t>
            </a:r>
            <a:r>
              <a:rPr lang="en-US" sz="1800" dirty="0" smtClean="0"/>
              <a:t>phase III trial – </a:t>
            </a:r>
            <a:r>
              <a:rPr lang="en-US" sz="1800" i="1" dirty="0" err="1" smtClean="0"/>
              <a:t>Tournigand</a:t>
            </a:r>
            <a:r>
              <a:rPr lang="en-US" sz="1800" i="1" dirty="0" smtClean="0"/>
              <a:t> C et al</a:t>
            </a:r>
            <a:endParaRPr lang="en-US" sz="1800" i="1" dirty="0"/>
          </a:p>
        </p:txBody>
      </p:sp>
      <p:sp>
        <p:nvSpPr>
          <p:cNvPr id="3" name="Content Placeholder 2"/>
          <p:cNvSpPr>
            <a:spLocks noGrp="1"/>
          </p:cNvSpPr>
          <p:nvPr>
            <p:ph idx="1"/>
          </p:nvPr>
        </p:nvSpPr>
        <p:spPr/>
        <p:txBody>
          <a:bodyPr/>
          <a:lstStyle/>
          <a:p>
            <a:r>
              <a:rPr lang="en-US" sz="1800" dirty="0" smtClean="0"/>
              <a:t>Key results (continued)</a:t>
            </a:r>
          </a:p>
          <a:p>
            <a:pPr lvl="1"/>
            <a:r>
              <a:rPr lang="en-US" sz="1800" dirty="0" smtClean="0"/>
              <a:t>In the overall maintenance groups, PFS* in arm A vs. arm B: 4.8 vs. 5.9 </a:t>
            </a:r>
            <a:r>
              <a:rPr lang="en-US" sz="1800" dirty="0" err="1" smtClean="0"/>
              <a:t>mos</a:t>
            </a:r>
            <a:r>
              <a:rPr lang="en-US" sz="1800" dirty="0" smtClean="0"/>
              <a:t> (HR 0.76; 95% CI: 0.61, 0.94; p=0.010) </a:t>
            </a:r>
          </a:p>
          <a:p>
            <a:pPr lvl="2"/>
            <a:r>
              <a:rPr lang="en-US" sz="1800" dirty="0" smtClean="0"/>
              <a:t>OS was 27.9 vs. 28.5 </a:t>
            </a:r>
            <a:r>
              <a:rPr lang="en-US" sz="1800" dirty="0" err="1" smtClean="0"/>
              <a:t>mos</a:t>
            </a:r>
            <a:r>
              <a:rPr lang="en-US" sz="1800" dirty="0" smtClean="0"/>
              <a:t> (HR 0.89; 95% CI: 0.70, 1.12; p=0.312)</a:t>
            </a:r>
          </a:p>
          <a:p>
            <a:pPr lvl="1"/>
            <a:r>
              <a:rPr lang="en-US" sz="1800" dirty="0" smtClean="0"/>
              <a:t>In the WT </a:t>
            </a:r>
            <a:r>
              <a:rPr lang="en-US" sz="1800" i="1" dirty="0" smtClean="0"/>
              <a:t>KRAS </a:t>
            </a:r>
            <a:r>
              <a:rPr lang="en-US" sz="1800" dirty="0" smtClean="0"/>
              <a:t>subgroups, </a:t>
            </a:r>
            <a:r>
              <a:rPr lang="en-US" sz="1800" dirty="0"/>
              <a:t>PFS* </a:t>
            </a:r>
            <a:r>
              <a:rPr lang="en-US" sz="1800" dirty="0" smtClean="0"/>
              <a:t>in arm A vs. arm B: 5.9 vs. 6.0 </a:t>
            </a:r>
            <a:r>
              <a:rPr lang="en-US" sz="1800" dirty="0" err="1" smtClean="0"/>
              <a:t>mos</a:t>
            </a:r>
            <a:r>
              <a:rPr lang="en-US" sz="1800" dirty="0" smtClean="0"/>
              <a:t> </a:t>
            </a:r>
            <a:br>
              <a:rPr lang="en-US" sz="1800" dirty="0" smtClean="0"/>
            </a:br>
            <a:r>
              <a:rPr lang="en-US" sz="1800" dirty="0" smtClean="0"/>
              <a:t>(HR 0.86; 95% CI: 0.64, 1.16; p=0.135) </a:t>
            </a:r>
          </a:p>
          <a:p>
            <a:pPr lvl="2"/>
            <a:r>
              <a:rPr lang="en-US" sz="1800" dirty="0"/>
              <a:t>OS was </a:t>
            </a:r>
            <a:r>
              <a:rPr lang="en-US" sz="1800" dirty="0" smtClean="0"/>
              <a:t>31.5 vs. 31.8 </a:t>
            </a:r>
            <a:r>
              <a:rPr lang="en-US" sz="1800" dirty="0" err="1" smtClean="0"/>
              <a:t>mos</a:t>
            </a:r>
            <a:r>
              <a:rPr lang="en-US" sz="1800" dirty="0" smtClean="0"/>
              <a:t> (HR 0.92; </a:t>
            </a:r>
            <a:r>
              <a:rPr lang="en-US" sz="1800" dirty="0"/>
              <a:t>95% CI: </a:t>
            </a:r>
            <a:r>
              <a:rPr lang="en-US" sz="1800" dirty="0" smtClean="0"/>
              <a:t>0.66, 1.30; p=0.644)</a:t>
            </a:r>
          </a:p>
          <a:p>
            <a:pPr lvl="1"/>
            <a:r>
              <a:rPr lang="en-US" sz="1800" dirty="0" smtClean="0"/>
              <a:t>In the mutant </a:t>
            </a:r>
            <a:r>
              <a:rPr lang="en-US" sz="1800" i="1" dirty="0" smtClean="0"/>
              <a:t>KRAS </a:t>
            </a:r>
            <a:r>
              <a:rPr lang="en-US" sz="1800" dirty="0" smtClean="0"/>
              <a:t>subgroups, </a:t>
            </a:r>
            <a:r>
              <a:rPr lang="en-US" sz="1800" dirty="0"/>
              <a:t>PFS* </a:t>
            </a:r>
            <a:r>
              <a:rPr lang="en-US" sz="1800" dirty="0" smtClean="0"/>
              <a:t>in arm A vs. arm B: 4.4 vs. 4.7 </a:t>
            </a:r>
            <a:r>
              <a:rPr lang="en-US" sz="1800" dirty="0" err="1" smtClean="0"/>
              <a:t>mos</a:t>
            </a:r>
            <a:r>
              <a:rPr lang="en-US" sz="1800" dirty="0" smtClean="0"/>
              <a:t> </a:t>
            </a:r>
            <a:br>
              <a:rPr lang="en-US" sz="1800" dirty="0" smtClean="0"/>
            </a:br>
            <a:r>
              <a:rPr lang="en-US" sz="1800" dirty="0" smtClean="0"/>
              <a:t>(HR 0.77; 95% CI: 0.54, 1.08; p=0.124) </a:t>
            </a:r>
          </a:p>
          <a:p>
            <a:pPr lvl="2"/>
            <a:r>
              <a:rPr lang="en-US" sz="1800" dirty="0"/>
              <a:t>OS was </a:t>
            </a:r>
            <a:r>
              <a:rPr lang="en-US" sz="1800" dirty="0" smtClean="0"/>
              <a:t>26.9 vs. 26.3 </a:t>
            </a:r>
            <a:r>
              <a:rPr lang="en-US" sz="1800" dirty="0" err="1" smtClean="0"/>
              <a:t>mos</a:t>
            </a:r>
            <a:r>
              <a:rPr lang="en-US" sz="1800" dirty="0" smtClean="0"/>
              <a:t> (HR 1.06; </a:t>
            </a:r>
            <a:r>
              <a:rPr lang="en-US" sz="1800" dirty="0"/>
              <a:t>95% CI: </a:t>
            </a:r>
            <a:r>
              <a:rPr lang="en-US" sz="1800" dirty="0" smtClean="0"/>
              <a:t>0.72, 1.55; p=0.767)</a:t>
            </a:r>
            <a:endParaRPr lang="en-GB" sz="1800" dirty="0" smtClean="0"/>
          </a:p>
          <a:p>
            <a:r>
              <a:rPr lang="en-US" sz="1800" b="1" dirty="0" smtClean="0"/>
              <a:t>Conclusion</a:t>
            </a:r>
          </a:p>
          <a:p>
            <a:pPr lvl="1"/>
            <a:r>
              <a:rPr lang="en-GB" sz="1800" b="1" dirty="0" smtClean="0"/>
              <a:t>Maintenance treatment with </a:t>
            </a:r>
            <a:r>
              <a:rPr lang="en-GB" sz="1800" b="1" dirty="0" err="1" smtClean="0"/>
              <a:t>BEV+erlotinib</a:t>
            </a:r>
            <a:r>
              <a:rPr lang="en-GB" sz="1800" b="1" dirty="0" smtClean="0"/>
              <a:t> increases PFS (but not OS) compared with BEV alone in patients with </a:t>
            </a:r>
            <a:r>
              <a:rPr lang="en-GB" sz="1800" b="1" dirty="0" err="1" smtClean="0"/>
              <a:t>mCRC</a:t>
            </a:r>
            <a:endParaRPr lang="en-GB" sz="1800" b="1" dirty="0" smtClean="0"/>
          </a:p>
        </p:txBody>
      </p:sp>
      <p:sp>
        <p:nvSpPr>
          <p:cNvPr id="4" name="Text Placeholder 3"/>
          <p:cNvSpPr>
            <a:spLocks noGrp="1"/>
          </p:cNvSpPr>
          <p:nvPr>
            <p:ph type="body" sz="quarter" idx="11"/>
          </p:nvPr>
        </p:nvSpPr>
        <p:spPr/>
        <p:txBody>
          <a:bodyPr/>
          <a:lstStyle/>
          <a:p>
            <a:r>
              <a:rPr lang="en-US" sz="1100" dirty="0" err="1" smtClean="0"/>
              <a:t>Tournigand</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3515) </a:t>
            </a:r>
            <a:endParaRPr lang="en-US" sz="1100" dirty="0"/>
          </a:p>
        </p:txBody>
      </p:sp>
      <p:sp>
        <p:nvSpPr>
          <p:cNvPr id="5" name="Text Placeholder 3"/>
          <p:cNvSpPr txBox="1">
            <a:spLocks/>
          </p:cNvSpPr>
          <p:nvPr/>
        </p:nvSpPr>
        <p:spPr bwMode="auto">
          <a:xfrm>
            <a:off x="245848" y="6391594"/>
            <a:ext cx="47654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000" b="0" i="0" u="none" strike="noStrike" kern="0" cap="none" spc="0" normalizeH="0" baseline="0" noProof="0" dirty="0" smtClean="0">
                <a:ln>
                  <a:noFill/>
                </a:ln>
                <a:solidFill>
                  <a:schemeClr val="tx1"/>
                </a:solidFill>
                <a:effectLst/>
                <a:uLnTx/>
                <a:uFillTx/>
                <a:latin typeface="+mn-lt"/>
                <a:cs typeface="+mn-cs"/>
              </a:rPr>
              <a:t>*Median maintenance</a:t>
            </a:r>
            <a:endParaRPr kumimoji="0" lang="en-US" sz="1000" b="0" i="0" u="none" strike="noStrike" kern="0" cap="none" spc="0" normalizeH="0" baseline="0" noProof="0" dirty="0">
              <a:ln>
                <a:noFill/>
              </a:ln>
              <a:solidFill>
                <a:srgbClr val="FF0000"/>
              </a:solidFill>
              <a:effectLst/>
              <a:uLnTx/>
              <a:uFillTx/>
              <a:latin typeface="+mn-lt"/>
              <a:cs typeface="+mn-cs"/>
            </a:endParaRPr>
          </a:p>
        </p:txBody>
      </p:sp>
    </p:spTree>
    <p:extLst>
      <p:ext uri="{BB962C8B-B14F-4D97-AF65-F5344CB8AC3E}">
        <p14:creationId xmlns:p14="http://schemas.microsoft.com/office/powerpoint/2010/main" val="2038674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3531: </a:t>
            </a:r>
            <a:r>
              <a:rPr lang="en-NZ" sz="1800" dirty="0"/>
              <a:t>Preoperative </a:t>
            </a:r>
            <a:r>
              <a:rPr lang="en-NZ" sz="1800" dirty="0" err="1"/>
              <a:t>chemoradiotherapy</a:t>
            </a:r>
            <a:r>
              <a:rPr lang="en-NZ" sz="1800" dirty="0"/>
              <a:t> and postoperative chemotherapy with capecitabine and oxaliplatin versus capecitabine alone in locally advanced rectal cancer: First results of the PETACC-6 randomized phase III </a:t>
            </a:r>
            <a:r>
              <a:rPr lang="en-NZ" sz="1800" dirty="0" smtClean="0"/>
              <a:t>trial</a:t>
            </a:r>
            <a:r>
              <a:rPr lang="en-US" sz="1800" dirty="0" smtClean="0"/>
              <a:t> </a:t>
            </a:r>
            <a:br>
              <a:rPr lang="en-US" sz="1800" dirty="0" smtClean="0"/>
            </a:br>
            <a:r>
              <a:rPr lang="en-US" sz="1800" dirty="0" smtClean="0"/>
              <a:t>– </a:t>
            </a:r>
            <a:r>
              <a:rPr lang="en-US" sz="1800" i="1" dirty="0" err="1" smtClean="0"/>
              <a:t>Schmoll</a:t>
            </a:r>
            <a:r>
              <a:rPr lang="en-US" sz="1800" i="1" dirty="0" smtClean="0"/>
              <a:t> H-J et al</a:t>
            </a:r>
            <a:endParaRPr lang="en-US" sz="1800" i="1" dirty="0"/>
          </a:p>
        </p:txBody>
      </p:sp>
      <p:sp>
        <p:nvSpPr>
          <p:cNvPr id="3" name="Content Placeholder 2"/>
          <p:cNvSpPr>
            <a:spLocks noGrp="1"/>
          </p:cNvSpPr>
          <p:nvPr>
            <p:ph idx="1"/>
          </p:nvPr>
        </p:nvSpPr>
        <p:spPr/>
        <p:txBody>
          <a:bodyPr/>
          <a:lstStyle/>
          <a:p>
            <a:r>
              <a:rPr lang="en-US" sz="1800" dirty="0" smtClean="0"/>
              <a:t>Study objective</a:t>
            </a:r>
          </a:p>
          <a:p>
            <a:pPr lvl="1"/>
            <a:r>
              <a:rPr lang="en-GB" sz="1800" dirty="0" smtClean="0"/>
              <a:t>T</a:t>
            </a:r>
            <a:r>
              <a:rPr lang="en-US" sz="1800" dirty="0" smtClean="0"/>
              <a:t>o </a:t>
            </a:r>
            <a:r>
              <a:rPr lang="en-GB" sz="1800" dirty="0" smtClean="0"/>
              <a:t>determine if </a:t>
            </a:r>
            <a:r>
              <a:rPr lang="en-GB" sz="1800" dirty="0"/>
              <a:t>the addition of oxaliplatin to preoperative oral fluoropyrimidine-based </a:t>
            </a:r>
            <a:r>
              <a:rPr lang="en-GB" sz="1800" dirty="0" smtClean="0"/>
              <a:t>CRT followed </a:t>
            </a:r>
            <a:r>
              <a:rPr lang="en-GB" sz="1800" dirty="0"/>
              <a:t>by postoperative adjuvant fluoropyrimidine-based </a:t>
            </a:r>
            <a:r>
              <a:rPr lang="en-GB" sz="1800" dirty="0" smtClean="0"/>
              <a:t>CT improves DFS </a:t>
            </a:r>
            <a:r>
              <a:rPr lang="en-GB" sz="1800" dirty="0"/>
              <a:t>in </a:t>
            </a:r>
            <a:r>
              <a:rPr lang="en-GB" sz="1800" dirty="0" smtClean="0"/>
              <a:t>patients with locally </a:t>
            </a:r>
            <a:r>
              <a:rPr lang="en-GB" sz="1800" dirty="0"/>
              <a:t>advanced rectal cancer</a:t>
            </a:r>
            <a:endParaRPr lang="en-US" sz="1800" dirty="0" smtClean="0"/>
          </a:p>
          <a:p>
            <a:pPr marL="0" indent="0">
              <a:buNone/>
            </a:pPr>
            <a:endParaRPr lang="en-US" sz="1800" dirty="0" smtClean="0"/>
          </a:p>
        </p:txBody>
      </p:sp>
      <p:sp>
        <p:nvSpPr>
          <p:cNvPr id="4" name="Text Placeholder 3"/>
          <p:cNvSpPr>
            <a:spLocks noGrp="1"/>
          </p:cNvSpPr>
          <p:nvPr>
            <p:ph type="body" sz="quarter" idx="11"/>
          </p:nvPr>
        </p:nvSpPr>
        <p:spPr/>
        <p:txBody>
          <a:bodyPr/>
          <a:lstStyle/>
          <a:p>
            <a:r>
              <a:rPr lang="en-US" sz="1100" dirty="0" err="1" smtClean="0"/>
              <a:t>Schmoll</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3531) </a:t>
            </a:r>
            <a:endParaRPr lang="en-US" sz="1100" dirty="0"/>
          </a:p>
        </p:txBody>
      </p:sp>
      <p:sp>
        <p:nvSpPr>
          <p:cNvPr id="7" name="Oval 14"/>
          <p:cNvSpPr>
            <a:spLocks noChangeArrowheads="1"/>
          </p:cNvSpPr>
          <p:nvPr/>
        </p:nvSpPr>
        <p:spPr bwMode="auto">
          <a:xfrm>
            <a:off x="3403057" y="3886122"/>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8" name="AutoShape 15"/>
          <p:cNvCxnSpPr>
            <a:cxnSpLocks noChangeShapeType="1"/>
            <a:stCxn id="7" idx="0"/>
            <a:endCxn id="18" idx="1"/>
          </p:cNvCxnSpPr>
          <p:nvPr/>
        </p:nvCxnSpPr>
        <p:spPr bwMode="auto">
          <a:xfrm rot="5400000" flipH="1" flipV="1">
            <a:off x="3966574" y="2987387"/>
            <a:ext cx="627017" cy="1170455"/>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a:endCxn id="17" idx="1"/>
          </p:cNvCxnSpPr>
          <p:nvPr/>
        </p:nvCxnSpPr>
        <p:spPr bwMode="auto">
          <a:xfrm rot="16200000" flipH="1">
            <a:off x="3972703" y="4192473"/>
            <a:ext cx="614758" cy="1170455"/>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257722" y="4825922"/>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1" name="AutoShape 12"/>
          <p:cNvSpPr>
            <a:spLocks noChangeArrowheads="1"/>
          </p:cNvSpPr>
          <p:nvPr/>
        </p:nvSpPr>
        <p:spPr bwMode="auto">
          <a:xfrm>
            <a:off x="8257722" y="2994971"/>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13" name="AutoShape 19"/>
          <p:cNvCxnSpPr>
            <a:cxnSpLocks noChangeShapeType="1"/>
            <a:stCxn id="16" idx="3"/>
            <a:endCxn id="7" idx="2"/>
          </p:cNvCxnSpPr>
          <p:nvPr/>
        </p:nvCxnSpPr>
        <p:spPr bwMode="auto">
          <a:xfrm>
            <a:off x="3137647" y="4177262"/>
            <a:ext cx="265410" cy="960"/>
          </a:xfrm>
          <a:prstGeom prst="straightConnector1">
            <a:avLst/>
          </a:prstGeom>
          <a:noFill/>
          <a:ln w="38100">
            <a:solidFill>
              <a:schemeClr val="bg1"/>
            </a:solidFill>
            <a:round/>
            <a:headEnd/>
            <a:tailEnd type="triangle" w="med" len="med"/>
          </a:ln>
        </p:spPr>
      </p:cxnSp>
      <p:cxnSp>
        <p:nvCxnSpPr>
          <p:cNvPr id="14" name="AutoShape 20"/>
          <p:cNvCxnSpPr>
            <a:cxnSpLocks noChangeShapeType="1"/>
            <a:stCxn id="17" idx="3"/>
            <a:endCxn id="10" idx="1"/>
          </p:cNvCxnSpPr>
          <p:nvPr/>
        </p:nvCxnSpPr>
        <p:spPr bwMode="auto">
          <a:xfrm>
            <a:off x="7884160" y="5085080"/>
            <a:ext cx="373562" cy="5161"/>
          </a:xfrm>
          <a:prstGeom prst="straightConnector1">
            <a:avLst/>
          </a:prstGeom>
          <a:noFill/>
          <a:ln w="38100">
            <a:solidFill>
              <a:schemeClr val="bg1"/>
            </a:solidFill>
            <a:prstDash val="dash"/>
            <a:round/>
            <a:headEnd/>
            <a:tailEnd type="triangle" w="med" len="med"/>
          </a:ln>
        </p:spPr>
      </p:cxnSp>
      <p:cxnSp>
        <p:nvCxnSpPr>
          <p:cNvPr id="15" name="AutoShape 21"/>
          <p:cNvCxnSpPr>
            <a:cxnSpLocks noChangeShapeType="1"/>
            <a:stCxn id="18" idx="3"/>
            <a:endCxn id="11" idx="1"/>
          </p:cNvCxnSpPr>
          <p:nvPr/>
        </p:nvCxnSpPr>
        <p:spPr bwMode="auto">
          <a:xfrm>
            <a:off x="7884160" y="3259105"/>
            <a:ext cx="373562" cy="185"/>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228600" y="2865383"/>
            <a:ext cx="2909047" cy="2623758"/>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sz="1400" dirty="0" smtClean="0">
                <a:solidFill>
                  <a:schemeClr val="tx2"/>
                </a:solidFill>
                <a:ea typeface="SimSun" pitchFamily="2" charset="-122"/>
              </a:rPr>
              <a:t>Patients with rectal </a:t>
            </a:r>
            <a:r>
              <a:rPr lang="en-NZ" altLang="zh-CN" sz="1400" dirty="0">
                <a:solidFill>
                  <a:schemeClr val="tx2"/>
                </a:solidFill>
                <a:ea typeface="SimSun" pitchFamily="2" charset="-122"/>
              </a:rPr>
              <a:t>cancer within 12 cm from the anal </a:t>
            </a:r>
            <a:r>
              <a:rPr lang="en-NZ" altLang="zh-CN" sz="1400" dirty="0" smtClean="0">
                <a:solidFill>
                  <a:schemeClr val="tx2"/>
                </a:solidFill>
                <a:ea typeface="SimSun" pitchFamily="2" charset="-122"/>
              </a:rPr>
              <a:t>verge</a:t>
            </a:r>
          </a:p>
          <a:p>
            <a:pPr marL="180975" indent="-180975" defTabSz="892175" eaLnBrk="0" hangingPunct="0">
              <a:spcAft>
                <a:spcPct val="30000"/>
              </a:spcAft>
              <a:buFont typeface="Arial" panose="020B0604020202020204" pitchFamily="34" charset="0"/>
              <a:buChar char="•"/>
            </a:pPr>
            <a:r>
              <a:rPr lang="en-NZ" altLang="zh-CN" sz="1400" dirty="0" smtClean="0">
                <a:solidFill>
                  <a:schemeClr val="tx2"/>
                </a:solidFill>
                <a:ea typeface="SimSun" pitchFamily="2" charset="-122"/>
              </a:rPr>
              <a:t>T3/4 </a:t>
            </a:r>
            <a:r>
              <a:rPr lang="en-NZ" altLang="zh-CN" sz="1400" dirty="0">
                <a:solidFill>
                  <a:schemeClr val="tx2"/>
                </a:solidFill>
                <a:ea typeface="SimSun" pitchFamily="2" charset="-122"/>
              </a:rPr>
              <a:t>and/or </a:t>
            </a:r>
            <a:r>
              <a:rPr lang="en-NZ" altLang="zh-CN" sz="1400" dirty="0" smtClean="0">
                <a:solidFill>
                  <a:schemeClr val="tx2"/>
                </a:solidFill>
                <a:ea typeface="SimSun" pitchFamily="2" charset="-122"/>
              </a:rPr>
              <a:t>node-positive</a:t>
            </a:r>
          </a:p>
          <a:p>
            <a:pPr marL="180975" indent="-180975" defTabSz="892175" eaLnBrk="0" hangingPunct="0">
              <a:spcAft>
                <a:spcPct val="30000"/>
              </a:spcAft>
              <a:buFont typeface="Arial" panose="020B0604020202020204" pitchFamily="34" charset="0"/>
              <a:buChar char="•"/>
            </a:pPr>
            <a:r>
              <a:rPr lang="en-NZ" altLang="zh-CN" sz="1400" dirty="0">
                <a:solidFill>
                  <a:schemeClr val="tx2"/>
                </a:solidFill>
                <a:ea typeface="SimSun" pitchFamily="2" charset="-122"/>
              </a:rPr>
              <a:t>N</a:t>
            </a:r>
            <a:r>
              <a:rPr lang="en-NZ" altLang="zh-CN" sz="1400" dirty="0" smtClean="0">
                <a:solidFill>
                  <a:schemeClr val="tx2"/>
                </a:solidFill>
                <a:ea typeface="SimSun" pitchFamily="2" charset="-122"/>
              </a:rPr>
              <a:t>o </a:t>
            </a:r>
            <a:r>
              <a:rPr lang="en-NZ" altLang="zh-CN" sz="1400" dirty="0">
                <a:solidFill>
                  <a:schemeClr val="tx2"/>
                </a:solidFill>
                <a:ea typeface="SimSun" pitchFamily="2" charset="-122"/>
              </a:rPr>
              <a:t>evidence of metastatic </a:t>
            </a:r>
            <a:r>
              <a:rPr lang="en-NZ" altLang="zh-CN" sz="1400" dirty="0" smtClean="0">
                <a:solidFill>
                  <a:schemeClr val="tx2"/>
                </a:solidFill>
                <a:ea typeface="SimSun" pitchFamily="2" charset="-122"/>
              </a:rPr>
              <a:t>disease</a:t>
            </a:r>
          </a:p>
          <a:p>
            <a:pPr marL="180975" indent="-180975" defTabSz="892175" eaLnBrk="0" hangingPunct="0">
              <a:spcAft>
                <a:spcPct val="30000"/>
              </a:spcAft>
              <a:buFont typeface="Arial" panose="020B0604020202020204" pitchFamily="34" charset="0"/>
              <a:buChar char="•"/>
            </a:pPr>
            <a:r>
              <a:rPr lang="en-NZ" altLang="zh-CN" sz="1400" dirty="0" smtClean="0">
                <a:solidFill>
                  <a:schemeClr val="tx2"/>
                </a:solidFill>
                <a:ea typeface="SimSun" pitchFamily="2" charset="-122"/>
              </a:rPr>
              <a:t>Considered </a:t>
            </a:r>
            <a:r>
              <a:rPr lang="en-NZ" altLang="zh-CN" sz="1400" dirty="0" err="1" smtClean="0">
                <a:solidFill>
                  <a:schemeClr val="tx2"/>
                </a:solidFill>
                <a:ea typeface="SimSun" pitchFamily="2" charset="-122"/>
              </a:rPr>
              <a:t>resectable</a:t>
            </a:r>
            <a:r>
              <a:rPr lang="en-NZ" altLang="zh-CN" sz="1400" dirty="0" smtClean="0">
                <a:solidFill>
                  <a:schemeClr val="tx2"/>
                </a:solidFill>
                <a:ea typeface="SimSun" pitchFamily="2" charset="-122"/>
              </a:rPr>
              <a:t> </a:t>
            </a:r>
            <a:r>
              <a:rPr lang="en-NZ" altLang="zh-CN" sz="1400" dirty="0">
                <a:solidFill>
                  <a:schemeClr val="tx2"/>
                </a:solidFill>
                <a:ea typeface="SimSun" pitchFamily="2" charset="-122"/>
              </a:rPr>
              <a:t>at the time of entry or expected to become </a:t>
            </a:r>
            <a:r>
              <a:rPr lang="en-NZ" altLang="zh-CN" sz="1400" dirty="0" err="1">
                <a:solidFill>
                  <a:schemeClr val="tx2"/>
                </a:solidFill>
                <a:ea typeface="SimSun" pitchFamily="2" charset="-122"/>
              </a:rPr>
              <a:t>resectable</a:t>
            </a:r>
            <a:r>
              <a:rPr lang="en-NZ" altLang="zh-CN" sz="1400" dirty="0">
                <a:solidFill>
                  <a:schemeClr val="tx2"/>
                </a:solidFill>
                <a:ea typeface="SimSun" pitchFamily="2" charset="-122"/>
              </a:rPr>
              <a:t> after preoperative </a:t>
            </a:r>
            <a:r>
              <a:rPr lang="en-NZ" altLang="zh-CN" sz="1400" dirty="0" smtClean="0">
                <a:solidFill>
                  <a:schemeClr val="tx2"/>
                </a:solidFill>
                <a:ea typeface="SimSun" pitchFamily="2" charset="-122"/>
              </a:rPr>
              <a:t>CRT</a:t>
            </a:r>
          </a:p>
          <a:p>
            <a:pPr defTabSz="892175" eaLnBrk="0" hangingPunct="0">
              <a:spcAft>
                <a:spcPct val="30000"/>
              </a:spcAft>
            </a:pPr>
            <a:r>
              <a:rPr lang="en-GB" altLang="zh-CN" sz="1400" dirty="0" smtClean="0">
                <a:solidFill>
                  <a:schemeClr val="tx2"/>
                </a:solidFill>
                <a:ea typeface="SimSun" pitchFamily="2" charset="-122"/>
              </a:rPr>
              <a:t>(n=1094)</a:t>
            </a:r>
            <a:endParaRPr lang="en-GB" altLang="zh-CN" sz="1400" dirty="0">
              <a:solidFill>
                <a:schemeClr val="tx2"/>
              </a:solidFill>
              <a:ea typeface="SimSun" pitchFamily="2" charset="-122"/>
            </a:endParaRPr>
          </a:p>
        </p:txBody>
      </p:sp>
      <p:sp>
        <p:nvSpPr>
          <p:cNvPr id="17" name="AutoShape 12"/>
          <p:cNvSpPr>
            <a:spLocks noChangeArrowheads="1"/>
          </p:cNvSpPr>
          <p:nvPr/>
        </p:nvSpPr>
        <p:spPr bwMode="auto">
          <a:xfrm>
            <a:off x="4865310" y="4328160"/>
            <a:ext cx="3018850" cy="151384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ea typeface="SimSun" pitchFamily="2" charset="-122"/>
              </a:rPr>
              <a:t>As above plus </a:t>
            </a:r>
          </a:p>
          <a:p>
            <a:pPr algn="ctr" defTabSz="892175" eaLnBrk="0" hangingPunct="0"/>
            <a:r>
              <a:rPr lang="en-NZ" altLang="zh-CN" sz="1400" dirty="0" smtClean="0">
                <a:ea typeface="SimSun" pitchFamily="2" charset="-122"/>
              </a:rPr>
              <a:t>oxaliplatin </a:t>
            </a:r>
            <a:r>
              <a:rPr lang="en-NZ" altLang="zh-CN" sz="1400" dirty="0">
                <a:ea typeface="SimSun" pitchFamily="2" charset="-122"/>
              </a:rPr>
              <a:t>before </a:t>
            </a:r>
            <a:r>
              <a:rPr lang="en-NZ" altLang="zh-CN" sz="1400" dirty="0" smtClean="0">
                <a:ea typeface="SimSun" pitchFamily="2" charset="-122"/>
              </a:rPr>
              <a:t>surgery </a:t>
            </a:r>
            <a:br>
              <a:rPr lang="en-NZ" altLang="zh-CN" sz="1400" dirty="0" smtClean="0">
                <a:ea typeface="SimSun" pitchFamily="2" charset="-122"/>
              </a:rPr>
            </a:br>
            <a:r>
              <a:rPr lang="en-NZ" altLang="zh-CN" sz="1400" dirty="0" smtClean="0">
                <a:ea typeface="SimSun" pitchFamily="2" charset="-122"/>
              </a:rPr>
              <a:t>(50 mg/m² / d1</a:t>
            </a:r>
            <a:r>
              <a:rPr lang="en-NZ" altLang="zh-CN" sz="1400" dirty="0">
                <a:ea typeface="SimSun" pitchFamily="2" charset="-122"/>
              </a:rPr>
              <a:t>, 8, 15, 22, 29) and after surgery (130 </a:t>
            </a:r>
            <a:r>
              <a:rPr lang="en-NZ" altLang="zh-CN" sz="1400" dirty="0" smtClean="0">
                <a:ea typeface="SimSun" pitchFamily="2" charset="-122"/>
              </a:rPr>
              <a:t>mg/m² d1</a:t>
            </a:r>
            <a:r>
              <a:rPr lang="en-NZ" altLang="zh-CN" sz="1400" dirty="0">
                <a:ea typeface="SimSun" pitchFamily="2" charset="-122"/>
              </a:rPr>
              <a:t>, q3w</a:t>
            </a:r>
            <a:r>
              <a:rPr lang="en-NZ" altLang="zh-CN" sz="1400" dirty="0" smtClean="0">
                <a:ea typeface="SimSun" pitchFamily="2" charset="-122"/>
              </a:rPr>
              <a:t>) (</a:t>
            </a:r>
            <a:r>
              <a:rPr lang="en-NZ" altLang="zh-CN" sz="1400" dirty="0">
                <a:ea typeface="SimSun" pitchFamily="2" charset="-122"/>
              </a:rPr>
              <a:t>n=547)</a:t>
            </a:r>
            <a:endParaRPr lang="en-GB" altLang="zh-CN" sz="1400" dirty="0">
              <a:ea typeface="SimSun" pitchFamily="2" charset="-122"/>
            </a:endParaRPr>
          </a:p>
        </p:txBody>
      </p:sp>
      <p:sp>
        <p:nvSpPr>
          <p:cNvPr id="18" name="AutoShape 8"/>
          <p:cNvSpPr>
            <a:spLocks noChangeArrowheads="1"/>
          </p:cNvSpPr>
          <p:nvPr/>
        </p:nvSpPr>
        <p:spPr bwMode="auto">
          <a:xfrm>
            <a:off x="4865310" y="2545650"/>
            <a:ext cx="3018850" cy="142691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NZ" altLang="zh-CN" sz="1400" dirty="0" smtClean="0">
                <a:solidFill>
                  <a:schemeClr val="tx2"/>
                </a:solidFill>
                <a:ea typeface="SimSun" pitchFamily="2" charset="-122"/>
              </a:rPr>
              <a:t>Five </a:t>
            </a:r>
            <a:r>
              <a:rPr lang="en-NZ" altLang="zh-CN" sz="1400" dirty="0">
                <a:solidFill>
                  <a:schemeClr val="tx2"/>
                </a:solidFill>
                <a:ea typeface="SimSun" pitchFamily="2" charset="-122"/>
              </a:rPr>
              <a:t>weeks of preoperative CRT (45 </a:t>
            </a:r>
            <a:r>
              <a:rPr lang="en-NZ" altLang="zh-CN" sz="1400" dirty="0" err="1">
                <a:solidFill>
                  <a:schemeClr val="tx2"/>
                </a:solidFill>
                <a:ea typeface="SimSun" pitchFamily="2" charset="-122"/>
              </a:rPr>
              <a:t>Gy</a:t>
            </a:r>
            <a:r>
              <a:rPr lang="en-NZ" altLang="zh-CN" sz="1400" dirty="0">
                <a:solidFill>
                  <a:schemeClr val="tx2"/>
                </a:solidFill>
                <a:ea typeface="SimSun" pitchFamily="2" charset="-122"/>
              </a:rPr>
              <a:t> in 25 fractions) </a:t>
            </a:r>
            <a:r>
              <a:rPr lang="en-NZ" altLang="zh-CN" sz="1400" dirty="0" smtClean="0">
                <a:solidFill>
                  <a:schemeClr val="tx2"/>
                </a:solidFill>
                <a:ea typeface="SimSun" pitchFamily="2" charset="-122"/>
              </a:rPr>
              <a:t>+ capecitabine </a:t>
            </a:r>
            <a:r>
              <a:rPr lang="en-NZ" altLang="zh-CN" sz="1400" dirty="0">
                <a:solidFill>
                  <a:schemeClr val="tx2"/>
                </a:solidFill>
                <a:ea typeface="SimSun" pitchFamily="2" charset="-122"/>
              </a:rPr>
              <a:t>(825 mg/m² </a:t>
            </a:r>
            <a:r>
              <a:rPr lang="en-NZ" altLang="zh-CN" sz="1400" dirty="0" smtClean="0">
                <a:solidFill>
                  <a:schemeClr val="tx2"/>
                </a:solidFill>
                <a:ea typeface="SimSun" pitchFamily="2" charset="-122"/>
              </a:rPr>
              <a:t>bid), then </a:t>
            </a:r>
            <a:r>
              <a:rPr lang="en-NZ" altLang="zh-CN" sz="1400" dirty="0">
                <a:solidFill>
                  <a:schemeClr val="tx2"/>
                </a:solidFill>
                <a:ea typeface="SimSun" pitchFamily="2" charset="-122"/>
              </a:rPr>
              <a:t>6 cycles of adjuvant CT with capecitabine (1000 mg/m</a:t>
            </a:r>
            <a:r>
              <a:rPr lang="en-NZ" altLang="zh-CN" sz="1400" baseline="30000" dirty="0">
                <a:solidFill>
                  <a:schemeClr val="tx2"/>
                </a:solidFill>
                <a:ea typeface="SimSun" pitchFamily="2" charset="-122"/>
              </a:rPr>
              <a:t>2</a:t>
            </a:r>
            <a:r>
              <a:rPr lang="en-NZ" altLang="zh-CN" sz="1400" dirty="0">
                <a:solidFill>
                  <a:schemeClr val="tx2"/>
                </a:solidFill>
                <a:ea typeface="SimSun" pitchFamily="2" charset="-122"/>
              </a:rPr>
              <a:t> </a:t>
            </a:r>
            <a:r>
              <a:rPr lang="en-NZ" altLang="zh-CN" sz="1400" dirty="0" smtClean="0">
                <a:solidFill>
                  <a:schemeClr val="tx2"/>
                </a:solidFill>
                <a:ea typeface="SimSun" pitchFamily="2" charset="-122"/>
              </a:rPr>
              <a:t>bid </a:t>
            </a:r>
            <a:br>
              <a:rPr lang="en-NZ" altLang="zh-CN" sz="1400" dirty="0" smtClean="0">
                <a:solidFill>
                  <a:schemeClr val="tx2"/>
                </a:solidFill>
                <a:ea typeface="SimSun" pitchFamily="2" charset="-122"/>
              </a:rPr>
            </a:br>
            <a:r>
              <a:rPr lang="en-NZ" altLang="zh-CN" sz="1400" dirty="0" smtClean="0">
                <a:solidFill>
                  <a:schemeClr val="tx2"/>
                </a:solidFill>
                <a:ea typeface="SimSun" pitchFamily="2" charset="-122"/>
              </a:rPr>
              <a:t>d1–15 q3w) (n=547)</a:t>
            </a:r>
            <a:endParaRPr lang="en-NZ" altLang="zh-CN" sz="1400" dirty="0">
              <a:solidFill>
                <a:schemeClr val="tx2"/>
              </a:solidFill>
              <a:ea typeface="SimSun" pitchFamily="2" charset="-122"/>
            </a:endParaRPr>
          </a:p>
        </p:txBody>
      </p:sp>
      <p:sp>
        <p:nvSpPr>
          <p:cNvPr id="32" name="Rectangle 31"/>
          <p:cNvSpPr/>
          <p:nvPr/>
        </p:nvSpPr>
        <p:spPr>
          <a:xfrm>
            <a:off x="4774203" y="5848054"/>
            <a:ext cx="3483519" cy="523220"/>
          </a:xfrm>
          <a:prstGeom prst="rect">
            <a:avLst/>
          </a:prstGeom>
        </p:spPr>
        <p:txBody>
          <a:bodyPr wrap="square">
            <a:spAutoFit/>
          </a:bodyPr>
          <a:lstStyle/>
          <a:p>
            <a:r>
              <a:rPr lang="en-GB" sz="1400" dirty="0"/>
              <a:t>Additional </a:t>
            </a:r>
            <a:r>
              <a:rPr lang="en-GB" sz="1400" dirty="0" smtClean="0"/>
              <a:t>radiotherapy before </a:t>
            </a:r>
            <a:r>
              <a:rPr lang="en-GB" sz="1400" dirty="0"/>
              <a:t>surgery (5.4 </a:t>
            </a:r>
            <a:r>
              <a:rPr lang="en-GB" sz="1400" dirty="0" err="1" smtClean="0"/>
              <a:t>Gy</a:t>
            </a:r>
            <a:r>
              <a:rPr lang="en-GB" sz="1400" dirty="0" smtClean="0"/>
              <a:t> / d36–38</a:t>
            </a:r>
            <a:r>
              <a:rPr lang="en-GB" sz="1400" dirty="0"/>
              <a:t>) </a:t>
            </a:r>
            <a:r>
              <a:rPr lang="en-GB" sz="1400" dirty="0" smtClean="0"/>
              <a:t>was </a:t>
            </a:r>
            <a:r>
              <a:rPr lang="en-GB" sz="1400" dirty="0"/>
              <a:t>an option</a:t>
            </a:r>
          </a:p>
        </p:txBody>
      </p:sp>
      <p:sp>
        <p:nvSpPr>
          <p:cNvPr id="37" name="Rectangle 36"/>
          <p:cNvSpPr/>
          <p:nvPr/>
        </p:nvSpPr>
        <p:spPr>
          <a:xfrm>
            <a:off x="3840208" y="2942682"/>
            <a:ext cx="731792" cy="338554"/>
          </a:xfrm>
          <a:prstGeom prst="rect">
            <a:avLst/>
          </a:prstGeom>
        </p:spPr>
        <p:txBody>
          <a:bodyPr wrap="square">
            <a:spAutoFit/>
          </a:bodyPr>
          <a:lstStyle/>
          <a:p>
            <a:r>
              <a:rPr lang="en-GB" sz="1600" dirty="0" smtClean="0"/>
              <a:t>Arm 1</a:t>
            </a:r>
            <a:endParaRPr lang="en-GB" sz="1600" dirty="0"/>
          </a:p>
        </p:txBody>
      </p:sp>
      <p:sp>
        <p:nvSpPr>
          <p:cNvPr id="38" name="Rectangle 37"/>
          <p:cNvSpPr/>
          <p:nvPr/>
        </p:nvSpPr>
        <p:spPr>
          <a:xfrm>
            <a:off x="3840208" y="4776562"/>
            <a:ext cx="731792" cy="338554"/>
          </a:xfrm>
          <a:prstGeom prst="rect">
            <a:avLst/>
          </a:prstGeom>
        </p:spPr>
        <p:txBody>
          <a:bodyPr wrap="square">
            <a:spAutoFit/>
          </a:bodyPr>
          <a:lstStyle/>
          <a:p>
            <a:r>
              <a:rPr lang="en-GB" sz="1600" dirty="0" smtClean="0"/>
              <a:t>Arm 2</a:t>
            </a:r>
            <a:endParaRPr lang="en-GB" sz="1600" dirty="0"/>
          </a:p>
        </p:txBody>
      </p:sp>
    </p:spTree>
    <p:extLst>
      <p:ext uri="{BB962C8B-B14F-4D97-AF65-F5344CB8AC3E}">
        <p14:creationId xmlns:p14="http://schemas.microsoft.com/office/powerpoint/2010/main" val="1716312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3531: </a:t>
            </a:r>
            <a:r>
              <a:rPr lang="en-NZ" sz="1800" dirty="0"/>
              <a:t>Preoperative </a:t>
            </a:r>
            <a:r>
              <a:rPr lang="en-NZ" sz="1800" dirty="0" err="1"/>
              <a:t>chemoradiotherapy</a:t>
            </a:r>
            <a:r>
              <a:rPr lang="en-NZ" sz="1800" dirty="0"/>
              <a:t> and postoperative chemotherapy with capecitabine and oxaliplatin versus capecitabine alone in locally advanced rectal cancer: First results of the PETACC-6 randomized phase III </a:t>
            </a:r>
            <a:r>
              <a:rPr lang="en-NZ" sz="1800" dirty="0" smtClean="0"/>
              <a:t>trial</a:t>
            </a:r>
            <a:r>
              <a:rPr lang="en-US" sz="1800" dirty="0" smtClean="0"/>
              <a:t> </a:t>
            </a:r>
            <a:br>
              <a:rPr lang="en-US" sz="1800" dirty="0" smtClean="0"/>
            </a:br>
            <a:r>
              <a:rPr lang="en-US" sz="1800" dirty="0" smtClean="0"/>
              <a:t>– </a:t>
            </a:r>
            <a:r>
              <a:rPr lang="en-US" sz="1800" i="1" dirty="0" err="1" smtClean="0"/>
              <a:t>Schmoll</a:t>
            </a:r>
            <a:r>
              <a:rPr lang="en-US" sz="1800" i="1" dirty="0" smtClean="0"/>
              <a:t> H-J et al</a:t>
            </a:r>
            <a:endParaRPr lang="en-US" sz="1800" i="1" dirty="0"/>
          </a:p>
        </p:txBody>
      </p:sp>
      <p:sp>
        <p:nvSpPr>
          <p:cNvPr id="3" name="Content Placeholder 2"/>
          <p:cNvSpPr>
            <a:spLocks noGrp="1"/>
          </p:cNvSpPr>
          <p:nvPr>
            <p:ph idx="1"/>
          </p:nvPr>
        </p:nvSpPr>
        <p:spPr/>
        <p:txBody>
          <a:bodyPr/>
          <a:lstStyle/>
          <a:p>
            <a:r>
              <a:rPr lang="en-US" sz="1800" dirty="0" smtClean="0"/>
              <a:t>Key results</a:t>
            </a:r>
          </a:p>
          <a:p>
            <a:pPr lvl="1"/>
            <a:r>
              <a:rPr lang="en-US" sz="1800" dirty="0" smtClean="0"/>
              <a:t>Primary endpoint not met, longer follow-up required</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b="1" dirty="0" smtClean="0"/>
              <a:t>Conclusion</a:t>
            </a:r>
          </a:p>
          <a:p>
            <a:pPr lvl="1"/>
            <a:r>
              <a:rPr lang="en-NZ" sz="1800" b="1" dirty="0" smtClean="0"/>
              <a:t>Oxaliplatin added to preoperative fluoropyrimidine-based </a:t>
            </a:r>
            <a:r>
              <a:rPr lang="en-GB" sz="1800" b="1" dirty="0" err="1" smtClean="0"/>
              <a:t>chemoradiation</a:t>
            </a:r>
            <a:r>
              <a:rPr lang="en-GB" sz="1800" b="1" dirty="0" smtClean="0"/>
              <a:t> did not improve surgical outcomes and was associated with decreased </a:t>
            </a:r>
            <a:r>
              <a:rPr lang="en-NZ" sz="1800" b="1" dirty="0" smtClean="0"/>
              <a:t>treatment compliance and increased toxicity</a:t>
            </a:r>
            <a:endParaRPr lang="en-US" sz="1800" b="1" dirty="0" smtClean="0"/>
          </a:p>
        </p:txBody>
      </p:sp>
      <p:sp>
        <p:nvSpPr>
          <p:cNvPr id="4" name="Text Placeholder 3"/>
          <p:cNvSpPr>
            <a:spLocks noGrp="1"/>
          </p:cNvSpPr>
          <p:nvPr>
            <p:ph type="body" sz="quarter" idx="11"/>
          </p:nvPr>
        </p:nvSpPr>
        <p:spPr/>
        <p:txBody>
          <a:bodyPr/>
          <a:lstStyle/>
          <a:p>
            <a:r>
              <a:rPr lang="en-US" sz="1100" dirty="0" err="1" smtClean="0"/>
              <a:t>Schmoll</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3531) </a:t>
            </a:r>
            <a:endParaRPr lang="en-US" sz="1100" dirty="0"/>
          </a:p>
        </p:txBody>
      </p:sp>
      <p:graphicFrame>
        <p:nvGraphicFramePr>
          <p:cNvPr id="6" name="Content Placeholder 4"/>
          <p:cNvGraphicFramePr>
            <a:graphicFrameLocks/>
          </p:cNvGraphicFramePr>
          <p:nvPr>
            <p:extLst>
              <p:ext uri="{D42A27DB-BD31-4B8C-83A1-F6EECF244321}">
                <p14:modId xmlns:p14="http://schemas.microsoft.com/office/powerpoint/2010/main" val="191435376"/>
              </p:ext>
            </p:extLst>
          </p:nvPr>
        </p:nvGraphicFramePr>
        <p:xfrm>
          <a:off x="653143" y="2145308"/>
          <a:ext cx="7654832" cy="2575560"/>
        </p:xfrm>
        <a:graphic>
          <a:graphicData uri="http://schemas.openxmlformats.org/drawingml/2006/table">
            <a:tbl>
              <a:tblPr firstRow="1" bandRow="1">
                <a:tableStyleId>{69012ECD-51FC-41F1-AA8D-1B2483CD663E}</a:tableStyleId>
              </a:tblPr>
              <a:tblGrid>
                <a:gridCol w="4618205"/>
                <a:gridCol w="1012209"/>
                <a:gridCol w="1012209"/>
                <a:gridCol w="1012209"/>
              </a:tblGrid>
              <a:tr h="245984">
                <a:tc>
                  <a:txBody>
                    <a:bodyPr/>
                    <a:lstStyle/>
                    <a:p>
                      <a:r>
                        <a:rPr lang="en-US" sz="1600" dirty="0" smtClean="0">
                          <a:solidFill>
                            <a:schemeClr val="tx2"/>
                          </a:solidFill>
                        </a:rPr>
                        <a:t>Outcome</a:t>
                      </a:r>
                      <a:endParaRPr lang="en-US" sz="1600" dirty="0">
                        <a:solidFill>
                          <a:schemeClr val="tx2"/>
                        </a:solidFill>
                      </a:endParaRPr>
                    </a:p>
                  </a:txBody>
                  <a:tcPr marL="93751" marR="93751" anchor="b"/>
                </a:tc>
                <a:tc>
                  <a:txBody>
                    <a:bodyPr/>
                    <a:lstStyle/>
                    <a:p>
                      <a:pPr algn="ctr"/>
                      <a:r>
                        <a:rPr lang="en-US" sz="1600" dirty="0" smtClean="0">
                          <a:solidFill>
                            <a:schemeClr val="tx2"/>
                          </a:solidFill>
                        </a:rPr>
                        <a:t>Arm 1</a:t>
                      </a:r>
                      <a:endParaRPr lang="en-US" sz="1600" dirty="0">
                        <a:solidFill>
                          <a:schemeClr val="tx2"/>
                        </a:solidFill>
                      </a:endParaRPr>
                    </a:p>
                  </a:txBody>
                  <a:tcPr marL="93751" marR="93751" anchor="b"/>
                </a:tc>
                <a:tc>
                  <a:txBody>
                    <a:bodyPr/>
                    <a:lstStyle/>
                    <a:p>
                      <a:pPr algn="ctr"/>
                      <a:r>
                        <a:rPr lang="en-US" sz="1600" dirty="0" smtClean="0">
                          <a:solidFill>
                            <a:schemeClr val="tx2"/>
                          </a:solidFill>
                        </a:rPr>
                        <a:t>Arm 2</a:t>
                      </a:r>
                      <a:endParaRPr lang="en-US" sz="1600" dirty="0">
                        <a:solidFill>
                          <a:schemeClr val="tx2"/>
                        </a:solidFill>
                      </a:endParaRPr>
                    </a:p>
                  </a:txBody>
                  <a:tcPr marL="93751" marR="93751" anchor="b"/>
                </a:tc>
                <a:tc>
                  <a:txBody>
                    <a:bodyPr/>
                    <a:lstStyle/>
                    <a:p>
                      <a:pPr algn="ctr"/>
                      <a:r>
                        <a:rPr lang="en-US" sz="1600" dirty="0" smtClean="0">
                          <a:solidFill>
                            <a:schemeClr val="tx2"/>
                          </a:solidFill>
                        </a:rPr>
                        <a:t>p-value</a:t>
                      </a:r>
                      <a:endParaRPr lang="en-US" sz="1600" dirty="0">
                        <a:solidFill>
                          <a:schemeClr val="tx2"/>
                        </a:solidFill>
                      </a:endParaRPr>
                    </a:p>
                  </a:txBody>
                  <a:tcPr marL="93751" marR="93751" anchor="b"/>
                </a:tc>
              </a:tr>
              <a:tr h="271111">
                <a:tc>
                  <a:txBody>
                    <a:bodyPr/>
                    <a:lstStyle/>
                    <a:p>
                      <a:r>
                        <a:rPr lang="en-US" sz="1500" dirty="0" smtClean="0"/>
                        <a:t>≥90% full dose concurrent</a:t>
                      </a:r>
                      <a:r>
                        <a:rPr lang="en-US" sz="1500" baseline="0" dirty="0" smtClean="0"/>
                        <a:t> CT delivered, %</a:t>
                      </a:r>
                      <a:endParaRPr lang="en-US" sz="1500" dirty="0"/>
                    </a:p>
                  </a:txBody>
                  <a:tcPr marL="93751" marR="93751"/>
                </a:tc>
                <a:tc>
                  <a:txBody>
                    <a:bodyPr/>
                    <a:lstStyle/>
                    <a:p>
                      <a:pPr algn="ctr"/>
                      <a:r>
                        <a:rPr lang="en-US" sz="1500" dirty="0" smtClean="0"/>
                        <a:t>91</a:t>
                      </a:r>
                      <a:endParaRPr lang="en-US" sz="1500" dirty="0"/>
                    </a:p>
                  </a:txBody>
                  <a:tcPr marL="93751" marR="93751"/>
                </a:tc>
                <a:tc>
                  <a:txBody>
                    <a:bodyPr/>
                    <a:lstStyle/>
                    <a:p>
                      <a:pPr algn="ctr"/>
                      <a:r>
                        <a:rPr lang="en-US" sz="1500" dirty="0" smtClean="0"/>
                        <a:t>63</a:t>
                      </a:r>
                      <a:endParaRPr lang="en-US" sz="1500" dirty="0"/>
                    </a:p>
                  </a:txBody>
                  <a:tcPr marL="93751" marR="93751"/>
                </a:tc>
                <a:tc>
                  <a:txBody>
                    <a:bodyPr/>
                    <a:lstStyle/>
                    <a:p>
                      <a:pPr algn="ctr"/>
                      <a:r>
                        <a:rPr lang="en-US" sz="1500" dirty="0" smtClean="0"/>
                        <a:t>–</a:t>
                      </a:r>
                      <a:endParaRPr lang="en-US" sz="1500" dirty="0"/>
                    </a:p>
                  </a:txBody>
                  <a:tcPr marL="93751" marR="93751"/>
                </a:tc>
              </a:tr>
              <a:tr h="271111">
                <a:tc>
                  <a:txBody>
                    <a:bodyPr/>
                    <a:lstStyle/>
                    <a:p>
                      <a:r>
                        <a:rPr lang="en-NZ" sz="1500" dirty="0" smtClean="0"/>
                        <a:t>Preoperative grade 3/4 toxicity, % </a:t>
                      </a:r>
                      <a:endParaRPr lang="en-US" sz="1500" dirty="0"/>
                    </a:p>
                  </a:txBody>
                  <a:tcPr marL="93751" marR="93751"/>
                </a:tc>
                <a:tc>
                  <a:txBody>
                    <a:bodyPr/>
                    <a:lstStyle/>
                    <a:p>
                      <a:pPr algn="ctr"/>
                      <a:r>
                        <a:rPr lang="en-US" sz="1500" dirty="0" smtClean="0"/>
                        <a:t>15.1</a:t>
                      </a:r>
                      <a:endParaRPr lang="en-US" sz="1500" dirty="0"/>
                    </a:p>
                  </a:txBody>
                  <a:tcPr marL="93751" marR="93751"/>
                </a:tc>
                <a:tc>
                  <a:txBody>
                    <a:bodyPr/>
                    <a:lstStyle/>
                    <a:p>
                      <a:pPr algn="ctr"/>
                      <a:r>
                        <a:rPr lang="en-US" sz="1500" dirty="0" smtClean="0"/>
                        <a:t>36.7</a:t>
                      </a:r>
                      <a:endParaRPr lang="en-US" sz="1500" dirty="0"/>
                    </a:p>
                  </a:txBody>
                  <a:tcPr marL="93751" marR="93751"/>
                </a:tc>
                <a:tc>
                  <a:txBody>
                    <a:bodyPr/>
                    <a:lstStyle/>
                    <a:p>
                      <a:pPr algn="ctr"/>
                      <a:r>
                        <a:rPr lang="en-US" sz="1500" dirty="0" smtClean="0"/>
                        <a:t>–</a:t>
                      </a:r>
                      <a:endParaRPr lang="en-US" sz="1500" dirty="0"/>
                    </a:p>
                  </a:txBody>
                  <a:tcPr marL="93751" marR="93751"/>
                </a:tc>
              </a:tr>
              <a:tr h="271111">
                <a:tc>
                  <a:txBody>
                    <a:bodyPr/>
                    <a:lstStyle/>
                    <a:p>
                      <a:r>
                        <a:rPr lang="en-US" sz="1500" dirty="0" smtClean="0"/>
                        <a:t>Deaths before surgery</a:t>
                      </a:r>
                      <a:endParaRPr lang="en-US" sz="1500" dirty="0"/>
                    </a:p>
                  </a:txBody>
                  <a:tcPr marL="93751" marR="93751"/>
                </a:tc>
                <a:tc>
                  <a:txBody>
                    <a:bodyPr/>
                    <a:lstStyle/>
                    <a:p>
                      <a:pPr algn="ctr"/>
                      <a:r>
                        <a:rPr lang="en-US" sz="1500" dirty="0" smtClean="0"/>
                        <a:t>1 </a:t>
                      </a:r>
                      <a:endParaRPr lang="en-US" sz="1500" dirty="0"/>
                    </a:p>
                  </a:txBody>
                  <a:tcPr marL="93751" marR="93751"/>
                </a:tc>
                <a:tc>
                  <a:txBody>
                    <a:bodyPr/>
                    <a:lstStyle/>
                    <a:p>
                      <a:pPr algn="ctr"/>
                      <a:r>
                        <a:rPr lang="en-US" sz="1500" dirty="0" smtClean="0"/>
                        <a:t>3</a:t>
                      </a:r>
                      <a:endParaRPr lang="en-US" sz="1500" dirty="0"/>
                    </a:p>
                  </a:txBody>
                  <a:tcPr marL="93751" marR="93751"/>
                </a:tc>
                <a:tc>
                  <a:txBody>
                    <a:bodyPr/>
                    <a:lstStyle/>
                    <a:p>
                      <a:pPr algn="ctr"/>
                      <a:r>
                        <a:rPr lang="en-US" sz="1500" dirty="0" smtClean="0"/>
                        <a:t>–</a:t>
                      </a:r>
                      <a:endParaRPr lang="en-US" sz="1500" dirty="0"/>
                    </a:p>
                  </a:txBody>
                  <a:tcPr marL="93751" marR="93751"/>
                </a:tc>
              </a:tr>
              <a:tr h="271111">
                <a:tc>
                  <a:txBody>
                    <a:bodyPr/>
                    <a:lstStyle/>
                    <a:p>
                      <a:r>
                        <a:rPr lang="en-US" sz="1500" dirty="0" smtClean="0"/>
                        <a:t>R0 resection</a:t>
                      </a:r>
                      <a:r>
                        <a:rPr lang="en-US" sz="1500" baseline="0" dirty="0" smtClean="0"/>
                        <a:t> rate, %</a:t>
                      </a:r>
                      <a:endParaRPr lang="en-US" sz="1500" dirty="0"/>
                    </a:p>
                  </a:txBody>
                  <a:tcPr marL="93751" marR="93751"/>
                </a:tc>
                <a:tc>
                  <a:txBody>
                    <a:bodyPr/>
                    <a:lstStyle/>
                    <a:p>
                      <a:pPr algn="ctr"/>
                      <a:r>
                        <a:rPr lang="en-US" sz="1500" dirty="0" smtClean="0"/>
                        <a:t>92.0</a:t>
                      </a:r>
                      <a:endParaRPr lang="en-US" sz="1500" dirty="0"/>
                    </a:p>
                  </a:txBody>
                  <a:tcPr marL="93751" marR="93751"/>
                </a:tc>
                <a:tc>
                  <a:txBody>
                    <a:bodyPr/>
                    <a:lstStyle/>
                    <a:p>
                      <a:pPr algn="ctr"/>
                      <a:r>
                        <a:rPr lang="en-US" sz="1500" dirty="0" smtClean="0"/>
                        <a:t>86.3</a:t>
                      </a:r>
                      <a:endParaRPr lang="en-US" sz="1500" dirty="0"/>
                    </a:p>
                  </a:txBody>
                  <a:tcPr marL="93751" marR="93751"/>
                </a:tc>
                <a:tc>
                  <a:txBody>
                    <a:bodyPr/>
                    <a:lstStyle/>
                    <a:p>
                      <a:pPr algn="ctr"/>
                      <a:r>
                        <a:rPr lang="en-US" sz="1500" dirty="0" smtClean="0"/>
                        <a:t>–</a:t>
                      </a:r>
                      <a:endParaRPr lang="en-US" sz="1500" dirty="0"/>
                    </a:p>
                  </a:txBody>
                  <a:tcPr marL="93751" marR="93751"/>
                </a:tc>
              </a:tr>
              <a:tr h="271111">
                <a:tc>
                  <a:txBody>
                    <a:bodyPr/>
                    <a:lstStyle/>
                    <a:p>
                      <a:r>
                        <a:rPr lang="en-NZ" sz="1500" dirty="0" smtClean="0"/>
                        <a:t>Pathological complete</a:t>
                      </a:r>
                      <a:r>
                        <a:rPr lang="en-NZ" sz="1500" baseline="0" dirty="0" smtClean="0"/>
                        <a:t> remission</a:t>
                      </a:r>
                      <a:r>
                        <a:rPr lang="en-NZ" sz="1500" dirty="0" smtClean="0"/>
                        <a:t> rate (ypT0N0),</a:t>
                      </a:r>
                      <a:r>
                        <a:rPr lang="en-NZ" sz="1500" baseline="0" dirty="0" smtClean="0"/>
                        <a:t> </a:t>
                      </a:r>
                      <a:r>
                        <a:rPr lang="en-NZ" sz="1500" dirty="0" smtClean="0"/>
                        <a:t>% </a:t>
                      </a:r>
                      <a:endParaRPr lang="en-US" sz="1500" dirty="0"/>
                    </a:p>
                  </a:txBody>
                  <a:tcPr marL="93751" marR="93751"/>
                </a:tc>
                <a:tc>
                  <a:txBody>
                    <a:bodyPr/>
                    <a:lstStyle/>
                    <a:p>
                      <a:pPr algn="ctr"/>
                      <a:r>
                        <a:rPr lang="en-US" sz="1500" dirty="0" smtClean="0"/>
                        <a:t>11.3</a:t>
                      </a:r>
                      <a:endParaRPr lang="en-US" sz="1500" dirty="0"/>
                    </a:p>
                  </a:txBody>
                  <a:tcPr marL="93751" marR="93751"/>
                </a:tc>
                <a:tc>
                  <a:txBody>
                    <a:bodyPr/>
                    <a:lstStyle/>
                    <a:p>
                      <a:pPr algn="ctr"/>
                      <a:r>
                        <a:rPr lang="en-US" sz="1500" dirty="0" smtClean="0"/>
                        <a:t>13.3</a:t>
                      </a:r>
                      <a:endParaRPr lang="en-US" sz="1500" dirty="0"/>
                    </a:p>
                  </a:txBody>
                  <a:tcPr marL="93751" marR="93751"/>
                </a:tc>
                <a:tc>
                  <a:txBody>
                    <a:bodyPr/>
                    <a:lstStyle/>
                    <a:p>
                      <a:pPr algn="ctr"/>
                      <a:r>
                        <a:rPr lang="en-US" sz="1500" dirty="0" smtClean="0"/>
                        <a:t>0.31</a:t>
                      </a:r>
                      <a:endParaRPr lang="en-US" sz="1500" dirty="0"/>
                    </a:p>
                  </a:txBody>
                  <a:tcPr marL="93751" marR="93751"/>
                </a:tc>
              </a:tr>
              <a:tr h="271111">
                <a:tc>
                  <a:txBody>
                    <a:bodyPr/>
                    <a:lstStyle/>
                    <a:p>
                      <a:r>
                        <a:rPr lang="en-US" sz="1500" dirty="0" smtClean="0"/>
                        <a:t>Anal</a:t>
                      </a:r>
                      <a:r>
                        <a:rPr lang="en-US" sz="1500" baseline="0" dirty="0" smtClean="0"/>
                        <a:t> sphincter preserved, %</a:t>
                      </a:r>
                      <a:endParaRPr lang="en-US" sz="1500" dirty="0"/>
                    </a:p>
                  </a:txBody>
                  <a:tcPr marL="93751" marR="93751"/>
                </a:tc>
                <a:tc>
                  <a:txBody>
                    <a:bodyPr/>
                    <a:lstStyle/>
                    <a:p>
                      <a:pPr algn="ctr"/>
                      <a:r>
                        <a:rPr lang="en-US" sz="1500" dirty="0" smtClean="0"/>
                        <a:t>70</a:t>
                      </a:r>
                      <a:endParaRPr lang="en-US" sz="1500" dirty="0"/>
                    </a:p>
                  </a:txBody>
                  <a:tcPr marL="93751" marR="93751"/>
                </a:tc>
                <a:tc>
                  <a:txBody>
                    <a:bodyPr/>
                    <a:lstStyle/>
                    <a:p>
                      <a:pPr algn="ctr"/>
                      <a:r>
                        <a:rPr lang="en-US" sz="1500" dirty="0" smtClean="0"/>
                        <a:t>65</a:t>
                      </a:r>
                      <a:endParaRPr lang="en-US" sz="1500" dirty="0"/>
                    </a:p>
                  </a:txBody>
                  <a:tcPr marL="93751" marR="93751"/>
                </a:tc>
                <a:tc>
                  <a:txBody>
                    <a:bodyPr/>
                    <a:lstStyle/>
                    <a:p>
                      <a:pPr algn="ctr"/>
                      <a:r>
                        <a:rPr lang="en-US" sz="1500" dirty="0" smtClean="0"/>
                        <a:t>0.09</a:t>
                      </a:r>
                      <a:endParaRPr lang="en-US" sz="1500" dirty="0"/>
                    </a:p>
                  </a:txBody>
                  <a:tcPr marL="93751" marR="93751"/>
                </a:tc>
              </a:tr>
              <a:tr h="271111">
                <a:tc>
                  <a:txBody>
                    <a:bodyPr/>
                    <a:lstStyle/>
                    <a:p>
                      <a:r>
                        <a:rPr lang="en-US" sz="1500" dirty="0" smtClean="0"/>
                        <a:t>Postoperative</a:t>
                      </a:r>
                      <a:r>
                        <a:rPr lang="en-US" sz="1500" baseline="0" dirty="0" smtClean="0"/>
                        <a:t> complications, % (no. of deaths)</a:t>
                      </a:r>
                      <a:endParaRPr lang="en-US" sz="1500" dirty="0"/>
                    </a:p>
                  </a:txBody>
                  <a:tcPr marL="93751" marR="93751"/>
                </a:tc>
                <a:tc>
                  <a:txBody>
                    <a:bodyPr/>
                    <a:lstStyle/>
                    <a:p>
                      <a:pPr algn="ctr"/>
                      <a:r>
                        <a:rPr lang="en-US" sz="1500" dirty="0" smtClean="0"/>
                        <a:t>38</a:t>
                      </a:r>
                      <a:r>
                        <a:rPr lang="en-US" sz="1500" baseline="0" dirty="0" smtClean="0"/>
                        <a:t> (5)</a:t>
                      </a:r>
                      <a:endParaRPr lang="en-US" sz="1500" dirty="0"/>
                    </a:p>
                  </a:txBody>
                  <a:tcPr marL="93751" marR="93751"/>
                </a:tc>
                <a:tc>
                  <a:txBody>
                    <a:bodyPr/>
                    <a:lstStyle/>
                    <a:p>
                      <a:pPr algn="ctr"/>
                      <a:r>
                        <a:rPr lang="en-US" sz="1500" dirty="0" smtClean="0"/>
                        <a:t>41 (4)</a:t>
                      </a:r>
                      <a:endParaRPr lang="en-US" sz="1500" dirty="0"/>
                    </a:p>
                  </a:txBody>
                  <a:tcPr marL="93751" marR="93751"/>
                </a:tc>
                <a:tc>
                  <a:txBody>
                    <a:bodyPr/>
                    <a:lstStyle/>
                    <a:p>
                      <a:pPr algn="ctr"/>
                      <a:r>
                        <a:rPr lang="en-US" sz="1500" dirty="0" smtClean="0"/>
                        <a:t>–</a:t>
                      </a:r>
                      <a:endParaRPr lang="en-US" sz="1500" dirty="0"/>
                    </a:p>
                  </a:txBody>
                  <a:tcPr marL="93751" marR="93751"/>
                </a:tc>
              </a:tr>
            </a:tbl>
          </a:graphicData>
        </a:graphic>
      </p:graphicFrame>
    </p:spTree>
    <p:extLst>
      <p:ext uri="{BB962C8B-B14F-4D97-AF65-F5344CB8AC3E}">
        <p14:creationId xmlns:p14="http://schemas.microsoft.com/office/powerpoint/2010/main" val="1877621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bwMode="auto">
          <a:xfrm>
            <a:off x="228600" y="1324417"/>
            <a:ext cx="879348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r>
              <a:rPr lang="en-US" dirty="0" smtClean="0"/>
              <a:t>Study objective</a:t>
            </a:r>
          </a:p>
          <a:p>
            <a:pPr lvl="1"/>
            <a:r>
              <a:rPr lang="en-GB" dirty="0" smtClean="0"/>
              <a:t>T</a:t>
            </a:r>
            <a:r>
              <a:rPr lang="en-US" dirty="0" smtClean="0"/>
              <a:t>o </a:t>
            </a:r>
            <a:r>
              <a:rPr lang="en-GB" dirty="0" smtClean="0"/>
              <a:t>determine whether the addition of BEV to FOLFIRI or mFOLFOX-6 improves survival in patients with </a:t>
            </a:r>
            <a:r>
              <a:rPr lang="en-GB" dirty="0" err="1" smtClean="0"/>
              <a:t>unresectable</a:t>
            </a:r>
            <a:r>
              <a:rPr lang="en-GB" dirty="0" smtClean="0"/>
              <a:t> </a:t>
            </a:r>
            <a:r>
              <a:rPr lang="en-GB" dirty="0" err="1" smtClean="0"/>
              <a:t>mCRC</a:t>
            </a:r>
            <a:r>
              <a:rPr lang="en-GB" dirty="0" smtClean="0"/>
              <a:t> compared with chemotherapy alone</a:t>
            </a:r>
            <a:endParaRPr lang="en-US" dirty="0" smtClean="0"/>
          </a:p>
        </p:txBody>
      </p:sp>
      <p:sp>
        <p:nvSpPr>
          <p:cNvPr id="23554" name="Rectangle 2"/>
          <p:cNvSpPr>
            <a:spLocks noGrp="1" noChangeArrowheads="1"/>
          </p:cNvSpPr>
          <p:nvPr>
            <p:ph type="title"/>
          </p:nvPr>
        </p:nvSpPr>
        <p:spPr/>
        <p:txBody>
          <a:bodyPr/>
          <a:lstStyle/>
          <a:p>
            <a:r>
              <a:rPr lang="en-NZ" sz="1800" dirty="0" smtClean="0">
                <a:solidFill>
                  <a:schemeClr val="accent3"/>
                </a:solidFill>
              </a:rPr>
              <a:t>O-0027: Bevacizumab </a:t>
            </a:r>
            <a:r>
              <a:rPr lang="en-NZ" sz="1800" dirty="0">
                <a:solidFill>
                  <a:schemeClr val="accent3"/>
                </a:solidFill>
              </a:rPr>
              <a:t>beyond progression in metastatic colorectal cancer patients receiving a first-line treatment containing bevacizumab: update of the BEBYP trial by the GONO </a:t>
            </a:r>
            <a:r>
              <a:rPr lang="en-NZ" sz="1800" dirty="0" smtClean="0">
                <a:solidFill>
                  <a:schemeClr val="accent3"/>
                </a:solidFill>
              </a:rPr>
              <a:t>group – </a:t>
            </a:r>
            <a:r>
              <a:rPr lang="en-NZ" sz="1800" i="1" dirty="0" smtClean="0">
                <a:solidFill>
                  <a:schemeClr val="accent3"/>
                </a:solidFill>
              </a:rPr>
              <a:t>Salvatore L et al</a:t>
            </a:r>
            <a:endParaRPr lang="en-GB" altLang="zh-CN" sz="1800" i="1" dirty="0" smtClean="0">
              <a:solidFill>
                <a:schemeClr val="accent3"/>
              </a:solidFill>
            </a:endParaRPr>
          </a:p>
        </p:txBody>
      </p:sp>
      <p:sp>
        <p:nvSpPr>
          <p:cNvPr id="60419" name="Rectangle 9"/>
          <p:cNvSpPr>
            <a:spLocks noGrp="1" noChangeArrowheads="1"/>
          </p:cNvSpPr>
          <p:nvPr>
            <p:ph sz="half" idx="1"/>
          </p:nvPr>
        </p:nvSpPr>
        <p:spPr>
          <a:xfrm>
            <a:off x="228600" y="5177283"/>
            <a:ext cx="4267200" cy="838200"/>
          </a:xfrm>
        </p:spPr>
        <p:txBody>
          <a:bodyPr/>
          <a:lstStyle/>
          <a:p>
            <a:pPr marL="0" indent="0">
              <a:buNone/>
            </a:pPr>
            <a:r>
              <a:rPr lang="en-GB" sz="1600" b="1" dirty="0" smtClean="0"/>
              <a:t>Primary endpoint</a:t>
            </a:r>
          </a:p>
          <a:p>
            <a:r>
              <a:rPr lang="en-GB" sz="1600" dirty="0" smtClean="0"/>
              <a:t>PFS</a:t>
            </a:r>
          </a:p>
          <a:p>
            <a:endParaRPr lang="en-GB" sz="1600" dirty="0" smtClean="0"/>
          </a:p>
        </p:txBody>
      </p:sp>
      <p:sp>
        <p:nvSpPr>
          <p:cNvPr id="23556" name="Content Placeholder 26"/>
          <p:cNvSpPr>
            <a:spLocks noGrp="1"/>
          </p:cNvSpPr>
          <p:nvPr>
            <p:ph sz="half" idx="2"/>
          </p:nvPr>
        </p:nvSpPr>
        <p:spPr>
          <a:xfrm>
            <a:off x="4648200" y="5177283"/>
            <a:ext cx="4267200" cy="1143000"/>
          </a:xfrm>
        </p:spPr>
        <p:txBody>
          <a:bodyPr/>
          <a:lstStyle/>
          <a:p>
            <a:pPr marL="0" indent="0">
              <a:buNone/>
            </a:pPr>
            <a:r>
              <a:rPr lang="en-GB" sz="1600" b="1" dirty="0" smtClean="0"/>
              <a:t>Secondary endpoints</a:t>
            </a:r>
          </a:p>
          <a:p>
            <a:r>
              <a:rPr lang="en-GB" sz="1600" dirty="0" smtClean="0"/>
              <a:t>RR, OS, safety and potential markers predictive of BEV activity</a:t>
            </a:r>
          </a:p>
        </p:txBody>
      </p:sp>
      <p:sp>
        <p:nvSpPr>
          <p:cNvPr id="23558" name="Oval 14"/>
          <p:cNvSpPr>
            <a:spLocks noChangeArrowheads="1"/>
          </p:cNvSpPr>
          <p:nvPr/>
        </p:nvSpPr>
        <p:spPr bwMode="auto">
          <a:xfrm>
            <a:off x="3941537" y="3394519"/>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3559" name="AutoShape 15"/>
          <p:cNvCxnSpPr>
            <a:cxnSpLocks noChangeShapeType="1"/>
            <a:stCxn id="23558" idx="0"/>
          </p:cNvCxnSpPr>
          <p:nvPr/>
        </p:nvCxnSpPr>
        <p:spPr bwMode="auto">
          <a:xfrm rot="5400000" flipH="1" flipV="1">
            <a:off x="4236189" y="2765399"/>
            <a:ext cx="626267" cy="631975"/>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p:cNvCxnSpPr>
          <p:nvPr/>
        </p:nvCxnSpPr>
        <p:spPr bwMode="auto">
          <a:xfrm rot="16200000" flipH="1">
            <a:off x="4239363" y="3972690"/>
            <a:ext cx="619919" cy="63197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33431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23564" name="AutoShape 12"/>
          <p:cNvSpPr>
            <a:spLocks noChangeArrowheads="1"/>
          </p:cNvSpPr>
          <p:nvPr/>
        </p:nvSpPr>
        <p:spPr bwMode="auto">
          <a:xfrm>
            <a:off x="8257722" y="250393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endParaRPr lang="en-GB" altLang="zh-CN" dirty="0">
              <a:solidFill>
                <a:srgbClr val="FFFFFF"/>
              </a:solidFill>
              <a:ea typeface="SimSun" pitchFamily="2" charset="-122"/>
            </a:endParaRPr>
          </a:p>
        </p:txBody>
      </p:sp>
      <p:sp>
        <p:nvSpPr>
          <p:cNvPr id="43" name="Content Placeholder 26"/>
          <p:cNvSpPr txBox="1">
            <a:spLocks/>
          </p:cNvSpPr>
          <p:nvPr/>
        </p:nvSpPr>
        <p:spPr bwMode="auto">
          <a:xfrm>
            <a:off x="4855936" y="3218308"/>
            <a:ext cx="3297464"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Centre and PS 0 / 1–2</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CT-free interval and second-line CT</a:t>
            </a:r>
            <a:endParaRPr lang="en-GB" sz="1400" dirty="0">
              <a:solidFill>
                <a:srgbClr val="363636"/>
              </a:solidFill>
              <a:latin typeface="Arial"/>
            </a:endParaRPr>
          </a:p>
        </p:txBody>
      </p:sp>
      <p:cxnSp>
        <p:nvCxnSpPr>
          <p:cNvPr id="23566" name="AutoShape 19"/>
          <p:cNvCxnSpPr>
            <a:cxnSpLocks noChangeShapeType="1"/>
            <a:endCxn id="23558" idx="2"/>
          </p:cNvCxnSpPr>
          <p:nvPr/>
        </p:nvCxnSpPr>
        <p:spPr bwMode="auto">
          <a:xfrm>
            <a:off x="3684814" y="3686619"/>
            <a:ext cx="256723" cy="0"/>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a:off x="7542220" y="4598638"/>
            <a:ext cx="715502" cy="0"/>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a:stCxn id="48" idx="3"/>
            <a:endCxn id="23564" idx="1"/>
          </p:cNvCxnSpPr>
          <p:nvPr/>
        </p:nvCxnSpPr>
        <p:spPr bwMode="auto">
          <a:xfrm>
            <a:off x="7543800" y="2768252"/>
            <a:ext cx="713922" cy="0"/>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28600" y="2967483"/>
            <a:ext cx="3456214" cy="1629968"/>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700" dirty="0" smtClean="0">
                <a:solidFill>
                  <a:srgbClr val="FFFFFF"/>
                </a:solidFill>
                <a:ea typeface="SimSun" pitchFamily="2" charset="-122"/>
              </a:rPr>
              <a:t>Patients with </a:t>
            </a:r>
            <a:r>
              <a:rPr lang="en-US" altLang="zh-CN" sz="1700" dirty="0" err="1" smtClean="0">
                <a:solidFill>
                  <a:srgbClr val="FFFFFF"/>
                </a:solidFill>
                <a:ea typeface="SimSun" pitchFamily="2" charset="-122"/>
              </a:rPr>
              <a:t>unresectable</a:t>
            </a:r>
            <a:r>
              <a:rPr lang="en-US" altLang="zh-CN" sz="1700" dirty="0" smtClean="0">
                <a:solidFill>
                  <a:srgbClr val="FFFFFF"/>
                </a:solidFill>
                <a:ea typeface="SimSun" pitchFamily="2" charset="-122"/>
              </a:rPr>
              <a:t> </a:t>
            </a:r>
            <a:r>
              <a:rPr lang="en-US" altLang="zh-CN" sz="1700" dirty="0" err="1" smtClean="0">
                <a:solidFill>
                  <a:srgbClr val="FFFFFF"/>
                </a:solidFill>
                <a:ea typeface="SimSun" pitchFamily="2" charset="-122"/>
              </a:rPr>
              <a:t>mCRC</a:t>
            </a:r>
            <a:endParaRPr lang="en-US" altLang="zh-CN" sz="1700" dirty="0" smtClean="0">
              <a:solidFill>
                <a:srgbClr val="FFFFFF"/>
              </a:solidFill>
              <a:ea typeface="SimSun" pitchFamily="2" charset="-122"/>
            </a:endParaRPr>
          </a:p>
          <a:p>
            <a:pPr marL="180975" indent="-180975" defTabSz="892175" eaLnBrk="0" hangingPunct="0">
              <a:spcAft>
                <a:spcPct val="30000"/>
              </a:spcAft>
              <a:buFont typeface="Arial" pitchFamily="34" charset="0"/>
              <a:buChar char="•"/>
            </a:pPr>
            <a:r>
              <a:rPr lang="en-US" altLang="zh-CN" sz="1700" dirty="0" smtClean="0">
                <a:solidFill>
                  <a:srgbClr val="FFFFFF"/>
                </a:solidFill>
                <a:ea typeface="SimSun" pitchFamily="2" charset="-122"/>
              </a:rPr>
              <a:t>First-line chemotherapy* + BEV</a:t>
            </a:r>
            <a:endParaRPr lang="en-GB" altLang="zh-CN" sz="1700" i="1" dirty="0">
              <a:solidFill>
                <a:srgbClr val="FFFFFF"/>
              </a:solidFill>
              <a:ea typeface="SimSun" pitchFamily="2" charset="-122"/>
            </a:endParaRPr>
          </a:p>
          <a:p>
            <a:pPr defTabSz="892175" eaLnBrk="0" hangingPunct="0">
              <a:spcAft>
                <a:spcPct val="30000"/>
              </a:spcAft>
              <a:buFont typeface="Wingdings" pitchFamily="2" charset="2"/>
              <a:buNone/>
            </a:pPr>
            <a:r>
              <a:rPr lang="en-GB" altLang="zh-CN" sz="1700" dirty="0" smtClean="0">
                <a:solidFill>
                  <a:srgbClr val="FFFFFF"/>
                </a:solidFill>
                <a:ea typeface="SimSun" pitchFamily="2" charset="-122"/>
              </a:rPr>
              <a:t>(n=184 + 1 randomised in error)</a:t>
            </a:r>
            <a:endParaRPr lang="en-GB" altLang="zh-CN" sz="1700" dirty="0">
              <a:solidFill>
                <a:srgbClr val="FFFFFF"/>
              </a:solidFill>
              <a:ea typeface="SimSun" pitchFamily="2" charset="-122"/>
            </a:endParaRPr>
          </a:p>
        </p:txBody>
      </p:sp>
      <p:sp>
        <p:nvSpPr>
          <p:cNvPr id="47" name="AutoShape 12"/>
          <p:cNvSpPr>
            <a:spLocks noChangeArrowheads="1"/>
          </p:cNvSpPr>
          <p:nvPr/>
        </p:nvSpPr>
        <p:spPr bwMode="auto">
          <a:xfrm>
            <a:off x="4865310" y="4188270"/>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363636"/>
                </a:solidFill>
                <a:ea typeface="SimSun" pitchFamily="2" charset="-122"/>
              </a:rPr>
              <a:t>FOLFIRI or mFOLFOX-6** </a:t>
            </a:r>
            <a:r>
              <a:rPr lang="en-GB" altLang="zh-CN" sz="1600" dirty="0" smtClean="0">
                <a:solidFill>
                  <a:srgbClr val="363636"/>
                </a:solidFill>
                <a:ea typeface="SimSun" pitchFamily="2" charset="-122"/>
              </a:rPr>
              <a:t>+ BEV </a:t>
            </a:r>
          </a:p>
          <a:p>
            <a:pPr algn="ctr" defTabSz="892175" eaLnBrk="0" hangingPunct="0"/>
            <a:r>
              <a:rPr lang="en-GB" altLang="zh-CN" sz="1600" dirty="0" smtClean="0">
                <a:solidFill>
                  <a:srgbClr val="363636"/>
                </a:solidFill>
                <a:ea typeface="SimSun" pitchFamily="2" charset="-122"/>
              </a:rPr>
              <a:t>(n=92)</a:t>
            </a:r>
            <a:endParaRPr lang="en-GB" altLang="zh-CN" sz="1600" dirty="0">
              <a:solidFill>
                <a:srgbClr val="363636"/>
              </a:solidFill>
              <a:ea typeface="SimSun" pitchFamily="2" charset="-122"/>
            </a:endParaRPr>
          </a:p>
        </p:txBody>
      </p:sp>
      <p:sp>
        <p:nvSpPr>
          <p:cNvPr id="48" name="AutoShape 8"/>
          <p:cNvSpPr>
            <a:spLocks noChangeArrowheads="1"/>
          </p:cNvSpPr>
          <p:nvPr/>
        </p:nvSpPr>
        <p:spPr bwMode="auto">
          <a:xfrm>
            <a:off x="4865310" y="2357883"/>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FOLFIRI </a:t>
            </a:r>
            <a:r>
              <a:rPr lang="en-GB" altLang="zh-CN" sz="1600" dirty="0">
                <a:solidFill>
                  <a:srgbClr val="FFFFFF"/>
                </a:solidFill>
                <a:ea typeface="SimSun" pitchFamily="2" charset="-122"/>
              </a:rPr>
              <a:t>or mFOLFOX-6</a:t>
            </a:r>
            <a:r>
              <a:rPr lang="en-GB" altLang="zh-CN" sz="1600" dirty="0" smtClean="0">
                <a:solidFill>
                  <a:srgbClr val="FFFFFF"/>
                </a:solidFill>
                <a:ea typeface="SimSun" pitchFamily="2" charset="-122"/>
              </a:rPr>
              <a:t>** </a:t>
            </a:r>
          </a:p>
          <a:p>
            <a:pPr algn="ctr" defTabSz="892175" eaLnBrk="0" hangingPunct="0"/>
            <a:r>
              <a:rPr lang="en-GB" altLang="zh-CN" sz="1600" dirty="0" smtClean="0">
                <a:solidFill>
                  <a:srgbClr val="FFFFFF"/>
                </a:solidFill>
                <a:ea typeface="SimSun" pitchFamily="2" charset="-122"/>
              </a:rPr>
              <a:t>(n=92)</a:t>
            </a:r>
            <a:endParaRPr lang="en-GB" altLang="zh-CN" sz="1600" dirty="0">
              <a:solidFill>
                <a:srgbClr val="FFFFFF"/>
              </a:solidFill>
              <a:ea typeface="SimSun" pitchFamily="2" charset="-122"/>
            </a:endParaRPr>
          </a:p>
        </p:txBody>
      </p:sp>
      <p:sp>
        <p:nvSpPr>
          <p:cNvPr id="20" name="Text Box 8"/>
          <p:cNvSpPr txBox="1">
            <a:spLocks noChangeArrowheads="1"/>
          </p:cNvSpPr>
          <p:nvPr/>
        </p:nvSpPr>
        <p:spPr bwMode="auto">
          <a:xfrm>
            <a:off x="5339023" y="6490286"/>
            <a:ext cx="358431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Salvatore et al. </a:t>
            </a:r>
            <a:r>
              <a:rPr lang="en-GB" sz="1100" dirty="0"/>
              <a:t>Ann </a:t>
            </a:r>
            <a:r>
              <a:rPr lang="en-GB" sz="1100" dirty="0" err="1"/>
              <a:t>Oncol</a:t>
            </a:r>
            <a:r>
              <a:rPr lang="en-GB" sz="1100" dirty="0"/>
              <a:t> 2013; 24(4): </a:t>
            </a:r>
            <a:r>
              <a:rPr lang="en-GB" sz="1100" dirty="0" smtClean="0"/>
              <a:t>iv11–iv24</a:t>
            </a:r>
            <a:r>
              <a:rPr lang="en-GB" sz="1100" dirty="0"/>
              <a:t>, </a:t>
            </a:r>
            <a:r>
              <a:rPr lang="en-GB" sz="1100" dirty="0" smtClean="0"/>
              <a:t>O-0027</a:t>
            </a:r>
            <a:endParaRPr lang="en-GB" sz="1100" dirty="0"/>
          </a:p>
        </p:txBody>
      </p:sp>
      <p:sp>
        <p:nvSpPr>
          <p:cNvPr id="21" name="Text Box 9"/>
          <p:cNvSpPr txBox="1">
            <a:spLocks noChangeArrowheads="1"/>
          </p:cNvSpPr>
          <p:nvPr/>
        </p:nvSpPr>
        <p:spPr bwMode="auto">
          <a:xfrm>
            <a:off x="231774" y="6044010"/>
            <a:ext cx="552459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solidFill>
                  <a:srgbClr val="363636"/>
                </a:solidFill>
              </a:rPr>
              <a:t>*First-line chemotherapy: FOLFIRI, FOLFOX, </a:t>
            </a:r>
            <a:br>
              <a:rPr lang="en-GB" sz="1000" dirty="0" smtClean="0">
                <a:solidFill>
                  <a:srgbClr val="363636"/>
                </a:solidFill>
              </a:rPr>
            </a:br>
            <a:r>
              <a:rPr lang="en-GB" sz="1000" dirty="0" smtClean="0">
                <a:solidFill>
                  <a:srgbClr val="363636"/>
                </a:solidFill>
              </a:rPr>
              <a:t>FOLFOXIRI, fluoropyrimidine monotherapy</a:t>
            </a:r>
          </a:p>
          <a:p>
            <a:r>
              <a:rPr lang="en-GB" sz="1000" dirty="0" smtClean="0">
                <a:solidFill>
                  <a:srgbClr val="363636"/>
                </a:solidFill>
              </a:rPr>
              <a:t>**Second-line chemotherapy: FOLFIRI (34% in both arms); </a:t>
            </a:r>
            <a:br>
              <a:rPr lang="en-GB" sz="1000" dirty="0" smtClean="0">
                <a:solidFill>
                  <a:srgbClr val="363636"/>
                </a:solidFill>
              </a:rPr>
            </a:br>
            <a:r>
              <a:rPr lang="en-GB" sz="1000" dirty="0" smtClean="0">
                <a:solidFill>
                  <a:srgbClr val="363636"/>
                </a:solidFill>
              </a:rPr>
              <a:t>mFOLFOX-6 (66% in both arms)</a:t>
            </a:r>
          </a:p>
        </p:txBody>
      </p:sp>
    </p:spTree>
    <p:extLst>
      <p:ext uri="{BB962C8B-B14F-4D97-AF65-F5344CB8AC3E}">
        <p14:creationId xmlns:p14="http://schemas.microsoft.com/office/powerpoint/2010/main" val="11606479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dirty="0" smtClean="0"/>
              <a:t>COLORECTAL CANCER</a:t>
            </a:r>
            <a:endParaRPr lang="en-GB" dirty="0"/>
          </a:p>
        </p:txBody>
      </p:sp>
    </p:spTree>
    <p:custDataLst>
      <p:tags r:id="rId1"/>
    </p:custDataLst>
    <p:extLst>
      <p:ext uri="{BB962C8B-B14F-4D97-AF65-F5344CB8AC3E}">
        <p14:creationId xmlns:p14="http://schemas.microsoft.com/office/powerpoint/2010/main" val="1010909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smtClean="0">
                <a:solidFill>
                  <a:srgbClr val="043882"/>
                </a:solidFill>
              </a:rPr>
              <a:t>O-0027: Bevacizumab </a:t>
            </a:r>
            <a:r>
              <a:rPr lang="en-NZ" sz="1800" dirty="0">
                <a:solidFill>
                  <a:srgbClr val="043882"/>
                </a:solidFill>
              </a:rPr>
              <a:t>beyond progression in metastatic colorectal cancer patients receiving a first-line treatment containing bevacizumab: update of the BEBYP trial by the GONO group – </a:t>
            </a:r>
            <a:r>
              <a:rPr lang="en-NZ" sz="1800" i="1" dirty="0">
                <a:solidFill>
                  <a:srgbClr val="043882"/>
                </a:solidFill>
              </a:rPr>
              <a:t>Salvatore L et al</a:t>
            </a:r>
            <a:endParaRPr lang="en-GB" sz="2400" dirty="0"/>
          </a:p>
        </p:txBody>
      </p:sp>
      <p:sp>
        <p:nvSpPr>
          <p:cNvPr id="6" name="Content Placeholder 5"/>
          <p:cNvSpPr>
            <a:spLocks noGrp="1"/>
          </p:cNvSpPr>
          <p:nvPr>
            <p:ph idx="1"/>
          </p:nvPr>
        </p:nvSpPr>
        <p:spPr>
          <a:xfrm>
            <a:off x="228600" y="1243960"/>
            <a:ext cx="8686800" cy="5385439"/>
          </a:xfrm>
        </p:spPr>
        <p:txBody>
          <a:bodyPr/>
          <a:lstStyle/>
          <a:p>
            <a:r>
              <a:rPr lang="en-GB" sz="1800" dirty="0" smtClean="0"/>
              <a:t>Key results</a:t>
            </a:r>
          </a:p>
          <a:p>
            <a:pPr marL="252412" lvl="1" indent="0">
              <a:buNone/>
            </a:pPr>
            <a:endParaRPr lang="en-GB" sz="1800" dirty="0" smtClean="0"/>
          </a:p>
          <a:p>
            <a:endParaRPr lang="en-GB" sz="1800" dirty="0"/>
          </a:p>
          <a:p>
            <a:endParaRPr lang="en-NZ" sz="1800" dirty="0" smtClean="0"/>
          </a:p>
          <a:p>
            <a:endParaRPr lang="en-NZ" sz="1800" dirty="0"/>
          </a:p>
          <a:p>
            <a:endParaRPr lang="en-NZ" sz="1800" dirty="0" smtClean="0"/>
          </a:p>
          <a:p>
            <a:endParaRPr lang="en-NZ" sz="1800" dirty="0"/>
          </a:p>
          <a:p>
            <a:endParaRPr lang="en-NZ" sz="1800" dirty="0" smtClean="0"/>
          </a:p>
          <a:p>
            <a:endParaRPr lang="en-NZ" sz="1800" dirty="0" smtClean="0"/>
          </a:p>
          <a:p>
            <a:endParaRPr lang="en-NZ" sz="900" dirty="0" smtClean="0"/>
          </a:p>
          <a:p>
            <a:pPr marL="252412" lvl="1" indent="0">
              <a:buNone/>
            </a:pPr>
            <a:endParaRPr lang="en-GB" sz="1800" dirty="0" smtClean="0"/>
          </a:p>
          <a:p>
            <a:pPr lvl="1"/>
            <a:endParaRPr lang="en-NZ" sz="1800" dirty="0"/>
          </a:p>
          <a:p>
            <a:pPr lvl="1"/>
            <a:endParaRPr lang="en-NZ" sz="1800" dirty="0" smtClean="0"/>
          </a:p>
          <a:p>
            <a:pPr lvl="1"/>
            <a:r>
              <a:rPr lang="en-NZ" sz="1800" dirty="0" smtClean="0"/>
              <a:t>Median OS was 15.5 </a:t>
            </a:r>
            <a:r>
              <a:rPr lang="en-NZ" sz="1800" dirty="0" err="1" smtClean="0"/>
              <a:t>mos</a:t>
            </a:r>
            <a:r>
              <a:rPr lang="en-NZ" sz="1800" dirty="0" smtClean="0"/>
              <a:t> for </a:t>
            </a:r>
            <a:r>
              <a:rPr lang="it-IT" sz="1800" dirty="0" err="1" smtClean="0">
                <a:solidFill>
                  <a:srgbClr val="363636"/>
                </a:solidFill>
              </a:rPr>
              <a:t>second</a:t>
            </a:r>
            <a:r>
              <a:rPr lang="it-IT" sz="1800" dirty="0" smtClean="0">
                <a:solidFill>
                  <a:srgbClr val="363636"/>
                </a:solidFill>
              </a:rPr>
              <a:t>-line </a:t>
            </a:r>
            <a:r>
              <a:rPr lang="it-IT" sz="1800" dirty="0">
                <a:solidFill>
                  <a:srgbClr val="363636"/>
                </a:solidFill>
              </a:rPr>
              <a:t>CT </a:t>
            </a:r>
            <a:r>
              <a:rPr lang="it-IT" sz="1800" dirty="0" smtClean="0">
                <a:solidFill>
                  <a:srgbClr val="363636"/>
                </a:solidFill>
              </a:rPr>
              <a:t>(77 </a:t>
            </a:r>
            <a:r>
              <a:rPr lang="it-IT" sz="1800" dirty="0" err="1" smtClean="0">
                <a:solidFill>
                  <a:srgbClr val="363636"/>
                </a:solidFill>
              </a:rPr>
              <a:t>events</a:t>
            </a:r>
            <a:r>
              <a:rPr lang="it-IT" sz="1800" dirty="0" smtClean="0">
                <a:solidFill>
                  <a:srgbClr val="363636"/>
                </a:solidFill>
              </a:rPr>
              <a:t>) vs. 14.1 </a:t>
            </a:r>
            <a:r>
              <a:rPr lang="it-IT" sz="1800" dirty="0" err="1" smtClean="0">
                <a:solidFill>
                  <a:srgbClr val="363636"/>
                </a:solidFill>
              </a:rPr>
              <a:t>mos</a:t>
            </a:r>
            <a:r>
              <a:rPr lang="it-IT" sz="1800" dirty="0" smtClean="0">
                <a:solidFill>
                  <a:srgbClr val="363636"/>
                </a:solidFill>
              </a:rPr>
              <a:t> for </a:t>
            </a:r>
            <a:r>
              <a:rPr lang="it-IT" sz="1800" dirty="0" err="1" smtClean="0">
                <a:solidFill>
                  <a:srgbClr val="363636"/>
                </a:solidFill>
              </a:rPr>
              <a:t>second</a:t>
            </a:r>
            <a:r>
              <a:rPr lang="it-IT" sz="1800" dirty="0" smtClean="0">
                <a:solidFill>
                  <a:srgbClr val="363636"/>
                </a:solidFill>
              </a:rPr>
              <a:t>-line CT+BEV (73 </a:t>
            </a:r>
            <a:r>
              <a:rPr lang="it-IT" sz="1800" dirty="0" err="1" smtClean="0">
                <a:solidFill>
                  <a:srgbClr val="363636"/>
                </a:solidFill>
              </a:rPr>
              <a:t>events</a:t>
            </a:r>
            <a:r>
              <a:rPr lang="it-IT" sz="1800" dirty="0" smtClean="0">
                <a:solidFill>
                  <a:srgbClr val="363636"/>
                </a:solidFill>
              </a:rPr>
              <a:t>; HR 0.77; 95% CI: 0.56, 1.07; p=0.12)</a:t>
            </a:r>
            <a:endParaRPr lang="en-GB" sz="1800" dirty="0"/>
          </a:p>
        </p:txBody>
      </p:sp>
      <p:sp>
        <p:nvSpPr>
          <p:cNvPr id="208" name="Text Box 8"/>
          <p:cNvSpPr txBox="1">
            <a:spLocks noChangeArrowheads="1"/>
          </p:cNvSpPr>
          <p:nvPr/>
        </p:nvSpPr>
        <p:spPr bwMode="auto">
          <a:xfrm>
            <a:off x="5339023" y="6490286"/>
            <a:ext cx="358431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a:solidFill>
                  <a:srgbClr val="363636"/>
                </a:solidFill>
              </a:rPr>
              <a:t>Salvatore et </a:t>
            </a:r>
            <a:r>
              <a:rPr lang="en-GB" sz="1100" dirty="0" smtClean="0">
                <a:solidFill>
                  <a:srgbClr val="363636"/>
                </a:solidFill>
              </a:rPr>
              <a:t>al. </a:t>
            </a:r>
            <a:r>
              <a:rPr lang="en-GB" sz="1100" dirty="0">
                <a:solidFill>
                  <a:srgbClr val="363636"/>
                </a:solidFill>
              </a:rPr>
              <a:t>Ann </a:t>
            </a:r>
            <a:r>
              <a:rPr lang="en-GB" sz="1100" dirty="0" err="1">
                <a:solidFill>
                  <a:srgbClr val="363636"/>
                </a:solidFill>
              </a:rPr>
              <a:t>Oncol</a:t>
            </a:r>
            <a:r>
              <a:rPr lang="en-GB" sz="1100" dirty="0">
                <a:solidFill>
                  <a:srgbClr val="363636"/>
                </a:solidFill>
              </a:rPr>
              <a:t> 2013; 24(4): </a:t>
            </a:r>
            <a:r>
              <a:rPr lang="en-GB" sz="1100" dirty="0" smtClean="0">
                <a:solidFill>
                  <a:srgbClr val="363636"/>
                </a:solidFill>
              </a:rPr>
              <a:t>iv11–iv24</a:t>
            </a:r>
            <a:r>
              <a:rPr lang="en-GB" sz="1100" dirty="0">
                <a:solidFill>
                  <a:srgbClr val="363636"/>
                </a:solidFill>
              </a:rPr>
              <a:t>, O-0027</a:t>
            </a:r>
          </a:p>
        </p:txBody>
      </p:sp>
      <p:sp>
        <p:nvSpPr>
          <p:cNvPr id="227" name="Rettangolo 3"/>
          <p:cNvSpPr>
            <a:spLocks noChangeArrowheads="1"/>
          </p:cNvSpPr>
          <p:nvPr/>
        </p:nvSpPr>
        <p:spPr bwMode="auto">
          <a:xfrm>
            <a:off x="3487185" y="2756529"/>
            <a:ext cx="3219792"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lnSpc>
                <a:spcPct val="120000"/>
              </a:lnSpc>
              <a:spcBef>
                <a:spcPts val="0"/>
              </a:spcBef>
              <a:spcAft>
                <a:spcPts val="0"/>
              </a:spcAft>
            </a:pPr>
            <a:r>
              <a:rPr lang="it-IT" sz="1400" dirty="0" smtClean="0">
                <a:solidFill>
                  <a:srgbClr val="363636"/>
                </a:solidFill>
                <a:latin typeface="Arial"/>
                <a:cs typeface="Arial"/>
              </a:rPr>
              <a:t>HR 0.72 </a:t>
            </a:r>
            <a:r>
              <a:rPr lang="it-IT" sz="1400" dirty="0">
                <a:solidFill>
                  <a:srgbClr val="363636"/>
                </a:solidFill>
                <a:latin typeface="Arial"/>
                <a:cs typeface="Arial"/>
              </a:rPr>
              <a:t>(95% </a:t>
            </a:r>
            <a:r>
              <a:rPr lang="it-IT" sz="1400" dirty="0" smtClean="0">
                <a:solidFill>
                  <a:srgbClr val="363636"/>
                </a:solidFill>
                <a:latin typeface="Arial"/>
                <a:cs typeface="Arial"/>
              </a:rPr>
              <a:t>CI: 0.54, 0.97; p=0.029)</a:t>
            </a:r>
            <a:endParaRPr lang="it-IT" sz="1400" dirty="0">
              <a:solidFill>
                <a:srgbClr val="363636"/>
              </a:solidFill>
              <a:latin typeface="Arial"/>
              <a:cs typeface="Arial"/>
            </a:endParaRPr>
          </a:p>
        </p:txBody>
      </p:sp>
      <p:sp>
        <p:nvSpPr>
          <p:cNvPr id="11" name="TextBox 10"/>
          <p:cNvSpPr txBox="1"/>
          <p:nvPr/>
        </p:nvSpPr>
        <p:spPr>
          <a:xfrm rot="16200000">
            <a:off x="508043" y="2755620"/>
            <a:ext cx="1558440" cy="492443"/>
          </a:xfrm>
          <a:prstGeom prst="rect">
            <a:avLst/>
          </a:prstGeom>
          <a:noFill/>
        </p:spPr>
        <p:txBody>
          <a:bodyPr wrap="none" rtlCol="0">
            <a:spAutoFit/>
          </a:bodyPr>
          <a:lstStyle/>
          <a:p>
            <a:pPr algn="ctr"/>
            <a:r>
              <a:rPr lang="en-GB" sz="1300" dirty="0" smtClean="0"/>
              <a:t>Progression-free </a:t>
            </a:r>
            <a:br>
              <a:rPr lang="en-GB" sz="1300" dirty="0" smtClean="0"/>
            </a:br>
            <a:r>
              <a:rPr lang="en-GB" sz="1300" dirty="0" smtClean="0"/>
              <a:t>survival probability</a:t>
            </a:r>
            <a:endParaRPr lang="en-GB" sz="1300" dirty="0"/>
          </a:p>
        </p:txBody>
      </p:sp>
      <p:sp>
        <p:nvSpPr>
          <p:cNvPr id="12" name="TextBox 11"/>
          <p:cNvSpPr txBox="1"/>
          <p:nvPr/>
        </p:nvSpPr>
        <p:spPr>
          <a:xfrm>
            <a:off x="3806210" y="4327680"/>
            <a:ext cx="1978426" cy="292388"/>
          </a:xfrm>
          <a:prstGeom prst="rect">
            <a:avLst/>
          </a:prstGeom>
          <a:noFill/>
        </p:spPr>
        <p:txBody>
          <a:bodyPr wrap="none" rtlCol="0">
            <a:spAutoFit/>
          </a:bodyPr>
          <a:lstStyle/>
          <a:p>
            <a:pPr algn="ctr"/>
            <a:r>
              <a:rPr lang="en-GB" sz="1300" dirty="0" smtClean="0"/>
              <a:t>Follow-up time (months)</a:t>
            </a:r>
            <a:endParaRPr lang="en-GB" sz="1300" dirty="0"/>
          </a:p>
        </p:txBody>
      </p:sp>
      <p:sp>
        <p:nvSpPr>
          <p:cNvPr id="13" name="TextBox 12"/>
          <p:cNvSpPr txBox="1"/>
          <p:nvPr/>
        </p:nvSpPr>
        <p:spPr>
          <a:xfrm>
            <a:off x="1515586" y="1667132"/>
            <a:ext cx="397865"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14" name="TextBox 13"/>
          <p:cNvSpPr txBox="1"/>
          <p:nvPr/>
        </p:nvSpPr>
        <p:spPr>
          <a:xfrm>
            <a:off x="1515586" y="1895930"/>
            <a:ext cx="397865" cy="276999"/>
          </a:xfrm>
          <a:prstGeom prst="rect">
            <a:avLst/>
          </a:prstGeom>
          <a:noFill/>
        </p:spPr>
        <p:txBody>
          <a:bodyPr wrap="none" rtlCol="0" anchor="ctr" anchorCtr="0">
            <a:spAutoFit/>
          </a:bodyPr>
          <a:lstStyle/>
          <a:p>
            <a:pPr algn="r"/>
            <a:r>
              <a:rPr lang="en-GB" sz="1200" dirty="0" smtClean="0"/>
              <a:t>0.9</a:t>
            </a:r>
            <a:endParaRPr lang="en-GB" sz="1200" dirty="0"/>
          </a:p>
        </p:txBody>
      </p:sp>
      <p:sp>
        <p:nvSpPr>
          <p:cNvPr id="15" name="TextBox 14"/>
          <p:cNvSpPr txBox="1"/>
          <p:nvPr/>
        </p:nvSpPr>
        <p:spPr>
          <a:xfrm>
            <a:off x="1515586" y="2129478"/>
            <a:ext cx="397865"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16" name="TextBox 15"/>
          <p:cNvSpPr txBox="1"/>
          <p:nvPr/>
        </p:nvSpPr>
        <p:spPr>
          <a:xfrm>
            <a:off x="1515586" y="2348776"/>
            <a:ext cx="397865" cy="276999"/>
          </a:xfrm>
          <a:prstGeom prst="rect">
            <a:avLst/>
          </a:prstGeom>
          <a:noFill/>
        </p:spPr>
        <p:txBody>
          <a:bodyPr wrap="none" rtlCol="0" anchor="ctr" anchorCtr="0">
            <a:spAutoFit/>
          </a:bodyPr>
          <a:lstStyle/>
          <a:p>
            <a:pPr algn="r"/>
            <a:r>
              <a:rPr lang="en-GB" sz="1200" dirty="0" smtClean="0"/>
              <a:t>0.7</a:t>
            </a:r>
            <a:endParaRPr lang="en-GB" sz="1200" dirty="0"/>
          </a:p>
        </p:txBody>
      </p:sp>
      <p:sp>
        <p:nvSpPr>
          <p:cNvPr id="17" name="TextBox 16"/>
          <p:cNvSpPr txBox="1"/>
          <p:nvPr/>
        </p:nvSpPr>
        <p:spPr>
          <a:xfrm>
            <a:off x="1515586" y="2568074"/>
            <a:ext cx="397865"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18" name="TextBox 17"/>
          <p:cNvSpPr txBox="1"/>
          <p:nvPr/>
        </p:nvSpPr>
        <p:spPr>
          <a:xfrm>
            <a:off x="1515586" y="2792122"/>
            <a:ext cx="397865" cy="276999"/>
          </a:xfrm>
          <a:prstGeom prst="rect">
            <a:avLst/>
          </a:prstGeom>
          <a:noFill/>
        </p:spPr>
        <p:txBody>
          <a:bodyPr wrap="none" rtlCol="0" anchor="ctr" anchorCtr="0">
            <a:spAutoFit/>
          </a:bodyPr>
          <a:lstStyle/>
          <a:p>
            <a:pPr algn="r"/>
            <a:r>
              <a:rPr lang="en-GB" sz="1200" dirty="0" smtClean="0"/>
              <a:t>0.5</a:t>
            </a:r>
            <a:endParaRPr lang="en-GB" sz="1200" dirty="0"/>
          </a:p>
        </p:txBody>
      </p:sp>
      <p:sp>
        <p:nvSpPr>
          <p:cNvPr id="19" name="TextBox 18"/>
          <p:cNvSpPr txBox="1"/>
          <p:nvPr/>
        </p:nvSpPr>
        <p:spPr>
          <a:xfrm>
            <a:off x="1515586" y="3016170"/>
            <a:ext cx="397865"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20" name="TextBox 19"/>
          <p:cNvSpPr txBox="1"/>
          <p:nvPr/>
        </p:nvSpPr>
        <p:spPr>
          <a:xfrm>
            <a:off x="1515586" y="3244967"/>
            <a:ext cx="397865" cy="276999"/>
          </a:xfrm>
          <a:prstGeom prst="rect">
            <a:avLst/>
          </a:prstGeom>
          <a:noFill/>
        </p:spPr>
        <p:txBody>
          <a:bodyPr wrap="none" rtlCol="0" anchor="ctr" anchorCtr="0">
            <a:spAutoFit/>
          </a:bodyPr>
          <a:lstStyle/>
          <a:p>
            <a:pPr algn="r"/>
            <a:r>
              <a:rPr lang="en-GB" sz="1200" dirty="0" smtClean="0"/>
              <a:t>0.3</a:t>
            </a:r>
            <a:endParaRPr lang="en-GB" sz="1200" dirty="0"/>
          </a:p>
        </p:txBody>
      </p:sp>
      <p:sp>
        <p:nvSpPr>
          <p:cNvPr id="21" name="TextBox 20"/>
          <p:cNvSpPr txBox="1"/>
          <p:nvPr/>
        </p:nvSpPr>
        <p:spPr>
          <a:xfrm>
            <a:off x="1515586" y="3469015"/>
            <a:ext cx="397865"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22" name="TextBox 21"/>
          <p:cNvSpPr txBox="1"/>
          <p:nvPr/>
        </p:nvSpPr>
        <p:spPr>
          <a:xfrm>
            <a:off x="1515586" y="3697814"/>
            <a:ext cx="397865" cy="276999"/>
          </a:xfrm>
          <a:prstGeom prst="rect">
            <a:avLst/>
          </a:prstGeom>
          <a:noFill/>
        </p:spPr>
        <p:txBody>
          <a:bodyPr wrap="none" rtlCol="0" anchor="ctr" anchorCtr="0">
            <a:spAutoFit/>
          </a:bodyPr>
          <a:lstStyle/>
          <a:p>
            <a:pPr algn="r"/>
            <a:r>
              <a:rPr lang="en-GB" sz="1200" dirty="0" smtClean="0"/>
              <a:t>0.1</a:t>
            </a:r>
            <a:endParaRPr lang="en-GB" sz="1200" dirty="0"/>
          </a:p>
        </p:txBody>
      </p:sp>
      <p:sp>
        <p:nvSpPr>
          <p:cNvPr id="23" name="TextBox 22"/>
          <p:cNvSpPr txBox="1"/>
          <p:nvPr/>
        </p:nvSpPr>
        <p:spPr>
          <a:xfrm>
            <a:off x="1515586" y="3921861"/>
            <a:ext cx="397865" cy="276999"/>
          </a:xfrm>
          <a:prstGeom prst="rect">
            <a:avLst/>
          </a:prstGeom>
          <a:noFill/>
        </p:spPr>
        <p:txBody>
          <a:bodyPr wrap="none" rtlCol="0" anchor="ctr" anchorCtr="0">
            <a:spAutoFit/>
          </a:bodyPr>
          <a:lstStyle/>
          <a:p>
            <a:pPr algn="r"/>
            <a:r>
              <a:rPr lang="en-GB" sz="1200" dirty="0" smtClean="0"/>
              <a:t>0.0</a:t>
            </a:r>
            <a:endParaRPr lang="en-GB" sz="1200" dirty="0"/>
          </a:p>
        </p:txBody>
      </p:sp>
      <p:sp>
        <p:nvSpPr>
          <p:cNvPr id="24" name="TextBox 23"/>
          <p:cNvSpPr txBox="1"/>
          <p:nvPr/>
        </p:nvSpPr>
        <p:spPr>
          <a:xfrm>
            <a:off x="1789415" y="4104397"/>
            <a:ext cx="269625" cy="220612"/>
          </a:xfrm>
          <a:prstGeom prst="rect">
            <a:avLst/>
          </a:prstGeom>
          <a:noFill/>
        </p:spPr>
        <p:txBody>
          <a:bodyPr wrap="none" rtlCol="0">
            <a:spAutoFit/>
          </a:bodyPr>
          <a:lstStyle/>
          <a:p>
            <a:pPr algn="ctr"/>
            <a:r>
              <a:rPr lang="en-GB" sz="1200" dirty="0" smtClean="0"/>
              <a:t>0</a:t>
            </a:r>
            <a:endParaRPr lang="en-GB" sz="1200" dirty="0"/>
          </a:p>
        </p:txBody>
      </p:sp>
      <p:sp>
        <p:nvSpPr>
          <p:cNvPr id="25" name="TextBox 24"/>
          <p:cNvSpPr txBox="1"/>
          <p:nvPr/>
        </p:nvSpPr>
        <p:spPr>
          <a:xfrm>
            <a:off x="2953640" y="4104396"/>
            <a:ext cx="269625" cy="220612"/>
          </a:xfrm>
          <a:prstGeom prst="rect">
            <a:avLst/>
          </a:prstGeom>
          <a:noFill/>
        </p:spPr>
        <p:txBody>
          <a:bodyPr wrap="none" rtlCol="0">
            <a:spAutoFit/>
          </a:bodyPr>
          <a:lstStyle/>
          <a:p>
            <a:pPr algn="ctr"/>
            <a:r>
              <a:rPr lang="en-GB" sz="1200" dirty="0" smtClean="0"/>
              <a:t>6</a:t>
            </a:r>
            <a:endParaRPr lang="en-GB" sz="1200" dirty="0"/>
          </a:p>
        </p:txBody>
      </p:sp>
      <p:sp>
        <p:nvSpPr>
          <p:cNvPr id="26" name="TextBox 25"/>
          <p:cNvSpPr txBox="1"/>
          <p:nvPr/>
        </p:nvSpPr>
        <p:spPr>
          <a:xfrm>
            <a:off x="4044815" y="4104396"/>
            <a:ext cx="354584" cy="220612"/>
          </a:xfrm>
          <a:prstGeom prst="rect">
            <a:avLst/>
          </a:prstGeom>
          <a:noFill/>
        </p:spPr>
        <p:txBody>
          <a:bodyPr wrap="none" rtlCol="0">
            <a:spAutoFit/>
          </a:bodyPr>
          <a:lstStyle/>
          <a:p>
            <a:pPr algn="ctr"/>
            <a:r>
              <a:rPr lang="en-GB" sz="1200" dirty="0" smtClean="0"/>
              <a:t>12</a:t>
            </a:r>
            <a:endParaRPr lang="en-GB" sz="1200" dirty="0"/>
          </a:p>
        </p:txBody>
      </p:sp>
      <p:sp>
        <p:nvSpPr>
          <p:cNvPr id="27" name="TextBox 26"/>
          <p:cNvSpPr txBox="1"/>
          <p:nvPr/>
        </p:nvSpPr>
        <p:spPr>
          <a:xfrm>
            <a:off x="5164936" y="4104396"/>
            <a:ext cx="354584" cy="220612"/>
          </a:xfrm>
          <a:prstGeom prst="rect">
            <a:avLst/>
          </a:prstGeom>
          <a:noFill/>
        </p:spPr>
        <p:txBody>
          <a:bodyPr wrap="none" rtlCol="0">
            <a:spAutoFit/>
          </a:bodyPr>
          <a:lstStyle/>
          <a:p>
            <a:pPr algn="ctr"/>
            <a:r>
              <a:rPr lang="en-GB" sz="1200" dirty="0" smtClean="0"/>
              <a:t>18</a:t>
            </a:r>
            <a:endParaRPr lang="en-GB" sz="1200" dirty="0"/>
          </a:p>
        </p:txBody>
      </p:sp>
      <p:sp>
        <p:nvSpPr>
          <p:cNvPr id="28" name="TextBox 27"/>
          <p:cNvSpPr txBox="1"/>
          <p:nvPr/>
        </p:nvSpPr>
        <p:spPr>
          <a:xfrm>
            <a:off x="6299901" y="4104396"/>
            <a:ext cx="354584" cy="220612"/>
          </a:xfrm>
          <a:prstGeom prst="rect">
            <a:avLst/>
          </a:prstGeom>
          <a:noFill/>
        </p:spPr>
        <p:txBody>
          <a:bodyPr wrap="none" rtlCol="0">
            <a:spAutoFit/>
          </a:bodyPr>
          <a:lstStyle/>
          <a:p>
            <a:pPr algn="ctr"/>
            <a:r>
              <a:rPr lang="en-GB" sz="1200" dirty="0" smtClean="0"/>
              <a:t>24</a:t>
            </a:r>
            <a:endParaRPr lang="en-GB" sz="1200" dirty="0"/>
          </a:p>
        </p:txBody>
      </p:sp>
      <p:sp>
        <p:nvSpPr>
          <p:cNvPr id="29" name="TextBox 28"/>
          <p:cNvSpPr txBox="1"/>
          <p:nvPr/>
        </p:nvSpPr>
        <p:spPr>
          <a:xfrm>
            <a:off x="7434866" y="4104396"/>
            <a:ext cx="354584" cy="220612"/>
          </a:xfrm>
          <a:prstGeom prst="rect">
            <a:avLst/>
          </a:prstGeom>
          <a:noFill/>
        </p:spPr>
        <p:txBody>
          <a:bodyPr wrap="none" rtlCol="0">
            <a:spAutoFit/>
          </a:bodyPr>
          <a:lstStyle/>
          <a:p>
            <a:pPr algn="ctr"/>
            <a:r>
              <a:rPr lang="en-GB" sz="1200" dirty="0" smtClean="0"/>
              <a:t>30</a:t>
            </a:r>
            <a:endParaRPr lang="en-GB" sz="1200" dirty="0"/>
          </a:p>
        </p:txBody>
      </p:sp>
      <p:sp>
        <p:nvSpPr>
          <p:cNvPr id="34" name="Freeform 3"/>
          <p:cNvSpPr>
            <a:spLocks/>
          </p:cNvSpPr>
          <p:nvPr/>
        </p:nvSpPr>
        <p:spPr bwMode="auto">
          <a:xfrm>
            <a:off x="1915602" y="1799536"/>
            <a:ext cx="5759644" cy="2264894"/>
          </a:xfrm>
          <a:custGeom>
            <a:avLst/>
            <a:gdLst>
              <a:gd name="T0" fmla="*/ 0 w 451"/>
              <a:gd name="T1" fmla="*/ 0 h 324"/>
              <a:gd name="T2" fmla="*/ 0 w 451"/>
              <a:gd name="T3" fmla="*/ 324 h 324"/>
              <a:gd name="T4" fmla="*/ 451 w 451"/>
              <a:gd name="T5" fmla="*/ 324 h 324"/>
            </a:gdLst>
            <a:ahLst/>
            <a:cxnLst>
              <a:cxn ang="0">
                <a:pos x="T0" y="T1"/>
              </a:cxn>
              <a:cxn ang="0">
                <a:pos x="T2" y="T3"/>
              </a:cxn>
              <a:cxn ang="0">
                <a:pos x="T4" y="T5"/>
              </a:cxn>
            </a:cxnLst>
            <a:rect l="0" t="0" r="r" b="b"/>
            <a:pathLst>
              <a:path w="451" h="324">
                <a:moveTo>
                  <a:pt x="0" y="0"/>
                </a:moveTo>
                <a:lnTo>
                  <a:pt x="0" y="324"/>
                </a:lnTo>
                <a:lnTo>
                  <a:pt x="451" y="324"/>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solidFill>
                <a:srgbClr val="363636"/>
              </a:solidFill>
            </a:endParaRPr>
          </a:p>
        </p:txBody>
      </p:sp>
      <p:sp>
        <p:nvSpPr>
          <p:cNvPr id="35" name="Line 4"/>
          <p:cNvSpPr>
            <a:spLocks noChangeShapeType="1"/>
          </p:cNvSpPr>
          <p:nvPr/>
        </p:nvSpPr>
        <p:spPr bwMode="auto">
          <a:xfrm>
            <a:off x="1845363" y="1799536"/>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 name="Line 5"/>
          <p:cNvSpPr>
            <a:spLocks noChangeShapeType="1"/>
          </p:cNvSpPr>
          <p:nvPr/>
        </p:nvSpPr>
        <p:spPr bwMode="auto">
          <a:xfrm>
            <a:off x="1845363" y="2030219"/>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 name="Line 6"/>
          <p:cNvSpPr>
            <a:spLocks noChangeShapeType="1"/>
          </p:cNvSpPr>
          <p:nvPr/>
        </p:nvSpPr>
        <p:spPr bwMode="auto">
          <a:xfrm>
            <a:off x="1845363" y="2260903"/>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 name="Line 7"/>
          <p:cNvSpPr>
            <a:spLocks noChangeShapeType="1"/>
          </p:cNvSpPr>
          <p:nvPr/>
        </p:nvSpPr>
        <p:spPr bwMode="auto">
          <a:xfrm>
            <a:off x="1845363" y="2477606"/>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 name="Line 8"/>
          <p:cNvSpPr>
            <a:spLocks noChangeShapeType="1"/>
          </p:cNvSpPr>
          <p:nvPr/>
        </p:nvSpPr>
        <p:spPr bwMode="auto">
          <a:xfrm>
            <a:off x="1845363" y="2708289"/>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 name="Line 9"/>
          <p:cNvSpPr>
            <a:spLocks noChangeShapeType="1"/>
          </p:cNvSpPr>
          <p:nvPr/>
        </p:nvSpPr>
        <p:spPr bwMode="auto">
          <a:xfrm>
            <a:off x="1845363" y="2924992"/>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 name="Line 10"/>
          <p:cNvSpPr>
            <a:spLocks noChangeShapeType="1"/>
          </p:cNvSpPr>
          <p:nvPr/>
        </p:nvSpPr>
        <p:spPr bwMode="auto">
          <a:xfrm>
            <a:off x="1845363" y="3155676"/>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 name="Line 11"/>
          <p:cNvSpPr>
            <a:spLocks noChangeShapeType="1"/>
          </p:cNvSpPr>
          <p:nvPr/>
        </p:nvSpPr>
        <p:spPr bwMode="auto">
          <a:xfrm>
            <a:off x="1845363" y="3379369"/>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3" name="Line 12"/>
          <p:cNvSpPr>
            <a:spLocks noChangeShapeType="1"/>
          </p:cNvSpPr>
          <p:nvPr/>
        </p:nvSpPr>
        <p:spPr bwMode="auto">
          <a:xfrm>
            <a:off x="1845363" y="3603062"/>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 name="Line 13"/>
          <p:cNvSpPr>
            <a:spLocks noChangeShapeType="1"/>
          </p:cNvSpPr>
          <p:nvPr/>
        </p:nvSpPr>
        <p:spPr bwMode="auto">
          <a:xfrm>
            <a:off x="1845363" y="3833746"/>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 name="Line 14"/>
          <p:cNvSpPr>
            <a:spLocks noChangeShapeType="1"/>
          </p:cNvSpPr>
          <p:nvPr/>
        </p:nvSpPr>
        <p:spPr bwMode="auto">
          <a:xfrm>
            <a:off x="1853989" y="4063034"/>
            <a:ext cx="638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 name="Line 15"/>
          <p:cNvSpPr>
            <a:spLocks noChangeShapeType="1"/>
          </p:cNvSpPr>
          <p:nvPr/>
        </p:nvSpPr>
        <p:spPr bwMode="auto">
          <a:xfrm flipV="1">
            <a:off x="1915160" y="4064430"/>
            <a:ext cx="0" cy="349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 name="Line 16"/>
          <p:cNvSpPr>
            <a:spLocks noChangeShapeType="1"/>
          </p:cNvSpPr>
          <p:nvPr/>
        </p:nvSpPr>
        <p:spPr bwMode="auto">
          <a:xfrm flipV="1">
            <a:off x="3082103" y="4064430"/>
            <a:ext cx="0" cy="349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 name="Line 17"/>
          <p:cNvSpPr>
            <a:spLocks noChangeShapeType="1"/>
          </p:cNvSpPr>
          <p:nvPr/>
        </p:nvSpPr>
        <p:spPr bwMode="auto">
          <a:xfrm flipV="1">
            <a:off x="4214225" y="4064430"/>
            <a:ext cx="0" cy="349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 name="Line 18"/>
          <p:cNvSpPr>
            <a:spLocks noChangeShapeType="1"/>
          </p:cNvSpPr>
          <p:nvPr/>
        </p:nvSpPr>
        <p:spPr bwMode="auto">
          <a:xfrm flipV="1">
            <a:off x="5340890" y="4064430"/>
            <a:ext cx="0" cy="349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0" name="Line 19"/>
          <p:cNvSpPr>
            <a:spLocks noChangeShapeType="1"/>
          </p:cNvSpPr>
          <p:nvPr/>
        </p:nvSpPr>
        <p:spPr bwMode="auto">
          <a:xfrm flipV="1">
            <a:off x="6478467" y="4064430"/>
            <a:ext cx="0" cy="349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1" name="Line 20"/>
          <p:cNvSpPr>
            <a:spLocks noChangeShapeType="1"/>
          </p:cNvSpPr>
          <p:nvPr/>
        </p:nvSpPr>
        <p:spPr bwMode="auto">
          <a:xfrm flipV="1">
            <a:off x="7603274" y="4064430"/>
            <a:ext cx="0" cy="349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7" name="Freeform 2"/>
          <p:cNvSpPr>
            <a:spLocks/>
          </p:cNvSpPr>
          <p:nvPr/>
        </p:nvSpPr>
        <p:spPr bwMode="auto">
          <a:xfrm>
            <a:off x="1915047" y="1801018"/>
            <a:ext cx="5140860" cy="2216975"/>
          </a:xfrm>
          <a:custGeom>
            <a:avLst/>
            <a:gdLst>
              <a:gd name="T0" fmla="*/ 235 w 407"/>
              <a:gd name="T1" fmla="*/ 319 h 319"/>
              <a:gd name="T2" fmla="*/ 199 w 407"/>
              <a:gd name="T3" fmla="*/ 316 h 319"/>
              <a:gd name="T4" fmla="*/ 194 w 407"/>
              <a:gd name="T5" fmla="*/ 312 h 319"/>
              <a:gd name="T6" fmla="*/ 170 w 407"/>
              <a:gd name="T7" fmla="*/ 309 h 319"/>
              <a:gd name="T8" fmla="*/ 165 w 407"/>
              <a:gd name="T9" fmla="*/ 305 h 319"/>
              <a:gd name="T10" fmla="*/ 161 w 407"/>
              <a:gd name="T11" fmla="*/ 301 h 319"/>
              <a:gd name="T12" fmla="*/ 159 w 407"/>
              <a:gd name="T13" fmla="*/ 298 h 319"/>
              <a:gd name="T14" fmla="*/ 153 w 407"/>
              <a:gd name="T15" fmla="*/ 290 h 319"/>
              <a:gd name="T16" fmla="*/ 145 w 407"/>
              <a:gd name="T17" fmla="*/ 283 h 319"/>
              <a:gd name="T18" fmla="*/ 138 w 407"/>
              <a:gd name="T19" fmla="*/ 277 h 319"/>
              <a:gd name="T20" fmla="*/ 135 w 407"/>
              <a:gd name="T21" fmla="*/ 273 h 319"/>
              <a:gd name="T22" fmla="*/ 133 w 407"/>
              <a:gd name="T23" fmla="*/ 269 h 319"/>
              <a:gd name="T24" fmla="*/ 131 w 407"/>
              <a:gd name="T25" fmla="*/ 266 h 319"/>
              <a:gd name="T26" fmla="*/ 129 w 407"/>
              <a:gd name="T27" fmla="*/ 263 h 319"/>
              <a:gd name="T28" fmla="*/ 127 w 407"/>
              <a:gd name="T29" fmla="*/ 251 h 319"/>
              <a:gd name="T30" fmla="*/ 123 w 407"/>
              <a:gd name="T31" fmla="*/ 249 h 319"/>
              <a:gd name="T32" fmla="*/ 121 w 407"/>
              <a:gd name="T33" fmla="*/ 241 h 319"/>
              <a:gd name="T34" fmla="*/ 117 w 407"/>
              <a:gd name="T35" fmla="*/ 238 h 319"/>
              <a:gd name="T36" fmla="*/ 113 w 407"/>
              <a:gd name="T37" fmla="*/ 230 h 319"/>
              <a:gd name="T38" fmla="*/ 112 w 407"/>
              <a:gd name="T39" fmla="*/ 227 h 319"/>
              <a:gd name="T40" fmla="*/ 110 w 407"/>
              <a:gd name="T41" fmla="*/ 224 h 319"/>
              <a:gd name="T42" fmla="*/ 108 w 407"/>
              <a:gd name="T43" fmla="*/ 220 h 319"/>
              <a:gd name="T44" fmla="*/ 105 w 407"/>
              <a:gd name="T45" fmla="*/ 216 h 319"/>
              <a:gd name="T46" fmla="*/ 101 w 407"/>
              <a:gd name="T47" fmla="*/ 213 h 319"/>
              <a:gd name="T48" fmla="*/ 98 w 407"/>
              <a:gd name="T49" fmla="*/ 210 h 319"/>
              <a:gd name="T50" fmla="*/ 95 w 407"/>
              <a:gd name="T51" fmla="*/ 204 h 319"/>
              <a:gd name="T52" fmla="*/ 94 w 407"/>
              <a:gd name="T53" fmla="*/ 194 h 319"/>
              <a:gd name="T54" fmla="*/ 92 w 407"/>
              <a:gd name="T55" fmla="*/ 189 h 319"/>
              <a:gd name="T56" fmla="*/ 90 w 407"/>
              <a:gd name="T57" fmla="*/ 184 h 319"/>
              <a:gd name="T58" fmla="*/ 88 w 407"/>
              <a:gd name="T59" fmla="*/ 176 h 319"/>
              <a:gd name="T60" fmla="*/ 86 w 407"/>
              <a:gd name="T61" fmla="*/ 174 h 319"/>
              <a:gd name="T62" fmla="*/ 85 w 407"/>
              <a:gd name="T63" fmla="*/ 170 h 319"/>
              <a:gd name="T64" fmla="*/ 83 w 407"/>
              <a:gd name="T65" fmla="*/ 166 h 319"/>
              <a:gd name="T66" fmla="*/ 80 w 407"/>
              <a:gd name="T67" fmla="*/ 163 h 319"/>
              <a:gd name="T68" fmla="*/ 77 w 407"/>
              <a:gd name="T69" fmla="*/ 159 h 319"/>
              <a:gd name="T70" fmla="*/ 76 w 407"/>
              <a:gd name="T71" fmla="*/ 155 h 319"/>
              <a:gd name="T72" fmla="*/ 75 w 407"/>
              <a:gd name="T73" fmla="*/ 151 h 319"/>
              <a:gd name="T74" fmla="*/ 73 w 407"/>
              <a:gd name="T75" fmla="*/ 148 h 319"/>
              <a:gd name="T76" fmla="*/ 70 w 407"/>
              <a:gd name="T77" fmla="*/ 145 h 319"/>
              <a:gd name="T78" fmla="*/ 67 w 407"/>
              <a:gd name="T79" fmla="*/ 142 h 319"/>
              <a:gd name="T80" fmla="*/ 66 w 407"/>
              <a:gd name="T81" fmla="*/ 139 h 319"/>
              <a:gd name="T82" fmla="*/ 61 w 407"/>
              <a:gd name="T83" fmla="*/ 135 h 319"/>
              <a:gd name="T84" fmla="*/ 58 w 407"/>
              <a:gd name="T85" fmla="*/ 129 h 319"/>
              <a:gd name="T86" fmla="*/ 55 w 407"/>
              <a:gd name="T87" fmla="*/ 124 h 319"/>
              <a:gd name="T88" fmla="*/ 52 w 407"/>
              <a:gd name="T89" fmla="*/ 121 h 319"/>
              <a:gd name="T90" fmla="*/ 50 w 407"/>
              <a:gd name="T91" fmla="*/ 115 h 319"/>
              <a:gd name="T92" fmla="*/ 46 w 407"/>
              <a:gd name="T93" fmla="*/ 113 h 319"/>
              <a:gd name="T94" fmla="*/ 44 w 407"/>
              <a:gd name="T95" fmla="*/ 108 h 319"/>
              <a:gd name="T96" fmla="*/ 41 w 407"/>
              <a:gd name="T97" fmla="*/ 103 h 319"/>
              <a:gd name="T98" fmla="*/ 40 w 407"/>
              <a:gd name="T99" fmla="*/ 99 h 319"/>
              <a:gd name="T100" fmla="*/ 38 w 407"/>
              <a:gd name="T101" fmla="*/ 96 h 319"/>
              <a:gd name="T102" fmla="*/ 36 w 407"/>
              <a:gd name="T103" fmla="*/ 91 h 319"/>
              <a:gd name="T104" fmla="*/ 36 w 407"/>
              <a:gd name="T105" fmla="*/ 72 h 319"/>
              <a:gd name="T106" fmla="*/ 34 w 407"/>
              <a:gd name="T107" fmla="*/ 65 h 319"/>
              <a:gd name="T108" fmla="*/ 32 w 407"/>
              <a:gd name="T109" fmla="*/ 60 h 319"/>
              <a:gd name="T110" fmla="*/ 30 w 407"/>
              <a:gd name="T111" fmla="*/ 51 h 319"/>
              <a:gd name="T112" fmla="*/ 29 w 407"/>
              <a:gd name="T113" fmla="*/ 37 h 319"/>
              <a:gd name="T114" fmla="*/ 27 w 407"/>
              <a:gd name="T115" fmla="*/ 15 h 319"/>
              <a:gd name="T116" fmla="*/ 22 w 407"/>
              <a:gd name="T117" fmla="*/ 13 h 319"/>
              <a:gd name="T118" fmla="*/ 20 w 407"/>
              <a:gd name="T119" fmla="*/ 9 h 319"/>
              <a:gd name="T120" fmla="*/ 17 w 407"/>
              <a:gd name="T121" fmla="*/ 6 h 319"/>
              <a:gd name="T122" fmla="*/ 14 w 407"/>
              <a:gd name="T1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 h="319">
                <a:moveTo>
                  <a:pt x="407" y="319"/>
                </a:moveTo>
                <a:lnTo>
                  <a:pt x="235" y="319"/>
                </a:lnTo>
                <a:lnTo>
                  <a:pt x="235" y="316"/>
                </a:lnTo>
                <a:lnTo>
                  <a:pt x="199" y="316"/>
                </a:lnTo>
                <a:lnTo>
                  <a:pt x="199" y="312"/>
                </a:lnTo>
                <a:lnTo>
                  <a:pt x="194" y="312"/>
                </a:lnTo>
                <a:lnTo>
                  <a:pt x="194" y="309"/>
                </a:lnTo>
                <a:lnTo>
                  <a:pt x="170" y="309"/>
                </a:lnTo>
                <a:lnTo>
                  <a:pt x="170" y="305"/>
                </a:lnTo>
                <a:lnTo>
                  <a:pt x="165" y="305"/>
                </a:lnTo>
                <a:lnTo>
                  <a:pt x="165" y="301"/>
                </a:lnTo>
                <a:lnTo>
                  <a:pt x="161" y="301"/>
                </a:lnTo>
                <a:lnTo>
                  <a:pt x="161" y="298"/>
                </a:lnTo>
                <a:lnTo>
                  <a:pt x="159" y="298"/>
                </a:lnTo>
                <a:lnTo>
                  <a:pt x="159" y="290"/>
                </a:lnTo>
                <a:lnTo>
                  <a:pt x="153" y="290"/>
                </a:lnTo>
                <a:lnTo>
                  <a:pt x="153" y="283"/>
                </a:lnTo>
                <a:lnTo>
                  <a:pt x="145" y="283"/>
                </a:lnTo>
                <a:lnTo>
                  <a:pt x="145" y="277"/>
                </a:lnTo>
                <a:lnTo>
                  <a:pt x="138" y="277"/>
                </a:lnTo>
                <a:lnTo>
                  <a:pt x="138" y="273"/>
                </a:lnTo>
                <a:lnTo>
                  <a:pt x="135" y="273"/>
                </a:lnTo>
                <a:lnTo>
                  <a:pt x="135" y="269"/>
                </a:lnTo>
                <a:lnTo>
                  <a:pt x="133" y="269"/>
                </a:lnTo>
                <a:lnTo>
                  <a:pt x="133" y="266"/>
                </a:lnTo>
                <a:lnTo>
                  <a:pt x="131" y="266"/>
                </a:lnTo>
                <a:lnTo>
                  <a:pt x="131" y="263"/>
                </a:lnTo>
                <a:lnTo>
                  <a:pt x="129" y="263"/>
                </a:lnTo>
                <a:lnTo>
                  <a:pt x="129" y="251"/>
                </a:lnTo>
                <a:lnTo>
                  <a:pt x="127" y="251"/>
                </a:lnTo>
                <a:lnTo>
                  <a:pt x="127" y="249"/>
                </a:lnTo>
                <a:lnTo>
                  <a:pt x="123" y="249"/>
                </a:lnTo>
                <a:lnTo>
                  <a:pt x="123" y="241"/>
                </a:lnTo>
                <a:lnTo>
                  <a:pt x="121" y="241"/>
                </a:lnTo>
                <a:lnTo>
                  <a:pt x="121" y="238"/>
                </a:lnTo>
                <a:lnTo>
                  <a:pt x="117" y="238"/>
                </a:lnTo>
                <a:lnTo>
                  <a:pt x="117" y="230"/>
                </a:lnTo>
                <a:lnTo>
                  <a:pt x="113" y="230"/>
                </a:lnTo>
                <a:lnTo>
                  <a:pt x="113" y="227"/>
                </a:lnTo>
                <a:lnTo>
                  <a:pt x="112" y="227"/>
                </a:lnTo>
                <a:lnTo>
                  <a:pt x="112" y="224"/>
                </a:lnTo>
                <a:lnTo>
                  <a:pt x="110" y="224"/>
                </a:lnTo>
                <a:lnTo>
                  <a:pt x="110" y="220"/>
                </a:lnTo>
                <a:lnTo>
                  <a:pt x="108" y="220"/>
                </a:lnTo>
                <a:lnTo>
                  <a:pt x="108" y="216"/>
                </a:lnTo>
                <a:lnTo>
                  <a:pt x="105" y="216"/>
                </a:lnTo>
                <a:lnTo>
                  <a:pt x="105" y="213"/>
                </a:lnTo>
                <a:lnTo>
                  <a:pt x="101" y="213"/>
                </a:lnTo>
                <a:lnTo>
                  <a:pt x="101" y="210"/>
                </a:lnTo>
                <a:lnTo>
                  <a:pt x="98" y="210"/>
                </a:lnTo>
                <a:lnTo>
                  <a:pt x="98" y="204"/>
                </a:lnTo>
                <a:lnTo>
                  <a:pt x="95" y="204"/>
                </a:lnTo>
                <a:lnTo>
                  <a:pt x="95" y="194"/>
                </a:lnTo>
                <a:lnTo>
                  <a:pt x="94" y="194"/>
                </a:lnTo>
                <a:lnTo>
                  <a:pt x="94" y="189"/>
                </a:lnTo>
                <a:lnTo>
                  <a:pt x="92" y="189"/>
                </a:lnTo>
                <a:lnTo>
                  <a:pt x="92" y="184"/>
                </a:lnTo>
                <a:lnTo>
                  <a:pt x="90" y="184"/>
                </a:lnTo>
                <a:lnTo>
                  <a:pt x="90" y="176"/>
                </a:lnTo>
                <a:lnTo>
                  <a:pt x="88" y="176"/>
                </a:lnTo>
                <a:lnTo>
                  <a:pt x="88" y="174"/>
                </a:lnTo>
                <a:lnTo>
                  <a:pt x="86" y="174"/>
                </a:lnTo>
                <a:lnTo>
                  <a:pt x="86" y="170"/>
                </a:lnTo>
                <a:lnTo>
                  <a:pt x="85" y="170"/>
                </a:lnTo>
                <a:lnTo>
                  <a:pt x="85" y="166"/>
                </a:lnTo>
                <a:lnTo>
                  <a:pt x="83" y="166"/>
                </a:lnTo>
                <a:lnTo>
                  <a:pt x="83" y="163"/>
                </a:lnTo>
                <a:lnTo>
                  <a:pt x="80" y="163"/>
                </a:lnTo>
                <a:lnTo>
                  <a:pt x="80" y="159"/>
                </a:lnTo>
                <a:lnTo>
                  <a:pt x="77" y="159"/>
                </a:lnTo>
                <a:lnTo>
                  <a:pt x="77" y="155"/>
                </a:lnTo>
                <a:lnTo>
                  <a:pt x="76" y="155"/>
                </a:lnTo>
                <a:lnTo>
                  <a:pt x="76" y="151"/>
                </a:lnTo>
                <a:lnTo>
                  <a:pt x="75" y="151"/>
                </a:lnTo>
                <a:lnTo>
                  <a:pt x="75" y="148"/>
                </a:lnTo>
                <a:lnTo>
                  <a:pt x="73" y="148"/>
                </a:lnTo>
                <a:lnTo>
                  <a:pt x="73" y="145"/>
                </a:lnTo>
                <a:lnTo>
                  <a:pt x="70" y="145"/>
                </a:lnTo>
                <a:lnTo>
                  <a:pt x="70" y="142"/>
                </a:lnTo>
                <a:lnTo>
                  <a:pt x="67" y="142"/>
                </a:lnTo>
                <a:lnTo>
                  <a:pt x="67" y="139"/>
                </a:lnTo>
                <a:lnTo>
                  <a:pt x="66" y="139"/>
                </a:lnTo>
                <a:lnTo>
                  <a:pt x="66" y="135"/>
                </a:lnTo>
                <a:lnTo>
                  <a:pt x="61" y="135"/>
                </a:lnTo>
                <a:lnTo>
                  <a:pt x="61" y="129"/>
                </a:lnTo>
                <a:lnTo>
                  <a:pt x="58" y="129"/>
                </a:lnTo>
                <a:lnTo>
                  <a:pt x="58" y="124"/>
                </a:lnTo>
                <a:lnTo>
                  <a:pt x="55" y="124"/>
                </a:lnTo>
                <a:lnTo>
                  <a:pt x="55" y="121"/>
                </a:lnTo>
                <a:lnTo>
                  <a:pt x="52" y="121"/>
                </a:lnTo>
                <a:lnTo>
                  <a:pt x="52" y="115"/>
                </a:lnTo>
                <a:lnTo>
                  <a:pt x="50" y="115"/>
                </a:lnTo>
                <a:lnTo>
                  <a:pt x="50" y="113"/>
                </a:lnTo>
                <a:lnTo>
                  <a:pt x="46" y="113"/>
                </a:lnTo>
                <a:lnTo>
                  <a:pt x="46" y="108"/>
                </a:lnTo>
                <a:lnTo>
                  <a:pt x="44" y="108"/>
                </a:lnTo>
                <a:lnTo>
                  <a:pt x="44" y="103"/>
                </a:lnTo>
                <a:lnTo>
                  <a:pt x="41" y="103"/>
                </a:lnTo>
                <a:lnTo>
                  <a:pt x="41" y="99"/>
                </a:lnTo>
                <a:lnTo>
                  <a:pt x="40" y="99"/>
                </a:lnTo>
                <a:lnTo>
                  <a:pt x="40" y="96"/>
                </a:lnTo>
                <a:lnTo>
                  <a:pt x="38" y="96"/>
                </a:lnTo>
                <a:lnTo>
                  <a:pt x="38" y="91"/>
                </a:lnTo>
                <a:lnTo>
                  <a:pt x="36" y="91"/>
                </a:lnTo>
                <a:lnTo>
                  <a:pt x="36" y="76"/>
                </a:lnTo>
                <a:lnTo>
                  <a:pt x="36" y="72"/>
                </a:lnTo>
                <a:lnTo>
                  <a:pt x="34" y="72"/>
                </a:lnTo>
                <a:lnTo>
                  <a:pt x="34" y="65"/>
                </a:lnTo>
                <a:lnTo>
                  <a:pt x="32" y="65"/>
                </a:lnTo>
                <a:lnTo>
                  <a:pt x="32" y="60"/>
                </a:lnTo>
                <a:lnTo>
                  <a:pt x="30" y="60"/>
                </a:lnTo>
                <a:lnTo>
                  <a:pt x="30" y="51"/>
                </a:lnTo>
                <a:lnTo>
                  <a:pt x="29" y="51"/>
                </a:lnTo>
                <a:lnTo>
                  <a:pt x="29" y="37"/>
                </a:lnTo>
                <a:lnTo>
                  <a:pt x="27" y="37"/>
                </a:lnTo>
                <a:lnTo>
                  <a:pt x="27" y="15"/>
                </a:lnTo>
                <a:lnTo>
                  <a:pt x="22" y="15"/>
                </a:lnTo>
                <a:lnTo>
                  <a:pt x="22" y="13"/>
                </a:lnTo>
                <a:lnTo>
                  <a:pt x="20" y="13"/>
                </a:lnTo>
                <a:lnTo>
                  <a:pt x="20" y="9"/>
                </a:lnTo>
                <a:lnTo>
                  <a:pt x="17" y="9"/>
                </a:lnTo>
                <a:lnTo>
                  <a:pt x="17" y="6"/>
                </a:lnTo>
                <a:lnTo>
                  <a:pt x="14" y="6"/>
                </a:lnTo>
                <a:lnTo>
                  <a:pt x="14" y="0"/>
                </a:lnTo>
                <a:lnTo>
                  <a:pt x="0" y="0"/>
                </a:lnTo>
              </a:path>
            </a:pathLst>
          </a:custGeom>
          <a:noFill/>
          <a:ln w="381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endParaRPr lang="en-GB" sz="1600">
              <a:solidFill>
                <a:srgbClr val="363636"/>
              </a:solidFill>
            </a:endParaRPr>
          </a:p>
        </p:txBody>
      </p:sp>
      <p:sp>
        <p:nvSpPr>
          <p:cNvPr id="58" name="Freeform 3"/>
          <p:cNvSpPr>
            <a:spLocks/>
          </p:cNvSpPr>
          <p:nvPr/>
        </p:nvSpPr>
        <p:spPr bwMode="auto">
          <a:xfrm>
            <a:off x="1905293" y="1801018"/>
            <a:ext cx="4279501" cy="2216976"/>
          </a:xfrm>
          <a:custGeom>
            <a:avLst/>
            <a:gdLst>
              <a:gd name="T0" fmla="*/ 239 w 335"/>
              <a:gd name="T1" fmla="*/ 316 h 319"/>
              <a:gd name="T2" fmla="*/ 206 w 335"/>
              <a:gd name="T3" fmla="*/ 312 h 319"/>
              <a:gd name="T4" fmla="*/ 203 w 335"/>
              <a:gd name="T5" fmla="*/ 305 h 319"/>
              <a:gd name="T6" fmla="*/ 189 w 335"/>
              <a:gd name="T7" fmla="*/ 301 h 319"/>
              <a:gd name="T8" fmla="*/ 187 w 335"/>
              <a:gd name="T9" fmla="*/ 295 h 319"/>
              <a:gd name="T10" fmla="*/ 172 w 335"/>
              <a:gd name="T11" fmla="*/ 292 h 319"/>
              <a:gd name="T12" fmla="*/ 170 w 335"/>
              <a:gd name="T13" fmla="*/ 284 h 319"/>
              <a:gd name="T14" fmla="*/ 166 w 335"/>
              <a:gd name="T15" fmla="*/ 279 h 319"/>
              <a:gd name="T16" fmla="*/ 163 w 335"/>
              <a:gd name="T17" fmla="*/ 273 h 319"/>
              <a:gd name="T18" fmla="*/ 159 w 335"/>
              <a:gd name="T19" fmla="*/ 271 h 319"/>
              <a:gd name="T20" fmla="*/ 155 w 335"/>
              <a:gd name="T21" fmla="*/ 256 h 319"/>
              <a:gd name="T22" fmla="*/ 150 w 335"/>
              <a:gd name="T23" fmla="*/ 253 h 319"/>
              <a:gd name="T24" fmla="*/ 148 w 335"/>
              <a:gd name="T25" fmla="*/ 243 h 319"/>
              <a:gd name="T26" fmla="*/ 143 w 335"/>
              <a:gd name="T27" fmla="*/ 238 h 319"/>
              <a:gd name="T28" fmla="*/ 141 w 335"/>
              <a:gd name="T29" fmla="*/ 228 h 319"/>
              <a:gd name="T30" fmla="*/ 137 w 335"/>
              <a:gd name="T31" fmla="*/ 221 h 319"/>
              <a:gd name="T32" fmla="*/ 135 w 335"/>
              <a:gd name="T33" fmla="*/ 209 h 319"/>
              <a:gd name="T34" fmla="*/ 131 w 335"/>
              <a:gd name="T35" fmla="*/ 207 h 319"/>
              <a:gd name="T36" fmla="*/ 128 w 335"/>
              <a:gd name="T37" fmla="*/ 200 h 319"/>
              <a:gd name="T38" fmla="*/ 125 w 335"/>
              <a:gd name="T39" fmla="*/ 198 h 319"/>
              <a:gd name="T40" fmla="*/ 122 w 335"/>
              <a:gd name="T41" fmla="*/ 190 h 319"/>
              <a:gd name="T42" fmla="*/ 115 w 335"/>
              <a:gd name="T43" fmla="*/ 184 h 319"/>
              <a:gd name="T44" fmla="*/ 114 w 335"/>
              <a:gd name="T45" fmla="*/ 177 h 319"/>
              <a:gd name="T46" fmla="*/ 108 w 335"/>
              <a:gd name="T47" fmla="*/ 173 h 319"/>
              <a:gd name="T48" fmla="*/ 106 w 335"/>
              <a:gd name="T49" fmla="*/ 165 h 319"/>
              <a:gd name="T50" fmla="*/ 102 w 335"/>
              <a:gd name="T51" fmla="*/ 163 h 319"/>
              <a:gd name="T52" fmla="*/ 97 w 335"/>
              <a:gd name="T53" fmla="*/ 156 h 319"/>
              <a:gd name="T54" fmla="*/ 90 w 335"/>
              <a:gd name="T55" fmla="*/ 152 h 319"/>
              <a:gd name="T56" fmla="*/ 87 w 335"/>
              <a:gd name="T57" fmla="*/ 145 h 319"/>
              <a:gd name="T58" fmla="*/ 82 w 335"/>
              <a:gd name="T59" fmla="*/ 142 h 319"/>
              <a:gd name="T60" fmla="*/ 79 w 335"/>
              <a:gd name="T61" fmla="*/ 128 h 319"/>
              <a:gd name="T62" fmla="*/ 70 w 335"/>
              <a:gd name="T63" fmla="*/ 124 h 319"/>
              <a:gd name="T64" fmla="*/ 68 w 335"/>
              <a:gd name="T65" fmla="*/ 117 h 319"/>
              <a:gd name="T66" fmla="*/ 61 w 335"/>
              <a:gd name="T67" fmla="*/ 113 h 319"/>
              <a:gd name="T68" fmla="*/ 58 w 335"/>
              <a:gd name="T69" fmla="*/ 108 h 319"/>
              <a:gd name="T70" fmla="*/ 52 w 335"/>
              <a:gd name="T71" fmla="*/ 99 h 319"/>
              <a:gd name="T72" fmla="*/ 42 w 335"/>
              <a:gd name="T73" fmla="*/ 93 h 319"/>
              <a:gd name="T74" fmla="*/ 39 w 335"/>
              <a:gd name="T75" fmla="*/ 90 h 319"/>
              <a:gd name="T76" fmla="*/ 34 w 335"/>
              <a:gd name="T77" fmla="*/ 68 h 319"/>
              <a:gd name="T78" fmla="*/ 26 w 335"/>
              <a:gd name="T79" fmla="*/ 61 h 319"/>
              <a:gd name="T80" fmla="*/ 24 w 335"/>
              <a:gd name="T81" fmla="*/ 37 h 319"/>
              <a:gd name="T82" fmla="*/ 18 w 335"/>
              <a:gd name="T83" fmla="*/ 19 h 319"/>
              <a:gd name="T84" fmla="*/ 15 w 335"/>
              <a:gd name="T85" fmla="*/ 14 h 319"/>
              <a:gd name="T86" fmla="*/ 9 w 335"/>
              <a:gd name="T87" fmla="*/ 9 h 319"/>
              <a:gd name="T88" fmla="*/ 3 w 335"/>
              <a:gd name="T89"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5" h="319">
                <a:moveTo>
                  <a:pt x="335" y="319"/>
                </a:moveTo>
                <a:lnTo>
                  <a:pt x="239" y="319"/>
                </a:lnTo>
                <a:lnTo>
                  <a:pt x="239" y="316"/>
                </a:lnTo>
                <a:lnTo>
                  <a:pt x="232" y="316"/>
                </a:lnTo>
                <a:lnTo>
                  <a:pt x="232" y="312"/>
                </a:lnTo>
                <a:lnTo>
                  <a:pt x="206" y="312"/>
                </a:lnTo>
                <a:lnTo>
                  <a:pt x="206" y="308"/>
                </a:lnTo>
                <a:lnTo>
                  <a:pt x="203" y="308"/>
                </a:lnTo>
                <a:lnTo>
                  <a:pt x="203" y="305"/>
                </a:lnTo>
                <a:lnTo>
                  <a:pt x="192" y="305"/>
                </a:lnTo>
                <a:lnTo>
                  <a:pt x="192" y="301"/>
                </a:lnTo>
                <a:lnTo>
                  <a:pt x="189" y="301"/>
                </a:lnTo>
                <a:lnTo>
                  <a:pt x="189" y="298"/>
                </a:lnTo>
                <a:lnTo>
                  <a:pt x="187" y="298"/>
                </a:lnTo>
                <a:lnTo>
                  <a:pt x="187" y="295"/>
                </a:lnTo>
                <a:lnTo>
                  <a:pt x="183" y="295"/>
                </a:lnTo>
                <a:lnTo>
                  <a:pt x="183" y="292"/>
                </a:lnTo>
                <a:lnTo>
                  <a:pt x="172" y="292"/>
                </a:lnTo>
                <a:lnTo>
                  <a:pt x="172" y="287"/>
                </a:lnTo>
                <a:lnTo>
                  <a:pt x="170" y="287"/>
                </a:lnTo>
                <a:lnTo>
                  <a:pt x="170" y="284"/>
                </a:lnTo>
                <a:lnTo>
                  <a:pt x="168" y="284"/>
                </a:lnTo>
                <a:lnTo>
                  <a:pt x="168" y="279"/>
                </a:lnTo>
                <a:lnTo>
                  <a:pt x="166" y="279"/>
                </a:lnTo>
                <a:lnTo>
                  <a:pt x="166" y="277"/>
                </a:lnTo>
                <a:lnTo>
                  <a:pt x="163" y="277"/>
                </a:lnTo>
                <a:lnTo>
                  <a:pt x="163" y="273"/>
                </a:lnTo>
                <a:lnTo>
                  <a:pt x="161" y="273"/>
                </a:lnTo>
                <a:lnTo>
                  <a:pt x="161" y="271"/>
                </a:lnTo>
                <a:lnTo>
                  <a:pt x="159" y="271"/>
                </a:lnTo>
                <a:lnTo>
                  <a:pt x="159" y="259"/>
                </a:lnTo>
                <a:lnTo>
                  <a:pt x="155" y="259"/>
                </a:lnTo>
                <a:lnTo>
                  <a:pt x="155" y="256"/>
                </a:lnTo>
                <a:lnTo>
                  <a:pt x="153" y="256"/>
                </a:lnTo>
                <a:lnTo>
                  <a:pt x="153" y="253"/>
                </a:lnTo>
                <a:lnTo>
                  <a:pt x="150" y="253"/>
                </a:lnTo>
                <a:lnTo>
                  <a:pt x="150" y="250"/>
                </a:lnTo>
                <a:lnTo>
                  <a:pt x="148" y="250"/>
                </a:lnTo>
                <a:lnTo>
                  <a:pt x="148" y="243"/>
                </a:lnTo>
                <a:lnTo>
                  <a:pt x="146" y="243"/>
                </a:lnTo>
                <a:lnTo>
                  <a:pt x="146" y="238"/>
                </a:lnTo>
                <a:lnTo>
                  <a:pt x="143" y="238"/>
                </a:lnTo>
                <a:lnTo>
                  <a:pt x="143" y="235"/>
                </a:lnTo>
                <a:lnTo>
                  <a:pt x="141" y="235"/>
                </a:lnTo>
                <a:lnTo>
                  <a:pt x="141" y="228"/>
                </a:lnTo>
                <a:lnTo>
                  <a:pt x="139" y="228"/>
                </a:lnTo>
                <a:lnTo>
                  <a:pt x="139" y="221"/>
                </a:lnTo>
                <a:lnTo>
                  <a:pt x="137" y="221"/>
                </a:lnTo>
                <a:lnTo>
                  <a:pt x="137" y="214"/>
                </a:lnTo>
                <a:lnTo>
                  <a:pt x="135" y="214"/>
                </a:lnTo>
                <a:lnTo>
                  <a:pt x="135" y="209"/>
                </a:lnTo>
                <a:lnTo>
                  <a:pt x="133" y="209"/>
                </a:lnTo>
                <a:lnTo>
                  <a:pt x="133" y="207"/>
                </a:lnTo>
                <a:lnTo>
                  <a:pt x="131" y="207"/>
                </a:lnTo>
                <a:lnTo>
                  <a:pt x="131" y="203"/>
                </a:lnTo>
                <a:lnTo>
                  <a:pt x="128" y="203"/>
                </a:lnTo>
                <a:lnTo>
                  <a:pt x="128" y="200"/>
                </a:lnTo>
                <a:lnTo>
                  <a:pt x="126" y="200"/>
                </a:lnTo>
                <a:lnTo>
                  <a:pt x="126" y="198"/>
                </a:lnTo>
                <a:lnTo>
                  <a:pt x="125" y="198"/>
                </a:lnTo>
                <a:lnTo>
                  <a:pt x="125" y="194"/>
                </a:lnTo>
                <a:lnTo>
                  <a:pt x="122" y="194"/>
                </a:lnTo>
                <a:lnTo>
                  <a:pt x="122" y="190"/>
                </a:lnTo>
                <a:lnTo>
                  <a:pt x="120" y="190"/>
                </a:lnTo>
                <a:lnTo>
                  <a:pt x="120" y="184"/>
                </a:lnTo>
                <a:lnTo>
                  <a:pt x="115" y="184"/>
                </a:lnTo>
                <a:lnTo>
                  <a:pt x="115" y="180"/>
                </a:lnTo>
                <a:lnTo>
                  <a:pt x="114" y="180"/>
                </a:lnTo>
                <a:lnTo>
                  <a:pt x="114" y="177"/>
                </a:lnTo>
                <a:lnTo>
                  <a:pt x="111" y="177"/>
                </a:lnTo>
                <a:lnTo>
                  <a:pt x="111" y="173"/>
                </a:lnTo>
                <a:lnTo>
                  <a:pt x="108" y="173"/>
                </a:lnTo>
                <a:lnTo>
                  <a:pt x="108" y="170"/>
                </a:lnTo>
                <a:lnTo>
                  <a:pt x="106" y="170"/>
                </a:lnTo>
                <a:lnTo>
                  <a:pt x="106" y="165"/>
                </a:lnTo>
                <a:lnTo>
                  <a:pt x="103" y="165"/>
                </a:lnTo>
                <a:lnTo>
                  <a:pt x="103" y="163"/>
                </a:lnTo>
                <a:lnTo>
                  <a:pt x="102" y="163"/>
                </a:lnTo>
                <a:lnTo>
                  <a:pt x="102" y="158"/>
                </a:lnTo>
                <a:lnTo>
                  <a:pt x="97" y="158"/>
                </a:lnTo>
                <a:lnTo>
                  <a:pt x="97" y="156"/>
                </a:lnTo>
                <a:lnTo>
                  <a:pt x="94" y="156"/>
                </a:lnTo>
                <a:lnTo>
                  <a:pt x="94" y="152"/>
                </a:lnTo>
                <a:lnTo>
                  <a:pt x="90" y="152"/>
                </a:lnTo>
                <a:lnTo>
                  <a:pt x="90" y="149"/>
                </a:lnTo>
                <a:lnTo>
                  <a:pt x="87" y="149"/>
                </a:lnTo>
                <a:lnTo>
                  <a:pt x="87" y="145"/>
                </a:lnTo>
                <a:lnTo>
                  <a:pt x="85" y="145"/>
                </a:lnTo>
                <a:lnTo>
                  <a:pt x="85" y="142"/>
                </a:lnTo>
                <a:lnTo>
                  <a:pt x="82" y="142"/>
                </a:lnTo>
                <a:lnTo>
                  <a:pt x="82" y="135"/>
                </a:lnTo>
                <a:lnTo>
                  <a:pt x="79" y="135"/>
                </a:lnTo>
                <a:lnTo>
                  <a:pt x="79" y="128"/>
                </a:lnTo>
                <a:lnTo>
                  <a:pt x="74" y="128"/>
                </a:lnTo>
                <a:lnTo>
                  <a:pt x="74" y="124"/>
                </a:lnTo>
                <a:lnTo>
                  <a:pt x="70" y="124"/>
                </a:lnTo>
                <a:lnTo>
                  <a:pt x="70" y="121"/>
                </a:lnTo>
                <a:lnTo>
                  <a:pt x="68" y="121"/>
                </a:lnTo>
                <a:lnTo>
                  <a:pt x="68" y="117"/>
                </a:lnTo>
                <a:lnTo>
                  <a:pt x="64" y="117"/>
                </a:lnTo>
                <a:lnTo>
                  <a:pt x="64" y="113"/>
                </a:lnTo>
                <a:lnTo>
                  <a:pt x="61" y="113"/>
                </a:lnTo>
                <a:lnTo>
                  <a:pt x="61" y="111"/>
                </a:lnTo>
                <a:lnTo>
                  <a:pt x="58" y="111"/>
                </a:lnTo>
                <a:lnTo>
                  <a:pt x="58" y="108"/>
                </a:lnTo>
                <a:lnTo>
                  <a:pt x="54" y="108"/>
                </a:lnTo>
                <a:lnTo>
                  <a:pt x="54" y="99"/>
                </a:lnTo>
                <a:lnTo>
                  <a:pt x="52" y="99"/>
                </a:lnTo>
                <a:lnTo>
                  <a:pt x="52" y="97"/>
                </a:lnTo>
                <a:lnTo>
                  <a:pt x="42" y="97"/>
                </a:lnTo>
                <a:lnTo>
                  <a:pt x="42" y="93"/>
                </a:lnTo>
                <a:lnTo>
                  <a:pt x="40" y="93"/>
                </a:lnTo>
                <a:lnTo>
                  <a:pt x="40" y="90"/>
                </a:lnTo>
                <a:lnTo>
                  <a:pt x="39" y="90"/>
                </a:lnTo>
                <a:lnTo>
                  <a:pt x="39" y="86"/>
                </a:lnTo>
                <a:lnTo>
                  <a:pt x="34" y="86"/>
                </a:lnTo>
                <a:lnTo>
                  <a:pt x="34" y="68"/>
                </a:lnTo>
                <a:lnTo>
                  <a:pt x="28" y="68"/>
                </a:lnTo>
                <a:lnTo>
                  <a:pt x="28" y="61"/>
                </a:lnTo>
                <a:lnTo>
                  <a:pt x="26" y="61"/>
                </a:lnTo>
                <a:lnTo>
                  <a:pt x="26" y="51"/>
                </a:lnTo>
                <a:lnTo>
                  <a:pt x="24" y="51"/>
                </a:lnTo>
                <a:lnTo>
                  <a:pt x="24" y="37"/>
                </a:lnTo>
                <a:lnTo>
                  <a:pt x="22" y="37"/>
                </a:lnTo>
                <a:lnTo>
                  <a:pt x="22" y="19"/>
                </a:lnTo>
                <a:lnTo>
                  <a:pt x="18" y="19"/>
                </a:lnTo>
                <a:lnTo>
                  <a:pt x="18" y="16"/>
                </a:lnTo>
                <a:lnTo>
                  <a:pt x="15" y="16"/>
                </a:lnTo>
                <a:lnTo>
                  <a:pt x="15" y="14"/>
                </a:lnTo>
                <a:lnTo>
                  <a:pt x="11" y="14"/>
                </a:lnTo>
                <a:lnTo>
                  <a:pt x="11" y="9"/>
                </a:lnTo>
                <a:lnTo>
                  <a:pt x="9" y="9"/>
                </a:lnTo>
                <a:lnTo>
                  <a:pt x="9" y="6"/>
                </a:lnTo>
                <a:lnTo>
                  <a:pt x="3" y="6"/>
                </a:lnTo>
                <a:lnTo>
                  <a:pt x="3" y="0"/>
                </a:lnTo>
                <a:lnTo>
                  <a:pt x="0" y="0"/>
                </a:lnTo>
              </a:path>
            </a:pathLst>
          </a:custGeom>
          <a:noFill/>
          <a:ln w="38100" cap="flat" cmpd="sng" algn="ctr">
            <a:solidFill>
              <a:schemeClr val="accent1"/>
            </a:solidFill>
            <a:prstDash val="solid"/>
          </a:ln>
          <a:effectLst/>
        </p:spPr>
        <p:txBody>
          <a:bodyPr vert="horz" wrap="square" lIns="91440" tIns="45720" rIns="91440" bIns="45720" numCol="1" anchor="t" anchorCtr="0" compatLnSpc="1">
            <a:prstTxWarp prst="textNoShape">
              <a:avLst/>
            </a:prstTxWarp>
          </a:bodyPr>
          <a:lstStyle/>
          <a:p>
            <a:endParaRPr lang="en-GB" sz="1600">
              <a:solidFill>
                <a:srgbClr val="363636"/>
              </a:solidFill>
            </a:endParaRPr>
          </a:p>
        </p:txBody>
      </p:sp>
      <p:sp>
        <p:nvSpPr>
          <p:cNvPr id="2" name="Rectangle 1"/>
          <p:cNvSpPr/>
          <p:nvPr/>
        </p:nvSpPr>
        <p:spPr>
          <a:xfrm>
            <a:off x="6343060" y="3349387"/>
            <a:ext cx="2372765" cy="350865"/>
          </a:xfrm>
          <a:prstGeom prst="rect">
            <a:avLst/>
          </a:prstGeom>
        </p:spPr>
        <p:txBody>
          <a:bodyPr wrap="none">
            <a:spAutoFit/>
          </a:bodyPr>
          <a:lstStyle/>
          <a:p>
            <a:pPr fontAlgn="auto">
              <a:lnSpc>
                <a:spcPct val="120000"/>
              </a:lnSpc>
              <a:spcBef>
                <a:spcPts val="0"/>
              </a:spcBef>
              <a:spcAft>
                <a:spcPts val="0"/>
              </a:spcAft>
            </a:pPr>
            <a:r>
              <a:rPr lang="it-IT" sz="1400" dirty="0" err="1">
                <a:latin typeface="Arial"/>
                <a:cs typeface="Arial"/>
              </a:rPr>
              <a:t>Median</a:t>
            </a:r>
            <a:r>
              <a:rPr lang="it-IT" sz="1400" dirty="0">
                <a:latin typeface="Arial"/>
                <a:cs typeface="Arial"/>
              </a:rPr>
              <a:t> </a:t>
            </a:r>
            <a:r>
              <a:rPr lang="it-IT" sz="1400" dirty="0" smtClean="0">
                <a:latin typeface="Arial"/>
                <a:cs typeface="Arial"/>
              </a:rPr>
              <a:t>follow-up</a:t>
            </a:r>
            <a:r>
              <a:rPr lang="it-IT" sz="1400" dirty="0">
                <a:latin typeface="Arial"/>
                <a:cs typeface="Arial"/>
              </a:rPr>
              <a:t>: 32.6 </a:t>
            </a:r>
            <a:r>
              <a:rPr lang="it-IT" sz="1400" dirty="0" err="1" smtClean="0">
                <a:latin typeface="Arial"/>
                <a:cs typeface="Arial"/>
              </a:rPr>
              <a:t>mos</a:t>
            </a:r>
            <a:endParaRPr lang="it-IT" sz="1400" dirty="0">
              <a:latin typeface="Arial"/>
              <a:cs typeface="Arial"/>
            </a:endParaRPr>
          </a:p>
        </p:txBody>
      </p:sp>
      <p:grpSp>
        <p:nvGrpSpPr>
          <p:cNvPr id="5" name="Group 4"/>
          <p:cNvGrpSpPr/>
          <p:nvPr/>
        </p:nvGrpSpPr>
        <p:grpSpPr>
          <a:xfrm>
            <a:off x="4404650" y="1609482"/>
            <a:ext cx="4679574" cy="511439"/>
            <a:chOff x="3467499" y="1417320"/>
            <a:chExt cx="6108198" cy="653032"/>
          </a:xfrm>
        </p:grpSpPr>
        <p:sp>
          <p:nvSpPr>
            <p:cNvPr id="224" name="CasellaDiTesto 4"/>
            <p:cNvSpPr txBox="1">
              <a:spLocks noChangeArrowheads="1"/>
            </p:cNvSpPr>
            <p:nvPr/>
          </p:nvSpPr>
          <p:spPr bwMode="auto">
            <a:xfrm>
              <a:off x="3939746" y="1669507"/>
              <a:ext cx="5635951" cy="40084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fontAlgn="auto" hangingPunct="1">
                <a:lnSpc>
                  <a:spcPct val="120000"/>
                </a:lnSpc>
                <a:spcBef>
                  <a:spcPts val="0"/>
                </a:spcBef>
                <a:spcAft>
                  <a:spcPts val="0"/>
                </a:spcAft>
              </a:pPr>
              <a:r>
                <a:rPr lang="it-IT" sz="1200" dirty="0" smtClean="0">
                  <a:solidFill>
                    <a:srgbClr val="363636"/>
                  </a:solidFill>
                  <a:latin typeface="Arial"/>
                  <a:cs typeface="Arial"/>
                </a:rPr>
                <a:t>Second-line CT+BEV </a:t>
              </a:r>
              <a:r>
                <a:rPr lang="it-IT" sz="1200" dirty="0">
                  <a:solidFill>
                    <a:srgbClr val="363636"/>
                  </a:solidFill>
                  <a:latin typeface="Arial"/>
                  <a:cs typeface="Arial"/>
                </a:rPr>
                <a:t>(91 </a:t>
              </a:r>
              <a:r>
                <a:rPr lang="it-IT" sz="1200" dirty="0" err="1">
                  <a:solidFill>
                    <a:srgbClr val="363636"/>
                  </a:solidFill>
                  <a:latin typeface="Arial"/>
                  <a:cs typeface="Arial"/>
                </a:rPr>
                <a:t>events</a:t>
              </a:r>
              <a:r>
                <a:rPr lang="it-IT" sz="1200" dirty="0" smtClean="0">
                  <a:solidFill>
                    <a:srgbClr val="363636"/>
                  </a:solidFill>
                  <a:latin typeface="Arial"/>
                  <a:cs typeface="Arial"/>
                </a:rPr>
                <a:t>); </a:t>
              </a:r>
              <a:r>
                <a:rPr lang="it-IT" sz="1200" dirty="0" err="1">
                  <a:solidFill>
                    <a:srgbClr val="363636"/>
                  </a:solidFill>
                  <a:latin typeface="Arial"/>
                  <a:cs typeface="Arial"/>
                </a:rPr>
                <a:t>median</a:t>
              </a:r>
              <a:r>
                <a:rPr lang="it-IT" sz="1200" dirty="0">
                  <a:solidFill>
                    <a:srgbClr val="363636"/>
                  </a:solidFill>
                  <a:latin typeface="Arial"/>
                  <a:cs typeface="Arial"/>
                </a:rPr>
                <a:t> </a:t>
              </a:r>
              <a:r>
                <a:rPr lang="it-IT" sz="1200" dirty="0" smtClean="0">
                  <a:solidFill>
                    <a:srgbClr val="363636"/>
                  </a:solidFill>
                  <a:latin typeface="Arial"/>
                  <a:cs typeface="Arial"/>
                </a:rPr>
                <a:t>PFS 6.8 </a:t>
              </a:r>
              <a:r>
                <a:rPr lang="it-IT" sz="1200" dirty="0" err="1" smtClean="0">
                  <a:solidFill>
                    <a:srgbClr val="363636"/>
                  </a:solidFill>
                  <a:latin typeface="Arial"/>
                  <a:cs typeface="Arial"/>
                </a:rPr>
                <a:t>mos</a:t>
              </a:r>
              <a:endParaRPr lang="it-IT" sz="1200" dirty="0">
                <a:solidFill>
                  <a:srgbClr val="363636"/>
                </a:solidFill>
                <a:latin typeface="Arial"/>
                <a:cs typeface="Arial"/>
              </a:endParaRPr>
            </a:p>
          </p:txBody>
        </p:sp>
        <p:cxnSp>
          <p:nvCxnSpPr>
            <p:cNvPr id="225" name="Connettore 1 2"/>
            <p:cNvCxnSpPr/>
            <p:nvPr/>
          </p:nvCxnSpPr>
          <p:spPr bwMode="auto">
            <a:xfrm>
              <a:off x="3467499" y="1608446"/>
              <a:ext cx="489558" cy="0"/>
            </a:xfrm>
            <a:prstGeom prst="line">
              <a:avLst/>
            </a:prstGeom>
            <a:noFill/>
            <a:ln w="38100" cap="flat" cmpd="sng" algn="ctr">
              <a:solidFill>
                <a:schemeClr val="accent2"/>
              </a:solidFill>
              <a:prstDash val="solid"/>
            </a:ln>
            <a:effectLst/>
          </p:spPr>
        </p:cxnSp>
        <p:cxnSp>
          <p:nvCxnSpPr>
            <p:cNvPr id="226" name="Connettore 1 7"/>
            <p:cNvCxnSpPr/>
            <p:nvPr/>
          </p:nvCxnSpPr>
          <p:spPr bwMode="auto">
            <a:xfrm>
              <a:off x="3467499" y="1858937"/>
              <a:ext cx="489558" cy="0"/>
            </a:xfrm>
            <a:prstGeom prst="line">
              <a:avLst/>
            </a:prstGeom>
            <a:noFill/>
            <a:ln w="38100" cap="flat" cmpd="sng" algn="ctr">
              <a:solidFill>
                <a:schemeClr val="accent1"/>
              </a:solidFill>
              <a:prstDash val="solid"/>
            </a:ln>
            <a:effectLst/>
          </p:spPr>
        </p:cxnSp>
        <p:sp>
          <p:nvSpPr>
            <p:cNvPr id="52" name="CasellaDiTesto 4"/>
            <p:cNvSpPr txBox="1">
              <a:spLocks noChangeArrowheads="1"/>
            </p:cNvSpPr>
            <p:nvPr/>
          </p:nvSpPr>
          <p:spPr bwMode="auto">
            <a:xfrm>
              <a:off x="3939747" y="1417320"/>
              <a:ext cx="5148330" cy="40084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fontAlgn="auto" hangingPunct="1">
                <a:lnSpc>
                  <a:spcPct val="120000"/>
                </a:lnSpc>
                <a:spcBef>
                  <a:spcPts val="0"/>
                </a:spcBef>
                <a:spcAft>
                  <a:spcPts val="0"/>
                </a:spcAft>
              </a:pPr>
              <a:r>
                <a:rPr lang="it-IT" sz="1200" dirty="0" smtClean="0">
                  <a:solidFill>
                    <a:srgbClr val="363636"/>
                  </a:solidFill>
                  <a:latin typeface="Arial"/>
                  <a:cs typeface="Arial"/>
                </a:rPr>
                <a:t>Second-line CT </a:t>
              </a:r>
              <a:r>
                <a:rPr lang="it-IT" sz="1200" dirty="0">
                  <a:solidFill>
                    <a:srgbClr val="363636"/>
                  </a:solidFill>
                  <a:latin typeface="Arial"/>
                  <a:cs typeface="Arial"/>
                </a:rPr>
                <a:t>(90 </a:t>
              </a:r>
              <a:r>
                <a:rPr lang="it-IT" sz="1200" dirty="0" err="1">
                  <a:solidFill>
                    <a:srgbClr val="363636"/>
                  </a:solidFill>
                  <a:latin typeface="Arial"/>
                  <a:cs typeface="Arial"/>
                </a:rPr>
                <a:t>events</a:t>
              </a:r>
              <a:r>
                <a:rPr lang="it-IT" sz="1200" dirty="0" smtClean="0">
                  <a:solidFill>
                    <a:srgbClr val="363636"/>
                  </a:solidFill>
                  <a:latin typeface="Arial"/>
                  <a:cs typeface="Arial"/>
                </a:rPr>
                <a:t>); </a:t>
              </a:r>
              <a:r>
                <a:rPr lang="it-IT" sz="1200" dirty="0" err="1" smtClean="0">
                  <a:solidFill>
                    <a:srgbClr val="363636"/>
                  </a:solidFill>
                  <a:latin typeface="Arial"/>
                  <a:cs typeface="Arial"/>
                </a:rPr>
                <a:t>median</a:t>
              </a:r>
              <a:r>
                <a:rPr lang="it-IT" sz="1200" dirty="0" smtClean="0">
                  <a:solidFill>
                    <a:srgbClr val="363636"/>
                  </a:solidFill>
                  <a:latin typeface="Arial"/>
                  <a:cs typeface="Arial"/>
                </a:rPr>
                <a:t> PFS 5.0 </a:t>
              </a:r>
              <a:r>
                <a:rPr lang="it-IT" sz="1200" dirty="0" err="1" smtClean="0">
                  <a:solidFill>
                    <a:srgbClr val="363636"/>
                  </a:solidFill>
                  <a:latin typeface="Arial"/>
                  <a:cs typeface="Arial"/>
                </a:rPr>
                <a:t>mos</a:t>
              </a:r>
              <a:endParaRPr lang="it-IT" sz="1200" dirty="0" smtClean="0">
                <a:solidFill>
                  <a:srgbClr val="363636"/>
                </a:solidFill>
                <a:latin typeface="Arial"/>
                <a:cs typeface="Arial"/>
              </a:endParaRPr>
            </a:p>
          </p:txBody>
        </p:sp>
      </p:grpSp>
      <p:graphicFrame>
        <p:nvGraphicFramePr>
          <p:cNvPr id="55" name="Table 54"/>
          <p:cNvGraphicFramePr>
            <a:graphicFrameLocks noGrp="1"/>
          </p:cNvGraphicFramePr>
          <p:nvPr>
            <p:extLst>
              <p:ext uri="{D42A27DB-BD31-4B8C-83A1-F6EECF244321}">
                <p14:modId xmlns:p14="http://schemas.microsoft.com/office/powerpoint/2010/main" val="1790285908"/>
              </p:ext>
            </p:extLst>
          </p:nvPr>
        </p:nvGraphicFramePr>
        <p:xfrm>
          <a:off x="600635" y="4824543"/>
          <a:ext cx="7761045" cy="685800"/>
        </p:xfrm>
        <a:graphic>
          <a:graphicData uri="http://schemas.openxmlformats.org/drawingml/2006/table">
            <a:tbl>
              <a:tblPr firstRow="1" bandRow="1">
                <a:tableStyleId>{69012ECD-51FC-41F1-AA8D-1B2483CD663E}</a:tableStyleId>
              </a:tblPr>
              <a:tblGrid>
                <a:gridCol w="2528047"/>
                <a:gridCol w="2469478"/>
                <a:gridCol w="2763520"/>
              </a:tblGrid>
              <a:tr h="276740">
                <a:tc>
                  <a:txBody>
                    <a:bodyPr/>
                    <a:lstStyle/>
                    <a:p>
                      <a:endParaRPr lang="en-GB" sz="1300" dirty="0">
                        <a:solidFill>
                          <a:schemeClr val="tx2"/>
                        </a:solidFill>
                        <a:latin typeface="+mn-lt"/>
                        <a:cs typeface="Calibri" panose="020F0502020204030204" pitchFamily="34" charset="0"/>
                      </a:endParaRPr>
                    </a:p>
                  </a:txBody>
                  <a:tcPr marL="87086" marR="87086"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2"/>
                          </a:solidFill>
                          <a:effectLst/>
                          <a:latin typeface="+mn-lt"/>
                          <a:ea typeface="ヒラギノ角ゴ Pro W3" pitchFamily="-107" charset="-128"/>
                        </a:rPr>
                        <a:t>Second-line CT, % (n=92)</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2"/>
                          </a:solidFill>
                          <a:effectLst/>
                          <a:latin typeface="+mn-lt"/>
                          <a:ea typeface="ヒラギノ角ゴ Pro W3" pitchFamily="-107" charset="-128"/>
                        </a:rPr>
                        <a:t>Second-line CT+BEV, % (n=92)</a:t>
                      </a:r>
                    </a:p>
                  </a:txBody>
                  <a:tcPr marL="0" marR="0" marT="0" marB="0" anchor="ctr" horzOverflow="overflow"/>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cap="none" normalizeH="0" baseline="0" dirty="0" smtClean="0">
                          <a:ln>
                            <a:noFill/>
                          </a:ln>
                          <a:solidFill>
                            <a:schemeClr val="tx1"/>
                          </a:solidFill>
                          <a:effectLst/>
                          <a:latin typeface="+mn-lt"/>
                          <a:ea typeface="ヒラギノ角ゴ Pro W3" pitchFamily="-107" charset="-128"/>
                        </a:rPr>
                        <a:t> Overall response rate</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ヒラギノ角ゴ Pro W3" pitchFamily="-107" charset="-128"/>
                        </a:rPr>
                        <a:t>18</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ヒラギノ角ゴ Pro W3" pitchFamily="-107" charset="-128"/>
                        </a:rPr>
                        <a:t>21</a:t>
                      </a:r>
                    </a:p>
                  </a:txBody>
                  <a:tcPr marL="0" marR="0" marT="0" marB="0" anchor="ctr" horzOverflow="overflow"/>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cap="none" normalizeH="0" baseline="0" dirty="0" smtClean="0">
                          <a:ln>
                            <a:noFill/>
                          </a:ln>
                          <a:solidFill>
                            <a:schemeClr val="tx1"/>
                          </a:solidFill>
                          <a:effectLst/>
                          <a:latin typeface="+mn-lt"/>
                          <a:ea typeface="ヒラギノ角ゴ Pro W3" pitchFamily="-107" charset="-128"/>
                        </a:rPr>
                        <a:t> Stable disease</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ヒラギノ角ゴ Pro W3" pitchFamily="-107" charset="-128"/>
                        </a:rPr>
                        <a:t>44</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mn-lt"/>
                          <a:ea typeface="ヒラギノ角ゴ Pro W3" pitchFamily="-107" charset="-128"/>
                        </a:rPr>
                        <a:t>50</a:t>
                      </a:r>
                    </a:p>
                  </a:txBody>
                  <a:tcPr marL="0" marR="0" marT="0" marB="0" anchor="ctr" horzOverflow="overflow"/>
                </a:tc>
              </a:tr>
            </a:tbl>
          </a:graphicData>
        </a:graphic>
      </p:graphicFrame>
    </p:spTree>
    <p:custDataLst>
      <p:tags r:id="rId1"/>
    </p:custDataLst>
    <p:extLst>
      <p:ext uri="{BB962C8B-B14F-4D97-AF65-F5344CB8AC3E}">
        <p14:creationId xmlns:p14="http://schemas.microsoft.com/office/powerpoint/2010/main" val="34158597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NZ" sz="1800" dirty="0" smtClean="0">
                <a:solidFill>
                  <a:srgbClr val="043882"/>
                </a:solidFill>
              </a:rPr>
              <a:t>O-0027: Bevacizumab </a:t>
            </a:r>
            <a:r>
              <a:rPr lang="en-NZ" sz="1800" dirty="0">
                <a:solidFill>
                  <a:srgbClr val="043882"/>
                </a:solidFill>
              </a:rPr>
              <a:t>beyond progression in metastatic colorectal cancer patients receiving a first-line treatment containing bevacizumab: update of the BEBYP trial by the GONO group – </a:t>
            </a:r>
            <a:r>
              <a:rPr lang="en-NZ" sz="1800" i="1" dirty="0">
                <a:solidFill>
                  <a:srgbClr val="043882"/>
                </a:solidFill>
              </a:rPr>
              <a:t>Salvatore L et al</a:t>
            </a:r>
            <a:endParaRPr lang="en-GB" sz="2400" dirty="0"/>
          </a:p>
        </p:txBody>
      </p:sp>
      <p:sp>
        <p:nvSpPr>
          <p:cNvPr id="5123" name="Rectangle 3"/>
          <p:cNvSpPr>
            <a:spLocks noGrp="1" noChangeArrowheads="1"/>
          </p:cNvSpPr>
          <p:nvPr>
            <p:ph type="body" idx="1"/>
          </p:nvPr>
        </p:nvSpPr>
        <p:spPr/>
        <p:txBody>
          <a:bodyPr/>
          <a:lstStyle/>
          <a:p>
            <a:r>
              <a:rPr lang="en-NZ" sz="1800" dirty="0" smtClean="0"/>
              <a:t>Key results (continued)</a:t>
            </a:r>
            <a:endParaRPr lang="en-GB" sz="1800" dirty="0" smtClean="0"/>
          </a:p>
          <a:p>
            <a:endParaRPr lang="en-GB" sz="1800" dirty="0" smtClean="0"/>
          </a:p>
          <a:p>
            <a:endParaRPr lang="en-NZ" sz="1800" dirty="0" smtClean="0"/>
          </a:p>
          <a:p>
            <a:endParaRPr lang="en-NZ" sz="1800" dirty="0"/>
          </a:p>
          <a:p>
            <a:endParaRPr lang="en-GB" sz="1800" dirty="0"/>
          </a:p>
          <a:p>
            <a:r>
              <a:rPr lang="en-GB" sz="1800" b="1" dirty="0" smtClean="0"/>
              <a:t>Conclusions</a:t>
            </a:r>
            <a:endParaRPr lang="en-GB" sz="1800" b="1" dirty="0"/>
          </a:p>
          <a:p>
            <a:pPr lvl="1"/>
            <a:r>
              <a:rPr lang="en-GB" sz="1800" b="1" dirty="0" smtClean="0"/>
              <a:t>This study fulfilled its primary endpoint and demonstrated </a:t>
            </a:r>
            <a:r>
              <a:rPr lang="en-GB" sz="1800" b="1" dirty="0"/>
              <a:t>an improvement in PFS by continuing </a:t>
            </a:r>
            <a:r>
              <a:rPr lang="en-GB" sz="1800" b="1" dirty="0" smtClean="0"/>
              <a:t>BEV in second-line treatment for patients </a:t>
            </a:r>
            <a:r>
              <a:rPr lang="en-GB" sz="1800" b="1" dirty="0"/>
              <a:t>with </a:t>
            </a:r>
            <a:r>
              <a:rPr lang="en-GB" sz="1800" b="1" dirty="0" err="1"/>
              <a:t>unresectable</a:t>
            </a:r>
            <a:r>
              <a:rPr lang="en-GB" sz="1800" b="1" dirty="0"/>
              <a:t> </a:t>
            </a:r>
            <a:r>
              <a:rPr lang="en-GB" sz="1800" b="1" dirty="0" err="1"/>
              <a:t>mCRC</a:t>
            </a:r>
            <a:r>
              <a:rPr lang="en-GB" sz="1800" b="1" dirty="0"/>
              <a:t> </a:t>
            </a:r>
            <a:r>
              <a:rPr lang="en-GB" sz="1800" b="1" dirty="0" smtClean="0"/>
              <a:t>who </a:t>
            </a:r>
            <a:r>
              <a:rPr lang="en-GB" sz="1800" b="1" dirty="0"/>
              <a:t>had received </a:t>
            </a:r>
            <a:r>
              <a:rPr lang="en-GB" sz="1800" b="1" dirty="0" smtClean="0"/>
              <a:t>first-line CT+BEV</a:t>
            </a:r>
          </a:p>
          <a:p>
            <a:pPr lvl="1"/>
            <a:r>
              <a:rPr lang="en-GB" sz="1800" b="1" dirty="0" smtClean="0"/>
              <a:t>The addition of BEV in combination with second-line CT represents a </a:t>
            </a:r>
            <a:br>
              <a:rPr lang="en-GB" sz="1800" b="1" dirty="0" smtClean="0"/>
            </a:br>
            <a:r>
              <a:rPr lang="en-GB" sz="1800" b="1" dirty="0" smtClean="0"/>
              <a:t>well-tolerated treatment option</a:t>
            </a:r>
          </a:p>
        </p:txBody>
      </p:sp>
      <p:sp>
        <p:nvSpPr>
          <p:cNvPr id="5124" name="Text Box 4"/>
          <p:cNvSpPr txBox="1">
            <a:spLocks noChangeArrowheads="1"/>
          </p:cNvSpPr>
          <p:nvPr/>
        </p:nvSpPr>
        <p:spPr bwMode="auto">
          <a:xfrm>
            <a:off x="5339023" y="6490286"/>
            <a:ext cx="358431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a:t>Salvatore et </a:t>
            </a:r>
            <a:r>
              <a:rPr lang="en-GB" sz="1100" dirty="0" smtClean="0"/>
              <a:t>al. </a:t>
            </a:r>
            <a:r>
              <a:rPr lang="en-GB" sz="1100" dirty="0"/>
              <a:t>Ann </a:t>
            </a:r>
            <a:r>
              <a:rPr lang="en-GB" sz="1100" dirty="0" err="1"/>
              <a:t>Oncol</a:t>
            </a:r>
            <a:r>
              <a:rPr lang="en-GB" sz="1100" dirty="0"/>
              <a:t> 2013; 24(4): </a:t>
            </a:r>
            <a:r>
              <a:rPr lang="en-GB" sz="1100" dirty="0" smtClean="0"/>
              <a:t>iv11–iv24</a:t>
            </a:r>
            <a:r>
              <a:rPr lang="en-GB" sz="1100" dirty="0"/>
              <a:t>, O-0027</a:t>
            </a:r>
          </a:p>
        </p:txBody>
      </p:sp>
      <p:graphicFrame>
        <p:nvGraphicFramePr>
          <p:cNvPr id="5" name="Table 4"/>
          <p:cNvGraphicFramePr>
            <a:graphicFrameLocks noGrp="1"/>
          </p:cNvGraphicFramePr>
          <p:nvPr>
            <p:extLst>
              <p:ext uri="{D42A27DB-BD31-4B8C-83A1-F6EECF244321}">
                <p14:modId xmlns:p14="http://schemas.microsoft.com/office/powerpoint/2010/main" val="1287663184"/>
              </p:ext>
            </p:extLst>
          </p:nvPr>
        </p:nvGraphicFramePr>
        <p:xfrm>
          <a:off x="539675" y="1737342"/>
          <a:ext cx="8086165" cy="1234440"/>
        </p:xfrm>
        <a:graphic>
          <a:graphicData uri="http://schemas.openxmlformats.org/drawingml/2006/table">
            <a:tbl>
              <a:tblPr firstRow="1" bandRow="1">
                <a:tableStyleId>{69012ECD-51FC-41F1-AA8D-1B2483CD663E}</a:tableStyleId>
              </a:tblPr>
              <a:tblGrid>
                <a:gridCol w="2528047"/>
                <a:gridCol w="2469478"/>
                <a:gridCol w="3088640"/>
              </a:tblGrid>
              <a:tr h="276740">
                <a:tc>
                  <a:txBody>
                    <a:bodyPr/>
                    <a:lstStyle/>
                    <a:p>
                      <a:endParaRPr lang="en-GB" sz="1500" dirty="0">
                        <a:solidFill>
                          <a:schemeClr val="tx2"/>
                        </a:solidFill>
                        <a:latin typeface="+mn-lt"/>
                        <a:cs typeface="Calibri" panose="020F0502020204030204" pitchFamily="34" charset="0"/>
                      </a:endParaRPr>
                    </a:p>
                  </a:txBody>
                  <a:tcPr marL="87086" marR="87086"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2"/>
                          </a:solidFill>
                          <a:effectLst/>
                          <a:latin typeface="+mn-lt"/>
                          <a:ea typeface="ヒラギノ角ゴ Pro W3" pitchFamily="-107" charset="-128"/>
                        </a:rPr>
                        <a:t>Second-line CT, % (n=92)</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2"/>
                          </a:solidFill>
                          <a:effectLst/>
                          <a:latin typeface="+mn-lt"/>
                          <a:ea typeface="ヒラギノ角ゴ Pro W3" pitchFamily="-107" charset="-128"/>
                        </a:rPr>
                        <a:t>Second-line CT + BEV, % (n=92)</a:t>
                      </a:r>
                    </a:p>
                  </a:txBody>
                  <a:tcPr marL="0" marR="0" marT="0" marB="0" anchor="ctr" horzOverflow="overflow"/>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 Any grade adverse event</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93</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94</a:t>
                      </a:r>
                    </a:p>
                  </a:txBody>
                  <a:tcPr marL="0" marR="0" marT="0" marB="0" anchor="ctr" horzOverflow="overflow"/>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    Grade 3–4 adverse events</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43</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44</a:t>
                      </a:r>
                    </a:p>
                  </a:txBody>
                  <a:tcPr marL="0" marR="0" marT="0" marB="0" anchor="ctr" horzOverflow="overflow"/>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    Serious adverse events</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7</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7</a:t>
                      </a:r>
                    </a:p>
                  </a:txBody>
                  <a:tcPr marL="0" marR="0" marT="0" marB="0" anchor="ctr" horzOverflow="overflow"/>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    Toxic deaths</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ヒラギノ角ゴ Pro W3" pitchFamily="-107" charset="-128"/>
                        </a:rPr>
                        <a:t>1</a:t>
                      </a:r>
                    </a:p>
                  </a:txBody>
                  <a:tcPr marL="0" marR="0" marT="0" marB="0" anchor="ctr" horzOverflow="overflow"/>
                </a:tc>
              </a:tr>
            </a:tbl>
          </a:graphicData>
        </a:graphic>
      </p:graphicFrame>
    </p:spTree>
    <p:custDataLst>
      <p:tags r:id="rId1"/>
    </p:custDataLst>
    <p:extLst>
      <p:ext uri="{BB962C8B-B14F-4D97-AF65-F5344CB8AC3E}">
        <p14:creationId xmlns:p14="http://schemas.microsoft.com/office/powerpoint/2010/main" val="26702743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31: Molecular profiling of the CAPRI GOIM trial in KRAS wild type (</a:t>
            </a:r>
            <a:r>
              <a:rPr lang="en-GB" sz="1800" dirty="0" err="1" smtClean="0"/>
              <a:t>wt</a:t>
            </a:r>
            <a:r>
              <a:rPr lang="en-GB" sz="1800" dirty="0" smtClean="0"/>
              <a:t>) metastatic colorectal cancer (</a:t>
            </a:r>
            <a:r>
              <a:rPr lang="en-GB" sz="1800" dirty="0" err="1" smtClean="0"/>
              <a:t>mCRC</a:t>
            </a:r>
            <a:r>
              <a:rPr lang="en-GB" sz="1800" dirty="0" smtClean="0"/>
              <a:t>) patients (</a:t>
            </a:r>
            <a:r>
              <a:rPr lang="en-GB" sz="1800" dirty="0" err="1" smtClean="0"/>
              <a:t>pts</a:t>
            </a:r>
            <a:r>
              <a:rPr lang="en-GB" sz="1800" dirty="0" smtClean="0"/>
              <a:t>): Cetuximab + FOLFIRI followed by FOLFOX4 ± cetuximab – </a:t>
            </a:r>
            <a:r>
              <a:rPr lang="en-GB" sz="1800" i="1" dirty="0" err="1" smtClean="0"/>
              <a:t>Ciardiello</a:t>
            </a:r>
            <a:r>
              <a:rPr lang="en-GB" sz="1800" i="1" dirty="0" smtClean="0"/>
              <a:t> F et al</a:t>
            </a:r>
            <a:endParaRPr lang="en-GB" sz="1800" i="1" dirty="0"/>
          </a:p>
        </p:txBody>
      </p:sp>
      <p:sp>
        <p:nvSpPr>
          <p:cNvPr id="8" name="Content Placeholder 7"/>
          <p:cNvSpPr>
            <a:spLocks noGrp="1"/>
          </p:cNvSpPr>
          <p:nvPr>
            <p:ph idx="1"/>
          </p:nvPr>
        </p:nvSpPr>
        <p:spPr/>
        <p:txBody>
          <a:bodyPr/>
          <a:lstStyle/>
          <a:p>
            <a:r>
              <a:rPr lang="en-US" sz="1800" dirty="0" smtClean="0"/>
              <a:t>Study </a:t>
            </a:r>
            <a:r>
              <a:rPr lang="en-US" sz="1800" dirty="0"/>
              <a:t>objective</a:t>
            </a:r>
            <a:endParaRPr lang="en-US" sz="1600" dirty="0"/>
          </a:p>
          <a:p>
            <a:pPr lvl="1"/>
            <a:r>
              <a:rPr lang="en-GB" sz="1700" dirty="0" smtClean="0"/>
              <a:t>To </a:t>
            </a:r>
            <a:r>
              <a:rPr lang="en-GB" sz="1700" dirty="0"/>
              <a:t>compare </a:t>
            </a:r>
            <a:r>
              <a:rPr lang="en-GB" sz="1700" dirty="0" err="1" smtClean="0"/>
              <a:t>FOLFIRI+</a:t>
            </a:r>
            <a:r>
              <a:rPr lang="en-GB" sz="1700" dirty="0" err="1"/>
              <a:t>cetuximab</a:t>
            </a:r>
            <a:r>
              <a:rPr lang="en-GB" sz="1700" dirty="0" smtClean="0"/>
              <a:t> </a:t>
            </a:r>
            <a:r>
              <a:rPr lang="en-GB" sz="1700" dirty="0"/>
              <a:t>with mFOLFOX4 alone as second-line treatment in </a:t>
            </a:r>
            <a:r>
              <a:rPr lang="en-GB" sz="1700" dirty="0" err="1"/>
              <a:t>mCRC</a:t>
            </a:r>
            <a:r>
              <a:rPr lang="en-GB" sz="1700" dirty="0"/>
              <a:t> </a:t>
            </a:r>
            <a:r>
              <a:rPr lang="en-GB" sz="1700" dirty="0" smtClean="0"/>
              <a:t>patients </a:t>
            </a:r>
            <a:r>
              <a:rPr lang="en-GB" sz="1700" dirty="0"/>
              <a:t>with WT </a:t>
            </a:r>
            <a:r>
              <a:rPr lang="en-GB" sz="1700" dirty="0" smtClean="0"/>
              <a:t>tumours </a:t>
            </a:r>
            <a:r>
              <a:rPr lang="en-GB" sz="1700" dirty="0"/>
              <a:t>for </a:t>
            </a:r>
            <a:r>
              <a:rPr lang="en-GB" sz="1700" i="1" dirty="0"/>
              <a:t>KRAS</a:t>
            </a:r>
            <a:r>
              <a:rPr lang="en-GB" sz="1700" dirty="0"/>
              <a:t> exon 2, following first-line treatment with </a:t>
            </a:r>
            <a:r>
              <a:rPr lang="en-GB" sz="1700" dirty="0" err="1" smtClean="0"/>
              <a:t>FOLFIRI+</a:t>
            </a:r>
            <a:r>
              <a:rPr lang="en-GB" sz="1700" dirty="0" err="1"/>
              <a:t>cetuximab</a:t>
            </a:r>
            <a:r>
              <a:rPr lang="en-GB" sz="1700" dirty="0" smtClean="0"/>
              <a:t> </a:t>
            </a:r>
            <a:endParaRPr lang="en-GB" sz="1700" dirty="0"/>
          </a:p>
          <a:p>
            <a:endParaRPr lang="en-GB" dirty="0"/>
          </a:p>
        </p:txBody>
      </p:sp>
      <p:sp>
        <p:nvSpPr>
          <p:cNvPr id="22" name="Text Box 4"/>
          <p:cNvSpPr txBox="1">
            <a:spLocks noChangeArrowheads="1"/>
          </p:cNvSpPr>
          <p:nvPr/>
        </p:nvSpPr>
        <p:spPr bwMode="auto">
          <a:xfrm>
            <a:off x="5486500" y="6490286"/>
            <a:ext cx="343683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a:t>Ciardiello</a:t>
            </a:r>
            <a:r>
              <a:rPr lang="fr-FR" sz="1100" dirty="0"/>
              <a:t> </a:t>
            </a:r>
            <a:r>
              <a:rPr lang="fr-FR" sz="1100" dirty="0" smtClean="0"/>
              <a:t>et </a:t>
            </a:r>
            <a:r>
              <a:rPr lang="fr-FR" sz="1100" dirty="0"/>
              <a:t>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31)</a:t>
            </a:r>
            <a:endParaRPr lang="en-GB" sz="1100" dirty="0"/>
          </a:p>
        </p:txBody>
      </p:sp>
      <p:grpSp>
        <p:nvGrpSpPr>
          <p:cNvPr id="24" name="Group 23"/>
          <p:cNvGrpSpPr/>
          <p:nvPr/>
        </p:nvGrpSpPr>
        <p:grpSpPr>
          <a:xfrm>
            <a:off x="152400" y="2713484"/>
            <a:ext cx="8991600" cy="2945873"/>
            <a:chOff x="152400" y="2736319"/>
            <a:chExt cx="8991600" cy="2945873"/>
          </a:xfrm>
        </p:grpSpPr>
        <p:sp>
          <p:nvSpPr>
            <p:cNvPr id="26" name="AutoShape 12"/>
            <p:cNvSpPr>
              <a:spLocks noChangeArrowheads="1"/>
            </p:cNvSpPr>
            <p:nvPr/>
          </p:nvSpPr>
          <p:spPr bwMode="auto">
            <a:xfrm>
              <a:off x="8077200" y="4186763"/>
              <a:ext cx="990600" cy="614364"/>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PD or toxicity</a:t>
              </a:r>
              <a:endParaRPr lang="en-GB" altLang="zh-CN" sz="1600" dirty="0">
                <a:solidFill>
                  <a:schemeClr val="tx2"/>
                </a:solidFill>
                <a:ea typeface="SimSun" pitchFamily="2" charset="-122"/>
              </a:endParaRPr>
            </a:p>
          </p:txBody>
        </p:sp>
        <p:cxnSp>
          <p:nvCxnSpPr>
            <p:cNvPr id="27" name="AutoShape 21"/>
            <p:cNvCxnSpPr>
              <a:cxnSpLocks noChangeShapeType="1"/>
            </p:cNvCxnSpPr>
            <p:nvPr/>
          </p:nvCxnSpPr>
          <p:spPr bwMode="auto">
            <a:xfrm flipV="1">
              <a:off x="7543800" y="4499240"/>
              <a:ext cx="533400" cy="1"/>
            </a:xfrm>
            <a:prstGeom prst="straightConnector1">
              <a:avLst/>
            </a:prstGeom>
            <a:noFill/>
            <a:ln w="38100">
              <a:solidFill>
                <a:schemeClr val="bg1"/>
              </a:solidFill>
              <a:round/>
              <a:headEnd/>
              <a:tailEnd type="triangle" w="med" len="med"/>
            </a:ln>
          </p:spPr>
        </p:cxnSp>
        <p:grpSp>
          <p:nvGrpSpPr>
            <p:cNvPr id="31" name="Group 30"/>
            <p:cNvGrpSpPr/>
            <p:nvPr/>
          </p:nvGrpSpPr>
          <p:grpSpPr>
            <a:xfrm>
              <a:off x="152400" y="2736319"/>
              <a:ext cx="8991600" cy="2945873"/>
              <a:chOff x="152400" y="2828396"/>
              <a:chExt cx="8991600" cy="2945873"/>
            </a:xfrm>
          </p:grpSpPr>
          <p:grpSp>
            <p:nvGrpSpPr>
              <p:cNvPr id="17" name="Group 16"/>
              <p:cNvGrpSpPr/>
              <p:nvPr/>
            </p:nvGrpSpPr>
            <p:grpSpPr>
              <a:xfrm>
                <a:off x="152400" y="2828396"/>
                <a:ext cx="8915400" cy="2174873"/>
                <a:chOff x="152400" y="1821919"/>
                <a:chExt cx="8915400" cy="2174873"/>
              </a:xfrm>
            </p:grpSpPr>
            <p:sp>
              <p:nvSpPr>
                <p:cNvPr id="5" name="Oval 14"/>
                <p:cNvSpPr>
                  <a:spLocks noChangeArrowheads="1"/>
                </p:cNvSpPr>
                <p:nvPr/>
              </p:nvSpPr>
              <p:spPr bwMode="auto">
                <a:xfrm>
                  <a:off x="5076070" y="2636836"/>
                  <a:ext cx="583595" cy="584200"/>
                </a:xfrm>
                <a:prstGeom prst="ellipse">
                  <a:avLst/>
                </a:prstGeom>
                <a:noFill/>
                <a:ln w="28575">
                  <a:solidFill>
                    <a:schemeClr val="bg1"/>
                  </a:solidFill>
                  <a:round/>
                  <a:headEnd/>
                  <a:tailEnd/>
                </a:ln>
              </p:spPr>
              <p:txBody>
                <a:bodyPr wrap="none" anchor="ctr"/>
                <a:lstStyle/>
                <a:p>
                  <a:pPr algn="ctr"/>
                  <a:r>
                    <a:rPr lang="en-GB" altLang="zh-CN" sz="2000" b="1" dirty="0">
                      <a:solidFill>
                        <a:schemeClr val="bg1"/>
                      </a:solidFill>
                      <a:ea typeface="SimSun" pitchFamily="2" charset="-122"/>
                    </a:rPr>
                    <a:t>R</a:t>
                  </a:r>
                </a:p>
              </p:txBody>
            </p:sp>
            <p:cxnSp>
              <p:nvCxnSpPr>
                <p:cNvPr id="6" name="AutoShape 15"/>
                <p:cNvCxnSpPr>
                  <a:cxnSpLocks noChangeShapeType="1"/>
                  <a:stCxn id="5" idx="0"/>
                  <a:endCxn id="16" idx="1"/>
                </p:cNvCxnSpPr>
                <p:nvPr/>
              </p:nvCxnSpPr>
              <p:spPr bwMode="auto">
                <a:xfrm rot="5400000" flipH="1" flipV="1">
                  <a:off x="5491900" y="2108256"/>
                  <a:ext cx="404548" cy="652612"/>
                </a:xfrm>
                <a:prstGeom prst="bentConnector2">
                  <a:avLst/>
                </a:prstGeom>
                <a:noFill/>
                <a:ln w="38100">
                  <a:solidFill>
                    <a:schemeClr val="bg1"/>
                  </a:solidFill>
                  <a:miter lim="800000"/>
                  <a:headEnd/>
                  <a:tailEnd type="triangle" w="med" len="med"/>
                </a:ln>
              </p:spPr>
            </p:cxnSp>
            <p:cxnSp>
              <p:nvCxnSpPr>
                <p:cNvPr id="7" name="AutoShape 16"/>
                <p:cNvCxnSpPr>
                  <a:cxnSpLocks noChangeShapeType="1"/>
                  <a:stCxn id="5" idx="4"/>
                  <a:endCxn id="15" idx="1"/>
                </p:cNvCxnSpPr>
                <p:nvPr/>
              </p:nvCxnSpPr>
              <p:spPr bwMode="auto">
                <a:xfrm rot="16200000" flipH="1">
                  <a:off x="5511140" y="3077764"/>
                  <a:ext cx="365388" cy="651932"/>
                </a:xfrm>
                <a:prstGeom prst="bentConnector2">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8077200" y="1919810"/>
                  <a:ext cx="990600" cy="614364"/>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PD or toxicity</a:t>
                  </a:r>
                  <a:endParaRPr lang="en-GB" altLang="zh-CN" sz="1600" dirty="0">
                    <a:solidFill>
                      <a:schemeClr val="tx2"/>
                    </a:solidFill>
                    <a:ea typeface="SimSun" pitchFamily="2" charset="-122"/>
                  </a:endParaRPr>
                </a:p>
              </p:txBody>
            </p:sp>
            <p:cxnSp>
              <p:nvCxnSpPr>
                <p:cNvPr id="11" name="AutoShape 19"/>
                <p:cNvCxnSpPr>
                  <a:cxnSpLocks noChangeShapeType="1"/>
                </p:cNvCxnSpPr>
                <p:nvPr/>
              </p:nvCxnSpPr>
              <p:spPr bwMode="auto">
                <a:xfrm>
                  <a:off x="4785478" y="2928936"/>
                  <a:ext cx="288000" cy="0"/>
                </a:xfrm>
                <a:prstGeom prst="straightConnector1">
                  <a:avLst/>
                </a:prstGeom>
                <a:noFill/>
                <a:ln w="38100">
                  <a:solidFill>
                    <a:schemeClr val="bg1"/>
                  </a:solidFill>
                  <a:round/>
                  <a:headEnd/>
                  <a:tailEnd type="triangle" w="med" len="med"/>
                </a:ln>
              </p:spPr>
            </p:cxnSp>
            <p:cxnSp>
              <p:nvCxnSpPr>
                <p:cNvPr id="13" name="AutoShape 21"/>
                <p:cNvCxnSpPr>
                  <a:cxnSpLocks noChangeShapeType="1"/>
                  <a:stCxn id="16" idx="3"/>
                </p:cNvCxnSpPr>
                <p:nvPr/>
              </p:nvCxnSpPr>
              <p:spPr bwMode="auto">
                <a:xfrm>
                  <a:off x="7543799" y="2232288"/>
                  <a:ext cx="533401" cy="0"/>
                </a:xfrm>
                <a:prstGeom prst="straightConnector1">
                  <a:avLst/>
                </a:prstGeom>
                <a:noFill/>
                <a:ln w="38100">
                  <a:solidFill>
                    <a:schemeClr val="bg1"/>
                  </a:solidFill>
                  <a:round/>
                  <a:headEnd/>
                  <a:tailEnd type="triangle" w="med" len="med"/>
                </a:ln>
              </p:spPr>
            </p:cxnSp>
            <p:sp>
              <p:nvSpPr>
                <p:cNvPr id="14" name="AutoShape 9"/>
                <p:cNvSpPr>
                  <a:spLocks noChangeArrowheads="1"/>
                </p:cNvSpPr>
                <p:nvPr/>
              </p:nvSpPr>
              <p:spPr bwMode="auto">
                <a:xfrm>
                  <a:off x="152400" y="2334476"/>
                  <a:ext cx="1676400" cy="120405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chemeClr val="tx2"/>
                      </a:solidFill>
                      <a:ea typeface="SimSun" pitchFamily="2" charset="-122"/>
                    </a:rPr>
                    <a:t>Patients with </a:t>
                  </a:r>
                  <a:br>
                    <a:rPr lang="en-GB" altLang="zh-CN" sz="1600" dirty="0" smtClean="0">
                      <a:solidFill>
                        <a:schemeClr val="tx2"/>
                      </a:solidFill>
                      <a:ea typeface="SimSun" pitchFamily="2" charset="-122"/>
                    </a:rPr>
                  </a:br>
                  <a:r>
                    <a:rPr lang="en-GB" altLang="zh-CN" sz="1600" i="1" dirty="0" smtClean="0">
                      <a:solidFill>
                        <a:schemeClr val="tx2"/>
                      </a:solidFill>
                      <a:ea typeface="SimSun" pitchFamily="2" charset="-122"/>
                    </a:rPr>
                    <a:t>KRAS</a:t>
                  </a:r>
                  <a:r>
                    <a:rPr lang="en-GB" altLang="zh-CN" sz="1600" dirty="0" smtClean="0">
                      <a:solidFill>
                        <a:schemeClr val="tx2"/>
                      </a:solidFill>
                      <a:ea typeface="SimSun" pitchFamily="2" charset="-122"/>
                    </a:rPr>
                    <a:t> </a:t>
                  </a:r>
                  <a:r>
                    <a:rPr lang="en-GB" altLang="zh-CN" sz="1600" dirty="0">
                      <a:solidFill>
                        <a:schemeClr val="tx2"/>
                      </a:solidFill>
                      <a:ea typeface="SimSun" pitchFamily="2" charset="-122"/>
                    </a:rPr>
                    <a:t>exon 2 </a:t>
                  </a:r>
                  <a:r>
                    <a:rPr lang="en-GB" altLang="zh-CN" sz="1600" dirty="0" smtClean="0">
                      <a:solidFill>
                        <a:schemeClr val="tx2"/>
                      </a:solidFill>
                      <a:ea typeface="SimSun" pitchFamily="2" charset="-122"/>
                    </a:rPr>
                    <a:t>WT </a:t>
                  </a:r>
                  <a:r>
                    <a:rPr lang="en-GB" altLang="zh-CN" sz="1600" dirty="0" err="1" smtClean="0">
                      <a:solidFill>
                        <a:schemeClr val="tx2"/>
                      </a:solidFill>
                      <a:ea typeface="SimSun" pitchFamily="2" charset="-122"/>
                    </a:rPr>
                    <a:t>mCRC</a:t>
                  </a:r>
                  <a:endParaRPr lang="en-GB" altLang="zh-CN" sz="1600" dirty="0" smtClean="0">
                    <a:solidFill>
                      <a:schemeClr val="tx2"/>
                    </a:solidFill>
                    <a:ea typeface="SimSun" pitchFamily="2" charset="-122"/>
                  </a:endParaRPr>
                </a:p>
                <a:p>
                  <a:pPr defTabSz="892175" eaLnBrk="0" hangingPunct="0">
                    <a:spcAft>
                      <a:spcPct val="30000"/>
                    </a:spcAft>
                  </a:pPr>
                  <a:r>
                    <a:rPr lang="en-GB" altLang="zh-CN" sz="1600" dirty="0" smtClean="0">
                      <a:solidFill>
                        <a:schemeClr val="tx2"/>
                      </a:solidFill>
                      <a:ea typeface="SimSun" pitchFamily="2" charset="-122"/>
                    </a:rPr>
                    <a:t>(n=356)</a:t>
                  </a:r>
                </a:p>
              </p:txBody>
            </p:sp>
            <p:sp>
              <p:nvSpPr>
                <p:cNvPr id="15" name="AutoShape 12"/>
                <p:cNvSpPr>
                  <a:spLocks noChangeArrowheads="1"/>
                </p:cNvSpPr>
                <p:nvPr/>
              </p:nvSpPr>
              <p:spPr bwMode="auto">
                <a:xfrm>
                  <a:off x="6019800" y="3176056"/>
                  <a:ext cx="152242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ea typeface="SimSun" pitchFamily="2" charset="-122"/>
                    </a:rPr>
                    <a:t>mFOLFOX4 </a:t>
                  </a:r>
                  <a:r>
                    <a:rPr lang="en-GB" altLang="zh-CN" sz="1600" dirty="0" smtClean="0">
                      <a:ea typeface="SimSun" pitchFamily="2" charset="-122"/>
                    </a:rPr>
                    <a:t>(n=75)</a:t>
                  </a:r>
                  <a:endParaRPr lang="en-GB" altLang="zh-CN" sz="1600" dirty="0">
                    <a:ea typeface="SimSun" pitchFamily="2" charset="-122"/>
                  </a:endParaRPr>
                </a:p>
              </p:txBody>
            </p:sp>
            <p:sp>
              <p:nvSpPr>
                <p:cNvPr id="16" name="AutoShape 8"/>
                <p:cNvSpPr>
                  <a:spLocks noChangeArrowheads="1"/>
                </p:cNvSpPr>
                <p:nvPr/>
              </p:nvSpPr>
              <p:spPr bwMode="auto">
                <a:xfrm>
                  <a:off x="6020480" y="1821919"/>
                  <a:ext cx="1523319"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spcAft>
                      <a:spcPct val="30000"/>
                    </a:spcAft>
                  </a:pPr>
                  <a:r>
                    <a:rPr lang="en-GB" altLang="zh-CN" sz="1600" dirty="0">
                      <a:solidFill>
                        <a:schemeClr val="tx2"/>
                      </a:solidFill>
                      <a:ea typeface="SimSun" pitchFamily="2" charset="-122"/>
                    </a:rPr>
                    <a:t>mFOLFOX4+ </a:t>
                  </a:r>
                  <a:r>
                    <a:rPr lang="en-GB" altLang="zh-CN" sz="1600" dirty="0" smtClean="0">
                      <a:solidFill>
                        <a:schemeClr val="tx2"/>
                      </a:solidFill>
                      <a:ea typeface="SimSun" pitchFamily="2" charset="-122"/>
                    </a:rPr>
                    <a:t>cetuximab </a:t>
                  </a:r>
                  <a:r>
                    <a:rPr lang="en-GB" altLang="zh-CN" sz="1600" dirty="0">
                      <a:solidFill>
                        <a:schemeClr val="tx2"/>
                      </a:solidFill>
                      <a:ea typeface="SimSun" pitchFamily="2" charset="-122"/>
                    </a:rPr>
                    <a:t>(n=76</a:t>
                  </a:r>
                  <a:r>
                    <a:rPr lang="en-GB" altLang="zh-CN" sz="1600" dirty="0" smtClean="0">
                      <a:solidFill>
                        <a:schemeClr val="tx2"/>
                      </a:solidFill>
                      <a:ea typeface="SimSun" pitchFamily="2" charset="-122"/>
                    </a:rPr>
                    <a:t>)</a:t>
                  </a:r>
                  <a:endParaRPr lang="en-GB" altLang="zh-CN" sz="1600" dirty="0">
                    <a:solidFill>
                      <a:schemeClr val="tx2"/>
                    </a:solidFill>
                    <a:ea typeface="SimSun" pitchFamily="2" charset="-122"/>
                  </a:endParaRPr>
                </a:p>
              </p:txBody>
            </p:sp>
          </p:grpSp>
          <p:sp>
            <p:nvSpPr>
              <p:cNvPr id="18" name="Rectangle 9"/>
              <p:cNvSpPr txBox="1">
                <a:spLocks noChangeArrowheads="1"/>
              </p:cNvSpPr>
              <p:nvPr/>
            </p:nvSpPr>
            <p:spPr bwMode="auto">
              <a:xfrm>
                <a:off x="228600" y="5223935"/>
                <a:ext cx="4267200" cy="55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First-line treatment primary endpoint</a:t>
                </a:r>
              </a:p>
              <a:p>
                <a:r>
                  <a:rPr lang="en-GB" sz="1400" kern="0" dirty="0" smtClean="0"/>
                  <a:t>PFS</a:t>
                </a:r>
              </a:p>
            </p:txBody>
          </p:sp>
          <p:sp>
            <p:nvSpPr>
              <p:cNvPr id="20" name="AutoShape 12"/>
              <p:cNvSpPr>
                <a:spLocks noChangeArrowheads="1"/>
              </p:cNvSpPr>
              <p:nvPr/>
            </p:nvSpPr>
            <p:spPr bwMode="auto">
              <a:xfrm>
                <a:off x="3829655" y="3640666"/>
                <a:ext cx="962478" cy="603135"/>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PD or toxicity</a:t>
                </a:r>
                <a:endParaRPr lang="en-GB" altLang="zh-CN" sz="1600" dirty="0">
                  <a:solidFill>
                    <a:schemeClr val="tx2"/>
                  </a:solidFill>
                  <a:ea typeface="SimSun" pitchFamily="2" charset="-122"/>
                </a:endParaRPr>
              </a:p>
            </p:txBody>
          </p:sp>
          <p:cxnSp>
            <p:nvCxnSpPr>
              <p:cNvPr id="21" name="AutoShape 21"/>
              <p:cNvCxnSpPr>
                <a:cxnSpLocks noChangeShapeType="1"/>
                <a:stCxn id="30" idx="3"/>
                <a:endCxn id="20" idx="1"/>
              </p:cNvCxnSpPr>
              <p:nvPr/>
            </p:nvCxnSpPr>
            <p:spPr bwMode="auto">
              <a:xfrm flipV="1">
                <a:off x="3586479" y="3942234"/>
                <a:ext cx="243176" cy="747"/>
              </a:xfrm>
              <a:prstGeom prst="straightConnector1">
                <a:avLst/>
              </a:prstGeom>
              <a:noFill/>
              <a:ln w="38100">
                <a:solidFill>
                  <a:schemeClr val="bg1"/>
                </a:solidFill>
                <a:round/>
                <a:headEnd/>
                <a:tailEnd type="triangle" w="med" len="med"/>
              </a:ln>
            </p:spPr>
          </p:cxnSp>
          <p:sp>
            <p:nvSpPr>
              <p:cNvPr id="29" name="Rectangle 9"/>
              <p:cNvSpPr txBox="1">
                <a:spLocks noChangeArrowheads="1"/>
              </p:cNvSpPr>
              <p:nvPr/>
            </p:nvSpPr>
            <p:spPr bwMode="auto">
              <a:xfrm>
                <a:off x="4876800" y="5223935"/>
                <a:ext cx="4267200" cy="55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sz="1400" b="1" kern="0" dirty="0" smtClean="0"/>
                  <a:t>Second-line treatment </a:t>
                </a:r>
                <a:r>
                  <a:rPr lang="en-GB" sz="1400" b="1" kern="0" dirty="0"/>
                  <a:t>primary endpoint</a:t>
                </a:r>
              </a:p>
              <a:p>
                <a:r>
                  <a:rPr lang="en-GB" sz="1400" kern="0" dirty="0" smtClean="0"/>
                  <a:t>PFS</a:t>
                </a:r>
              </a:p>
              <a:p>
                <a:endParaRPr lang="en-GB" sz="1400" kern="0" dirty="0" smtClean="0"/>
              </a:p>
            </p:txBody>
          </p:sp>
        </p:grpSp>
        <p:cxnSp>
          <p:nvCxnSpPr>
            <p:cNvPr id="28" name="AutoShape 21"/>
            <p:cNvCxnSpPr>
              <a:cxnSpLocks noChangeShapeType="1"/>
              <a:stCxn id="14" idx="3"/>
              <a:endCxn id="30" idx="1"/>
            </p:cNvCxnSpPr>
            <p:nvPr/>
          </p:nvCxnSpPr>
          <p:spPr bwMode="auto">
            <a:xfrm flipV="1">
              <a:off x="1828800" y="3850904"/>
              <a:ext cx="477646" cy="1"/>
            </a:xfrm>
            <a:prstGeom prst="straightConnector1">
              <a:avLst/>
            </a:prstGeom>
            <a:noFill/>
            <a:ln w="38100">
              <a:solidFill>
                <a:schemeClr val="bg1"/>
              </a:solidFill>
              <a:round/>
              <a:headEnd/>
              <a:tailEnd type="triangle" w="med" len="med"/>
            </a:ln>
          </p:spPr>
        </p:cxnSp>
        <p:sp>
          <p:nvSpPr>
            <p:cNvPr id="30" name="Rounded Rectangle 29"/>
            <p:cNvSpPr/>
            <p:nvPr/>
          </p:nvSpPr>
          <p:spPr>
            <a:xfrm>
              <a:off x="2306446" y="3323437"/>
              <a:ext cx="1280033" cy="105493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GB" sz="1600" dirty="0"/>
                <a:t>FOLFIRI+ </a:t>
              </a:r>
              <a:r>
                <a:rPr lang="en-GB" sz="1600" dirty="0" smtClean="0"/>
                <a:t>cetuximab </a:t>
              </a:r>
            </a:p>
            <a:p>
              <a:pPr algn="ctr"/>
              <a:r>
                <a:rPr lang="en-GB" sz="1600" dirty="0" smtClean="0"/>
                <a:t>(n=340)*</a:t>
              </a:r>
              <a:endParaRPr lang="en-GB" sz="1600" dirty="0"/>
            </a:p>
          </p:txBody>
        </p:sp>
      </p:grpSp>
      <p:sp>
        <p:nvSpPr>
          <p:cNvPr id="32" name="Text Box 5"/>
          <p:cNvSpPr txBox="1">
            <a:spLocks noChangeArrowheads="1"/>
          </p:cNvSpPr>
          <p:nvPr/>
        </p:nvSpPr>
        <p:spPr bwMode="auto">
          <a:xfrm>
            <a:off x="231773" y="6505675"/>
            <a:ext cx="53257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NZ" sz="1000" dirty="0"/>
              <a:t>*A 22 gene mutation analysis was performed in </a:t>
            </a:r>
            <a:r>
              <a:rPr lang="en-NZ" sz="1000" dirty="0" smtClean="0"/>
              <a:t>tumour samples from 54</a:t>
            </a:r>
            <a:r>
              <a:rPr lang="en-NZ" sz="1000" dirty="0"/>
              <a:t>% </a:t>
            </a:r>
            <a:r>
              <a:rPr lang="en-NZ" sz="1000" dirty="0" smtClean="0"/>
              <a:t>of patients</a:t>
            </a:r>
            <a:endParaRPr lang="en-NZ" sz="1000" dirty="0"/>
          </a:p>
        </p:txBody>
      </p:sp>
    </p:spTree>
    <p:extLst>
      <p:ext uri="{BB962C8B-B14F-4D97-AF65-F5344CB8AC3E}">
        <p14:creationId xmlns:p14="http://schemas.microsoft.com/office/powerpoint/2010/main" val="1598551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31: Molecular profiling of the CAPRI GOIM trial in KRAS wild type (</a:t>
            </a:r>
            <a:r>
              <a:rPr lang="en-GB" sz="1800" dirty="0" err="1"/>
              <a:t>wt</a:t>
            </a:r>
            <a:r>
              <a:rPr lang="en-GB" sz="1800" dirty="0"/>
              <a:t>) metastatic colorectal cancer (</a:t>
            </a:r>
            <a:r>
              <a:rPr lang="en-GB" sz="1800" dirty="0" err="1"/>
              <a:t>mCRC</a:t>
            </a:r>
            <a:r>
              <a:rPr lang="en-GB" sz="1800" dirty="0"/>
              <a:t>) patients (</a:t>
            </a:r>
            <a:r>
              <a:rPr lang="en-GB" sz="1800" dirty="0" err="1"/>
              <a:t>pts</a:t>
            </a:r>
            <a:r>
              <a:rPr lang="en-GB" sz="1800" dirty="0"/>
              <a:t>): </a:t>
            </a:r>
            <a:r>
              <a:rPr lang="en-GB" sz="1800" dirty="0" err="1"/>
              <a:t>Cetuximab</a:t>
            </a:r>
            <a:r>
              <a:rPr lang="en-GB" sz="1800" dirty="0"/>
              <a:t> + FOLFIRI followed by FOLFOX4 ± </a:t>
            </a:r>
            <a:r>
              <a:rPr lang="en-GB" sz="1800" dirty="0" err="1"/>
              <a:t>cetuximab</a:t>
            </a:r>
            <a:r>
              <a:rPr lang="en-GB" sz="1800" dirty="0"/>
              <a:t> – </a:t>
            </a:r>
            <a:r>
              <a:rPr lang="en-GB" sz="1800" i="1" dirty="0" err="1"/>
              <a:t>Ciardiello</a:t>
            </a:r>
            <a:r>
              <a:rPr lang="en-GB" sz="1800" i="1" dirty="0"/>
              <a:t> </a:t>
            </a:r>
            <a:r>
              <a:rPr lang="en-GB" sz="1800" i="1" dirty="0" smtClean="0"/>
              <a:t>F et al</a:t>
            </a:r>
            <a:endParaRPr lang="en-GB" sz="1800" dirty="0"/>
          </a:p>
        </p:txBody>
      </p:sp>
      <p:sp>
        <p:nvSpPr>
          <p:cNvPr id="3" name="Content Placeholder 2"/>
          <p:cNvSpPr>
            <a:spLocks noGrp="1"/>
          </p:cNvSpPr>
          <p:nvPr>
            <p:ph idx="1"/>
          </p:nvPr>
        </p:nvSpPr>
        <p:spPr>
          <a:xfrm>
            <a:off x="228600" y="1320800"/>
            <a:ext cx="8686800" cy="2042160"/>
          </a:xfrm>
        </p:spPr>
        <p:txBody>
          <a:bodyPr/>
          <a:lstStyle/>
          <a:p>
            <a:r>
              <a:rPr lang="en-GB" sz="1800" dirty="0" smtClean="0"/>
              <a:t>Key results</a:t>
            </a:r>
          </a:p>
          <a:p>
            <a:pPr lvl="1"/>
            <a:r>
              <a:rPr lang="en-GB" sz="1800" dirty="0" smtClean="0"/>
              <a:t>Outcomes for first-line treatment </a:t>
            </a:r>
          </a:p>
          <a:p>
            <a:pPr lvl="2"/>
            <a:r>
              <a:rPr lang="en-GB" sz="1800" dirty="0" smtClean="0"/>
              <a:t>Median PFS: 9.9 (95% CI: 8.8, 11.3</a:t>
            </a:r>
            <a:r>
              <a:rPr lang="en-GB" sz="1800" dirty="0"/>
              <a:t>) </a:t>
            </a:r>
            <a:r>
              <a:rPr lang="en-GB" sz="1800" dirty="0" err="1"/>
              <a:t>mos</a:t>
            </a:r>
            <a:r>
              <a:rPr lang="en-GB" sz="1800" dirty="0"/>
              <a:t> </a:t>
            </a:r>
            <a:endParaRPr lang="en-GB" sz="1800" dirty="0" smtClean="0"/>
          </a:p>
          <a:p>
            <a:pPr lvl="2"/>
            <a:r>
              <a:rPr lang="en-GB" sz="1800" dirty="0" smtClean="0"/>
              <a:t>ORR: 56.4%</a:t>
            </a:r>
          </a:p>
          <a:p>
            <a:pPr lvl="1"/>
            <a:r>
              <a:rPr lang="en-GB" sz="1800" dirty="0" smtClean="0"/>
              <a:t>Next generation sequencing* demonstrated that the </a:t>
            </a:r>
            <a:r>
              <a:rPr lang="en-GB" sz="1800" dirty="0"/>
              <a:t>more frequently mutated </a:t>
            </a:r>
            <a:r>
              <a:rPr lang="en-GB" sz="1800" dirty="0" smtClean="0"/>
              <a:t>genes </a:t>
            </a:r>
            <a:r>
              <a:rPr lang="en-GB" sz="1800" dirty="0"/>
              <a:t>were: </a:t>
            </a:r>
            <a:r>
              <a:rPr lang="en-GB" sz="1800" i="1" dirty="0" smtClean="0"/>
              <a:t>TP53, KRAS, </a:t>
            </a:r>
            <a:r>
              <a:rPr lang="en-GB" sz="1800" i="1" dirty="0"/>
              <a:t>PIK3CA, </a:t>
            </a:r>
            <a:r>
              <a:rPr lang="en-GB" sz="1800" i="1" dirty="0" smtClean="0"/>
              <a:t>BRAF, NRAS</a:t>
            </a:r>
            <a:endParaRPr lang="en-GB" i="1" dirty="0"/>
          </a:p>
        </p:txBody>
      </p:sp>
      <p:graphicFrame>
        <p:nvGraphicFramePr>
          <p:cNvPr id="4" name="Table 3"/>
          <p:cNvGraphicFramePr>
            <a:graphicFrameLocks noGrp="1"/>
          </p:cNvGraphicFramePr>
          <p:nvPr>
            <p:extLst>
              <p:ext uri="{D42A27DB-BD31-4B8C-83A1-F6EECF244321}">
                <p14:modId xmlns:p14="http://schemas.microsoft.com/office/powerpoint/2010/main" val="1075338820"/>
              </p:ext>
            </p:extLst>
          </p:nvPr>
        </p:nvGraphicFramePr>
        <p:xfrm>
          <a:off x="952500" y="3474425"/>
          <a:ext cx="7239000" cy="2438400"/>
        </p:xfrm>
        <a:graphic>
          <a:graphicData uri="http://schemas.openxmlformats.org/drawingml/2006/table">
            <a:tbl>
              <a:tblPr firstRow="1" bandRow="1">
                <a:tableStyleId>{69012ECD-51FC-41F1-AA8D-1B2483CD663E}</a:tableStyleId>
              </a:tblPr>
              <a:tblGrid>
                <a:gridCol w="1143000"/>
                <a:gridCol w="1447800"/>
                <a:gridCol w="4648200"/>
              </a:tblGrid>
              <a:tr h="121509">
                <a:tc>
                  <a:txBody>
                    <a:bodyPr/>
                    <a:lstStyle/>
                    <a:p>
                      <a:r>
                        <a:rPr lang="en-GB" sz="1400" dirty="0" smtClean="0">
                          <a:solidFill>
                            <a:schemeClr val="tx2"/>
                          </a:solidFill>
                        </a:rPr>
                        <a:t>Gene</a:t>
                      </a:r>
                      <a:endParaRPr lang="en-GB" sz="1400" dirty="0">
                        <a:solidFill>
                          <a:schemeClr val="tx2"/>
                        </a:solidFill>
                      </a:endParaRPr>
                    </a:p>
                  </a:txBody>
                  <a:tcPr/>
                </a:tc>
                <a:tc gridSpan="2">
                  <a:txBody>
                    <a:bodyPr/>
                    <a:lstStyle/>
                    <a:p>
                      <a:pPr algn="ctr"/>
                      <a:r>
                        <a:rPr lang="en-GB" sz="1400" dirty="0" smtClean="0">
                          <a:solidFill>
                            <a:schemeClr val="tx2"/>
                          </a:solidFill>
                        </a:rPr>
                        <a:t>N</a:t>
                      </a:r>
                      <a:r>
                        <a:rPr lang="en-GB" sz="1400" baseline="30000" dirty="0" smtClean="0">
                          <a:solidFill>
                            <a:schemeClr val="tx2"/>
                          </a:solidFill>
                        </a:rPr>
                        <a:t>o.</a:t>
                      </a:r>
                      <a:r>
                        <a:rPr lang="en-GB" sz="1400" dirty="0" smtClean="0">
                          <a:solidFill>
                            <a:schemeClr val="tx2"/>
                          </a:solidFill>
                        </a:rPr>
                        <a:t> of cases (&gt;2%) with mutations,</a:t>
                      </a:r>
                      <a:r>
                        <a:rPr lang="en-GB" sz="1400" baseline="0" dirty="0" smtClean="0">
                          <a:solidFill>
                            <a:schemeClr val="tx2"/>
                          </a:solidFill>
                        </a:rPr>
                        <a:t> n (%) (N=182 analysed)</a:t>
                      </a:r>
                      <a:endParaRPr lang="en-GB" sz="1400" dirty="0">
                        <a:solidFill>
                          <a:schemeClr val="tx2"/>
                        </a:solidFill>
                      </a:endParaRPr>
                    </a:p>
                  </a:txBody>
                  <a:tcPr/>
                </a:tc>
                <a:tc hMerge="1">
                  <a:txBody>
                    <a:bodyPr/>
                    <a:lstStyle/>
                    <a:p>
                      <a:endParaRPr lang="en-GB" dirty="0"/>
                    </a:p>
                  </a:txBody>
                  <a:tcPr/>
                </a:tc>
              </a:tr>
              <a:tr h="121509">
                <a:tc>
                  <a:txBody>
                    <a:bodyPr/>
                    <a:lstStyle/>
                    <a:p>
                      <a:r>
                        <a:rPr lang="en-GB" sz="1400" i="1" dirty="0" smtClean="0"/>
                        <a:t>TP53</a:t>
                      </a:r>
                      <a:endParaRPr lang="en-GB" sz="1400" i="1" dirty="0"/>
                    </a:p>
                  </a:txBody>
                  <a:tcPr/>
                </a:tc>
                <a:tc>
                  <a:txBody>
                    <a:bodyPr/>
                    <a:lstStyle/>
                    <a:p>
                      <a:pPr algn="ctr"/>
                      <a:r>
                        <a:rPr lang="en-GB" sz="1400" dirty="0" smtClean="0"/>
                        <a:t>72</a:t>
                      </a:r>
                      <a:r>
                        <a:rPr lang="en-GB" sz="1400" baseline="0" dirty="0" smtClean="0"/>
                        <a:t> (39.5)</a:t>
                      </a:r>
                      <a:endParaRPr lang="en-GB" sz="1400" dirty="0"/>
                    </a:p>
                  </a:txBody>
                  <a:tcPr/>
                </a:tc>
                <a:tc>
                  <a:txBody>
                    <a:bodyPr/>
                    <a:lstStyle/>
                    <a:p>
                      <a:endParaRPr lang="en-GB" sz="1400" dirty="0"/>
                    </a:p>
                  </a:txBody>
                  <a:tcPr/>
                </a:tc>
              </a:tr>
              <a:tr h="121509">
                <a:tc>
                  <a:txBody>
                    <a:bodyPr/>
                    <a:lstStyle/>
                    <a:p>
                      <a:r>
                        <a:rPr lang="en-GB" sz="1400" i="1" dirty="0" smtClean="0"/>
                        <a:t>KRAS</a:t>
                      </a:r>
                      <a:endParaRPr lang="en-GB" sz="1400" i="1" dirty="0"/>
                    </a:p>
                  </a:txBody>
                  <a:tcPr/>
                </a:tc>
                <a:tc>
                  <a:txBody>
                    <a:bodyPr/>
                    <a:lstStyle/>
                    <a:p>
                      <a:pPr algn="ctr"/>
                      <a:r>
                        <a:rPr lang="en-GB" sz="1400" dirty="0" smtClean="0"/>
                        <a:t>45 (24.7)</a:t>
                      </a:r>
                      <a:endParaRPr lang="en-GB" sz="1400" dirty="0"/>
                    </a:p>
                  </a:txBody>
                  <a:tcPr/>
                </a:tc>
                <a:tc>
                  <a:txBody>
                    <a:bodyPr/>
                    <a:lstStyle/>
                    <a:p>
                      <a:r>
                        <a:rPr lang="en-GB" sz="1400" dirty="0" smtClean="0"/>
                        <a:t>30 at codon 12 or 13 (16.5%);</a:t>
                      </a:r>
                      <a:r>
                        <a:rPr lang="en-GB" sz="1400" baseline="0" dirty="0" smtClean="0"/>
                        <a:t> 16 at other (8.8%)</a:t>
                      </a:r>
                      <a:endParaRPr lang="en-GB" sz="1400" dirty="0"/>
                    </a:p>
                  </a:txBody>
                  <a:tcPr/>
                </a:tc>
              </a:tr>
              <a:tr h="121509">
                <a:tc>
                  <a:txBody>
                    <a:bodyPr/>
                    <a:lstStyle/>
                    <a:p>
                      <a:r>
                        <a:rPr lang="en-GB" sz="1400" i="1" dirty="0" smtClean="0"/>
                        <a:t>PIK3CA</a:t>
                      </a:r>
                      <a:endParaRPr lang="en-GB" sz="1400" i="1" dirty="0"/>
                    </a:p>
                  </a:txBody>
                  <a:tcPr/>
                </a:tc>
                <a:tc>
                  <a:txBody>
                    <a:bodyPr/>
                    <a:lstStyle/>
                    <a:p>
                      <a:pPr algn="ctr"/>
                      <a:r>
                        <a:rPr lang="en-GB" sz="1400" dirty="0" smtClean="0"/>
                        <a:t>24 (13.2)</a:t>
                      </a:r>
                      <a:endParaRPr lang="en-GB" sz="1400" dirty="0"/>
                    </a:p>
                  </a:txBody>
                  <a:tcPr/>
                </a:tc>
                <a:tc>
                  <a:txBody>
                    <a:bodyPr/>
                    <a:lstStyle/>
                    <a:p>
                      <a:r>
                        <a:rPr lang="en-GB" sz="1400" dirty="0" smtClean="0"/>
                        <a:t>16</a:t>
                      </a:r>
                      <a:r>
                        <a:rPr lang="en-GB" sz="1400" baseline="0" dirty="0" smtClean="0"/>
                        <a:t> at exon 9 (8.8%); 10 at exon 20 (5.5%)</a:t>
                      </a:r>
                      <a:endParaRPr lang="en-GB" sz="1400" dirty="0"/>
                    </a:p>
                  </a:txBody>
                  <a:tcPr/>
                </a:tc>
              </a:tr>
              <a:tr h="121509">
                <a:tc>
                  <a:txBody>
                    <a:bodyPr/>
                    <a:lstStyle/>
                    <a:p>
                      <a:r>
                        <a:rPr lang="en-GB" sz="1400" i="1" dirty="0" smtClean="0"/>
                        <a:t>BRAF</a:t>
                      </a:r>
                      <a:endParaRPr lang="en-GB" sz="1400" i="1" dirty="0"/>
                    </a:p>
                  </a:txBody>
                  <a:tcPr/>
                </a:tc>
                <a:tc>
                  <a:txBody>
                    <a:bodyPr/>
                    <a:lstStyle/>
                    <a:p>
                      <a:pPr algn="ctr"/>
                      <a:r>
                        <a:rPr lang="en-GB" sz="1400" dirty="0" smtClean="0"/>
                        <a:t>15 (8.2)</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10 at codon 600 (5.5%);</a:t>
                      </a:r>
                      <a:r>
                        <a:rPr lang="en-GB" sz="1400" baseline="0" dirty="0" smtClean="0"/>
                        <a:t> 5 at other (2.7%)</a:t>
                      </a:r>
                      <a:endParaRPr lang="en-GB" sz="1400" dirty="0" smtClean="0"/>
                    </a:p>
                  </a:txBody>
                  <a:tcPr/>
                </a:tc>
              </a:tr>
              <a:tr h="121509">
                <a:tc>
                  <a:txBody>
                    <a:bodyPr/>
                    <a:lstStyle/>
                    <a:p>
                      <a:r>
                        <a:rPr lang="en-GB" sz="1400" i="1" dirty="0" smtClean="0"/>
                        <a:t>NRAS</a:t>
                      </a:r>
                      <a:endParaRPr lang="en-GB" sz="1400" i="1" dirty="0"/>
                    </a:p>
                  </a:txBody>
                  <a:tcPr/>
                </a:tc>
                <a:tc>
                  <a:txBody>
                    <a:bodyPr/>
                    <a:lstStyle/>
                    <a:p>
                      <a:pPr algn="ctr"/>
                      <a:r>
                        <a:rPr lang="en-GB" sz="1400" dirty="0" smtClean="0"/>
                        <a:t>13 (7.1)</a:t>
                      </a:r>
                      <a:endParaRPr lang="en-GB" sz="1400" dirty="0"/>
                    </a:p>
                  </a:txBody>
                  <a:tcPr/>
                </a:tc>
                <a:tc>
                  <a:txBody>
                    <a:bodyPr/>
                    <a:lstStyle/>
                    <a:p>
                      <a:endParaRPr lang="en-GB" sz="1400" dirty="0"/>
                    </a:p>
                  </a:txBody>
                  <a:tcPr/>
                </a:tc>
              </a:tr>
              <a:tr h="121509">
                <a:tc>
                  <a:txBody>
                    <a:bodyPr/>
                    <a:lstStyle/>
                    <a:p>
                      <a:r>
                        <a:rPr lang="en-GB" sz="1400" i="1" dirty="0" smtClean="0"/>
                        <a:t>MET</a:t>
                      </a:r>
                      <a:endParaRPr lang="en-GB" sz="1400" i="1" dirty="0"/>
                    </a:p>
                  </a:txBody>
                  <a:tcPr/>
                </a:tc>
                <a:tc>
                  <a:txBody>
                    <a:bodyPr/>
                    <a:lstStyle/>
                    <a:p>
                      <a:pPr algn="ctr"/>
                      <a:r>
                        <a:rPr lang="en-GB" sz="1400" dirty="0" smtClean="0"/>
                        <a:t>7</a:t>
                      </a:r>
                      <a:r>
                        <a:rPr lang="en-GB" sz="1400" baseline="0" dirty="0" smtClean="0"/>
                        <a:t> (3.8)</a:t>
                      </a:r>
                      <a:endParaRPr lang="en-GB" sz="1400" dirty="0"/>
                    </a:p>
                  </a:txBody>
                  <a:tcPr/>
                </a:tc>
                <a:tc>
                  <a:txBody>
                    <a:bodyPr/>
                    <a:lstStyle/>
                    <a:p>
                      <a:endParaRPr lang="en-GB" sz="1400"/>
                    </a:p>
                  </a:txBody>
                  <a:tcPr/>
                </a:tc>
              </a:tr>
              <a:tr h="121509">
                <a:tc>
                  <a:txBody>
                    <a:bodyPr/>
                    <a:lstStyle/>
                    <a:p>
                      <a:r>
                        <a:rPr lang="en-GB" sz="1400" i="1" dirty="0" smtClean="0"/>
                        <a:t>FBXW7</a:t>
                      </a:r>
                      <a:endParaRPr lang="en-GB" sz="1400" i="1" dirty="0"/>
                    </a:p>
                  </a:txBody>
                  <a:tcPr/>
                </a:tc>
                <a:tc>
                  <a:txBody>
                    <a:bodyPr/>
                    <a:lstStyle/>
                    <a:p>
                      <a:pPr algn="ctr"/>
                      <a:r>
                        <a:rPr lang="en-GB" sz="1400" dirty="0" smtClean="0"/>
                        <a:t>9 (4.9)</a:t>
                      </a:r>
                      <a:endParaRPr lang="en-GB" sz="1400" dirty="0"/>
                    </a:p>
                  </a:txBody>
                  <a:tcPr/>
                </a:tc>
                <a:tc>
                  <a:txBody>
                    <a:bodyPr/>
                    <a:lstStyle/>
                    <a:p>
                      <a:endParaRPr lang="en-GB" sz="1400" dirty="0"/>
                    </a:p>
                  </a:txBody>
                  <a:tcPr/>
                </a:tc>
              </a:tr>
            </a:tbl>
          </a:graphicData>
        </a:graphic>
      </p:graphicFrame>
      <p:sp>
        <p:nvSpPr>
          <p:cNvPr id="8" name="Text Box 5"/>
          <p:cNvSpPr txBox="1">
            <a:spLocks noChangeArrowheads="1"/>
          </p:cNvSpPr>
          <p:nvPr/>
        </p:nvSpPr>
        <p:spPr bwMode="auto">
          <a:xfrm>
            <a:off x="231775" y="6505675"/>
            <a:ext cx="479742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t>*Using a 22 </a:t>
            </a:r>
            <a:r>
              <a:rPr lang="en-GB" sz="1000" dirty="0"/>
              <a:t>gene mutation </a:t>
            </a:r>
            <a:r>
              <a:rPr lang="en-GB" sz="1000" dirty="0" smtClean="0"/>
              <a:t>analysis</a:t>
            </a:r>
            <a:endParaRPr lang="en-GB" sz="1000" dirty="0"/>
          </a:p>
        </p:txBody>
      </p:sp>
      <p:sp>
        <p:nvSpPr>
          <p:cNvPr id="7" name="Text Box 4"/>
          <p:cNvSpPr txBox="1">
            <a:spLocks noChangeArrowheads="1"/>
          </p:cNvSpPr>
          <p:nvPr/>
        </p:nvSpPr>
        <p:spPr bwMode="auto">
          <a:xfrm>
            <a:off x="5486500" y="6490286"/>
            <a:ext cx="343683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a:t>Ciardiello</a:t>
            </a:r>
            <a:r>
              <a:rPr lang="fr-FR" sz="1100" dirty="0"/>
              <a:t> </a:t>
            </a:r>
            <a:r>
              <a:rPr lang="fr-FR" sz="1100" dirty="0" smtClean="0"/>
              <a:t>et </a:t>
            </a:r>
            <a:r>
              <a:rPr lang="fr-FR" sz="1100" dirty="0"/>
              <a:t>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31)</a:t>
            </a:r>
            <a:endParaRPr lang="en-GB" sz="1100" dirty="0"/>
          </a:p>
        </p:txBody>
      </p:sp>
    </p:spTree>
    <p:extLst>
      <p:ext uri="{BB962C8B-B14F-4D97-AF65-F5344CB8AC3E}">
        <p14:creationId xmlns:p14="http://schemas.microsoft.com/office/powerpoint/2010/main" val="158218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31: Molecular profiling of the CAPRI GOIM trial in KRAS wild type (</a:t>
            </a:r>
            <a:r>
              <a:rPr lang="en-GB" sz="1800" dirty="0" err="1" smtClean="0"/>
              <a:t>wt</a:t>
            </a:r>
            <a:r>
              <a:rPr lang="en-GB" sz="1800" dirty="0" smtClean="0"/>
              <a:t>) metastatic colorectal cancer (</a:t>
            </a:r>
            <a:r>
              <a:rPr lang="en-GB" sz="1800" dirty="0" err="1" smtClean="0"/>
              <a:t>mCRC</a:t>
            </a:r>
            <a:r>
              <a:rPr lang="en-GB" sz="1800" dirty="0" smtClean="0"/>
              <a:t>) patients (</a:t>
            </a:r>
            <a:r>
              <a:rPr lang="en-GB" sz="1800" dirty="0" err="1" smtClean="0"/>
              <a:t>pts</a:t>
            </a:r>
            <a:r>
              <a:rPr lang="en-GB" sz="1800" dirty="0" smtClean="0"/>
              <a:t>): Cetuximab + FOLFIRI followed by FOLFOX4 ± cetuximab – </a:t>
            </a:r>
            <a:r>
              <a:rPr lang="en-GB" sz="1800" i="1" dirty="0" err="1" smtClean="0"/>
              <a:t>Ciardiello</a:t>
            </a:r>
            <a:r>
              <a:rPr lang="en-GB" sz="1800" i="1" dirty="0" smtClean="0"/>
              <a:t> F et al</a:t>
            </a:r>
            <a:endParaRPr lang="en-GB" sz="1800" dirty="0"/>
          </a:p>
        </p:txBody>
      </p:sp>
      <p:sp>
        <p:nvSpPr>
          <p:cNvPr id="5" name="Content Placeholder 2"/>
          <p:cNvSpPr txBox="1">
            <a:spLocks/>
          </p:cNvSpPr>
          <p:nvPr/>
        </p:nvSpPr>
        <p:spPr bwMode="auto">
          <a:xfrm>
            <a:off x="228600" y="1293862"/>
            <a:ext cx="8686800" cy="166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sz="1800" dirty="0"/>
              <a:t>Key </a:t>
            </a:r>
            <a:r>
              <a:rPr lang="en-GB" sz="1800" dirty="0" smtClean="0"/>
              <a:t>results (continued)</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r>
              <a:rPr lang="en-GB" sz="1600" b="1" kern="0" dirty="0" smtClean="0"/>
              <a:t>Conclusions</a:t>
            </a:r>
          </a:p>
          <a:p>
            <a:pPr lvl="1"/>
            <a:r>
              <a:rPr lang="en-GB" sz="1600" b="1" kern="0" dirty="0" smtClean="0"/>
              <a:t>Results of first-line treatment with </a:t>
            </a:r>
            <a:r>
              <a:rPr lang="en-GB" sz="1600" b="1" kern="0" dirty="0" err="1" smtClean="0"/>
              <a:t>FOLFIRI+cetuximab</a:t>
            </a:r>
            <a:r>
              <a:rPr lang="en-GB" sz="1600" b="1" kern="0" dirty="0" smtClean="0"/>
              <a:t> are similar to those in the Phase III CRYSTAL study </a:t>
            </a:r>
            <a:r>
              <a:rPr lang="en-GB" sz="1600" b="1" i="1" kern="0" dirty="0" smtClean="0"/>
              <a:t>(note: second-line treatment is currently ongoing)</a:t>
            </a:r>
          </a:p>
          <a:p>
            <a:pPr lvl="1"/>
            <a:r>
              <a:rPr lang="en-GB" sz="1600" b="1" kern="0" dirty="0" smtClean="0"/>
              <a:t>Increased activity of </a:t>
            </a:r>
            <a:r>
              <a:rPr lang="en-GB" sz="1600" b="1" kern="0" dirty="0" err="1" smtClean="0"/>
              <a:t>FOLFIRI+cetuximab</a:t>
            </a:r>
            <a:r>
              <a:rPr lang="en-GB" sz="1600" b="1" kern="0" dirty="0" smtClean="0"/>
              <a:t> was observed in </a:t>
            </a:r>
            <a:r>
              <a:rPr lang="en-GB" sz="1600" b="1" kern="0" dirty="0" err="1" smtClean="0"/>
              <a:t>mCRC</a:t>
            </a:r>
            <a:r>
              <a:rPr lang="en-GB" sz="1600" b="1" kern="0" dirty="0" smtClean="0"/>
              <a:t> patients whose tumours were WT for </a:t>
            </a:r>
            <a:r>
              <a:rPr lang="en-GB" sz="1600" b="1" i="1" kern="0" dirty="0" smtClean="0"/>
              <a:t>KRAS, NRAS,</a:t>
            </a:r>
            <a:r>
              <a:rPr lang="en-GB" sz="1600" b="1" i="1" dirty="0" smtClean="0"/>
              <a:t> BRAF </a:t>
            </a:r>
            <a:r>
              <a:rPr lang="en-GB" sz="1600" b="1" dirty="0" smtClean="0"/>
              <a:t>and </a:t>
            </a:r>
            <a:r>
              <a:rPr lang="en-GB" sz="1600" b="1" i="1" dirty="0" smtClean="0"/>
              <a:t>PIK3CA </a:t>
            </a:r>
            <a:r>
              <a:rPr lang="en-GB" sz="1600" b="1" dirty="0" smtClean="0"/>
              <a:t>genes</a:t>
            </a:r>
            <a:endParaRPr lang="en-GB" sz="1600" b="1" kern="0" dirty="0"/>
          </a:p>
        </p:txBody>
      </p:sp>
      <p:sp>
        <p:nvSpPr>
          <p:cNvPr id="7" name="Text Box 5"/>
          <p:cNvSpPr txBox="1">
            <a:spLocks noChangeArrowheads="1"/>
          </p:cNvSpPr>
          <p:nvPr/>
        </p:nvSpPr>
        <p:spPr bwMode="auto">
          <a:xfrm>
            <a:off x="231775" y="6474897"/>
            <a:ext cx="47974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t> </a:t>
            </a:r>
            <a:endParaRPr lang="en-GB" sz="1200" dirty="0"/>
          </a:p>
        </p:txBody>
      </p:sp>
      <p:sp>
        <p:nvSpPr>
          <p:cNvPr id="9" name="Text Box 4"/>
          <p:cNvSpPr txBox="1">
            <a:spLocks noChangeArrowheads="1"/>
          </p:cNvSpPr>
          <p:nvPr/>
        </p:nvSpPr>
        <p:spPr bwMode="auto">
          <a:xfrm>
            <a:off x="5486500" y="6490286"/>
            <a:ext cx="343683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a:t>Ciardiello</a:t>
            </a:r>
            <a:r>
              <a:rPr lang="fr-FR" sz="1100" dirty="0"/>
              <a:t> </a:t>
            </a:r>
            <a:r>
              <a:rPr lang="fr-FR" sz="1100" dirty="0" smtClean="0"/>
              <a:t>et </a:t>
            </a:r>
            <a:r>
              <a:rPr lang="fr-FR" sz="1100" dirty="0"/>
              <a:t>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31)</a:t>
            </a:r>
            <a:endParaRPr lang="en-GB" sz="1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7762592"/>
              </p:ext>
            </p:extLst>
          </p:nvPr>
        </p:nvGraphicFramePr>
        <p:xfrm>
          <a:off x="150219" y="1703939"/>
          <a:ext cx="8915400" cy="3103880"/>
        </p:xfrm>
        <a:graphic>
          <a:graphicData uri="http://schemas.openxmlformats.org/drawingml/2006/table">
            <a:tbl>
              <a:tblPr firstRow="1" bandRow="1">
                <a:tableStyleId>{69012ECD-51FC-41F1-AA8D-1B2483CD663E}</a:tableStyleId>
              </a:tblPr>
              <a:tblGrid>
                <a:gridCol w="2404923"/>
                <a:gridCol w="1053122"/>
                <a:gridCol w="1044273"/>
                <a:gridCol w="1017722"/>
                <a:gridCol w="1769954"/>
                <a:gridCol w="1625406"/>
              </a:tblGrid>
              <a:tr h="370840">
                <a:tc>
                  <a:txBody>
                    <a:bodyPr/>
                    <a:lstStyle/>
                    <a:p>
                      <a:r>
                        <a:rPr lang="en-GB" sz="1400" dirty="0" err="1" smtClean="0">
                          <a:solidFill>
                            <a:schemeClr val="tx2"/>
                          </a:solidFill>
                        </a:rPr>
                        <a:t>FOLFIRI+</a:t>
                      </a:r>
                      <a:r>
                        <a:rPr lang="en-GB" sz="1400" baseline="0" dirty="0" err="1" smtClean="0">
                          <a:solidFill>
                            <a:schemeClr val="tx2"/>
                          </a:solidFill>
                        </a:rPr>
                        <a:t>cetuximab</a:t>
                      </a:r>
                      <a:endParaRPr lang="en-GB" sz="1400" baseline="0" dirty="0" smtClean="0">
                        <a:solidFill>
                          <a:schemeClr val="tx2"/>
                        </a:solidFill>
                      </a:endParaRPr>
                    </a:p>
                  </a:txBody>
                  <a:tcPr anchor="b"/>
                </a:tc>
                <a:tc>
                  <a:txBody>
                    <a:bodyPr/>
                    <a:lstStyle/>
                    <a:p>
                      <a:pPr algn="ctr"/>
                      <a:r>
                        <a:rPr lang="en-GB" sz="1400" dirty="0" smtClean="0">
                          <a:solidFill>
                            <a:schemeClr val="tx2"/>
                          </a:solidFill>
                        </a:rPr>
                        <a:t>22 gene</a:t>
                      </a:r>
                      <a:r>
                        <a:rPr lang="en-GB" sz="1400" baseline="0" dirty="0" smtClean="0">
                          <a:solidFill>
                            <a:schemeClr val="tx2"/>
                          </a:solidFill>
                        </a:rPr>
                        <a:t> analysis (n=182)</a:t>
                      </a:r>
                      <a:endParaRPr lang="en-GB" sz="1400" dirty="0">
                        <a:solidFill>
                          <a:schemeClr val="tx2"/>
                        </a:solidFill>
                      </a:endParaRPr>
                    </a:p>
                  </a:txBody>
                  <a:tcPr/>
                </a:tc>
                <a:tc>
                  <a:txBody>
                    <a:bodyPr/>
                    <a:lstStyle/>
                    <a:p>
                      <a:pPr algn="ctr"/>
                      <a:r>
                        <a:rPr lang="en-GB" sz="1400" i="1" dirty="0" smtClean="0">
                          <a:solidFill>
                            <a:schemeClr val="tx2"/>
                          </a:solidFill>
                        </a:rPr>
                        <a:t>KRAS /</a:t>
                      </a:r>
                      <a:br>
                        <a:rPr lang="en-GB" sz="1400" i="1" dirty="0" smtClean="0">
                          <a:solidFill>
                            <a:schemeClr val="tx2"/>
                          </a:solidFill>
                        </a:rPr>
                      </a:br>
                      <a:r>
                        <a:rPr lang="en-GB" sz="1400" i="1" dirty="0" smtClean="0">
                          <a:solidFill>
                            <a:schemeClr val="tx2"/>
                          </a:solidFill>
                        </a:rPr>
                        <a:t>NRAS </a:t>
                      </a:r>
                      <a:r>
                        <a:rPr lang="en-GB" sz="1400" dirty="0" smtClean="0">
                          <a:solidFill>
                            <a:schemeClr val="tx2"/>
                          </a:solidFill>
                        </a:rPr>
                        <a:t>WT (n=124)</a:t>
                      </a:r>
                      <a:endParaRPr lang="en-GB" sz="1400" dirty="0">
                        <a:solidFill>
                          <a:schemeClr val="tx2"/>
                        </a:solidFill>
                      </a:endParaRPr>
                    </a:p>
                  </a:txBody>
                  <a:tcPr/>
                </a:tc>
                <a:tc>
                  <a:txBody>
                    <a:bodyPr/>
                    <a:lstStyle/>
                    <a:p>
                      <a:pPr algn="ctr"/>
                      <a:r>
                        <a:rPr lang="en-GB" sz="1400" i="1" dirty="0" smtClean="0">
                          <a:solidFill>
                            <a:schemeClr val="tx2"/>
                          </a:solidFill>
                        </a:rPr>
                        <a:t>KRAS / NRAS</a:t>
                      </a:r>
                      <a:r>
                        <a:rPr lang="en-GB" sz="1400" i="1" baseline="0" dirty="0" smtClean="0">
                          <a:solidFill>
                            <a:schemeClr val="tx2"/>
                          </a:solidFill>
                        </a:rPr>
                        <a:t> </a:t>
                      </a:r>
                      <a:r>
                        <a:rPr lang="en-GB" sz="1400" baseline="0" dirty="0" smtClean="0">
                          <a:solidFill>
                            <a:schemeClr val="tx2"/>
                          </a:solidFill>
                        </a:rPr>
                        <a:t>MT (n=58)</a:t>
                      </a:r>
                      <a:endParaRPr lang="en-GB" sz="1400" dirty="0">
                        <a:solidFill>
                          <a:schemeClr val="tx2"/>
                        </a:solidFill>
                      </a:endParaRPr>
                    </a:p>
                  </a:txBody>
                  <a:tcPr/>
                </a:tc>
                <a:tc>
                  <a:txBody>
                    <a:bodyPr/>
                    <a:lstStyle/>
                    <a:p>
                      <a:pPr algn="ctr"/>
                      <a:r>
                        <a:rPr lang="en-GB" sz="1400" i="1" dirty="0" smtClean="0">
                          <a:solidFill>
                            <a:schemeClr val="tx2"/>
                          </a:solidFill>
                        </a:rPr>
                        <a:t>KRAS / NRAS /</a:t>
                      </a:r>
                      <a:br>
                        <a:rPr lang="en-GB" sz="1400" i="1" dirty="0" smtClean="0">
                          <a:solidFill>
                            <a:schemeClr val="tx2"/>
                          </a:solidFill>
                        </a:rPr>
                      </a:br>
                      <a:r>
                        <a:rPr lang="en-GB" sz="1400" i="1" dirty="0" smtClean="0">
                          <a:solidFill>
                            <a:schemeClr val="tx2"/>
                          </a:solidFill>
                        </a:rPr>
                        <a:t>BRAF / PIK3CA</a:t>
                      </a:r>
                      <a:r>
                        <a:rPr lang="en-GB" sz="1400" i="1" baseline="0" dirty="0" smtClean="0">
                          <a:solidFill>
                            <a:schemeClr val="tx2"/>
                          </a:solidFill>
                        </a:rPr>
                        <a:t> </a:t>
                      </a:r>
                      <a:r>
                        <a:rPr lang="en-GB" sz="1400" baseline="0" dirty="0" smtClean="0">
                          <a:solidFill>
                            <a:schemeClr val="tx2"/>
                          </a:solidFill>
                        </a:rPr>
                        <a:t/>
                      </a:r>
                      <a:br>
                        <a:rPr lang="en-GB" sz="1400" baseline="0" dirty="0" smtClean="0">
                          <a:solidFill>
                            <a:schemeClr val="tx2"/>
                          </a:solidFill>
                        </a:rPr>
                      </a:br>
                      <a:r>
                        <a:rPr lang="en-GB" sz="1400" baseline="0" dirty="0" smtClean="0">
                          <a:solidFill>
                            <a:schemeClr val="tx2"/>
                          </a:solidFill>
                        </a:rPr>
                        <a:t>WT (n=104)</a:t>
                      </a:r>
                      <a:endParaRPr lang="en-GB" sz="1400" dirty="0">
                        <a:solidFill>
                          <a:schemeClr val="tx2"/>
                        </a:solidFill>
                      </a:endParaRPr>
                    </a:p>
                  </a:txBody>
                  <a:tcPr/>
                </a:tc>
                <a:tc>
                  <a:txBody>
                    <a:bodyPr/>
                    <a:lstStyle/>
                    <a:p>
                      <a:pPr algn="ctr"/>
                      <a:r>
                        <a:rPr lang="en-GB" sz="1400" i="1" dirty="0" smtClean="0">
                          <a:solidFill>
                            <a:schemeClr val="tx2"/>
                          </a:solidFill>
                        </a:rPr>
                        <a:t>KRAS / NRAS /</a:t>
                      </a:r>
                      <a:br>
                        <a:rPr lang="en-GB" sz="1400" i="1" dirty="0" smtClean="0">
                          <a:solidFill>
                            <a:schemeClr val="tx2"/>
                          </a:solidFill>
                        </a:rPr>
                      </a:br>
                      <a:r>
                        <a:rPr lang="en-GB" sz="1400" i="1" dirty="0" smtClean="0">
                          <a:solidFill>
                            <a:schemeClr val="tx2"/>
                          </a:solidFill>
                        </a:rPr>
                        <a:t>BRAF / PIK3CA </a:t>
                      </a:r>
                      <a:r>
                        <a:rPr lang="en-GB" sz="1400" dirty="0" smtClean="0">
                          <a:solidFill>
                            <a:schemeClr val="tx2"/>
                          </a:solidFill>
                        </a:rPr>
                        <a:t>mutant (n=78)</a:t>
                      </a:r>
                      <a:endParaRPr lang="en-GB" sz="1400" dirty="0">
                        <a:solidFill>
                          <a:schemeClr val="tx2"/>
                        </a:solidFill>
                      </a:endParaRPr>
                    </a:p>
                  </a:txBody>
                  <a:tcPr/>
                </a:tc>
              </a:tr>
              <a:tr h="370840">
                <a:tc>
                  <a:txBody>
                    <a:bodyPr/>
                    <a:lstStyle/>
                    <a:p>
                      <a:r>
                        <a:rPr lang="en-GB" sz="1400" dirty="0" smtClean="0"/>
                        <a:t>Complete</a:t>
                      </a:r>
                      <a:r>
                        <a:rPr lang="en-GB" sz="1400" baseline="0" dirty="0" smtClean="0"/>
                        <a:t> response, %</a:t>
                      </a:r>
                      <a:endParaRPr lang="en-GB" sz="1400" dirty="0"/>
                    </a:p>
                  </a:txBody>
                  <a:tcPr/>
                </a:tc>
                <a:tc>
                  <a:txBody>
                    <a:bodyPr/>
                    <a:lstStyle/>
                    <a:p>
                      <a:pPr algn="ctr"/>
                      <a:r>
                        <a:rPr lang="en-GB" sz="1400" dirty="0" smtClean="0"/>
                        <a:t>6.6</a:t>
                      </a:r>
                      <a:endParaRPr lang="en-GB" sz="1400" dirty="0"/>
                    </a:p>
                  </a:txBody>
                  <a:tcPr/>
                </a:tc>
                <a:tc>
                  <a:txBody>
                    <a:bodyPr/>
                    <a:lstStyle/>
                    <a:p>
                      <a:pPr algn="ctr"/>
                      <a:r>
                        <a:rPr lang="en-GB" sz="1400" b="0" dirty="0" smtClean="0">
                          <a:solidFill>
                            <a:srgbClr val="0066FF"/>
                          </a:solidFill>
                        </a:rPr>
                        <a:t>6.4</a:t>
                      </a:r>
                      <a:endParaRPr lang="en-GB" sz="1400" b="0" dirty="0">
                        <a:solidFill>
                          <a:srgbClr val="0066FF"/>
                        </a:solidFill>
                      </a:endParaRPr>
                    </a:p>
                  </a:txBody>
                  <a:tcPr/>
                </a:tc>
                <a:tc>
                  <a:txBody>
                    <a:bodyPr/>
                    <a:lstStyle/>
                    <a:p>
                      <a:pPr algn="ctr"/>
                      <a:r>
                        <a:rPr lang="en-GB" sz="1400" b="0" dirty="0" smtClean="0">
                          <a:solidFill>
                            <a:srgbClr val="FF0000"/>
                          </a:solidFill>
                        </a:rPr>
                        <a:t>6.9</a:t>
                      </a:r>
                      <a:endParaRPr lang="en-GB" sz="1400" b="0" dirty="0">
                        <a:solidFill>
                          <a:srgbClr val="FF0000"/>
                        </a:solidFill>
                      </a:endParaRPr>
                    </a:p>
                  </a:txBody>
                  <a:tcPr/>
                </a:tc>
                <a:tc>
                  <a:txBody>
                    <a:bodyPr/>
                    <a:lstStyle/>
                    <a:p>
                      <a:pPr algn="ctr"/>
                      <a:r>
                        <a:rPr lang="en-GB" sz="1400" b="0" dirty="0" smtClean="0">
                          <a:solidFill>
                            <a:srgbClr val="0066FF"/>
                          </a:solidFill>
                        </a:rPr>
                        <a:t>7.7</a:t>
                      </a:r>
                      <a:endParaRPr lang="en-GB" sz="1400" b="0" dirty="0">
                        <a:solidFill>
                          <a:srgbClr val="0066FF"/>
                        </a:solidFill>
                      </a:endParaRPr>
                    </a:p>
                  </a:txBody>
                  <a:tcPr/>
                </a:tc>
                <a:tc>
                  <a:txBody>
                    <a:bodyPr/>
                    <a:lstStyle/>
                    <a:p>
                      <a:pPr algn="ctr"/>
                      <a:r>
                        <a:rPr lang="en-GB" sz="1400" b="0" dirty="0" smtClean="0">
                          <a:solidFill>
                            <a:srgbClr val="FF0000"/>
                          </a:solidFill>
                        </a:rPr>
                        <a:t>5.1</a:t>
                      </a:r>
                      <a:endParaRPr lang="en-GB" sz="1400" b="0" dirty="0">
                        <a:solidFill>
                          <a:srgbClr val="FF0000"/>
                        </a:solidFill>
                      </a:endParaRPr>
                    </a:p>
                  </a:txBody>
                  <a:tcPr/>
                </a:tc>
              </a:tr>
              <a:tr h="370840">
                <a:tc>
                  <a:txBody>
                    <a:bodyPr/>
                    <a:lstStyle/>
                    <a:p>
                      <a:r>
                        <a:rPr lang="en-GB" sz="1400" dirty="0" smtClean="0"/>
                        <a:t>Partial response, %</a:t>
                      </a:r>
                      <a:endParaRPr lang="en-GB" sz="1400" dirty="0"/>
                    </a:p>
                  </a:txBody>
                  <a:tcPr/>
                </a:tc>
                <a:tc>
                  <a:txBody>
                    <a:bodyPr/>
                    <a:lstStyle/>
                    <a:p>
                      <a:pPr algn="ctr"/>
                      <a:r>
                        <a:rPr lang="en-GB" sz="1400" dirty="0" smtClean="0"/>
                        <a:t>50.5</a:t>
                      </a:r>
                      <a:endParaRPr lang="en-GB" sz="1400" dirty="0"/>
                    </a:p>
                  </a:txBody>
                  <a:tcPr/>
                </a:tc>
                <a:tc>
                  <a:txBody>
                    <a:bodyPr/>
                    <a:lstStyle/>
                    <a:p>
                      <a:pPr algn="ctr"/>
                      <a:r>
                        <a:rPr lang="en-GB" sz="1400" b="0" dirty="0" smtClean="0">
                          <a:solidFill>
                            <a:srgbClr val="0066FF"/>
                          </a:solidFill>
                        </a:rPr>
                        <a:t>55.6</a:t>
                      </a:r>
                      <a:endParaRPr lang="en-GB" sz="1400" b="0" dirty="0">
                        <a:solidFill>
                          <a:srgbClr val="0066FF"/>
                        </a:solidFill>
                      </a:endParaRPr>
                    </a:p>
                  </a:txBody>
                  <a:tcPr/>
                </a:tc>
                <a:tc>
                  <a:txBody>
                    <a:bodyPr/>
                    <a:lstStyle/>
                    <a:p>
                      <a:pPr algn="ctr"/>
                      <a:r>
                        <a:rPr lang="en-GB" sz="1400" b="0" dirty="0" smtClean="0">
                          <a:solidFill>
                            <a:srgbClr val="FF0000"/>
                          </a:solidFill>
                        </a:rPr>
                        <a:t>39.7</a:t>
                      </a:r>
                      <a:endParaRPr lang="en-GB" sz="1400" b="0" dirty="0">
                        <a:solidFill>
                          <a:srgbClr val="FF0000"/>
                        </a:solidFill>
                      </a:endParaRPr>
                    </a:p>
                  </a:txBody>
                  <a:tcPr/>
                </a:tc>
                <a:tc>
                  <a:txBody>
                    <a:bodyPr/>
                    <a:lstStyle/>
                    <a:p>
                      <a:pPr algn="ctr"/>
                      <a:r>
                        <a:rPr lang="en-GB" sz="1400" b="0" dirty="0" smtClean="0">
                          <a:solidFill>
                            <a:srgbClr val="0066FF"/>
                          </a:solidFill>
                        </a:rPr>
                        <a:t>56.7</a:t>
                      </a:r>
                      <a:endParaRPr lang="en-GB" sz="1400" b="0" dirty="0">
                        <a:solidFill>
                          <a:srgbClr val="0066FF"/>
                        </a:solidFill>
                      </a:endParaRPr>
                    </a:p>
                  </a:txBody>
                  <a:tcPr/>
                </a:tc>
                <a:tc>
                  <a:txBody>
                    <a:bodyPr/>
                    <a:lstStyle/>
                    <a:p>
                      <a:pPr algn="ctr"/>
                      <a:r>
                        <a:rPr lang="en-GB" sz="1400" b="0" dirty="0" smtClean="0">
                          <a:solidFill>
                            <a:srgbClr val="FF0000"/>
                          </a:solidFill>
                        </a:rPr>
                        <a:t>42.3</a:t>
                      </a:r>
                      <a:endParaRPr lang="en-GB" sz="1400" b="0" dirty="0">
                        <a:solidFill>
                          <a:srgbClr val="FF0000"/>
                        </a:solidFill>
                      </a:endParaRPr>
                    </a:p>
                  </a:txBody>
                  <a:tcPr/>
                </a:tc>
              </a:tr>
              <a:tr h="370840">
                <a:tc>
                  <a:txBody>
                    <a:bodyPr/>
                    <a:lstStyle/>
                    <a:p>
                      <a:r>
                        <a:rPr lang="en-GB" sz="1400" dirty="0" smtClean="0"/>
                        <a:t>Stable disease, %</a:t>
                      </a:r>
                      <a:endParaRPr lang="en-GB" sz="1400" dirty="0"/>
                    </a:p>
                  </a:txBody>
                  <a:tcPr/>
                </a:tc>
                <a:tc>
                  <a:txBody>
                    <a:bodyPr/>
                    <a:lstStyle/>
                    <a:p>
                      <a:pPr algn="ctr"/>
                      <a:r>
                        <a:rPr lang="en-GB" sz="1400" dirty="0" smtClean="0"/>
                        <a:t>33.5</a:t>
                      </a:r>
                      <a:endParaRPr lang="en-GB" sz="1400" dirty="0"/>
                    </a:p>
                  </a:txBody>
                  <a:tcPr/>
                </a:tc>
                <a:tc>
                  <a:txBody>
                    <a:bodyPr/>
                    <a:lstStyle/>
                    <a:p>
                      <a:pPr algn="ctr"/>
                      <a:r>
                        <a:rPr lang="en-GB" sz="1400" b="0" dirty="0" smtClean="0">
                          <a:solidFill>
                            <a:srgbClr val="0066FF"/>
                          </a:solidFill>
                        </a:rPr>
                        <a:t>28.2</a:t>
                      </a:r>
                      <a:endParaRPr lang="en-GB" sz="1400" b="0" dirty="0">
                        <a:solidFill>
                          <a:srgbClr val="0066FF"/>
                        </a:solidFill>
                      </a:endParaRPr>
                    </a:p>
                  </a:txBody>
                  <a:tcPr/>
                </a:tc>
                <a:tc>
                  <a:txBody>
                    <a:bodyPr/>
                    <a:lstStyle/>
                    <a:p>
                      <a:pPr algn="ctr"/>
                      <a:r>
                        <a:rPr lang="en-GB" sz="1400" b="0" dirty="0" smtClean="0">
                          <a:solidFill>
                            <a:srgbClr val="FF0000"/>
                          </a:solidFill>
                        </a:rPr>
                        <a:t>44.8</a:t>
                      </a:r>
                      <a:endParaRPr lang="en-GB" sz="1400" b="0" dirty="0">
                        <a:solidFill>
                          <a:srgbClr val="FF0000"/>
                        </a:solidFill>
                      </a:endParaRPr>
                    </a:p>
                  </a:txBody>
                  <a:tcPr/>
                </a:tc>
                <a:tc>
                  <a:txBody>
                    <a:bodyPr/>
                    <a:lstStyle/>
                    <a:p>
                      <a:pPr algn="ctr"/>
                      <a:r>
                        <a:rPr lang="en-GB" sz="1400" b="0" dirty="0" smtClean="0">
                          <a:solidFill>
                            <a:srgbClr val="0066FF"/>
                          </a:solidFill>
                        </a:rPr>
                        <a:t>26.9</a:t>
                      </a:r>
                      <a:endParaRPr lang="en-GB" sz="1400" b="0" dirty="0">
                        <a:solidFill>
                          <a:srgbClr val="0066FF"/>
                        </a:solidFill>
                      </a:endParaRPr>
                    </a:p>
                  </a:txBody>
                  <a:tcPr/>
                </a:tc>
                <a:tc>
                  <a:txBody>
                    <a:bodyPr/>
                    <a:lstStyle/>
                    <a:p>
                      <a:pPr algn="ctr"/>
                      <a:r>
                        <a:rPr lang="en-GB" sz="1400" b="0" dirty="0" smtClean="0">
                          <a:solidFill>
                            <a:srgbClr val="FF0000"/>
                          </a:solidFill>
                        </a:rPr>
                        <a:t>42.3</a:t>
                      </a:r>
                      <a:endParaRPr lang="en-GB" sz="1400" b="0" dirty="0">
                        <a:solidFill>
                          <a:srgbClr val="FF0000"/>
                        </a:solidFill>
                      </a:endParaRPr>
                    </a:p>
                  </a:txBody>
                  <a:tcPr/>
                </a:tc>
              </a:tr>
              <a:tr h="370840">
                <a:tc>
                  <a:txBody>
                    <a:bodyPr/>
                    <a:lstStyle/>
                    <a:p>
                      <a:r>
                        <a:rPr lang="en-GB" sz="1400" dirty="0" smtClean="0"/>
                        <a:t>Progressive disease, %</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9.3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66FF"/>
                          </a:solidFill>
                        </a:rPr>
                        <a:t>9.7</a:t>
                      </a:r>
                    </a:p>
                  </a:txBody>
                  <a:tcPr/>
                </a:tc>
                <a:tc>
                  <a:txBody>
                    <a:bodyPr/>
                    <a:lstStyle/>
                    <a:p>
                      <a:pPr algn="ctr"/>
                      <a:r>
                        <a:rPr lang="en-GB" sz="1400" b="0" dirty="0" smtClean="0">
                          <a:solidFill>
                            <a:srgbClr val="FF0000"/>
                          </a:solidFill>
                        </a:rPr>
                        <a:t>8.6</a:t>
                      </a:r>
                      <a:endParaRPr lang="en-GB" sz="1400" b="0" dirty="0">
                        <a:solidFill>
                          <a:srgbClr val="FF0000"/>
                        </a:solidFill>
                      </a:endParaRPr>
                    </a:p>
                  </a:txBody>
                  <a:tcPr/>
                </a:tc>
                <a:tc>
                  <a:txBody>
                    <a:bodyPr/>
                    <a:lstStyle/>
                    <a:p>
                      <a:pPr algn="ctr"/>
                      <a:r>
                        <a:rPr lang="en-GB" sz="1400" b="0" dirty="0" smtClean="0">
                          <a:solidFill>
                            <a:srgbClr val="0066FF"/>
                          </a:solidFill>
                        </a:rPr>
                        <a:t>8.6</a:t>
                      </a:r>
                      <a:endParaRPr lang="en-GB" sz="1400" b="0" dirty="0">
                        <a:solidFill>
                          <a:srgbClr val="0066FF"/>
                        </a:solidFill>
                      </a:endParaRPr>
                    </a:p>
                  </a:txBody>
                  <a:tcPr/>
                </a:tc>
                <a:tc>
                  <a:txBody>
                    <a:bodyPr/>
                    <a:lstStyle/>
                    <a:p>
                      <a:pPr algn="ctr"/>
                      <a:r>
                        <a:rPr lang="en-GB" sz="1400" b="0" dirty="0" smtClean="0">
                          <a:solidFill>
                            <a:srgbClr val="FF0000"/>
                          </a:solidFill>
                        </a:rPr>
                        <a:t>10.3</a:t>
                      </a:r>
                      <a:endParaRPr lang="en-GB" sz="1400" b="0" dirty="0">
                        <a:solidFill>
                          <a:srgbClr val="FF0000"/>
                        </a:solidFill>
                      </a:endParaRPr>
                    </a:p>
                  </a:txBody>
                  <a:tcPr/>
                </a:tc>
              </a:tr>
              <a:tr h="370840">
                <a:tc>
                  <a:txBody>
                    <a:bodyPr/>
                    <a:lstStyle/>
                    <a:p>
                      <a:r>
                        <a:rPr lang="en-GB" sz="1400" dirty="0" smtClean="0"/>
                        <a:t>ORR, %</a:t>
                      </a:r>
                      <a:endParaRPr lang="en-GB" sz="1400" dirty="0"/>
                    </a:p>
                  </a:txBody>
                  <a:tcPr/>
                </a:tc>
                <a:tc>
                  <a:txBody>
                    <a:bodyPr/>
                    <a:lstStyle/>
                    <a:p>
                      <a:pPr algn="ctr"/>
                      <a:r>
                        <a:rPr lang="en-GB" sz="1400" dirty="0" smtClean="0"/>
                        <a:t>57.1</a:t>
                      </a:r>
                      <a:endParaRPr lang="en-GB" sz="1400" dirty="0"/>
                    </a:p>
                  </a:txBody>
                  <a:tcPr/>
                </a:tc>
                <a:tc>
                  <a:txBody>
                    <a:bodyPr/>
                    <a:lstStyle/>
                    <a:p>
                      <a:pPr algn="ctr"/>
                      <a:r>
                        <a:rPr lang="en-GB" sz="1400" b="0" dirty="0" smtClean="0">
                          <a:solidFill>
                            <a:srgbClr val="0066FF"/>
                          </a:solidFill>
                        </a:rPr>
                        <a:t>62.1</a:t>
                      </a:r>
                      <a:endParaRPr lang="en-GB" sz="1400" b="0" dirty="0">
                        <a:solidFill>
                          <a:srgbClr val="0066FF"/>
                        </a:solidFill>
                      </a:endParaRPr>
                    </a:p>
                  </a:txBody>
                  <a:tcPr/>
                </a:tc>
                <a:tc>
                  <a:txBody>
                    <a:bodyPr/>
                    <a:lstStyle/>
                    <a:p>
                      <a:pPr algn="ctr"/>
                      <a:r>
                        <a:rPr lang="en-GB" sz="1400" b="0" dirty="0" smtClean="0">
                          <a:solidFill>
                            <a:srgbClr val="FF0000"/>
                          </a:solidFill>
                        </a:rPr>
                        <a:t>46.6</a:t>
                      </a:r>
                      <a:endParaRPr lang="en-GB" sz="1400" b="0" dirty="0">
                        <a:solidFill>
                          <a:srgbClr val="FF0000"/>
                        </a:solidFill>
                      </a:endParaRPr>
                    </a:p>
                  </a:txBody>
                  <a:tcPr/>
                </a:tc>
                <a:tc>
                  <a:txBody>
                    <a:bodyPr/>
                    <a:lstStyle/>
                    <a:p>
                      <a:pPr algn="ctr"/>
                      <a:r>
                        <a:rPr lang="en-GB" sz="1400" b="0" dirty="0" smtClean="0">
                          <a:solidFill>
                            <a:srgbClr val="0066FF"/>
                          </a:solidFill>
                        </a:rPr>
                        <a:t>64.4</a:t>
                      </a:r>
                      <a:endParaRPr lang="en-GB" sz="1400" b="0" dirty="0">
                        <a:solidFill>
                          <a:srgbClr val="0066FF"/>
                        </a:solidFill>
                      </a:endParaRPr>
                    </a:p>
                  </a:txBody>
                  <a:tcPr/>
                </a:tc>
                <a:tc>
                  <a:txBody>
                    <a:bodyPr/>
                    <a:lstStyle/>
                    <a:p>
                      <a:pPr algn="ctr"/>
                      <a:r>
                        <a:rPr lang="en-GB" sz="1400" b="0" dirty="0" smtClean="0">
                          <a:solidFill>
                            <a:srgbClr val="FF0000"/>
                          </a:solidFill>
                        </a:rPr>
                        <a:t>47.4</a:t>
                      </a:r>
                      <a:endParaRPr lang="en-GB" sz="1400" b="0" dirty="0">
                        <a:solidFill>
                          <a:srgbClr val="FF0000"/>
                        </a:solidFill>
                      </a:endParaRPr>
                    </a:p>
                  </a:txBody>
                  <a:tcPr/>
                </a:tc>
              </a:tr>
              <a:tr h="370840">
                <a:tc>
                  <a:txBody>
                    <a:bodyPr/>
                    <a:lstStyle/>
                    <a:p>
                      <a:r>
                        <a:rPr lang="en-GB" sz="1400" dirty="0" smtClean="0"/>
                        <a:t>Median PFS, </a:t>
                      </a:r>
                      <a:r>
                        <a:rPr lang="en-GB" sz="1400" dirty="0" err="1" smtClean="0"/>
                        <a:t>mos</a:t>
                      </a:r>
                      <a:r>
                        <a:rPr lang="en-GB" sz="1400" dirty="0" smtClean="0"/>
                        <a:t> (95%</a:t>
                      </a:r>
                      <a:r>
                        <a:rPr lang="en-GB" sz="1400" baseline="0" dirty="0" smtClean="0"/>
                        <a:t> C</a:t>
                      </a:r>
                      <a:r>
                        <a:rPr lang="en-GB" sz="1400" dirty="0" smtClean="0"/>
                        <a:t>I)</a:t>
                      </a:r>
                      <a:endParaRPr lang="en-GB" sz="1400" dirty="0"/>
                    </a:p>
                  </a:txBody>
                  <a:tcPr/>
                </a:tc>
                <a:tc>
                  <a:txBody>
                    <a:bodyPr/>
                    <a:lstStyle/>
                    <a:p>
                      <a:pPr algn="ctr"/>
                      <a:r>
                        <a:rPr lang="en-GB" sz="1400" dirty="0" smtClean="0"/>
                        <a:t>9.8</a:t>
                      </a:r>
                      <a:br>
                        <a:rPr lang="en-GB" sz="1400" dirty="0" smtClean="0"/>
                      </a:br>
                      <a:r>
                        <a:rPr lang="en-GB" sz="1400" dirty="0" smtClean="0"/>
                        <a:t>(8.7,</a:t>
                      </a:r>
                      <a:r>
                        <a:rPr lang="en-GB" sz="1400" baseline="0" dirty="0" smtClean="0"/>
                        <a:t> 11.5)</a:t>
                      </a:r>
                      <a:endParaRPr lang="en-GB" sz="1400" dirty="0"/>
                    </a:p>
                  </a:txBody>
                  <a:tcPr/>
                </a:tc>
                <a:tc>
                  <a:txBody>
                    <a:bodyPr/>
                    <a:lstStyle/>
                    <a:p>
                      <a:pPr algn="ctr"/>
                      <a:r>
                        <a:rPr lang="en-GB" sz="1400" b="0" dirty="0" smtClean="0">
                          <a:solidFill>
                            <a:srgbClr val="0066FF"/>
                          </a:solidFill>
                        </a:rPr>
                        <a:t>11.1 </a:t>
                      </a:r>
                      <a:br>
                        <a:rPr lang="en-GB" sz="1400" b="0" dirty="0" smtClean="0">
                          <a:solidFill>
                            <a:srgbClr val="0066FF"/>
                          </a:solidFill>
                        </a:rPr>
                      </a:br>
                      <a:r>
                        <a:rPr lang="en-GB" sz="1400" b="0" dirty="0" smtClean="0">
                          <a:solidFill>
                            <a:srgbClr val="0066FF"/>
                          </a:solidFill>
                        </a:rPr>
                        <a:t>(9.2,</a:t>
                      </a:r>
                      <a:r>
                        <a:rPr lang="en-GB" sz="1400" b="0" baseline="0" dirty="0" smtClean="0">
                          <a:solidFill>
                            <a:srgbClr val="0066FF"/>
                          </a:solidFill>
                        </a:rPr>
                        <a:t> 12.8)</a:t>
                      </a:r>
                      <a:endParaRPr lang="en-GB" sz="1400" b="0" dirty="0">
                        <a:solidFill>
                          <a:srgbClr val="0066FF"/>
                        </a:solidFill>
                      </a:endParaRPr>
                    </a:p>
                  </a:txBody>
                  <a:tcPr/>
                </a:tc>
                <a:tc>
                  <a:txBody>
                    <a:bodyPr/>
                    <a:lstStyle/>
                    <a:p>
                      <a:pPr algn="ctr"/>
                      <a:r>
                        <a:rPr lang="en-GB" sz="1400" b="0" dirty="0" smtClean="0">
                          <a:solidFill>
                            <a:srgbClr val="FF0000"/>
                          </a:solidFill>
                        </a:rPr>
                        <a:t>8.9</a:t>
                      </a:r>
                      <a:br>
                        <a:rPr lang="en-GB" sz="1400" b="0" dirty="0" smtClean="0">
                          <a:solidFill>
                            <a:srgbClr val="FF0000"/>
                          </a:solidFill>
                        </a:rPr>
                      </a:br>
                      <a:r>
                        <a:rPr lang="en-GB" sz="1400" b="0" dirty="0" smtClean="0">
                          <a:solidFill>
                            <a:srgbClr val="FF0000"/>
                          </a:solidFill>
                        </a:rPr>
                        <a:t>(7.4, 9.6)</a:t>
                      </a:r>
                      <a:endParaRPr lang="en-GB" sz="1400" b="0" dirty="0">
                        <a:solidFill>
                          <a:srgbClr val="FF0000"/>
                        </a:solidFill>
                      </a:endParaRPr>
                    </a:p>
                  </a:txBody>
                  <a:tcPr/>
                </a:tc>
                <a:tc>
                  <a:txBody>
                    <a:bodyPr/>
                    <a:lstStyle/>
                    <a:p>
                      <a:pPr algn="ctr"/>
                      <a:r>
                        <a:rPr lang="en-GB" sz="1400" b="0" dirty="0" smtClean="0">
                          <a:solidFill>
                            <a:srgbClr val="0066FF"/>
                          </a:solidFill>
                        </a:rPr>
                        <a:t>11.3</a:t>
                      </a:r>
                      <a:br>
                        <a:rPr lang="en-GB" sz="1400" b="0" dirty="0" smtClean="0">
                          <a:solidFill>
                            <a:srgbClr val="0066FF"/>
                          </a:solidFill>
                        </a:rPr>
                      </a:br>
                      <a:r>
                        <a:rPr lang="en-GB" sz="1400" b="0" dirty="0" smtClean="0">
                          <a:solidFill>
                            <a:srgbClr val="0066FF"/>
                          </a:solidFill>
                        </a:rPr>
                        <a:t>(9.4,</a:t>
                      </a:r>
                      <a:r>
                        <a:rPr lang="en-GB" sz="1400" b="0" baseline="0" dirty="0" smtClean="0">
                          <a:solidFill>
                            <a:srgbClr val="0066FF"/>
                          </a:solidFill>
                        </a:rPr>
                        <a:t> 13.2)</a:t>
                      </a:r>
                      <a:endParaRPr lang="en-GB" sz="1400" b="0" dirty="0">
                        <a:solidFill>
                          <a:srgbClr val="0066FF"/>
                        </a:solidFill>
                      </a:endParaRPr>
                    </a:p>
                  </a:txBody>
                  <a:tcPr/>
                </a:tc>
                <a:tc>
                  <a:txBody>
                    <a:bodyPr/>
                    <a:lstStyle/>
                    <a:p>
                      <a:pPr algn="ctr"/>
                      <a:r>
                        <a:rPr lang="en-GB" sz="1400" b="0" dirty="0" smtClean="0">
                          <a:solidFill>
                            <a:srgbClr val="FF0000"/>
                          </a:solidFill>
                        </a:rPr>
                        <a:t>7.7 </a:t>
                      </a:r>
                      <a:br>
                        <a:rPr lang="en-GB" sz="1400" b="0" dirty="0" smtClean="0">
                          <a:solidFill>
                            <a:srgbClr val="FF0000"/>
                          </a:solidFill>
                        </a:rPr>
                      </a:br>
                      <a:r>
                        <a:rPr lang="en-GB" sz="1400" b="0" dirty="0" smtClean="0">
                          <a:solidFill>
                            <a:srgbClr val="FF0000"/>
                          </a:solidFill>
                        </a:rPr>
                        <a:t>(5.4, 9.4)</a:t>
                      </a:r>
                      <a:endParaRPr lang="en-GB" sz="1400" b="0" dirty="0">
                        <a:solidFill>
                          <a:srgbClr val="FF0000"/>
                        </a:solidFill>
                      </a:endParaRPr>
                    </a:p>
                  </a:txBody>
                  <a:tcPr/>
                </a:tc>
              </a:tr>
            </a:tbl>
          </a:graphicData>
        </a:graphic>
      </p:graphicFrame>
    </p:spTree>
    <p:extLst>
      <p:ext uri="{BB962C8B-B14F-4D97-AF65-F5344CB8AC3E}">
        <p14:creationId xmlns:p14="http://schemas.microsoft.com/office/powerpoint/2010/main" val="676040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2168: Updated survival analysis of EXPERT-C, a randomized phase II trial of </a:t>
            </a:r>
            <a:r>
              <a:rPr lang="en-GB" sz="1800" dirty="0" err="1" smtClean="0"/>
              <a:t>neoadjuvant</a:t>
            </a:r>
            <a:r>
              <a:rPr lang="en-GB" sz="1800" dirty="0" smtClean="0"/>
              <a:t> capecitabine and oxaliplatin (CAPOX) and </a:t>
            </a:r>
            <a:r>
              <a:rPr lang="en-GB" sz="1800" dirty="0" err="1" smtClean="0"/>
              <a:t>chemoradiotherapy</a:t>
            </a:r>
            <a:r>
              <a:rPr lang="en-GB" sz="1800" dirty="0" smtClean="0"/>
              <a:t> (CRT) with or without cetuximab in MRI-defined high risk rectal cancer patients – </a:t>
            </a:r>
            <a:r>
              <a:rPr lang="en-GB" sz="1800" i="1" dirty="0" err="1" smtClean="0"/>
              <a:t>Sclafani</a:t>
            </a:r>
            <a:r>
              <a:rPr lang="en-GB" sz="1800" i="1" dirty="0" smtClean="0"/>
              <a:t> F et al</a:t>
            </a:r>
            <a:endParaRPr lang="en-GB" sz="1800" i="1" dirty="0"/>
          </a:p>
        </p:txBody>
      </p:sp>
      <p:sp>
        <p:nvSpPr>
          <p:cNvPr id="6" name="Content Placeholder 5"/>
          <p:cNvSpPr>
            <a:spLocks noGrp="1"/>
          </p:cNvSpPr>
          <p:nvPr>
            <p:ph idx="1"/>
          </p:nvPr>
        </p:nvSpPr>
        <p:spPr/>
        <p:txBody>
          <a:bodyPr/>
          <a:lstStyle/>
          <a:p>
            <a:r>
              <a:rPr lang="en-GB" sz="1800" dirty="0" smtClean="0"/>
              <a:t>Study objective</a:t>
            </a:r>
            <a:endParaRPr lang="en-GB" sz="1800" dirty="0"/>
          </a:p>
          <a:p>
            <a:pPr lvl="1"/>
            <a:r>
              <a:rPr lang="en-GB" sz="1800" dirty="0"/>
              <a:t>To investigate the effect of adding </a:t>
            </a:r>
            <a:r>
              <a:rPr lang="en-GB" altLang="en-US" sz="1800" dirty="0">
                <a:solidFill>
                  <a:srgbClr val="3C1A40"/>
                </a:solidFill>
              </a:rPr>
              <a:t>cetuximab to </a:t>
            </a:r>
            <a:r>
              <a:rPr lang="en-GB" altLang="en-US" sz="1800" dirty="0" err="1">
                <a:solidFill>
                  <a:srgbClr val="3C1A40"/>
                </a:solidFill>
              </a:rPr>
              <a:t>neoadjuvant</a:t>
            </a:r>
            <a:r>
              <a:rPr lang="en-GB" altLang="en-US" sz="1800" dirty="0">
                <a:solidFill>
                  <a:srgbClr val="3C1A40"/>
                </a:solidFill>
              </a:rPr>
              <a:t> CT and CRT on </a:t>
            </a:r>
            <a:r>
              <a:rPr lang="en-GB" sz="1800" dirty="0"/>
              <a:t>survival outcomes in </a:t>
            </a:r>
            <a:r>
              <a:rPr lang="en-GB" sz="1800" dirty="0" smtClean="0"/>
              <a:t>patients </a:t>
            </a:r>
            <a:r>
              <a:rPr lang="en-GB" sz="1800" dirty="0"/>
              <a:t>with MRI-defined </a:t>
            </a:r>
            <a:r>
              <a:rPr lang="en-GB" sz="1800" dirty="0" smtClean="0"/>
              <a:t>high-risk rectal cancer</a:t>
            </a:r>
            <a:endParaRPr lang="en-GB" sz="1800" dirty="0"/>
          </a:p>
          <a:p>
            <a:pPr lvl="1"/>
            <a:endParaRPr lang="en-GB" sz="1800" dirty="0"/>
          </a:p>
          <a:p>
            <a:endParaRPr lang="en-GB" dirty="0"/>
          </a:p>
        </p:txBody>
      </p:sp>
      <p:sp>
        <p:nvSpPr>
          <p:cNvPr id="5" name="Rectangle 9"/>
          <p:cNvSpPr txBox="1">
            <a:spLocks noChangeArrowheads="1"/>
          </p:cNvSpPr>
          <p:nvPr/>
        </p:nvSpPr>
        <p:spPr bwMode="auto">
          <a:xfrm>
            <a:off x="228600" y="5125711"/>
            <a:ext cx="4267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dirty="0"/>
              <a:t>CR in </a:t>
            </a:r>
            <a:r>
              <a:rPr lang="en-GB" sz="1600" i="1" dirty="0"/>
              <a:t>KRAS/BRAF</a:t>
            </a:r>
            <a:r>
              <a:rPr lang="en-GB" sz="1600" dirty="0"/>
              <a:t> WT </a:t>
            </a:r>
            <a:r>
              <a:rPr lang="en-GB" sz="1600" dirty="0" smtClean="0"/>
              <a:t>patients</a:t>
            </a:r>
            <a:endParaRPr lang="en-GB" sz="1600" kern="0" dirty="0" smtClean="0"/>
          </a:p>
        </p:txBody>
      </p:sp>
      <p:sp>
        <p:nvSpPr>
          <p:cNvPr id="20" name="Text Box 8"/>
          <p:cNvSpPr txBox="1">
            <a:spLocks noChangeArrowheads="1"/>
          </p:cNvSpPr>
          <p:nvPr/>
        </p:nvSpPr>
        <p:spPr bwMode="auto">
          <a:xfrm>
            <a:off x="5417571" y="6490286"/>
            <a:ext cx="350576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a:t>Sclafani</a:t>
            </a:r>
            <a:r>
              <a:rPr lang="en-GB" sz="1100" dirty="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2168)</a:t>
            </a:r>
            <a:endParaRPr lang="en-GB" sz="1100" dirty="0"/>
          </a:p>
        </p:txBody>
      </p:sp>
      <p:sp>
        <p:nvSpPr>
          <p:cNvPr id="21" name="Text Box 9"/>
          <p:cNvSpPr txBox="1">
            <a:spLocks noChangeArrowheads="1"/>
          </p:cNvSpPr>
          <p:nvPr/>
        </p:nvSpPr>
        <p:spPr bwMode="auto">
          <a:xfrm>
            <a:off x="231776" y="6351786"/>
            <a:ext cx="53717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t>*400 mg/m</a:t>
            </a:r>
            <a:r>
              <a:rPr lang="en-GB" sz="1000" baseline="30000" dirty="0" smtClean="0"/>
              <a:t>2</a:t>
            </a:r>
            <a:r>
              <a:rPr lang="en-GB" sz="1000" dirty="0" smtClean="0"/>
              <a:t> initial dose, 250 mg/m</a:t>
            </a:r>
            <a:r>
              <a:rPr lang="en-GB" sz="1000" baseline="30000" dirty="0" smtClean="0"/>
              <a:t>2</a:t>
            </a:r>
            <a:r>
              <a:rPr lang="en-GB" sz="1000" dirty="0" smtClean="0"/>
              <a:t> subsequent doses</a:t>
            </a:r>
            <a:br>
              <a:rPr lang="en-GB" sz="1000" dirty="0" smtClean="0"/>
            </a:br>
            <a:r>
              <a:rPr lang="en-GB" sz="1000" dirty="0" smtClean="0"/>
              <a:t>TME</a:t>
            </a:r>
            <a:r>
              <a:rPr lang="en-GB" sz="1000" dirty="0"/>
              <a:t>, total </a:t>
            </a:r>
            <a:r>
              <a:rPr lang="en-GB" sz="1000" dirty="0" err="1"/>
              <a:t>mesorectal</a:t>
            </a:r>
            <a:r>
              <a:rPr lang="en-GB" sz="1000" dirty="0"/>
              <a:t> excision </a:t>
            </a:r>
          </a:p>
        </p:txBody>
      </p:sp>
      <p:grpSp>
        <p:nvGrpSpPr>
          <p:cNvPr id="50" name="Group 49"/>
          <p:cNvGrpSpPr/>
          <p:nvPr/>
        </p:nvGrpSpPr>
        <p:grpSpPr>
          <a:xfrm>
            <a:off x="160864" y="2574465"/>
            <a:ext cx="8911867" cy="2502877"/>
            <a:chOff x="160864" y="2718856"/>
            <a:chExt cx="8911867" cy="2502877"/>
          </a:xfrm>
        </p:grpSpPr>
        <p:sp>
          <p:nvSpPr>
            <p:cNvPr id="36" name="AutoShape 8"/>
            <p:cNvSpPr>
              <a:spLocks noChangeArrowheads="1"/>
            </p:cNvSpPr>
            <p:nvPr/>
          </p:nvSpPr>
          <p:spPr bwMode="auto">
            <a:xfrm>
              <a:off x="7560731" y="2742671"/>
              <a:ext cx="151200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Adjuvant CAPOX</a:t>
              </a:r>
            </a:p>
          </p:txBody>
        </p:sp>
        <p:sp>
          <p:nvSpPr>
            <p:cNvPr id="38" name="AutoShape 8"/>
            <p:cNvSpPr>
              <a:spLocks noChangeArrowheads="1"/>
            </p:cNvSpPr>
            <p:nvPr/>
          </p:nvSpPr>
          <p:spPr bwMode="auto">
            <a:xfrm>
              <a:off x="6567667" y="2760663"/>
              <a:ext cx="75600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TME</a:t>
              </a:r>
              <a:endParaRPr lang="en-GB" altLang="zh-CN" sz="1600" dirty="0">
                <a:solidFill>
                  <a:schemeClr val="tx2"/>
                </a:solidFill>
                <a:ea typeface="SimSun" pitchFamily="2" charset="-122"/>
              </a:endParaRPr>
            </a:p>
          </p:txBody>
        </p:sp>
        <p:sp>
          <p:nvSpPr>
            <p:cNvPr id="24" name="Oval 14"/>
            <p:cNvSpPr>
              <a:spLocks noChangeArrowheads="1"/>
            </p:cNvSpPr>
            <p:nvPr/>
          </p:nvSpPr>
          <p:spPr bwMode="auto">
            <a:xfrm>
              <a:off x="2922509" y="3653890"/>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25" name="AutoShape 15"/>
            <p:cNvCxnSpPr>
              <a:cxnSpLocks noChangeShapeType="1"/>
              <a:endCxn id="33" idx="1"/>
            </p:cNvCxnSpPr>
            <p:nvPr/>
          </p:nvCxnSpPr>
          <p:spPr bwMode="auto">
            <a:xfrm rot="5400000" flipH="1" flipV="1">
              <a:off x="3043250" y="3283870"/>
              <a:ext cx="524142" cy="215900"/>
            </a:xfrm>
            <a:prstGeom prst="bentConnector2">
              <a:avLst/>
            </a:prstGeom>
            <a:noFill/>
            <a:ln w="38100">
              <a:solidFill>
                <a:schemeClr val="bg1"/>
              </a:solidFill>
              <a:miter lim="800000"/>
              <a:headEnd/>
              <a:tailEnd type="triangle" w="med" len="med"/>
            </a:ln>
          </p:spPr>
        </p:cxnSp>
        <p:cxnSp>
          <p:nvCxnSpPr>
            <p:cNvPr id="26" name="AutoShape 16"/>
            <p:cNvCxnSpPr>
              <a:cxnSpLocks noChangeShapeType="1"/>
              <a:endCxn id="32" idx="1"/>
            </p:cNvCxnSpPr>
            <p:nvPr/>
          </p:nvCxnSpPr>
          <p:spPr bwMode="auto">
            <a:xfrm rot="16200000" flipH="1">
              <a:off x="3063004" y="4362175"/>
              <a:ext cx="474354" cy="226178"/>
            </a:xfrm>
            <a:prstGeom prst="bentConnector2">
              <a:avLst/>
            </a:prstGeom>
            <a:noFill/>
            <a:ln w="38100">
              <a:solidFill>
                <a:schemeClr val="bg1"/>
              </a:solidFill>
              <a:miter lim="800000"/>
              <a:headEnd/>
              <a:tailEnd type="triangle" w="med" len="med"/>
            </a:ln>
          </p:spPr>
        </p:cxnSp>
        <p:cxnSp>
          <p:nvCxnSpPr>
            <p:cNvPr id="28" name="AutoShape 19"/>
            <p:cNvCxnSpPr>
              <a:cxnSpLocks noChangeShapeType="1"/>
            </p:cNvCxnSpPr>
            <p:nvPr/>
          </p:nvCxnSpPr>
          <p:spPr bwMode="auto">
            <a:xfrm>
              <a:off x="2655506" y="3945990"/>
              <a:ext cx="256723" cy="0"/>
            </a:xfrm>
            <a:prstGeom prst="straightConnector1">
              <a:avLst/>
            </a:prstGeom>
            <a:noFill/>
            <a:ln w="38100">
              <a:solidFill>
                <a:schemeClr val="bg1"/>
              </a:solidFill>
              <a:round/>
              <a:headEnd/>
              <a:tailEnd type="triangle" w="med" len="med"/>
            </a:ln>
          </p:spPr>
        </p:cxnSp>
        <p:cxnSp>
          <p:nvCxnSpPr>
            <p:cNvPr id="30" name="AutoShape 21"/>
            <p:cNvCxnSpPr>
              <a:cxnSpLocks noChangeShapeType="1"/>
            </p:cNvCxnSpPr>
            <p:nvPr/>
          </p:nvCxnSpPr>
          <p:spPr bwMode="auto">
            <a:xfrm>
              <a:off x="5215464" y="3129749"/>
              <a:ext cx="252000" cy="0"/>
            </a:xfrm>
            <a:prstGeom prst="straightConnector1">
              <a:avLst/>
            </a:prstGeom>
            <a:noFill/>
            <a:ln w="38100">
              <a:solidFill>
                <a:schemeClr val="bg1"/>
              </a:solidFill>
              <a:round/>
              <a:headEnd/>
              <a:tailEnd type="triangle" w="med" len="med"/>
            </a:ln>
          </p:spPr>
        </p:cxnSp>
        <p:sp>
          <p:nvSpPr>
            <p:cNvPr id="31" name="AutoShape 9"/>
            <p:cNvSpPr>
              <a:spLocks noChangeArrowheads="1"/>
            </p:cNvSpPr>
            <p:nvPr/>
          </p:nvSpPr>
          <p:spPr bwMode="auto">
            <a:xfrm>
              <a:off x="160864" y="3309170"/>
              <a:ext cx="2523067" cy="128149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NZ" altLang="zh-CN" sz="1600" dirty="0" smtClean="0">
                  <a:solidFill>
                    <a:schemeClr val="tx2"/>
                  </a:solidFill>
                  <a:ea typeface="SimSun" pitchFamily="2" charset="-122"/>
                </a:rPr>
                <a:t>Patients with n</a:t>
              </a:r>
              <a:r>
                <a:rPr lang="en-GB" altLang="zh-CN" sz="1600" dirty="0" smtClean="0">
                  <a:solidFill>
                    <a:schemeClr val="tx2"/>
                  </a:solidFill>
                  <a:ea typeface="SimSun" pitchFamily="2" charset="-122"/>
                </a:rPr>
                <a:t>on-metastatic rectal cancer</a:t>
              </a:r>
              <a:endParaRPr lang="en-GB" altLang="zh-CN" sz="1600" dirty="0">
                <a:solidFill>
                  <a:schemeClr val="tx2"/>
                </a:solidFill>
                <a:ea typeface="SimSun" pitchFamily="2" charset="-122"/>
              </a:endParaRPr>
            </a:p>
            <a:p>
              <a:pPr marL="180975" indent="-180975" algn="l" defTabSz="892175" eaLnBrk="0" hangingPunct="0">
                <a:spcAft>
                  <a:spcPct val="30000"/>
                </a:spcAft>
                <a:buFont typeface="Arial" pitchFamily="34" charset="0"/>
                <a:buChar char="•"/>
              </a:pPr>
              <a:r>
                <a:rPr lang="en-GB" altLang="zh-CN" sz="1600" dirty="0" smtClean="0">
                  <a:solidFill>
                    <a:schemeClr val="tx2"/>
                  </a:solidFill>
                  <a:ea typeface="SimSun" pitchFamily="2" charset="-122"/>
                </a:rPr>
                <a:t>WHO PS 0–2</a:t>
              </a:r>
              <a:endParaRPr lang="en-GB" altLang="zh-CN" sz="1600" i="1" dirty="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GB" altLang="zh-CN" sz="1600" dirty="0" smtClean="0">
                  <a:solidFill>
                    <a:schemeClr val="tx2"/>
                  </a:solidFill>
                  <a:ea typeface="SimSun" pitchFamily="2" charset="-122"/>
                </a:rPr>
                <a:t>High-risk </a:t>
              </a:r>
              <a:r>
                <a:rPr lang="en-GB" altLang="zh-CN" sz="1600" dirty="0">
                  <a:solidFill>
                    <a:schemeClr val="tx2"/>
                  </a:solidFill>
                  <a:ea typeface="SimSun" pitchFamily="2" charset="-122"/>
                </a:rPr>
                <a:t>operable RC </a:t>
              </a:r>
            </a:p>
          </p:txBody>
        </p:sp>
        <p:sp>
          <p:nvSpPr>
            <p:cNvPr id="32" name="AutoShape 12"/>
            <p:cNvSpPr>
              <a:spLocks noChangeArrowheads="1"/>
            </p:cNvSpPr>
            <p:nvPr/>
          </p:nvSpPr>
          <p:spPr bwMode="auto">
            <a:xfrm>
              <a:off x="3413270" y="4226441"/>
              <a:ext cx="1785261" cy="97200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err="1" smtClean="0">
                  <a:ea typeface="SimSun" pitchFamily="2" charset="-122"/>
                </a:rPr>
                <a:t>Neoadjuvant</a:t>
              </a:r>
              <a:r>
                <a:rPr lang="en-GB" altLang="zh-CN" sz="1600" dirty="0" smtClean="0">
                  <a:ea typeface="SimSun" pitchFamily="2" charset="-122"/>
                </a:rPr>
                <a:t> CAPOX+</a:t>
              </a:r>
              <a:r>
                <a:rPr lang="en-GB" sz="1600" dirty="0"/>
                <a:t> </a:t>
              </a:r>
              <a:r>
                <a:rPr lang="en-GB" sz="1600" dirty="0" err="1" smtClean="0"/>
                <a:t>cetuximab</a:t>
              </a:r>
              <a:r>
                <a:rPr lang="en-GB" sz="1600" dirty="0" smtClean="0"/>
                <a:t>*</a:t>
              </a:r>
              <a:br>
                <a:rPr lang="en-GB" sz="1600" dirty="0" smtClean="0"/>
              </a:br>
              <a:r>
                <a:rPr lang="en-GB" altLang="zh-CN" sz="1600" dirty="0" smtClean="0">
                  <a:ea typeface="SimSun" pitchFamily="2" charset="-122"/>
                </a:rPr>
                <a:t>(n=83)</a:t>
              </a:r>
              <a:endParaRPr lang="en-GB" altLang="zh-CN" sz="1600" dirty="0">
                <a:ea typeface="SimSun" pitchFamily="2" charset="-122"/>
              </a:endParaRPr>
            </a:p>
          </p:txBody>
        </p:sp>
        <p:sp>
          <p:nvSpPr>
            <p:cNvPr id="33" name="AutoShape 8"/>
            <p:cNvSpPr>
              <a:spLocks noChangeArrowheads="1"/>
            </p:cNvSpPr>
            <p:nvPr/>
          </p:nvSpPr>
          <p:spPr bwMode="auto">
            <a:xfrm>
              <a:off x="3413271" y="2719380"/>
              <a:ext cx="1802193"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err="1" smtClean="0">
                  <a:solidFill>
                    <a:schemeClr val="tx2"/>
                  </a:solidFill>
                  <a:ea typeface="SimSun" pitchFamily="2" charset="-122"/>
                </a:rPr>
                <a:t>Neoadjuvant</a:t>
              </a:r>
              <a:r>
                <a:rPr lang="en-GB" altLang="zh-CN" sz="1600" dirty="0" smtClean="0">
                  <a:solidFill>
                    <a:schemeClr val="tx2"/>
                  </a:solidFill>
                  <a:ea typeface="SimSun" pitchFamily="2" charset="-122"/>
                </a:rPr>
                <a:t> CAPOX</a:t>
              </a:r>
            </a:p>
            <a:p>
              <a:pPr algn="ctr" defTabSz="892175" eaLnBrk="0" hangingPunct="0"/>
              <a:r>
                <a:rPr lang="en-GB" altLang="zh-CN" sz="1600" dirty="0" smtClean="0">
                  <a:solidFill>
                    <a:schemeClr val="tx2"/>
                  </a:solidFill>
                  <a:ea typeface="SimSun" pitchFamily="2" charset="-122"/>
                </a:rPr>
                <a:t>(n=81)</a:t>
              </a:r>
              <a:endParaRPr lang="en-GB" altLang="zh-CN" sz="1600" dirty="0">
                <a:solidFill>
                  <a:schemeClr val="tx2"/>
                </a:solidFill>
                <a:ea typeface="SimSun" pitchFamily="2" charset="-122"/>
              </a:endParaRPr>
            </a:p>
          </p:txBody>
        </p:sp>
        <p:sp>
          <p:nvSpPr>
            <p:cNvPr id="34" name="AutoShape 12"/>
            <p:cNvSpPr>
              <a:spLocks noChangeArrowheads="1"/>
            </p:cNvSpPr>
            <p:nvPr/>
          </p:nvSpPr>
          <p:spPr bwMode="auto">
            <a:xfrm>
              <a:off x="7552264" y="4238086"/>
              <a:ext cx="1512000" cy="97200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Adjuvant CAPOX+</a:t>
              </a:r>
              <a:r>
                <a:rPr lang="en-GB" sz="1600" dirty="0"/>
                <a:t> </a:t>
              </a:r>
              <a:r>
                <a:rPr lang="en-GB" sz="1600" dirty="0" err="1" smtClean="0"/>
                <a:t>cetuximab</a:t>
              </a:r>
              <a:r>
                <a:rPr lang="en-GB" sz="1600" dirty="0" smtClean="0"/>
                <a:t>*</a:t>
              </a:r>
              <a:endParaRPr lang="en-GB" altLang="zh-CN" sz="1600" dirty="0">
                <a:ea typeface="SimSun" pitchFamily="2" charset="-122"/>
              </a:endParaRPr>
            </a:p>
          </p:txBody>
        </p:sp>
        <p:sp>
          <p:nvSpPr>
            <p:cNvPr id="39" name="AutoShape 8"/>
            <p:cNvSpPr>
              <a:spLocks noChangeArrowheads="1"/>
            </p:cNvSpPr>
            <p:nvPr/>
          </p:nvSpPr>
          <p:spPr bwMode="auto">
            <a:xfrm>
              <a:off x="5472494" y="2718856"/>
              <a:ext cx="86400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CRT+ CAP</a:t>
              </a:r>
              <a:endParaRPr lang="en-GB" altLang="zh-CN" sz="1600" dirty="0">
                <a:solidFill>
                  <a:schemeClr val="tx2"/>
                </a:solidFill>
                <a:ea typeface="SimSun" pitchFamily="2" charset="-122"/>
              </a:endParaRPr>
            </a:p>
          </p:txBody>
        </p:sp>
        <p:sp>
          <p:nvSpPr>
            <p:cNvPr id="42" name="AutoShape 8"/>
            <p:cNvSpPr>
              <a:spLocks noChangeArrowheads="1"/>
            </p:cNvSpPr>
            <p:nvPr/>
          </p:nvSpPr>
          <p:spPr bwMode="auto">
            <a:xfrm>
              <a:off x="5443663" y="4226440"/>
              <a:ext cx="864000" cy="97200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CRT+ CAP</a:t>
              </a:r>
              <a:endParaRPr lang="en-GB" altLang="zh-CN" sz="1600" dirty="0">
                <a:ea typeface="SimSun" pitchFamily="2" charset="-122"/>
              </a:endParaRPr>
            </a:p>
          </p:txBody>
        </p:sp>
        <p:sp>
          <p:nvSpPr>
            <p:cNvPr id="43" name="AutoShape 8"/>
            <p:cNvSpPr>
              <a:spLocks noChangeArrowheads="1"/>
            </p:cNvSpPr>
            <p:nvPr/>
          </p:nvSpPr>
          <p:spPr bwMode="auto">
            <a:xfrm>
              <a:off x="6542266" y="4249733"/>
              <a:ext cx="756000" cy="97200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TME</a:t>
              </a:r>
              <a:endParaRPr lang="en-GB" altLang="zh-CN" sz="1600" dirty="0">
                <a:ea typeface="SimSun" pitchFamily="2" charset="-122"/>
              </a:endParaRPr>
            </a:p>
          </p:txBody>
        </p:sp>
        <p:cxnSp>
          <p:nvCxnSpPr>
            <p:cNvPr id="44" name="AutoShape 21"/>
            <p:cNvCxnSpPr>
              <a:cxnSpLocks noChangeShapeType="1"/>
            </p:cNvCxnSpPr>
            <p:nvPr/>
          </p:nvCxnSpPr>
          <p:spPr bwMode="auto">
            <a:xfrm>
              <a:off x="6326595" y="3129749"/>
              <a:ext cx="252000" cy="0"/>
            </a:xfrm>
            <a:prstGeom prst="straightConnector1">
              <a:avLst/>
            </a:prstGeom>
            <a:noFill/>
            <a:ln w="38100">
              <a:solidFill>
                <a:schemeClr val="bg1"/>
              </a:solidFill>
              <a:round/>
              <a:headEnd/>
              <a:tailEnd type="triangle" w="med" len="med"/>
            </a:ln>
          </p:spPr>
        </p:cxnSp>
        <p:cxnSp>
          <p:nvCxnSpPr>
            <p:cNvPr id="45" name="AutoShape 21"/>
            <p:cNvCxnSpPr>
              <a:cxnSpLocks noChangeShapeType="1"/>
            </p:cNvCxnSpPr>
            <p:nvPr/>
          </p:nvCxnSpPr>
          <p:spPr bwMode="auto">
            <a:xfrm>
              <a:off x="7325665" y="3129749"/>
              <a:ext cx="252000" cy="0"/>
            </a:xfrm>
            <a:prstGeom prst="straightConnector1">
              <a:avLst/>
            </a:prstGeom>
            <a:noFill/>
            <a:ln w="38100">
              <a:solidFill>
                <a:schemeClr val="bg1"/>
              </a:solidFill>
              <a:round/>
              <a:headEnd/>
              <a:tailEnd type="triangle" w="med" len="med"/>
            </a:ln>
          </p:spPr>
        </p:cxnSp>
        <p:cxnSp>
          <p:nvCxnSpPr>
            <p:cNvPr id="47" name="AutoShape 21"/>
            <p:cNvCxnSpPr>
              <a:cxnSpLocks noChangeShapeType="1"/>
            </p:cNvCxnSpPr>
            <p:nvPr/>
          </p:nvCxnSpPr>
          <p:spPr bwMode="auto">
            <a:xfrm>
              <a:off x="5190064" y="4687891"/>
              <a:ext cx="252000" cy="0"/>
            </a:xfrm>
            <a:prstGeom prst="straightConnector1">
              <a:avLst/>
            </a:prstGeom>
            <a:noFill/>
            <a:ln w="38100">
              <a:solidFill>
                <a:schemeClr val="bg1"/>
              </a:solidFill>
              <a:round/>
              <a:headEnd/>
              <a:tailEnd type="triangle" w="med" len="med"/>
            </a:ln>
          </p:spPr>
        </p:cxnSp>
        <p:cxnSp>
          <p:nvCxnSpPr>
            <p:cNvPr id="48" name="AutoShape 21"/>
            <p:cNvCxnSpPr>
              <a:cxnSpLocks noChangeShapeType="1"/>
            </p:cNvCxnSpPr>
            <p:nvPr/>
          </p:nvCxnSpPr>
          <p:spPr bwMode="auto">
            <a:xfrm>
              <a:off x="6301195" y="4687891"/>
              <a:ext cx="252000" cy="0"/>
            </a:xfrm>
            <a:prstGeom prst="straightConnector1">
              <a:avLst/>
            </a:prstGeom>
            <a:noFill/>
            <a:ln w="38100">
              <a:solidFill>
                <a:schemeClr val="bg1"/>
              </a:solidFill>
              <a:round/>
              <a:headEnd/>
              <a:tailEnd type="triangle" w="med" len="med"/>
            </a:ln>
          </p:spPr>
        </p:cxnSp>
        <p:cxnSp>
          <p:nvCxnSpPr>
            <p:cNvPr id="49" name="AutoShape 21"/>
            <p:cNvCxnSpPr>
              <a:cxnSpLocks noChangeShapeType="1"/>
            </p:cNvCxnSpPr>
            <p:nvPr/>
          </p:nvCxnSpPr>
          <p:spPr bwMode="auto">
            <a:xfrm>
              <a:off x="7300265" y="4687891"/>
              <a:ext cx="252000" cy="0"/>
            </a:xfrm>
            <a:prstGeom prst="straightConnector1">
              <a:avLst/>
            </a:prstGeom>
            <a:noFill/>
            <a:ln w="38100">
              <a:solidFill>
                <a:schemeClr val="bg1"/>
              </a:solidFill>
              <a:round/>
              <a:headEnd/>
              <a:tailEnd type="triangle" w="med" len="med"/>
            </a:ln>
          </p:spPr>
        </p:cxnSp>
      </p:grpSp>
      <p:sp>
        <p:nvSpPr>
          <p:cNvPr id="35" name="Rectangle 9"/>
          <p:cNvSpPr txBox="1">
            <a:spLocks noChangeArrowheads="1"/>
          </p:cNvSpPr>
          <p:nvPr/>
        </p:nvSpPr>
        <p:spPr bwMode="auto">
          <a:xfrm>
            <a:off x="4786666" y="5125711"/>
            <a:ext cx="4267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Secondary endpoints</a:t>
            </a:r>
          </a:p>
          <a:p>
            <a:r>
              <a:rPr lang="en-GB" sz="1600" dirty="0" smtClean="0"/>
              <a:t>PFS and OS in </a:t>
            </a:r>
            <a:r>
              <a:rPr lang="en-GB" sz="1600" i="1" dirty="0" smtClean="0"/>
              <a:t>KRAS/BRAF</a:t>
            </a:r>
            <a:r>
              <a:rPr lang="en-GB" sz="1600" dirty="0" smtClean="0"/>
              <a:t> WT</a:t>
            </a:r>
            <a:endParaRPr lang="en-GB" sz="1600" kern="0" dirty="0" smtClean="0"/>
          </a:p>
        </p:txBody>
      </p:sp>
    </p:spTree>
    <p:extLst>
      <p:ext uri="{BB962C8B-B14F-4D97-AF65-F5344CB8AC3E}">
        <p14:creationId xmlns:p14="http://schemas.microsoft.com/office/powerpoint/2010/main" val="39458043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2168: Updated survival analysis of EXPERT-C, a randomized phase II trial of </a:t>
            </a:r>
            <a:r>
              <a:rPr lang="en-GB" sz="1800" dirty="0" err="1"/>
              <a:t>neoadjuvant</a:t>
            </a:r>
            <a:r>
              <a:rPr lang="en-GB" sz="1800" dirty="0"/>
              <a:t> capecitabine and oxaliplatin (CAPOX) and </a:t>
            </a:r>
            <a:r>
              <a:rPr lang="en-GB" sz="1800" dirty="0" err="1"/>
              <a:t>chemoradiotherapy</a:t>
            </a:r>
            <a:r>
              <a:rPr lang="en-GB" sz="1800" dirty="0"/>
              <a:t> (CRT) with or without cetuximab in MRI-defined high risk rectal cancer patients – </a:t>
            </a:r>
            <a:r>
              <a:rPr lang="en-GB" sz="1800" i="1" dirty="0" err="1"/>
              <a:t>Sclafani</a:t>
            </a:r>
            <a:r>
              <a:rPr lang="en-GB" sz="1800" i="1" dirty="0"/>
              <a:t> F et al</a:t>
            </a:r>
            <a:endParaRPr lang="en-GB" sz="2400" dirty="0"/>
          </a:p>
        </p:txBody>
      </p:sp>
      <p:sp>
        <p:nvSpPr>
          <p:cNvPr id="3" name="Content Placeholder 2"/>
          <p:cNvSpPr>
            <a:spLocks noGrp="1"/>
          </p:cNvSpPr>
          <p:nvPr>
            <p:ph idx="1"/>
          </p:nvPr>
        </p:nvSpPr>
        <p:spPr/>
        <p:txBody>
          <a:bodyPr/>
          <a:lstStyle/>
          <a:p>
            <a:r>
              <a:rPr lang="en-GB" sz="1800" dirty="0" smtClean="0"/>
              <a:t>Key results</a:t>
            </a:r>
          </a:p>
          <a:p>
            <a:pPr lvl="1"/>
            <a:r>
              <a:rPr lang="en-GB" sz="1800" dirty="0" smtClean="0"/>
              <a:t>Of the </a:t>
            </a:r>
            <a:r>
              <a:rPr lang="en-GB" altLang="en-US" sz="1800" dirty="0"/>
              <a:t>149 </a:t>
            </a:r>
            <a:r>
              <a:rPr lang="en-GB" altLang="en-US" sz="1800" dirty="0" smtClean="0"/>
              <a:t>(91%) patients tested </a:t>
            </a:r>
            <a:r>
              <a:rPr lang="en-GB" altLang="en-US" sz="1800" dirty="0"/>
              <a:t>for </a:t>
            </a:r>
            <a:r>
              <a:rPr lang="en-GB" altLang="en-US" sz="1800" i="1" dirty="0" smtClean="0"/>
              <a:t>KRAS/BRAF</a:t>
            </a:r>
            <a:r>
              <a:rPr lang="en-GB" altLang="en-US" sz="1800" dirty="0" smtClean="0"/>
              <a:t>, 90 (60%) </a:t>
            </a:r>
            <a:r>
              <a:rPr lang="en-GB" altLang="en-US" sz="1800" dirty="0"/>
              <a:t>were </a:t>
            </a:r>
            <a:r>
              <a:rPr lang="en-GB" altLang="en-US" sz="1800" i="1" dirty="0"/>
              <a:t>KRAS/BRAF</a:t>
            </a:r>
            <a:r>
              <a:rPr lang="en-GB" altLang="en-US" sz="1800" dirty="0"/>
              <a:t> </a:t>
            </a:r>
            <a:r>
              <a:rPr lang="en-GB" altLang="en-US" sz="1800" dirty="0" smtClean="0"/>
              <a:t>WT, </a:t>
            </a:r>
            <a:r>
              <a:rPr lang="en-GB" altLang="en-US" sz="1800" dirty="0"/>
              <a:t>44 </a:t>
            </a:r>
            <a:r>
              <a:rPr lang="en-GB" altLang="en-US" sz="1800" dirty="0" smtClean="0"/>
              <a:t>in the CAPOX group and 46 in the </a:t>
            </a:r>
            <a:r>
              <a:rPr lang="en-GB" altLang="en-US" sz="1800" dirty="0" err="1" smtClean="0"/>
              <a:t>CAPOX+</a:t>
            </a:r>
            <a:r>
              <a:rPr lang="en-GB" sz="1800" dirty="0" err="1" smtClean="0"/>
              <a:t>cetuximab</a:t>
            </a:r>
            <a:r>
              <a:rPr lang="en-GB" altLang="en-US" sz="1800" dirty="0" smtClean="0"/>
              <a:t> group</a:t>
            </a:r>
          </a:p>
          <a:p>
            <a:pPr lvl="1"/>
            <a:r>
              <a:rPr lang="en-GB" altLang="en-US" sz="1800" dirty="0"/>
              <a:t>After a median follow-up of 63.8 </a:t>
            </a:r>
            <a:r>
              <a:rPr lang="en-GB" altLang="en-US" sz="1800" dirty="0" err="1" smtClean="0"/>
              <a:t>mos</a:t>
            </a:r>
            <a:r>
              <a:rPr lang="en-GB" altLang="en-US" sz="1800" dirty="0" smtClean="0"/>
              <a:t>, 29 </a:t>
            </a:r>
            <a:r>
              <a:rPr lang="en-GB" altLang="en-US" sz="1800" dirty="0"/>
              <a:t>events were observed</a:t>
            </a:r>
            <a:r>
              <a:rPr lang="en-GB" altLang="en-US" sz="1800" dirty="0" smtClean="0"/>
              <a:t> </a:t>
            </a:r>
            <a:r>
              <a:rPr lang="en-GB" altLang="en-US" sz="1800" dirty="0"/>
              <a:t>in CAPOX and 25 in </a:t>
            </a:r>
            <a:r>
              <a:rPr lang="en-GB" altLang="en-US" sz="1800" dirty="0" err="1" smtClean="0"/>
              <a:t>CAPOX+</a:t>
            </a:r>
            <a:r>
              <a:rPr lang="en-GB" sz="1800" dirty="0" err="1" smtClean="0"/>
              <a:t>cetuximab</a:t>
            </a:r>
            <a:r>
              <a:rPr lang="en-GB" altLang="en-US" sz="1800" dirty="0" smtClean="0"/>
              <a:t> groups</a:t>
            </a:r>
            <a:endParaRPr lang="en-GB" sz="1800" dirty="0"/>
          </a:p>
        </p:txBody>
      </p:sp>
      <p:graphicFrame>
        <p:nvGraphicFramePr>
          <p:cNvPr id="6" name="Table 5"/>
          <p:cNvGraphicFramePr>
            <a:graphicFrameLocks noGrp="1"/>
          </p:cNvGraphicFramePr>
          <p:nvPr>
            <p:extLst>
              <p:ext uri="{D42A27DB-BD31-4B8C-83A1-F6EECF244321}">
                <p14:modId xmlns:p14="http://schemas.microsoft.com/office/powerpoint/2010/main" val="3937172155"/>
              </p:ext>
            </p:extLst>
          </p:nvPr>
        </p:nvGraphicFramePr>
        <p:xfrm>
          <a:off x="704850" y="2971800"/>
          <a:ext cx="7734301" cy="2895600"/>
        </p:xfrm>
        <a:graphic>
          <a:graphicData uri="http://schemas.openxmlformats.org/drawingml/2006/table">
            <a:tbl>
              <a:tblPr firstRow="1" bandRow="1">
                <a:tableStyleId>{69012ECD-51FC-41F1-AA8D-1B2483CD663E}</a:tableStyleId>
              </a:tblPr>
              <a:tblGrid>
                <a:gridCol w="1752602"/>
                <a:gridCol w="1535428"/>
                <a:gridCol w="2045972"/>
                <a:gridCol w="1447800"/>
                <a:gridCol w="952499"/>
              </a:tblGrid>
              <a:tr h="185420">
                <a:tc rowSpan="2">
                  <a:txBody>
                    <a:bodyPr/>
                    <a:lstStyle/>
                    <a:p>
                      <a:pPr algn="ctr"/>
                      <a:endParaRPr lang="en-GB" sz="1600" dirty="0">
                        <a:solidFill>
                          <a:schemeClr val="tx2"/>
                        </a:solidFill>
                        <a:latin typeface="+mn-lt"/>
                      </a:endParaRPr>
                    </a:p>
                  </a:txBody>
                  <a:tcPr anchor="ctr">
                    <a:lnB w="12700" cap="flat" cmpd="sng" algn="ctr">
                      <a:solidFill>
                        <a:schemeClr val="accent1"/>
                      </a:solidFill>
                      <a:prstDash val="solid"/>
                      <a:round/>
                      <a:headEnd type="none" w="med" len="med"/>
                      <a:tailEnd type="none" w="med" len="med"/>
                    </a:lnB>
                  </a:tcPr>
                </a:tc>
                <a:tc gridSpan="2">
                  <a:txBody>
                    <a:bodyPr/>
                    <a:lstStyle/>
                    <a:p>
                      <a:pPr algn="ctr"/>
                      <a:r>
                        <a:rPr lang="en-GB" sz="1600" dirty="0" smtClean="0">
                          <a:solidFill>
                            <a:schemeClr val="tx2"/>
                          </a:solidFill>
                          <a:latin typeface="+mn-lt"/>
                        </a:rPr>
                        <a:t>5-year survival</a:t>
                      </a:r>
                      <a:r>
                        <a:rPr lang="en-GB" sz="1600" baseline="0" dirty="0" smtClean="0">
                          <a:solidFill>
                            <a:schemeClr val="tx2"/>
                          </a:solidFill>
                          <a:latin typeface="+mn-lt"/>
                        </a:rPr>
                        <a:t> (95% CI)</a:t>
                      </a:r>
                      <a:endParaRPr lang="en-GB" sz="1600" dirty="0">
                        <a:solidFill>
                          <a:schemeClr val="tx2"/>
                        </a:solidFill>
                        <a:latin typeface="+mn-lt"/>
                      </a:endParaRPr>
                    </a:p>
                  </a:txBody>
                  <a:tcPr anchor="ctr"/>
                </a:tc>
                <a:tc hMerge="1">
                  <a:txBody>
                    <a:bodyPr/>
                    <a:lstStyle/>
                    <a:p>
                      <a:endParaRPr lang="en-GB" dirty="0"/>
                    </a:p>
                  </a:txBody>
                  <a:tcPr/>
                </a:tc>
                <a:tc rowSpan="2">
                  <a:txBody>
                    <a:bodyPr/>
                    <a:lstStyle/>
                    <a:p>
                      <a:pPr algn="ctr"/>
                      <a:r>
                        <a:rPr lang="en-GB" sz="1600" dirty="0" smtClean="0">
                          <a:solidFill>
                            <a:schemeClr val="tx2"/>
                          </a:solidFill>
                          <a:latin typeface="+mn-lt"/>
                        </a:rPr>
                        <a:t>HR (95%</a:t>
                      </a:r>
                      <a:r>
                        <a:rPr lang="en-GB" sz="1600" baseline="0" dirty="0" smtClean="0">
                          <a:solidFill>
                            <a:schemeClr val="tx2"/>
                          </a:solidFill>
                          <a:latin typeface="+mn-lt"/>
                        </a:rPr>
                        <a:t> CI)</a:t>
                      </a:r>
                      <a:endParaRPr lang="en-GB" sz="1600" dirty="0">
                        <a:solidFill>
                          <a:schemeClr val="tx2"/>
                        </a:solidFill>
                        <a:latin typeface="+mn-lt"/>
                      </a:endParaRPr>
                    </a:p>
                  </a:txBody>
                  <a:tcPr anchor="b">
                    <a:lnB w="12700" cap="flat" cmpd="sng" algn="ctr">
                      <a:solidFill>
                        <a:schemeClr val="accent1"/>
                      </a:solidFill>
                      <a:prstDash val="solid"/>
                      <a:round/>
                      <a:headEnd type="none" w="med" len="med"/>
                      <a:tailEnd type="none" w="med" len="med"/>
                    </a:lnB>
                  </a:tcPr>
                </a:tc>
                <a:tc rowSpan="2">
                  <a:txBody>
                    <a:bodyPr/>
                    <a:lstStyle/>
                    <a:p>
                      <a:pPr algn="ctr"/>
                      <a:r>
                        <a:rPr lang="en-GB" sz="1600" dirty="0" smtClean="0">
                          <a:solidFill>
                            <a:schemeClr val="tx2"/>
                          </a:solidFill>
                          <a:latin typeface="+mn-lt"/>
                        </a:rPr>
                        <a:t>p-value</a:t>
                      </a:r>
                      <a:endParaRPr lang="en-GB" sz="1600" dirty="0">
                        <a:solidFill>
                          <a:schemeClr val="tx2"/>
                        </a:solidFill>
                        <a:latin typeface="+mn-lt"/>
                      </a:endParaRPr>
                    </a:p>
                  </a:txBody>
                  <a:tcPr anchor="b">
                    <a:lnB w="12700" cap="flat" cmpd="sng" algn="ctr">
                      <a:solidFill>
                        <a:schemeClr val="accent1"/>
                      </a:solidFill>
                      <a:prstDash val="solid"/>
                      <a:round/>
                      <a:headEnd type="none" w="med" len="med"/>
                      <a:tailEnd type="none" w="med" len="med"/>
                    </a:lnB>
                  </a:tcPr>
                </a:tc>
              </a:tr>
              <a:tr h="274320">
                <a:tc vMerge="1">
                  <a:txBody>
                    <a:bodyPr/>
                    <a:lstStyle/>
                    <a:p>
                      <a:endParaRPr lang="en-GB"/>
                    </a:p>
                  </a:txBody>
                  <a:tcPr/>
                </a:tc>
                <a:tc>
                  <a:txBody>
                    <a:bodyPr/>
                    <a:lstStyle/>
                    <a:p>
                      <a:pPr algn="ctr"/>
                      <a:r>
                        <a:rPr lang="en-GB" sz="1600" b="1" dirty="0" smtClean="0">
                          <a:solidFill>
                            <a:schemeClr val="tx2"/>
                          </a:solidFill>
                          <a:latin typeface="+mn-lt"/>
                        </a:rPr>
                        <a:t>CAPOX</a:t>
                      </a:r>
                      <a:endParaRPr lang="en-GB" sz="1600" b="1" dirty="0">
                        <a:solidFill>
                          <a:schemeClr val="tx2"/>
                        </a:solidFill>
                        <a:latin typeface="+mn-lt"/>
                      </a:endParaRPr>
                    </a:p>
                  </a:txBody>
                  <a:tcPr anchor="ctr">
                    <a:solidFill>
                      <a:schemeClr val="accent1"/>
                    </a:solidFill>
                  </a:tcPr>
                </a:tc>
                <a:tc>
                  <a:txBody>
                    <a:bodyPr/>
                    <a:lstStyle/>
                    <a:p>
                      <a:pPr algn="ctr"/>
                      <a:r>
                        <a:rPr lang="en-GB" sz="1600" b="1" dirty="0" err="1" smtClean="0">
                          <a:solidFill>
                            <a:schemeClr val="tx2"/>
                          </a:solidFill>
                          <a:latin typeface="+mn-lt"/>
                        </a:rPr>
                        <a:t>CAPOX+cetuximab</a:t>
                      </a:r>
                      <a:endParaRPr lang="en-GB" sz="1600" b="1" dirty="0">
                        <a:solidFill>
                          <a:schemeClr val="tx2"/>
                        </a:solidFill>
                        <a:latin typeface="+mn-lt"/>
                      </a:endParaRPr>
                    </a:p>
                  </a:txBody>
                  <a:tcPr anchor="ctr">
                    <a:solidFill>
                      <a:schemeClr val="accent1"/>
                    </a:solidFill>
                  </a:tcPr>
                </a:tc>
                <a:tc vMerge="1">
                  <a:txBody>
                    <a:bodyPr/>
                    <a:lstStyle/>
                    <a:p>
                      <a:endParaRPr lang="en-GB"/>
                    </a:p>
                  </a:txBody>
                  <a:tcPr/>
                </a:tc>
                <a:tc vMerge="1">
                  <a:txBody>
                    <a:bodyPr/>
                    <a:lstStyle/>
                    <a:p>
                      <a:endParaRPr lang="en-GB"/>
                    </a:p>
                  </a:txBody>
                  <a:tcPr/>
                </a:tc>
              </a:tr>
              <a:tr h="370840">
                <a:tc>
                  <a:txBody>
                    <a:bodyPr/>
                    <a:lstStyle/>
                    <a:p>
                      <a:r>
                        <a:rPr lang="en-GB" sz="1400" b="1" i="1" dirty="0" smtClean="0">
                          <a:latin typeface="+mn-lt"/>
                        </a:rPr>
                        <a:t>KRAS/BRAF</a:t>
                      </a:r>
                      <a:r>
                        <a:rPr lang="en-GB" sz="1400" b="1" baseline="0" dirty="0" smtClean="0">
                          <a:latin typeface="+mn-lt"/>
                        </a:rPr>
                        <a:t> WT</a:t>
                      </a:r>
                      <a:endParaRPr lang="en-GB" sz="1400" b="1" dirty="0">
                        <a:latin typeface="+mn-lt"/>
                      </a:endParaRPr>
                    </a:p>
                  </a:txBody>
                  <a:tcPr anchor="ctr">
                    <a:lnT w="12700" cap="flat" cmpd="sng" algn="ctr">
                      <a:solidFill>
                        <a:schemeClr val="accent1"/>
                      </a:solidFill>
                      <a:prstDash val="solid"/>
                      <a:round/>
                      <a:headEnd type="none" w="med" len="med"/>
                      <a:tailEnd type="none" w="med" len="med"/>
                    </a:lnT>
                  </a:tcPr>
                </a:tc>
                <a:tc>
                  <a:txBody>
                    <a:bodyPr/>
                    <a:lstStyle/>
                    <a:p>
                      <a:pPr algn="ctr"/>
                      <a:endParaRPr lang="en-GB" sz="1400">
                        <a:latin typeface="+mn-lt"/>
                      </a:endParaRPr>
                    </a:p>
                  </a:txBody>
                  <a:tcPr anchor="ctr"/>
                </a:tc>
                <a:tc>
                  <a:txBody>
                    <a:bodyPr/>
                    <a:lstStyle/>
                    <a:p>
                      <a:pPr algn="ctr"/>
                      <a:endParaRPr lang="en-GB" sz="1400" dirty="0">
                        <a:latin typeface="+mn-lt"/>
                      </a:endParaRPr>
                    </a:p>
                  </a:txBody>
                  <a:tcPr anchor="ctr"/>
                </a:tc>
                <a:tc>
                  <a:txBody>
                    <a:bodyPr/>
                    <a:lstStyle/>
                    <a:p>
                      <a:pPr algn="ctr"/>
                      <a:endParaRPr lang="en-GB" sz="1400" dirty="0">
                        <a:latin typeface="+mn-lt"/>
                      </a:endParaRPr>
                    </a:p>
                  </a:txBody>
                  <a:tcPr anchor="ctr">
                    <a:lnT w="12700" cap="flat" cmpd="sng" algn="ctr">
                      <a:solidFill>
                        <a:schemeClr val="accent1"/>
                      </a:solidFill>
                      <a:prstDash val="solid"/>
                      <a:round/>
                      <a:headEnd type="none" w="med" len="med"/>
                      <a:tailEnd type="none" w="med" len="med"/>
                    </a:lnT>
                  </a:tcPr>
                </a:tc>
                <a:tc>
                  <a:txBody>
                    <a:bodyPr/>
                    <a:lstStyle/>
                    <a:p>
                      <a:pPr algn="ctr"/>
                      <a:endParaRPr lang="en-GB" sz="1400" dirty="0">
                        <a:latin typeface="+mn-lt"/>
                      </a:endParaRPr>
                    </a:p>
                  </a:txBody>
                  <a:tcPr anchor="ctr">
                    <a:lnT w="12700" cap="flat" cmpd="sng" algn="ctr">
                      <a:solidFill>
                        <a:schemeClr val="accent1"/>
                      </a:solidFill>
                      <a:prstDash val="solid"/>
                      <a:round/>
                      <a:headEnd type="none" w="med" len="med"/>
                      <a:tailEnd type="none" w="med" len="med"/>
                    </a:lnT>
                  </a:tcPr>
                </a:tc>
              </a:tr>
              <a:tr h="370840">
                <a:tc>
                  <a:txBody>
                    <a:bodyPr/>
                    <a:lstStyle/>
                    <a:p>
                      <a:pPr marL="180000"/>
                      <a:r>
                        <a:rPr lang="en-GB" sz="1400" dirty="0" smtClean="0">
                          <a:latin typeface="+mn-lt"/>
                        </a:rPr>
                        <a:t>PFS</a:t>
                      </a:r>
                      <a:endParaRPr lang="en-GB" sz="1400" dirty="0">
                        <a:latin typeface="+mn-lt"/>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67.8 (53.9, 81.7)</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75.4 (62.9, 87.9)</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0.62 (0.29, 1.35)</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0.23</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r>
              <a:tr h="370840">
                <a:tc>
                  <a:txBody>
                    <a:bodyPr/>
                    <a:lstStyle/>
                    <a:p>
                      <a:pPr marL="180000"/>
                      <a:r>
                        <a:rPr lang="en-GB" sz="1400" dirty="0" smtClean="0">
                          <a:latin typeface="+mn-lt"/>
                        </a:rPr>
                        <a:t>OS</a:t>
                      </a:r>
                      <a:endParaRPr lang="en-GB" sz="1400" dirty="0">
                        <a:latin typeface="+mn-lt"/>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72.3 (59.0, 85.6)</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84.3 (73.5, 95.1)</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0.56 (0.23, 1.38)</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0.20</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r>
              <a:tr h="370840">
                <a:tc>
                  <a:txBody>
                    <a:bodyPr/>
                    <a:lstStyle/>
                    <a:p>
                      <a:r>
                        <a:rPr lang="en-GB" sz="1400" b="1" dirty="0" smtClean="0">
                          <a:latin typeface="+mn-lt"/>
                        </a:rPr>
                        <a:t>ALL TREATED</a:t>
                      </a:r>
                      <a:endParaRPr lang="en-GB" sz="1400" b="1" dirty="0">
                        <a:latin typeface="+mn-lt"/>
                      </a:endParaRPr>
                    </a:p>
                  </a:txBody>
                  <a:tcPr anchor="ctr"/>
                </a:tc>
                <a:tc>
                  <a:txBody>
                    <a:bodyPr/>
                    <a:lstStyle/>
                    <a:p>
                      <a:pPr algn="ctr"/>
                      <a:endParaRPr lang="en-GB" sz="1400" dirty="0">
                        <a:latin typeface="+mn-lt"/>
                      </a:endParaRPr>
                    </a:p>
                  </a:txBody>
                  <a:tcPr anchor="ctr"/>
                </a:tc>
                <a:tc>
                  <a:txBody>
                    <a:bodyPr/>
                    <a:lstStyle/>
                    <a:p>
                      <a:pPr algn="ctr"/>
                      <a:endParaRPr lang="en-GB" sz="1400" dirty="0">
                        <a:latin typeface="+mn-lt"/>
                      </a:endParaRPr>
                    </a:p>
                  </a:txBody>
                  <a:tcPr anchor="ctr"/>
                </a:tc>
                <a:tc>
                  <a:txBody>
                    <a:bodyPr/>
                    <a:lstStyle/>
                    <a:p>
                      <a:pPr algn="ctr"/>
                      <a:endParaRPr lang="en-GB" sz="1400" dirty="0">
                        <a:latin typeface="+mn-lt"/>
                      </a:endParaRPr>
                    </a:p>
                  </a:txBody>
                  <a:tcPr anchor="ctr"/>
                </a:tc>
                <a:tc>
                  <a:txBody>
                    <a:bodyPr/>
                    <a:lstStyle/>
                    <a:p>
                      <a:pPr algn="ctr"/>
                      <a:endParaRPr lang="en-GB" sz="1400" dirty="0">
                        <a:latin typeface="+mn-lt"/>
                      </a:endParaRPr>
                    </a:p>
                  </a:txBody>
                  <a:tcPr anchor="ctr"/>
                </a:tc>
              </a:tr>
              <a:tr h="370840">
                <a:tc>
                  <a:txBody>
                    <a:bodyPr/>
                    <a:lstStyle/>
                    <a:p>
                      <a:pPr marL="180000"/>
                      <a:r>
                        <a:rPr lang="en-GB" sz="1400" dirty="0" smtClean="0">
                          <a:latin typeface="+mn-lt"/>
                        </a:rPr>
                        <a:t>PFS</a:t>
                      </a:r>
                      <a:endParaRPr lang="en-GB" sz="1400" dirty="0">
                        <a:latin typeface="+mn-lt"/>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64.3 (53.7, 74.9)</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69.4 (59.4, 79.4)</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0.77 (0.45, 1.31)</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0.34</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r>
              <a:tr h="370840">
                <a:tc>
                  <a:txBody>
                    <a:bodyPr/>
                    <a:lstStyle/>
                    <a:p>
                      <a:pPr marL="180000"/>
                      <a:r>
                        <a:rPr lang="en-GB" sz="1400" dirty="0" smtClean="0">
                          <a:latin typeface="+mn-lt"/>
                        </a:rPr>
                        <a:t>OS</a:t>
                      </a:r>
                      <a:endParaRPr lang="en-GB" sz="1400" dirty="0">
                        <a:latin typeface="+mn-lt"/>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68.5 (58.3, 78.7)</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77.8 (68.8, 86.8)</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0.64 (0.35, 1.15)</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rPr>
                        <a:t>0.13</a:t>
                      </a:r>
                      <a:endParaRPr kumimoji="0" lang="it-IT" sz="1400" b="0" i="0" u="none" strike="noStrike" cap="none" normalizeH="0" baseline="0" dirty="0" smtClean="0">
                        <a:ln>
                          <a:noFill/>
                        </a:ln>
                        <a:solidFill>
                          <a:srgbClr val="3C1A40"/>
                        </a:solidFill>
                        <a:effectLst/>
                        <a:latin typeface="+mn-lt"/>
                        <a:ea typeface="ＭＳ Ｐゴシック" pitchFamily="-84" charset="-128"/>
                        <a:cs typeface="Times New Roman" pitchFamily="18" charset="0"/>
                      </a:endParaRPr>
                    </a:p>
                  </a:txBody>
                  <a:tcPr marL="68575" marR="68575" marT="0" marB="0" anchor="ctr" horzOverflow="overflow"/>
                </a:tc>
              </a:tr>
            </a:tbl>
          </a:graphicData>
        </a:graphic>
      </p:graphicFrame>
      <p:sp>
        <p:nvSpPr>
          <p:cNvPr id="7" name="Text Box 8"/>
          <p:cNvSpPr txBox="1">
            <a:spLocks noChangeArrowheads="1"/>
          </p:cNvSpPr>
          <p:nvPr/>
        </p:nvSpPr>
        <p:spPr bwMode="auto">
          <a:xfrm>
            <a:off x="5417571" y="6490286"/>
            <a:ext cx="350576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a:t>Sclafani</a:t>
            </a:r>
            <a:r>
              <a:rPr lang="en-GB" sz="1100" dirty="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2168)</a:t>
            </a:r>
            <a:endParaRPr lang="en-GB" sz="1100" dirty="0"/>
          </a:p>
        </p:txBody>
      </p:sp>
    </p:spTree>
    <p:extLst>
      <p:ext uri="{BB962C8B-B14F-4D97-AF65-F5344CB8AC3E}">
        <p14:creationId xmlns:p14="http://schemas.microsoft.com/office/powerpoint/2010/main" val="1923998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2168: Updated survival analysis of EXPERT-C, a randomized phase II trial of </a:t>
            </a:r>
            <a:r>
              <a:rPr lang="en-GB" sz="1800" dirty="0" err="1">
                <a:solidFill>
                  <a:srgbClr val="043882"/>
                </a:solidFill>
              </a:rPr>
              <a:t>neoadjuvant</a:t>
            </a:r>
            <a:r>
              <a:rPr lang="en-GB" sz="1800" dirty="0">
                <a:solidFill>
                  <a:srgbClr val="043882"/>
                </a:solidFill>
              </a:rPr>
              <a:t> </a:t>
            </a:r>
            <a:r>
              <a:rPr lang="en-GB" sz="1800" dirty="0" err="1">
                <a:solidFill>
                  <a:srgbClr val="043882"/>
                </a:solidFill>
              </a:rPr>
              <a:t>capecitabine</a:t>
            </a:r>
            <a:r>
              <a:rPr lang="en-GB" sz="1800" dirty="0">
                <a:solidFill>
                  <a:srgbClr val="043882"/>
                </a:solidFill>
              </a:rPr>
              <a:t> and </a:t>
            </a:r>
            <a:r>
              <a:rPr lang="en-GB" sz="1800" dirty="0" err="1">
                <a:solidFill>
                  <a:srgbClr val="043882"/>
                </a:solidFill>
              </a:rPr>
              <a:t>oxaliplatin</a:t>
            </a:r>
            <a:r>
              <a:rPr lang="en-GB" sz="1800" dirty="0">
                <a:solidFill>
                  <a:srgbClr val="043882"/>
                </a:solidFill>
              </a:rPr>
              <a:t> (CAPOX) and </a:t>
            </a:r>
            <a:r>
              <a:rPr lang="en-GB" sz="1800" dirty="0" err="1">
                <a:solidFill>
                  <a:srgbClr val="043882"/>
                </a:solidFill>
              </a:rPr>
              <a:t>chemoradiotherapy</a:t>
            </a:r>
            <a:r>
              <a:rPr lang="en-GB" sz="1800" dirty="0">
                <a:solidFill>
                  <a:srgbClr val="043882"/>
                </a:solidFill>
              </a:rPr>
              <a:t> (CRT) with or without </a:t>
            </a:r>
            <a:r>
              <a:rPr lang="en-GB" sz="1800" dirty="0" err="1">
                <a:solidFill>
                  <a:srgbClr val="043882"/>
                </a:solidFill>
              </a:rPr>
              <a:t>cetuximab</a:t>
            </a:r>
            <a:r>
              <a:rPr lang="en-GB" sz="1800" dirty="0">
                <a:solidFill>
                  <a:srgbClr val="043882"/>
                </a:solidFill>
              </a:rPr>
              <a:t> in MRI-defined high risk rectal cancer patients – </a:t>
            </a:r>
            <a:r>
              <a:rPr lang="en-GB" sz="1800" i="1" dirty="0" err="1">
                <a:solidFill>
                  <a:srgbClr val="043882"/>
                </a:solidFill>
              </a:rPr>
              <a:t>Sclafani</a:t>
            </a:r>
            <a:r>
              <a:rPr lang="en-GB" sz="1800" i="1" dirty="0">
                <a:solidFill>
                  <a:srgbClr val="043882"/>
                </a:solidFill>
              </a:rPr>
              <a:t> F et al</a:t>
            </a:r>
            <a:endParaRPr lang="en-GB" sz="2400" dirty="0"/>
          </a:p>
        </p:txBody>
      </p:sp>
      <p:sp>
        <p:nvSpPr>
          <p:cNvPr id="3" name="Content Placeholder 2"/>
          <p:cNvSpPr>
            <a:spLocks noGrp="1"/>
          </p:cNvSpPr>
          <p:nvPr>
            <p:ph idx="1"/>
          </p:nvPr>
        </p:nvSpPr>
        <p:spPr>
          <a:xfrm>
            <a:off x="228600" y="1320800"/>
            <a:ext cx="8915400" cy="5308600"/>
          </a:xfrm>
        </p:spPr>
        <p:txBody>
          <a:bodyPr/>
          <a:lstStyle/>
          <a:p>
            <a:r>
              <a:rPr lang="en-GB" sz="1600" dirty="0"/>
              <a:t>Key </a:t>
            </a:r>
            <a:r>
              <a:rPr lang="en-GB" sz="1600" dirty="0" smtClean="0"/>
              <a:t>results (continued)</a:t>
            </a:r>
            <a:endParaRPr lang="en-GB" sz="1600" dirty="0"/>
          </a:p>
          <a:p>
            <a:pPr lvl="1"/>
            <a:r>
              <a:rPr lang="en-GB" sz="1600" dirty="0" smtClean="0"/>
              <a:t>Pathological complete response (</a:t>
            </a:r>
            <a:r>
              <a:rPr lang="en-GB" sz="1600" dirty="0" err="1" smtClean="0"/>
              <a:t>pCR</a:t>
            </a:r>
            <a:r>
              <a:rPr lang="en-GB" sz="1600" dirty="0" smtClean="0"/>
              <a:t>) was </a:t>
            </a:r>
            <a:r>
              <a:rPr lang="en-GB" sz="1600" dirty="0"/>
              <a:t>associated with a significant </a:t>
            </a:r>
            <a:r>
              <a:rPr lang="en-GB" sz="1600" dirty="0" smtClean="0"/>
              <a:t>improvement in PFS and OS in patients who underwent RO surgery (n=140)</a:t>
            </a:r>
          </a:p>
          <a:p>
            <a:pPr lvl="1"/>
            <a:endParaRPr lang="en-GB" sz="1600" dirty="0" smtClean="0"/>
          </a:p>
          <a:p>
            <a:pPr lvl="1"/>
            <a:endParaRPr lang="en-GB" sz="1600" dirty="0"/>
          </a:p>
          <a:p>
            <a:pPr lvl="1"/>
            <a:endParaRPr lang="en-GB" sz="1600" dirty="0" smtClean="0"/>
          </a:p>
          <a:p>
            <a:pPr lvl="1"/>
            <a:endParaRPr lang="en-GB" sz="1600" dirty="0"/>
          </a:p>
          <a:p>
            <a:pPr lvl="1"/>
            <a:endParaRPr lang="en-GB" sz="1600" dirty="0" smtClean="0"/>
          </a:p>
          <a:p>
            <a:pPr lvl="1"/>
            <a:endParaRPr lang="en-GB" sz="1600" dirty="0"/>
          </a:p>
          <a:p>
            <a:pPr lvl="1"/>
            <a:endParaRPr lang="en-GB" sz="1600" dirty="0" smtClean="0"/>
          </a:p>
          <a:p>
            <a:pPr lvl="1"/>
            <a:endParaRPr lang="en-GB" sz="1600" dirty="0"/>
          </a:p>
          <a:p>
            <a:pPr marL="252412" lvl="1" indent="0">
              <a:buNone/>
            </a:pPr>
            <a:endParaRPr lang="en-GB" sz="1600" dirty="0"/>
          </a:p>
          <a:p>
            <a:r>
              <a:rPr lang="en-GB" sz="1600" b="1" dirty="0" smtClean="0"/>
              <a:t>Conclusions</a:t>
            </a:r>
          </a:p>
          <a:p>
            <a:pPr lvl="1"/>
            <a:r>
              <a:rPr lang="en-GB" sz="1600" b="1" dirty="0" err="1" smtClean="0">
                <a:cs typeface="Arial" charset="0"/>
              </a:rPr>
              <a:t>Neoadjuvant</a:t>
            </a:r>
            <a:r>
              <a:rPr lang="en-GB" sz="1600" b="1" dirty="0" smtClean="0">
                <a:cs typeface="Arial" charset="0"/>
              </a:rPr>
              <a:t> CT was </a:t>
            </a:r>
            <a:r>
              <a:rPr lang="en-GB" sz="1600" b="1" dirty="0">
                <a:cs typeface="Arial" charset="0"/>
              </a:rPr>
              <a:t>associated with promising </a:t>
            </a:r>
            <a:r>
              <a:rPr lang="en-GB" sz="1600" b="1" dirty="0" smtClean="0">
                <a:cs typeface="Arial" charset="0"/>
              </a:rPr>
              <a:t>long-term survival outcomes</a:t>
            </a:r>
          </a:p>
          <a:p>
            <a:pPr lvl="1"/>
            <a:r>
              <a:rPr lang="en-GB" sz="1600" b="1" dirty="0" smtClean="0">
                <a:cs typeface="Arial" charset="0"/>
              </a:rPr>
              <a:t>The addition of </a:t>
            </a:r>
            <a:r>
              <a:rPr lang="en-GB" sz="1600" b="1" dirty="0"/>
              <a:t>cetuximab </a:t>
            </a:r>
            <a:r>
              <a:rPr lang="en-GB" sz="1600" b="1" dirty="0" smtClean="0">
                <a:cs typeface="Arial" charset="0"/>
              </a:rPr>
              <a:t>improved </a:t>
            </a:r>
            <a:r>
              <a:rPr lang="en-GB" sz="1600" b="1" dirty="0">
                <a:cs typeface="Arial" charset="0"/>
              </a:rPr>
              <a:t>survival, </a:t>
            </a:r>
            <a:r>
              <a:rPr lang="en-GB" sz="1600" b="1" dirty="0" smtClean="0">
                <a:cs typeface="Arial" charset="0"/>
              </a:rPr>
              <a:t>but did not reach statistical significance</a:t>
            </a:r>
          </a:p>
          <a:p>
            <a:pPr lvl="1"/>
            <a:r>
              <a:rPr lang="en-GB" sz="1600" b="1" dirty="0" err="1" smtClean="0">
                <a:cs typeface="Arial" charset="0"/>
              </a:rPr>
              <a:t>pCR</a:t>
            </a:r>
            <a:r>
              <a:rPr lang="en-GB" sz="1600" b="1" dirty="0" smtClean="0">
                <a:cs typeface="Arial" charset="0"/>
              </a:rPr>
              <a:t> was shown to be </a:t>
            </a:r>
            <a:r>
              <a:rPr lang="en-GB" sz="1600" b="1" dirty="0">
                <a:cs typeface="Arial" charset="0"/>
              </a:rPr>
              <a:t>a valid surrogate </a:t>
            </a:r>
            <a:r>
              <a:rPr lang="en-GB" sz="1600" b="1" dirty="0" smtClean="0">
                <a:cs typeface="Arial" charset="0"/>
              </a:rPr>
              <a:t>endpoint</a:t>
            </a:r>
            <a:endParaRPr lang="en-GB" sz="1600" b="1" dirty="0" smtClean="0"/>
          </a:p>
          <a:p>
            <a:endParaRPr lang="en-GB" sz="1600" dirty="0"/>
          </a:p>
        </p:txBody>
      </p:sp>
      <p:graphicFrame>
        <p:nvGraphicFramePr>
          <p:cNvPr id="6" name="Grafico 82"/>
          <p:cNvGraphicFramePr>
            <a:graphicFrameLocks noGrp="1" noChangeAspect="1"/>
          </p:cNvGraphicFramePr>
          <p:nvPr>
            <p:extLst>
              <p:ext uri="{D42A27DB-BD31-4B8C-83A1-F6EECF244321}">
                <p14:modId xmlns:p14="http://schemas.microsoft.com/office/powerpoint/2010/main" val="3631012050"/>
              </p:ext>
            </p:extLst>
          </p:nvPr>
        </p:nvGraphicFramePr>
        <p:xfrm>
          <a:off x="732129" y="2174243"/>
          <a:ext cx="3297115"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83"/>
          <p:cNvGraphicFramePr>
            <a:graphicFrameLocks noGrp="1" noChangeAspect="1"/>
          </p:cNvGraphicFramePr>
          <p:nvPr>
            <p:extLst>
              <p:ext uri="{D42A27DB-BD31-4B8C-83A1-F6EECF244321}">
                <p14:modId xmlns:p14="http://schemas.microsoft.com/office/powerpoint/2010/main" val="2640320540"/>
              </p:ext>
            </p:extLst>
          </p:nvPr>
        </p:nvGraphicFramePr>
        <p:xfrm>
          <a:off x="5033752" y="2204723"/>
          <a:ext cx="3297115" cy="28575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68"/>
          <p:cNvSpPr txBox="1">
            <a:spLocks noChangeAspect="1" noChangeArrowheads="1"/>
          </p:cNvSpPr>
          <p:nvPr/>
        </p:nvSpPr>
        <p:spPr bwMode="auto">
          <a:xfrm>
            <a:off x="5530534" y="3160378"/>
            <a:ext cx="24704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Georgia" pitchFamily="18" charset="0"/>
                <a:ea typeface="ＭＳ Ｐゴシック" pitchFamily="34" charset="-128"/>
              </a:defRPr>
            </a:lvl1pPr>
            <a:lvl2pPr marL="742950" indent="-285750" eaLnBrk="0" hangingPunct="0">
              <a:defRPr sz="4800">
                <a:solidFill>
                  <a:schemeClr val="tx1"/>
                </a:solidFill>
                <a:latin typeface="Georgia" pitchFamily="18" charset="0"/>
                <a:ea typeface="ＭＳ Ｐゴシック" pitchFamily="34" charset="-128"/>
              </a:defRPr>
            </a:lvl2pPr>
            <a:lvl3pPr marL="1143000" indent="-228600" eaLnBrk="0" hangingPunct="0">
              <a:defRPr sz="4800">
                <a:solidFill>
                  <a:schemeClr val="tx1"/>
                </a:solidFill>
                <a:latin typeface="Georgia" pitchFamily="18" charset="0"/>
                <a:ea typeface="ＭＳ Ｐゴシック" pitchFamily="34" charset="-128"/>
              </a:defRPr>
            </a:lvl3pPr>
            <a:lvl4pPr marL="1600200" indent="-228600" eaLnBrk="0" hangingPunct="0">
              <a:defRPr sz="4800">
                <a:solidFill>
                  <a:schemeClr val="tx1"/>
                </a:solidFill>
                <a:latin typeface="Georgia" pitchFamily="18" charset="0"/>
                <a:ea typeface="ＭＳ Ｐゴシック" pitchFamily="34" charset="-128"/>
              </a:defRPr>
            </a:lvl4pPr>
            <a:lvl5pPr marL="2057400" indent="-228600" eaLnBrk="0" hangingPunct="0">
              <a:defRPr sz="48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9pPr>
          </a:lstStyle>
          <a:p>
            <a:pPr eaLnBrk="1" hangingPunct="1"/>
            <a:r>
              <a:rPr lang="en-GB" altLang="en-US" sz="1200" dirty="0" smtClean="0">
                <a:latin typeface="+mn-lt"/>
                <a:cs typeface="Times New Roman" pitchFamily="18" charset="0"/>
              </a:rPr>
              <a:t>HR 0.14</a:t>
            </a:r>
            <a:r>
              <a:rPr lang="en-GB" altLang="en-US" sz="1200" dirty="0" smtClean="0">
                <a:cs typeface="Times New Roman" pitchFamily="18" charset="0"/>
              </a:rPr>
              <a:t> </a:t>
            </a:r>
            <a:r>
              <a:rPr lang="en-GB" altLang="en-US" sz="1200" dirty="0" smtClean="0">
                <a:latin typeface="+mn-lt"/>
                <a:cs typeface="Times New Roman" pitchFamily="18" charset="0"/>
              </a:rPr>
              <a:t>(95% CI: 0.02, 1.02</a:t>
            </a:r>
            <a:r>
              <a:rPr lang="en-GB" altLang="en-US" sz="1200" dirty="0">
                <a:latin typeface="+mn-lt"/>
                <a:cs typeface="Times New Roman" pitchFamily="18" charset="0"/>
              </a:rPr>
              <a:t>)</a:t>
            </a:r>
          </a:p>
          <a:p>
            <a:pPr eaLnBrk="1" hangingPunct="1"/>
            <a:r>
              <a:rPr lang="en-GB" altLang="en-US" sz="1200" dirty="0">
                <a:latin typeface="+mn-lt"/>
                <a:cs typeface="Times New Roman" pitchFamily="18" charset="0"/>
              </a:rPr>
              <a:t>p=0.05</a:t>
            </a:r>
            <a:endParaRPr lang="en-US" altLang="en-US" sz="1200" dirty="0">
              <a:latin typeface="+mn-lt"/>
              <a:cs typeface="Times New Roman" pitchFamily="18" charset="0"/>
            </a:endParaRPr>
          </a:p>
        </p:txBody>
      </p:sp>
      <p:grpSp>
        <p:nvGrpSpPr>
          <p:cNvPr id="9" name="Group 35"/>
          <p:cNvGrpSpPr>
            <a:grpSpLocks noChangeAspect="1"/>
          </p:cNvGrpSpPr>
          <p:nvPr/>
        </p:nvGrpSpPr>
        <p:grpSpPr bwMode="auto">
          <a:xfrm>
            <a:off x="5486400" y="3786616"/>
            <a:ext cx="1981200" cy="523220"/>
            <a:chOff x="2903591" y="4786009"/>
            <a:chExt cx="1643074" cy="769905"/>
          </a:xfrm>
        </p:grpSpPr>
        <p:sp>
          <p:nvSpPr>
            <p:cNvPr id="10" name="TextBox 36"/>
            <p:cNvSpPr txBox="1">
              <a:spLocks noChangeArrowheads="1"/>
            </p:cNvSpPr>
            <p:nvPr/>
          </p:nvSpPr>
          <p:spPr bwMode="auto">
            <a:xfrm>
              <a:off x="2903591" y="4786009"/>
              <a:ext cx="1643074" cy="76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Georgia" pitchFamily="18" charset="0"/>
                  <a:ea typeface="ＭＳ Ｐゴシック" pitchFamily="34" charset="-128"/>
                </a:defRPr>
              </a:lvl1pPr>
              <a:lvl2pPr marL="742950" indent="-285750" eaLnBrk="0" hangingPunct="0">
                <a:defRPr sz="4800">
                  <a:solidFill>
                    <a:schemeClr val="tx1"/>
                  </a:solidFill>
                  <a:latin typeface="Georgia" pitchFamily="18" charset="0"/>
                  <a:ea typeface="ＭＳ Ｐゴシック" pitchFamily="34" charset="-128"/>
                </a:defRPr>
              </a:lvl2pPr>
              <a:lvl3pPr marL="1143000" indent="-228600" eaLnBrk="0" hangingPunct="0">
                <a:defRPr sz="4800">
                  <a:solidFill>
                    <a:schemeClr val="tx1"/>
                  </a:solidFill>
                  <a:latin typeface="Georgia" pitchFamily="18" charset="0"/>
                  <a:ea typeface="ＭＳ Ｐゴシック" pitchFamily="34" charset="-128"/>
                </a:defRPr>
              </a:lvl3pPr>
              <a:lvl4pPr marL="1600200" indent="-228600" eaLnBrk="0" hangingPunct="0">
                <a:defRPr sz="4800">
                  <a:solidFill>
                    <a:schemeClr val="tx1"/>
                  </a:solidFill>
                  <a:latin typeface="Georgia" pitchFamily="18" charset="0"/>
                  <a:ea typeface="ＭＳ Ｐゴシック" pitchFamily="34" charset="-128"/>
                </a:defRPr>
              </a:lvl4pPr>
              <a:lvl5pPr marL="2057400" indent="-228600" eaLnBrk="0" hangingPunct="0">
                <a:defRPr sz="48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9pPr>
            </a:lstStyle>
            <a:p>
              <a:pPr eaLnBrk="1" hangingPunct="1"/>
              <a:r>
                <a:rPr lang="en-GB" altLang="en-US" sz="1400" b="1" dirty="0">
                  <a:latin typeface="+mn-lt"/>
                  <a:cs typeface="Times New Roman" pitchFamily="18" charset="0"/>
                </a:rPr>
                <a:t>               </a:t>
              </a:r>
              <a:r>
                <a:rPr lang="en-GB" altLang="en-US" sz="1400" b="1" dirty="0">
                  <a:solidFill>
                    <a:schemeClr val="accent1"/>
                  </a:solidFill>
                  <a:latin typeface="+mn-lt"/>
                  <a:cs typeface="Times New Roman" pitchFamily="18" charset="0"/>
                </a:rPr>
                <a:t>No </a:t>
              </a:r>
              <a:r>
                <a:rPr lang="en-GB" altLang="en-US" sz="1400" b="1" dirty="0" err="1">
                  <a:solidFill>
                    <a:schemeClr val="accent1"/>
                  </a:solidFill>
                  <a:latin typeface="+mn-lt"/>
                  <a:cs typeface="Times New Roman" pitchFamily="18" charset="0"/>
                </a:rPr>
                <a:t>pCR</a:t>
              </a:r>
              <a:endParaRPr lang="en-GB" altLang="en-US" sz="1400" b="1" dirty="0">
                <a:solidFill>
                  <a:schemeClr val="accent1"/>
                </a:solidFill>
                <a:latin typeface="+mn-lt"/>
                <a:cs typeface="Times New Roman" pitchFamily="18" charset="0"/>
              </a:endParaRPr>
            </a:p>
            <a:p>
              <a:pPr eaLnBrk="1" hangingPunct="1"/>
              <a:r>
                <a:rPr lang="en-GB" altLang="en-US" sz="1400" b="1" dirty="0">
                  <a:solidFill>
                    <a:srgbClr val="0070C0"/>
                  </a:solidFill>
                  <a:latin typeface="+mn-lt"/>
                  <a:cs typeface="Times New Roman" pitchFamily="18" charset="0"/>
                </a:rPr>
                <a:t>               </a:t>
              </a:r>
              <a:r>
                <a:rPr lang="en-GB" altLang="en-US" sz="1400" b="1" dirty="0" err="1">
                  <a:solidFill>
                    <a:schemeClr val="accent2"/>
                  </a:solidFill>
                  <a:latin typeface="+mn-lt"/>
                  <a:cs typeface="Times New Roman" pitchFamily="18" charset="0"/>
                </a:rPr>
                <a:t>pCR</a:t>
              </a:r>
              <a:endParaRPr lang="en-GB" altLang="en-US" sz="1400" b="1" dirty="0">
                <a:solidFill>
                  <a:schemeClr val="accent2"/>
                </a:solidFill>
                <a:latin typeface="+mn-lt"/>
                <a:cs typeface="Times New Roman" pitchFamily="18" charset="0"/>
              </a:endParaRPr>
            </a:p>
          </p:txBody>
        </p:sp>
        <p:cxnSp>
          <p:nvCxnSpPr>
            <p:cNvPr id="11" name="Straight Connector 37"/>
            <p:cNvCxnSpPr/>
            <p:nvPr/>
          </p:nvCxnSpPr>
          <p:spPr>
            <a:xfrm>
              <a:off x="3144234" y="5000858"/>
              <a:ext cx="2856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8"/>
            <p:cNvCxnSpPr/>
            <p:nvPr/>
          </p:nvCxnSpPr>
          <p:spPr>
            <a:xfrm>
              <a:off x="3144234" y="5356765"/>
              <a:ext cx="28563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35"/>
          <p:cNvGrpSpPr>
            <a:grpSpLocks noChangeAspect="1"/>
          </p:cNvGrpSpPr>
          <p:nvPr/>
        </p:nvGrpSpPr>
        <p:grpSpPr bwMode="auto">
          <a:xfrm>
            <a:off x="1057275" y="3774438"/>
            <a:ext cx="2045554" cy="523220"/>
            <a:chOff x="2872332" y="4792740"/>
            <a:chExt cx="1643074" cy="769906"/>
          </a:xfrm>
        </p:grpSpPr>
        <p:sp>
          <p:nvSpPr>
            <p:cNvPr id="14" name="TextBox 36"/>
            <p:cNvSpPr txBox="1">
              <a:spLocks noChangeArrowheads="1"/>
            </p:cNvSpPr>
            <p:nvPr/>
          </p:nvSpPr>
          <p:spPr bwMode="auto">
            <a:xfrm>
              <a:off x="2872332" y="4792740"/>
              <a:ext cx="1643074" cy="76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Georgia" pitchFamily="18" charset="0"/>
                  <a:ea typeface="ＭＳ Ｐゴシック" pitchFamily="34" charset="-128"/>
                </a:defRPr>
              </a:lvl1pPr>
              <a:lvl2pPr marL="742950" indent="-285750" eaLnBrk="0" hangingPunct="0">
                <a:defRPr sz="4800">
                  <a:solidFill>
                    <a:schemeClr val="tx1"/>
                  </a:solidFill>
                  <a:latin typeface="Georgia" pitchFamily="18" charset="0"/>
                  <a:ea typeface="ＭＳ Ｐゴシック" pitchFamily="34" charset="-128"/>
                </a:defRPr>
              </a:lvl2pPr>
              <a:lvl3pPr marL="1143000" indent="-228600" eaLnBrk="0" hangingPunct="0">
                <a:defRPr sz="4800">
                  <a:solidFill>
                    <a:schemeClr val="tx1"/>
                  </a:solidFill>
                  <a:latin typeface="Georgia" pitchFamily="18" charset="0"/>
                  <a:ea typeface="ＭＳ Ｐゴシック" pitchFamily="34" charset="-128"/>
                </a:defRPr>
              </a:lvl3pPr>
              <a:lvl4pPr marL="1600200" indent="-228600" eaLnBrk="0" hangingPunct="0">
                <a:defRPr sz="4800">
                  <a:solidFill>
                    <a:schemeClr val="tx1"/>
                  </a:solidFill>
                  <a:latin typeface="Georgia" pitchFamily="18" charset="0"/>
                  <a:ea typeface="ＭＳ Ｐゴシック" pitchFamily="34" charset="-128"/>
                </a:defRPr>
              </a:lvl4pPr>
              <a:lvl5pPr marL="2057400" indent="-228600" eaLnBrk="0" hangingPunct="0">
                <a:defRPr sz="48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9pPr>
            </a:lstStyle>
            <a:p>
              <a:pPr eaLnBrk="1" hangingPunct="1"/>
              <a:r>
                <a:rPr lang="en-GB" altLang="en-US" sz="1400" b="1" dirty="0">
                  <a:latin typeface="+mn-lt"/>
                  <a:cs typeface="Times New Roman" pitchFamily="18" charset="0"/>
                </a:rPr>
                <a:t>               </a:t>
              </a:r>
              <a:r>
                <a:rPr lang="en-GB" altLang="en-US" sz="1400" b="1" dirty="0">
                  <a:solidFill>
                    <a:schemeClr val="accent1"/>
                  </a:solidFill>
                  <a:latin typeface="+mn-lt"/>
                  <a:cs typeface="Times New Roman" pitchFamily="18" charset="0"/>
                </a:rPr>
                <a:t>No </a:t>
              </a:r>
              <a:r>
                <a:rPr lang="en-GB" altLang="en-US" sz="1400" b="1" dirty="0" err="1">
                  <a:solidFill>
                    <a:schemeClr val="accent1"/>
                  </a:solidFill>
                  <a:latin typeface="+mn-lt"/>
                  <a:cs typeface="Times New Roman" pitchFamily="18" charset="0"/>
                </a:rPr>
                <a:t>pCR</a:t>
              </a:r>
              <a:endParaRPr lang="en-GB" altLang="en-US" sz="1400" b="1" dirty="0">
                <a:solidFill>
                  <a:schemeClr val="accent1"/>
                </a:solidFill>
                <a:latin typeface="+mn-lt"/>
                <a:cs typeface="Times New Roman" pitchFamily="18" charset="0"/>
              </a:endParaRPr>
            </a:p>
            <a:p>
              <a:pPr eaLnBrk="1" hangingPunct="1"/>
              <a:r>
                <a:rPr lang="en-GB" altLang="en-US" sz="1400" b="1" dirty="0">
                  <a:solidFill>
                    <a:srgbClr val="0070C0"/>
                  </a:solidFill>
                  <a:latin typeface="+mn-lt"/>
                  <a:cs typeface="Times New Roman" pitchFamily="18" charset="0"/>
                </a:rPr>
                <a:t>               </a:t>
              </a:r>
              <a:r>
                <a:rPr lang="en-GB" altLang="en-US" sz="1400" b="1" dirty="0" err="1">
                  <a:solidFill>
                    <a:schemeClr val="accent2"/>
                  </a:solidFill>
                  <a:latin typeface="+mn-lt"/>
                  <a:cs typeface="Times New Roman" pitchFamily="18" charset="0"/>
                </a:rPr>
                <a:t>pCR</a:t>
              </a:r>
              <a:endParaRPr lang="en-GB" altLang="en-US" sz="1400" b="1" dirty="0">
                <a:solidFill>
                  <a:schemeClr val="accent2"/>
                </a:solidFill>
                <a:latin typeface="+mn-lt"/>
                <a:cs typeface="Times New Roman" pitchFamily="18" charset="0"/>
              </a:endParaRPr>
            </a:p>
          </p:txBody>
        </p:sp>
        <p:cxnSp>
          <p:nvCxnSpPr>
            <p:cNvPr id="15" name="Straight Connector 37"/>
            <p:cNvCxnSpPr/>
            <p:nvPr/>
          </p:nvCxnSpPr>
          <p:spPr>
            <a:xfrm>
              <a:off x="3105484" y="5056448"/>
              <a:ext cx="2867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38"/>
            <p:cNvCxnSpPr/>
            <p:nvPr/>
          </p:nvCxnSpPr>
          <p:spPr>
            <a:xfrm>
              <a:off x="3105484" y="5323285"/>
              <a:ext cx="2867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 name="CasellaDiTesto 60"/>
          <p:cNvSpPr txBox="1">
            <a:spLocks noChangeAspect="1" noChangeArrowheads="1"/>
          </p:cNvSpPr>
          <p:nvPr/>
        </p:nvSpPr>
        <p:spPr bwMode="auto">
          <a:xfrm>
            <a:off x="1306098" y="3160378"/>
            <a:ext cx="2351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Georgia" pitchFamily="18" charset="0"/>
                <a:ea typeface="ＭＳ Ｐゴシック" pitchFamily="34" charset="-128"/>
              </a:defRPr>
            </a:lvl1pPr>
            <a:lvl2pPr marL="742950" indent="-285750" eaLnBrk="0" hangingPunct="0">
              <a:defRPr sz="4800">
                <a:solidFill>
                  <a:schemeClr val="tx1"/>
                </a:solidFill>
                <a:latin typeface="Georgia" pitchFamily="18" charset="0"/>
                <a:ea typeface="ＭＳ Ｐゴシック" pitchFamily="34" charset="-128"/>
              </a:defRPr>
            </a:lvl2pPr>
            <a:lvl3pPr marL="1143000" indent="-228600" eaLnBrk="0" hangingPunct="0">
              <a:defRPr sz="4800">
                <a:solidFill>
                  <a:schemeClr val="tx1"/>
                </a:solidFill>
                <a:latin typeface="Georgia" pitchFamily="18" charset="0"/>
                <a:ea typeface="ＭＳ Ｐゴシック" pitchFamily="34" charset="-128"/>
              </a:defRPr>
            </a:lvl3pPr>
            <a:lvl4pPr marL="1600200" indent="-228600" eaLnBrk="0" hangingPunct="0">
              <a:defRPr sz="4800">
                <a:solidFill>
                  <a:schemeClr val="tx1"/>
                </a:solidFill>
                <a:latin typeface="Georgia" pitchFamily="18" charset="0"/>
                <a:ea typeface="ＭＳ Ｐゴシック" pitchFamily="34" charset="-128"/>
              </a:defRPr>
            </a:lvl4pPr>
            <a:lvl5pPr marL="2057400" indent="-228600" eaLnBrk="0" hangingPunct="0">
              <a:defRPr sz="48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9pPr>
          </a:lstStyle>
          <a:p>
            <a:pPr eaLnBrk="1" hangingPunct="1"/>
            <a:r>
              <a:rPr lang="en-GB" altLang="en-US" sz="1200" dirty="0">
                <a:latin typeface="+mn-lt"/>
                <a:cs typeface="Times New Roman" pitchFamily="18" charset="0"/>
              </a:rPr>
              <a:t>HR 0.24 (95% </a:t>
            </a:r>
            <a:r>
              <a:rPr lang="en-GB" altLang="en-US" sz="1200" dirty="0" smtClean="0">
                <a:latin typeface="+mn-lt"/>
                <a:cs typeface="Times New Roman" pitchFamily="18" charset="0"/>
              </a:rPr>
              <a:t>CI: 0.06, 0.96</a:t>
            </a:r>
            <a:r>
              <a:rPr lang="en-GB" altLang="en-US" sz="1200" dirty="0">
                <a:latin typeface="+mn-lt"/>
                <a:cs typeface="Times New Roman" pitchFamily="18" charset="0"/>
              </a:rPr>
              <a:t>)</a:t>
            </a:r>
          </a:p>
          <a:p>
            <a:pPr eaLnBrk="1" hangingPunct="1"/>
            <a:r>
              <a:rPr lang="en-GB" altLang="en-US" sz="1200" dirty="0">
                <a:latin typeface="+mn-lt"/>
                <a:cs typeface="Times New Roman" pitchFamily="18" charset="0"/>
              </a:rPr>
              <a:t>p=0.05</a:t>
            </a:r>
            <a:endParaRPr lang="en-US" altLang="en-US" sz="1200" dirty="0">
              <a:latin typeface="+mn-lt"/>
              <a:cs typeface="Times New Roman" pitchFamily="18" charset="0"/>
            </a:endParaRPr>
          </a:p>
        </p:txBody>
      </p:sp>
      <p:sp>
        <p:nvSpPr>
          <p:cNvPr id="18" name="TextBox 20"/>
          <p:cNvSpPr txBox="1">
            <a:spLocks noChangeAspect="1" noChangeArrowheads="1"/>
          </p:cNvSpPr>
          <p:nvPr/>
        </p:nvSpPr>
        <p:spPr bwMode="auto">
          <a:xfrm>
            <a:off x="1219200" y="4652676"/>
            <a:ext cx="2617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Georgia" pitchFamily="18" charset="0"/>
                <a:ea typeface="ＭＳ Ｐゴシック" pitchFamily="34" charset="-128"/>
              </a:defRPr>
            </a:lvl1pPr>
            <a:lvl2pPr marL="742950" indent="-285750" eaLnBrk="0" hangingPunct="0">
              <a:defRPr sz="4800">
                <a:solidFill>
                  <a:schemeClr val="tx1"/>
                </a:solidFill>
                <a:latin typeface="Georgia" pitchFamily="18" charset="0"/>
                <a:ea typeface="ＭＳ Ｐゴシック" pitchFamily="34" charset="-128"/>
              </a:defRPr>
            </a:lvl2pPr>
            <a:lvl3pPr marL="1143000" indent="-228600" eaLnBrk="0" hangingPunct="0">
              <a:defRPr sz="4800">
                <a:solidFill>
                  <a:schemeClr val="tx1"/>
                </a:solidFill>
                <a:latin typeface="Georgia" pitchFamily="18" charset="0"/>
                <a:ea typeface="ＭＳ Ｐゴシック" pitchFamily="34" charset="-128"/>
              </a:defRPr>
            </a:lvl3pPr>
            <a:lvl4pPr marL="1600200" indent="-228600" eaLnBrk="0" hangingPunct="0">
              <a:defRPr sz="4800">
                <a:solidFill>
                  <a:schemeClr val="tx1"/>
                </a:solidFill>
                <a:latin typeface="Georgia" pitchFamily="18" charset="0"/>
                <a:ea typeface="ＭＳ Ｐゴシック" pitchFamily="34" charset="-128"/>
              </a:defRPr>
            </a:lvl4pPr>
            <a:lvl5pPr marL="2057400" indent="-228600" eaLnBrk="0" hangingPunct="0">
              <a:defRPr sz="48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9pPr>
          </a:lstStyle>
          <a:p>
            <a:pPr algn="ctr" eaLnBrk="1" hangingPunct="1"/>
            <a:r>
              <a:rPr lang="en-GB" altLang="en-US" sz="1200" dirty="0">
                <a:latin typeface="+mn-lt"/>
                <a:cs typeface="Times New Roman" pitchFamily="18" charset="0"/>
              </a:rPr>
              <a:t>Time from randomisation (years)</a:t>
            </a:r>
          </a:p>
        </p:txBody>
      </p:sp>
      <p:sp>
        <p:nvSpPr>
          <p:cNvPr id="19" name="TextBox 20"/>
          <p:cNvSpPr txBox="1">
            <a:spLocks noChangeAspect="1" noChangeArrowheads="1"/>
          </p:cNvSpPr>
          <p:nvPr/>
        </p:nvSpPr>
        <p:spPr bwMode="auto">
          <a:xfrm>
            <a:off x="5476875" y="4662836"/>
            <a:ext cx="26397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Georgia" pitchFamily="18" charset="0"/>
                <a:ea typeface="ＭＳ Ｐゴシック" pitchFamily="34" charset="-128"/>
              </a:defRPr>
            </a:lvl1pPr>
            <a:lvl2pPr marL="742950" indent="-285750" eaLnBrk="0" hangingPunct="0">
              <a:defRPr sz="4800">
                <a:solidFill>
                  <a:schemeClr val="tx1"/>
                </a:solidFill>
                <a:latin typeface="Georgia" pitchFamily="18" charset="0"/>
                <a:ea typeface="ＭＳ Ｐゴシック" pitchFamily="34" charset="-128"/>
              </a:defRPr>
            </a:lvl2pPr>
            <a:lvl3pPr marL="1143000" indent="-228600" eaLnBrk="0" hangingPunct="0">
              <a:defRPr sz="4800">
                <a:solidFill>
                  <a:schemeClr val="tx1"/>
                </a:solidFill>
                <a:latin typeface="Georgia" pitchFamily="18" charset="0"/>
                <a:ea typeface="ＭＳ Ｐゴシック" pitchFamily="34" charset="-128"/>
              </a:defRPr>
            </a:lvl3pPr>
            <a:lvl4pPr marL="1600200" indent="-228600" eaLnBrk="0" hangingPunct="0">
              <a:defRPr sz="4800">
                <a:solidFill>
                  <a:schemeClr val="tx1"/>
                </a:solidFill>
                <a:latin typeface="Georgia" pitchFamily="18" charset="0"/>
                <a:ea typeface="ＭＳ Ｐゴシック" pitchFamily="34" charset="-128"/>
              </a:defRPr>
            </a:lvl4pPr>
            <a:lvl5pPr marL="2057400" indent="-228600" eaLnBrk="0" hangingPunct="0">
              <a:defRPr sz="48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9pPr>
          </a:lstStyle>
          <a:p>
            <a:pPr algn="ctr" eaLnBrk="1" hangingPunct="1"/>
            <a:r>
              <a:rPr lang="en-GB" altLang="en-US" sz="1200" dirty="0">
                <a:latin typeface="+mn-lt"/>
                <a:cs typeface="Times New Roman" pitchFamily="18" charset="0"/>
              </a:rPr>
              <a:t>Time from randomisation (years)</a:t>
            </a:r>
          </a:p>
        </p:txBody>
      </p:sp>
      <p:sp>
        <p:nvSpPr>
          <p:cNvPr id="20" name="CasellaDiTesto 60"/>
          <p:cNvSpPr txBox="1">
            <a:spLocks noChangeAspect="1" noChangeArrowheads="1"/>
          </p:cNvSpPr>
          <p:nvPr/>
        </p:nvSpPr>
        <p:spPr bwMode="auto">
          <a:xfrm>
            <a:off x="533400" y="3147222"/>
            <a:ext cx="3909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Georgia" pitchFamily="18" charset="0"/>
                <a:ea typeface="ＭＳ Ｐゴシック" pitchFamily="34" charset="-128"/>
              </a:defRPr>
            </a:lvl1pPr>
            <a:lvl2pPr marL="742950" indent="-285750" eaLnBrk="0" hangingPunct="0">
              <a:defRPr sz="4800">
                <a:solidFill>
                  <a:schemeClr val="tx1"/>
                </a:solidFill>
                <a:latin typeface="Georgia" pitchFamily="18" charset="0"/>
                <a:ea typeface="ＭＳ Ｐゴシック" pitchFamily="34" charset="-128"/>
              </a:defRPr>
            </a:lvl2pPr>
            <a:lvl3pPr marL="1143000" indent="-228600" eaLnBrk="0" hangingPunct="0">
              <a:defRPr sz="4800">
                <a:solidFill>
                  <a:schemeClr val="tx1"/>
                </a:solidFill>
                <a:latin typeface="Georgia" pitchFamily="18" charset="0"/>
                <a:ea typeface="ＭＳ Ｐゴシック" pitchFamily="34" charset="-128"/>
              </a:defRPr>
            </a:lvl3pPr>
            <a:lvl4pPr marL="1600200" indent="-228600" eaLnBrk="0" hangingPunct="0">
              <a:defRPr sz="4800">
                <a:solidFill>
                  <a:schemeClr val="tx1"/>
                </a:solidFill>
                <a:latin typeface="Georgia" pitchFamily="18" charset="0"/>
                <a:ea typeface="ＭＳ Ｐゴシック" pitchFamily="34" charset="-128"/>
              </a:defRPr>
            </a:lvl4pPr>
            <a:lvl5pPr marL="2057400" indent="-228600" eaLnBrk="0" hangingPunct="0">
              <a:defRPr sz="48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9pPr>
          </a:lstStyle>
          <a:p>
            <a:pPr algn="r" eaLnBrk="1" hangingPunct="1"/>
            <a:r>
              <a:rPr lang="en-GB" altLang="en-US" sz="1200" dirty="0">
                <a:solidFill>
                  <a:srgbClr val="3C1A40"/>
                </a:solidFill>
                <a:latin typeface="+mn-lt"/>
                <a:cs typeface="Times New Roman" pitchFamily="18" charset="0"/>
              </a:rPr>
              <a:t>%</a:t>
            </a:r>
            <a:endParaRPr lang="en-US" altLang="en-US" sz="1200" dirty="0">
              <a:solidFill>
                <a:srgbClr val="3C1A40"/>
              </a:solidFill>
              <a:latin typeface="+mn-lt"/>
              <a:cs typeface="Times New Roman" pitchFamily="18" charset="0"/>
            </a:endParaRPr>
          </a:p>
        </p:txBody>
      </p:sp>
      <p:sp>
        <p:nvSpPr>
          <p:cNvPr id="21" name="CasellaDiTesto 60"/>
          <p:cNvSpPr txBox="1">
            <a:spLocks noChangeAspect="1" noChangeArrowheads="1"/>
          </p:cNvSpPr>
          <p:nvPr/>
        </p:nvSpPr>
        <p:spPr bwMode="auto">
          <a:xfrm>
            <a:off x="4838279" y="3223422"/>
            <a:ext cx="3909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Georgia" pitchFamily="18" charset="0"/>
                <a:ea typeface="ＭＳ Ｐゴシック" pitchFamily="34" charset="-128"/>
              </a:defRPr>
            </a:lvl1pPr>
            <a:lvl2pPr marL="742950" indent="-285750" eaLnBrk="0" hangingPunct="0">
              <a:defRPr sz="4800">
                <a:solidFill>
                  <a:schemeClr val="tx1"/>
                </a:solidFill>
                <a:latin typeface="Georgia" pitchFamily="18" charset="0"/>
                <a:ea typeface="ＭＳ Ｐゴシック" pitchFamily="34" charset="-128"/>
              </a:defRPr>
            </a:lvl2pPr>
            <a:lvl3pPr marL="1143000" indent="-228600" eaLnBrk="0" hangingPunct="0">
              <a:defRPr sz="4800">
                <a:solidFill>
                  <a:schemeClr val="tx1"/>
                </a:solidFill>
                <a:latin typeface="Georgia" pitchFamily="18" charset="0"/>
                <a:ea typeface="ＭＳ Ｐゴシック" pitchFamily="34" charset="-128"/>
              </a:defRPr>
            </a:lvl3pPr>
            <a:lvl4pPr marL="1600200" indent="-228600" eaLnBrk="0" hangingPunct="0">
              <a:defRPr sz="4800">
                <a:solidFill>
                  <a:schemeClr val="tx1"/>
                </a:solidFill>
                <a:latin typeface="Georgia" pitchFamily="18" charset="0"/>
                <a:ea typeface="ＭＳ Ｐゴシック" pitchFamily="34" charset="-128"/>
              </a:defRPr>
            </a:lvl4pPr>
            <a:lvl5pPr marL="2057400" indent="-228600" eaLnBrk="0" hangingPunct="0">
              <a:defRPr sz="48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4800">
                <a:solidFill>
                  <a:schemeClr val="tx1"/>
                </a:solidFill>
                <a:latin typeface="Georgia" pitchFamily="18" charset="0"/>
                <a:ea typeface="ＭＳ Ｐゴシック" pitchFamily="34" charset="-128"/>
              </a:defRPr>
            </a:lvl9pPr>
          </a:lstStyle>
          <a:p>
            <a:pPr algn="r" eaLnBrk="1" hangingPunct="1"/>
            <a:r>
              <a:rPr lang="en-GB" altLang="en-US" sz="1200" b="1" dirty="0">
                <a:solidFill>
                  <a:srgbClr val="3C1A40"/>
                </a:solidFill>
                <a:latin typeface="+mn-lt"/>
                <a:cs typeface="Times New Roman" pitchFamily="18" charset="0"/>
              </a:rPr>
              <a:t>%</a:t>
            </a:r>
            <a:endParaRPr lang="en-US" altLang="en-US" sz="1200" b="1" dirty="0">
              <a:solidFill>
                <a:srgbClr val="3C1A40"/>
              </a:solidFill>
              <a:latin typeface="+mn-lt"/>
              <a:cs typeface="Times New Roman" pitchFamily="18" charset="0"/>
            </a:endParaRPr>
          </a:p>
        </p:txBody>
      </p:sp>
      <p:sp>
        <p:nvSpPr>
          <p:cNvPr id="29" name="TextBox 28"/>
          <p:cNvSpPr txBox="1"/>
          <p:nvPr/>
        </p:nvSpPr>
        <p:spPr>
          <a:xfrm>
            <a:off x="2133600" y="2235203"/>
            <a:ext cx="582211" cy="338554"/>
          </a:xfrm>
          <a:prstGeom prst="rect">
            <a:avLst/>
          </a:prstGeom>
          <a:noFill/>
        </p:spPr>
        <p:txBody>
          <a:bodyPr wrap="none" rtlCol="0">
            <a:spAutoFit/>
          </a:bodyPr>
          <a:lstStyle/>
          <a:p>
            <a:r>
              <a:rPr lang="en-GB" sz="1600" b="1" dirty="0" smtClean="0"/>
              <a:t>PFS</a:t>
            </a:r>
            <a:endParaRPr lang="en-GB" sz="1600" b="1" dirty="0"/>
          </a:p>
        </p:txBody>
      </p:sp>
      <p:sp>
        <p:nvSpPr>
          <p:cNvPr id="30" name="TextBox 29"/>
          <p:cNvSpPr txBox="1"/>
          <p:nvPr/>
        </p:nvSpPr>
        <p:spPr>
          <a:xfrm>
            <a:off x="6524625" y="2255523"/>
            <a:ext cx="481222" cy="338554"/>
          </a:xfrm>
          <a:prstGeom prst="rect">
            <a:avLst/>
          </a:prstGeom>
          <a:noFill/>
        </p:spPr>
        <p:txBody>
          <a:bodyPr wrap="none" rtlCol="0">
            <a:spAutoFit/>
          </a:bodyPr>
          <a:lstStyle/>
          <a:p>
            <a:r>
              <a:rPr lang="en-GB" sz="1600" b="1" dirty="0" smtClean="0"/>
              <a:t>OS</a:t>
            </a:r>
            <a:endParaRPr lang="en-GB" sz="1600" b="1" dirty="0"/>
          </a:p>
        </p:txBody>
      </p:sp>
      <p:sp>
        <p:nvSpPr>
          <p:cNvPr id="25" name="Text Box 8"/>
          <p:cNvSpPr txBox="1">
            <a:spLocks noChangeArrowheads="1"/>
          </p:cNvSpPr>
          <p:nvPr/>
        </p:nvSpPr>
        <p:spPr bwMode="auto">
          <a:xfrm>
            <a:off x="5417571" y="6490286"/>
            <a:ext cx="350576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a:t>Sclafani</a:t>
            </a:r>
            <a:r>
              <a:rPr lang="en-GB" sz="1100" dirty="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2168)</a:t>
            </a:r>
            <a:endParaRPr lang="en-GB" sz="1100" dirty="0"/>
          </a:p>
        </p:txBody>
      </p:sp>
    </p:spTree>
    <p:extLst>
      <p:ext uri="{BB962C8B-B14F-4D97-AF65-F5344CB8AC3E}">
        <p14:creationId xmlns:p14="http://schemas.microsoft.com/office/powerpoint/2010/main" val="10733897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222: Selecting </a:t>
            </a:r>
            <a:r>
              <a:rPr lang="en-GB" sz="1800" dirty="0"/>
              <a:t>for maintenance or stop-and-go strategy in metastatic colorectal </a:t>
            </a:r>
            <a:r>
              <a:rPr lang="en-GB" sz="1800" dirty="0" smtClean="0"/>
              <a:t>cancer – </a:t>
            </a:r>
            <a:r>
              <a:rPr lang="en-GB" sz="1800" i="1" dirty="0" smtClean="0"/>
              <a:t>De </a:t>
            </a:r>
            <a:r>
              <a:rPr lang="en-GB" sz="1800" i="1" dirty="0" err="1" smtClean="0"/>
              <a:t>Gramont</a:t>
            </a:r>
            <a:r>
              <a:rPr lang="en-GB" sz="1800" i="1" dirty="0" smtClean="0"/>
              <a:t> A et al</a:t>
            </a:r>
            <a:endParaRPr lang="en-GB" sz="1800" i="1" dirty="0"/>
          </a:p>
        </p:txBody>
      </p:sp>
      <p:sp>
        <p:nvSpPr>
          <p:cNvPr id="3" name="Content Placeholder 2"/>
          <p:cNvSpPr>
            <a:spLocks noGrp="1"/>
          </p:cNvSpPr>
          <p:nvPr>
            <p:ph idx="1"/>
          </p:nvPr>
        </p:nvSpPr>
        <p:spPr/>
        <p:txBody>
          <a:bodyPr/>
          <a:lstStyle/>
          <a:p>
            <a:r>
              <a:rPr lang="en-GB" sz="1800" dirty="0" smtClean="0"/>
              <a:t>Study objective</a:t>
            </a:r>
          </a:p>
          <a:p>
            <a:pPr lvl="1"/>
            <a:r>
              <a:rPr lang="en-GB" sz="1800" dirty="0" smtClean="0"/>
              <a:t>To review alternative </a:t>
            </a:r>
            <a:r>
              <a:rPr lang="en-GB" sz="1800" dirty="0"/>
              <a:t>strategies </a:t>
            </a:r>
            <a:r>
              <a:rPr lang="en-GB" sz="1800" dirty="0" smtClean="0"/>
              <a:t>in treating </a:t>
            </a:r>
            <a:r>
              <a:rPr lang="en-GB" sz="1800" dirty="0" err="1" smtClean="0"/>
              <a:t>mCRC</a:t>
            </a:r>
            <a:r>
              <a:rPr lang="en-GB" sz="1800" dirty="0" smtClean="0"/>
              <a:t>, including stop-and-go regimens as well as novel CT combinations</a:t>
            </a:r>
          </a:p>
          <a:p>
            <a:r>
              <a:rPr lang="en-GB" sz="1800" dirty="0" smtClean="0"/>
              <a:t>Key results</a:t>
            </a:r>
          </a:p>
          <a:p>
            <a:pPr lvl="1"/>
            <a:r>
              <a:rPr lang="en-GB" sz="1800" dirty="0" smtClean="0"/>
              <a:t>Continuing long-term CT is associated with reduced </a:t>
            </a:r>
            <a:r>
              <a:rPr lang="en-GB" sz="1800" dirty="0" err="1"/>
              <a:t>QoL</a:t>
            </a:r>
            <a:r>
              <a:rPr lang="en-GB" sz="1800" dirty="0"/>
              <a:t> </a:t>
            </a:r>
            <a:r>
              <a:rPr lang="en-GB" sz="1800" dirty="0" smtClean="0"/>
              <a:t>and neurotoxicity</a:t>
            </a:r>
          </a:p>
          <a:p>
            <a:pPr lvl="1"/>
            <a:r>
              <a:rPr lang="en-GB" sz="1800" dirty="0" smtClean="0"/>
              <a:t>Several studies have shown, however, that continuous CT is superior to stopping CT after 3–6 </a:t>
            </a:r>
            <a:r>
              <a:rPr lang="en-GB" sz="1800" dirty="0" err="1" smtClean="0"/>
              <a:t>mos</a:t>
            </a:r>
            <a:r>
              <a:rPr lang="en-GB" sz="1800" dirty="0" smtClean="0"/>
              <a:t> (COIN, OPTIMOX2, CAIRO3, SAKK studies)</a:t>
            </a:r>
          </a:p>
        </p:txBody>
      </p:sp>
      <p:sp>
        <p:nvSpPr>
          <p:cNvPr id="5" name="Text Box 8"/>
          <p:cNvSpPr txBox="1">
            <a:spLocks noChangeArrowheads="1"/>
          </p:cNvSpPr>
          <p:nvPr/>
        </p:nvSpPr>
        <p:spPr bwMode="auto">
          <a:xfrm>
            <a:off x="5233225" y="6490286"/>
            <a:ext cx="369011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De </a:t>
            </a:r>
            <a:r>
              <a:rPr lang="en-GB" sz="1100" dirty="0" err="1" smtClean="0"/>
              <a:t>Gramont</a:t>
            </a:r>
            <a:r>
              <a:rPr lang="en-GB" sz="1100" dirty="0" smtClean="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222)</a:t>
            </a:r>
            <a:endParaRPr lang="en-GB" sz="1100" dirty="0"/>
          </a:p>
        </p:txBody>
      </p:sp>
      <p:sp>
        <p:nvSpPr>
          <p:cNvPr id="27" name="TextBox 26"/>
          <p:cNvSpPr txBox="1"/>
          <p:nvPr/>
        </p:nvSpPr>
        <p:spPr>
          <a:xfrm rot="16200000">
            <a:off x="867875" y="4814969"/>
            <a:ext cx="1192955" cy="276999"/>
          </a:xfrm>
          <a:prstGeom prst="rect">
            <a:avLst/>
          </a:prstGeom>
          <a:noFill/>
        </p:spPr>
        <p:txBody>
          <a:bodyPr wrap="none" rtlCol="0">
            <a:spAutoFit/>
          </a:bodyPr>
          <a:lstStyle/>
          <a:p>
            <a:pPr algn="ctr"/>
            <a:r>
              <a:rPr lang="en-GB" sz="1200" dirty="0" smtClean="0">
                <a:solidFill>
                  <a:srgbClr val="000000"/>
                </a:solidFill>
              </a:rPr>
              <a:t>PFS2 estimate</a:t>
            </a:r>
            <a:endParaRPr lang="en-GB" sz="1200" dirty="0">
              <a:solidFill>
                <a:srgbClr val="000000"/>
              </a:solidFill>
            </a:endParaRPr>
          </a:p>
        </p:txBody>
      </p:sp>
      <p:sp>
        <p:nvSpPr>
          <p:cNvPr id="30" name="TextBox 29"/>
          <p:cNvSpPr txBox="1"/>
          <p:nvPr/>
        </p:nvSpPr>
        <p:spPr>
          <a:xfrm>
            <a:off x="3627335" y="6304311"/>
            <a:ext cx="1169616" cy="276999"/>
          </a:xfrm>
          <a:prstGeom prst="rect">
            <a:avLst/>
          </a:prstGeom>
          <a:noFill/>
        </p:spPr>
        <p:txBody>
          <a:bodyPr wrap="none" rtlCol="0">
            <a:spAutoFit/>
          </a:bodyPr>
          <a:lstStyle/>
          <a:p>
            <a:pPr algn="ctr"/>
            <a:r>
              <a:rPr lang="en-GB" sz="1200" dirty="0" smtClean="0"/>
              <a:t>Time (months)</a:t>
            </a:r>
            <a:endParaRPr lang="en-GB" sz="1200" dirty="0"/>
          </a:p>
        </p:txBody>
      </p:sp>
      <p:sp>
        <p:nvSpPr>
          <p:cNvPr id="31" name="TextBox 30"/>
          <p:cNvSpPr txBox="1"/>
          <p:nvPr/>
        </p:nvSpPr>
        <p:spPr>
          <a:xfrm>
            <a:off x="1655046" y="3629006"/>
            <a:ext cx="397866" cy="276999"/>
          </a:xfrm>
          <a:prstGeom prst="rect">
            <a:avLst/>
          </a:prstGeom>
          <a:noFill/>
        </p:spPr>
        <p:txBody>
          <a:bodyPr wrap="none" rtlCol="0">
            <a:spAutoFit/>
          </a:bodyPr>
          <a:lstStyle/>
          <a:p>
            <a:pPr algn="r"/>
            <a:r>
              <a:rPr lang="en-GB" sz="1200" dirty="0" smtClean="0"/>
              <a:t>1.0</a:t>
            </a:r>
            <a:endParaRPr lang="en-GB" sz="1200" dirty="0"/>
          </a:p>
        </p:txBody>
      </p:sp>
      <p:sp>
        <p:nvSpPr>
          <p:cNvPr id="33" name="TextBox 32"/>
          <p:cNvSpPr txBox="1"/>
          <p:nvPr/>
        </p:nvSpPr>
        <p:spPr>
          <a:xfrm>
            <a:off x="1655046" y="4123075"/>
            <a:ext cx="397866" cy="276999"/>
          </a:xfrm>
          <a:prstGeom prst="rect">
            <a:avLst/>
          </a:prstGeom>
          <a:noFill/>
        </p:spPr>
        <p:txBody>
          <a:bodyPr wrap="none" rtlCol="0">
            <a:spAutoFit/>
          </a:bodyPr>
          <a:lstStyle/>
          <a:p>
            <a:pPr algn="r"/>
            <a:r>
              <a:rPr lang="en-GB" sz="1200" dirty="0" smtClean="0">
                <a:solidFill>
                  <a:srgbClr val="000000"/>
                </a:solidFill>
              </a:rPr>
              <a:t>0.8</a:t>
            </a:r>
            <a:endParaRPr lang="en-GB" sz="1200" dirty="0">
              <a:solidFill>
                <a:srgbClr val="000000"/>
              </a:solidFill>
            </a:endParaRPr>
          </a:p>
        </p:txBody>
      </p:sp>
      <p:sp>
        <p:nvSpPr>
          <p:cNvPr id="34" name="TextBox 33"/>
          <p:cNvSpPr txBox="1"/>
          <p:nvPr/>
        </p:nvSpPr>
        <p:spPr>
          <a:xfrm>
            <a:off x="1655046" y="4585394"/>
            <a:ext cx="397866" cy="276999"/>
          </a:xfrm>
          <a:prstGeom prst="rect">
            <a:avLst/>
          </a:prstGeom>
          <a:noFill/>
        </p:spPr>
        <p:txBody>
          <a:bodyPr wrap="none" rtlCol="0">
            <a:spAutoFit/>
          </a:bodyPr>
          <a:lstStyle/>
          <a:p>
            <a:pPr algn="r"/>
            <a:r>
              <a:rPr lang="en-GB" sz="1200" dirty="0" smtClean="0">
                <a:solidFill>
                  <a:srgbClr val="000000"/>
                </a:solidFill>
              </a:rPr>
              <a:t>0.6</a:t>
            </a:r>
            <a:endParaRPr lang="en-GB" sz="1200" dirty="0">
              <a:solidFill>
                <a:srgbClr val="000000"/>
              </a:solidFill>
            </a:endParaRPr>
          </a:p>
        </p:txBody>
      </p:sp>
      <p:sp>
        <p:nvSpPr>
          <p:cNvPr id="35" name="TextBox 34"/>
          <p:cNvSpPr txBox="1"/>
          <p:nvPr/>
        </p:nvSpPr>
        <p:spPr>
          <a:xfrm>
            <a:off x="1655046" y="5060413"/>
            <a:ext cx="397866" cy="276999"/>
          </a:xfrm>
          <a:prstGeom prst="rect">
            <a:avLst/>
          </a:prstGeom>
          <a:noFill/>
        </p:spPr>
        <p:txBody>
          <a:bodyPr wrap="none" rtlCol="0">
            <a:spAutoFit/>
          </a:bodyPr>
          <a:lstStyle/>
          <a:p>
            <a:pPr algn="r"/>
            <a:r>
              <a:rPr lang="en-GB" sz="1200" dirty="0" smtClean="0">
                <a:solidFill>
                  <a:srgbClr val="000000"/>
                </a:solidFill>
              </a:rPr>
              <a:t>0.4</a:t>
            </a:r>
            <a:endParaRPr lang="en-GB" sz="1200" dirty="0">
              <a:solidFill>
                <a:srgbClr val="000000"/>
              </a:solidFill>
            </a:endParaRPr>
          </a:p>
        </p:txBody>
      </p:sp>
      <p:sp>
        <p:nvSpPr>
          <p:cNvPr id="36" name="TextBox 35"/>
          <p:cNvSpPr txBox="1"/>
          <p:nvPr/>
        </p:nvSpPr>
        <p:spPr>
          <a:xfrm>
            <a:off x="1655046" y="5535432"/>
            <a:ext cx="397866" cy="276999"/>
          </a:xfrm>
          <a:prstGeom prst="rect">
            <a:avLst/>
          </a:prstGeom>
          <a:noFill/>
        </p:spPr>
        <p:txBody>
          <a:bodyPr wrap="none" rtlCol="0">
            <a:spAutoFit/>
          </a:bodyPr>
          <a:lstStyle/>
          <a:p>
            <a:pPr algn="r"/>
            <a:r>
              <a:rPr lang="en-GB" sz="1200" dirty="0" smtClean="0">
                <a:solidFill>
                  <a:srgbClr val="000000"/>
                </a:solidFill>
              </a:rPr>
              <a:t>0.2</a:t>
            </a:r>
            <a:endParaRPr lang="en-GB" sz="1200" dirty="0">
              <a:solidFill>
                <a:srgbClr val="000000"/>
              </a:solidFill>
            </a:endParaRPr>
          </a:p>
        </p:txBody>
      </p:sp>
      <p:sp>
        <p:nvSpPr>
          <p:cNvPr id="37" name="TextBox 36"/>
          <p:cNvSpPr txBox="1"/>
          <p:nvPr/>
        </p:nvSpPr>
        <p:spPr>
          <a:xfrm>
            <a:off x="1655046" y="5997751"/>
            <a:ext cx="397866" cy="276999"/>
          </a:xfrm>
          <a:prstGeom prst="rect">
            <a:avLst/>
          </a:prstGeom>
          <a:noFill/>
        </p:spPr>
        <p:txBody>
          <a:bodyPr wrap="none" rtlCol="0">
            <a:spAutoFit/>
          </a:bodyPr>
          <a:lstStyle/>
          <a:p>
            <a:pPr algn="r"/>
            <a:r>
              <a:rPr lang="en-GB" sz="1200" dirty="0" smtClean="0"/>
              <a:t>0.0</a:t>
            </a:r>
            <a:endParaRPr lang="en-GB" sz="1200" dirty="0"/>
          </a:p>
        </p:txBody>
      </p:sp>
      <p:sp>
        <p:nvSpPr>
          <p:cNvPr id="6" name="Line 2"/>
          <p:cNvSpPr>
            <a:spLocks noChangeShapeType="1"/>
          </p:cNvSpPr>
          <p:nvPr/>
        </p:nvSpPr>
        <p:spPr bwMode="auto">
          <a:xfrm>
            <a:off x="1985184" y="3763044"/>
            <a:ext cx="635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Line 3"/>
          <p:cNvSpPr>
            <a:spLocks noChangeShapeType="1"/>
          </p:cNvSpPr>
          <p:nvPr/>
        </p:nvSpPr>
        <p:spPr bwMode="auto">
          <a:xfrm>
            <a:off x="1985184" y="4259979"/>
            <a:ext cx="635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Line 4"/>
          <p:cNvSpPr>
            <a:spLocks noChangeShapeType="1"/>
          </p:cNvSpPr>
          <p:nvPr/>
        </p:nvSpPr>
        <p:spPr bwMode="auto">
          <a:xfrm>
            <a:off x="1985184" y="4718687"/>
            <a:ext cx="635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Line 5"/>
          <p:cNvSpPr>
            <a:spLocks noChangeShapeType="1"/>
          </p:cNvSpPr>
          <p:nvPr/>
        </p:nvSpPr>
        <p:spPr bwMode="auto">
          <a:xfrm>
            <a:off x="1985184" y="5202880"/>
            <a:ext cx="635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Line 6"/>
          <p:cNvSpPr>
            <a:spLocks noChangeShapeType="1"/>
          </p:cNvSpPr>
          <p:nvPr/>
        </p:nvSpPr>
        <p:spPr bwMode="auto">
          <a:xfrm>
            <a:off x="1985184" y="5674331"/>
            <a:ext cx="635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Line 7"/>
          <p:cNvSpPr>
            <a:spLocks noChangeShapeType="1"/>
          </p:cNvSpPr>
          <p:nvPr/>
        </p:nvSpPr>
        <p:spPr bwMode="auto">
          <a:xfrm>
            <a:off x="1985184" y="6138425"/>
            <a:ext cx="635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Line 8"/>
          <p:cNvSpPr>
            <a:spLocks noChangeShapeType="1"/>
          </p:cNvSpPr>
          <p:nvPr/>
        </p:nvSpPr>
        <p:spPr bwMode="auto">
          <a:xfrm flipV="1">
            <a:off x="2048697" y="6138425"/>
            <a:ext cx="0" cy="637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Line 9"/>
          <p:cNvSpPr>
            <a:spLocks noChangeShapeType="1"/>
          </p:cNvSpPr>
          <p:nvPr/>
        </p:nvSpPr>
        <p:spPr bwMode="auto">
          <a:xfrm flipV="1">
            <a:off x="2785448" y="6138425"/>
            <a:ext cx="0" cy="637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0"/>
          <p:cNvSpPr>
            <a:spLocks noChangeShapeType="1"/>
          </p:cNvSpPr>
          <p:nvPr/>
        </p:nvSpPr>
        <p:spPr bwMode="auto">
          <a:xfrm flipV="1">
            <a:off x="3496793" y="6138425"/>
            <a:ext cx="0" cy="637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1"/>
          <p:cNvSpPr>
            <a:spLocks noChangeShapeType="1"/>
          </p:cNvSpPr>
          <p:nvPr/>
        </p:nvSpPr>
        <p:spPr bwMode="auto">
          <a:xfrm flipV="1">
            <a:off x="4220841" y="6138425"/>
            <a:ext cx="0" cy="637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2"/>
          <p:cNvSpPr>
            <a:spLocks noChangeShapeType="1"/>
          </p:cNvSpPr>
          <p:nvPr/>
        </p:nvSpPr>
        <p:spPr bwMode="auto">
          <a:xfrm flipV="1">
            <a:off x="4957591" y="6138425"/>
            <a:ext cx="0" cy="637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3"/>
          <p:cNvSpPr>
            <a:spLocks noChangeShapeType="1"/>
          </p:cNvSpPr>
          <p:nvPr/>
        </p:nvSpPr>
        <p:spPr bwMode="auto">
          <a:xfrm flipV="1">
            <a:off x="5656234" y="6138425"/>
            <a:ext cx="0" cy="637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4"/>
          <p:cNvSpPr>
            <a:spLocks noChangeShapeType="1"/>
          </p:cNvSpPr>
          <p:nvPr/>
        </p:nvSpPr>
        <p:spPr bwMode="auto">
          <a:xfrm flipV="1">
            <a:off x="6380281" y="6138425"/>
            <a:ext cx="0" cy="6371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5"/>
          <p:cNvSpPr>
            <a:spLocks/>
          </p:cNvSpPr>
          <p:nvPr/>
        </p:nvSpPr>
        <p:spPr bwMode="auto">
          <a:xfrm>
            <a:off x="2048697" y="3768471"/>
            <a:ext cx="4331584" cy="2369996"/>
          </a:xfrm>
          <a:custGeom>
            <a:avLst/>
            <a:gdLst>
              <a:gd name="T0" fmla="*/ 0 w 341"/>
              <a:gd name="T1" fmla="*/ 0 h 182"/>
              <a:gd name="T2" fmla="*/ 0 w 341"/>
              <a:gd name="T3" fmla="*/ 182 h 182"/>
              <a:gd name="T4" fmla="*/ 341 w 341"/>
              <a:gd name="T5" fmla="*/ 182 h 182"/>
            </a:gdLst>
            <a:ahLst/>
            <a:cxnLst>
              <a:cxn ang="0">
                <a:pos x="T0" y="T1"/>
              </a:cxn>
              <a:cxn ang="0">
                <a:pos x="T2" y="T3"/>
              </a:cxn>
              <a:cxn ang="0">
                <a:pos x="T4" y="T5"/>
              </a:cxn>
            </a:cxnLst>
            <a:rect l="0" t="0" r="r" b="b"/>
            <a:pathLst>
              <a:path w="341" h="182">
                <a:moveTo>
                  <a:pt x="0" y="0"/>
                </a:moveTo>
                <a:lnTo>
                  <a:pt x="0" y="182"/>
                </a:lnTo>
                <a:lnTo>
                  <a:pt x="341" y="182"/>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6"/>
          <p:cNvSpPr>
            <a:spLocks/>
          </p:cNvSpPr>
          <p:nvPr/>
        </p:nvSpPr>
        <p:spPr bwMode="auto">
          <a:xfrm>
            <a:off x="2048697" y="3768471"/>
            <a:ext cx="4331584" cy="2280802"/>
          </a:xfrm>
          <a:custGeom>
            <a:avLst/>
            <a:gdLst>
              <a:gd name="T0" fmla="*/ 337 w 341"/>
              <a:gd name="T1" fmla="*/ 178 h 179"/>
              <a:gd name="T2" fmla="*/ 307 w 341"/>
              <a:gd name="T3" fmla="*/ 177 h 179"/>
              <a:gd name="T4" fmla="*/ 288 w 341"/>
              <a:gd name="T5" fmla="*/ 175 h 179"/>
              <a:gd name="T6" fmla="*/ 260 w 341"/>
              <a:gd name="T7" fmla="*/ 173 h 179"/>
              <a:gd name="T8" fmla="*/ 232 w 341"/>
              <a:gd name="T9" fmla="*/ 171 h 179"/>
              <a:gd name="T10" fmla="*/ 218 w 341"/>
              <a:gd name="T11" fmla="*/ 170 h 179"/>
              <a:gd name="T12" fmla="*/ 214 w 341"/>
              <a:gd name="T13" fmla="*/ 167 h 179"/>
              <a:gd name="T14" fmla="*/ 204 w 341"/>
              <a:gd name="T15" fmla="*/ 165 h 179"/>
              <a:gd name="T16" fmla="*/ 201 w 341"/>
              <a:gd name="T17" fmla="*/ 162 h 179"/>
              <a:gd name="T18" fmla="*/ 196 w 341"/>
              <a:gd name="T19" fmla="*/ 160 h 179"/>
              <a:gd name="T20" fmla="*/ 186 w 341"/>
              <a:gd name="T21" fmla="*/ 158 h 179"/>
              <a:gd name="T22" fmla="*/ 179 w 341"/>
              <a:gd name="T23" fmla="*/ 157 h 179"/>
              <a:gd name="T24" fmla="*/ 176 w 341"/>
              <a:gd name="T25" fmla="*/ 153 h 179"/>
              <a:gd name="T26" fmla="*/ 169 w 341"/>
              <a:gd name="T27" fmla="*/ 151 h 179"/>
              <a:gd name="T28" fmla="*/ 167 w 341"/>
              <a:gd name="T29" fmla="*/ 145 h 179"/>
              <a:gd name="T30" fmla="*/ 161 w 341"/>
              <a:gd name="T31" fmla="*/ 143 h 179"/>
              <a:gd name="T32" fmla="*/ 155 w 341"/>
              <a:gd name="T33" fmla="*/ 138 h 179"/>
              <a:gd name="T34" fmla="*/ 150 w 341"/>
              <a:gd name="T35" fmla="*/ 135 h 179"/>
              <a:gd name="T36" fmla="*/ 147 w 341"/>
              <a:gd name="T37" fmla="*/ 131 h 179"/>
              <a:gd name="T38" fmla="*/ 143 w 341"/>
              <a:gd name="T39" fmla="*/ 128 h 179"/>
              <a:gd name="T40" fmla="*/ 140 w 341"/>
              <a:gd name="T41" fmla="*/ 125 h 179"/>
              <a:gd name="T42" fmla="*/ 134 w 341"/>
              <a:gd name="T43" fmla="*/ 123 h 179"/>
              <a:gd name="T44" fmla="*/ 132 w 341"/>
              <a:gd name="T45" fmla="*/ 120 h 179"/>
              <a:gd name="T46" fmla="*/ 127 w 341"/>
              <a:gd name="T47" fmla="*/ 118 h 179"/>
              <a:gd name="T48" fmla="*/ 125 w 341"/>
              <a:gd name="T49" fmla="*/ 113 h 179"/>
              <a:gd name="T50" fmla="*/ 121 w 341"/>
              <a:gd name="T51" fmla="*/ 109 h 179"/>
              <a:gd name="T52" fmla="*/ 118 w 341"/>
              <a:gd name="T53" fmla="*/ 105 h 179"/>
              <a:gd name="T54" fmla="*/ 110 w 341"/>
              <a:gd name="T55" fmla="*/ 103 h 179"/>
              <a:gd name="T56" fmla="*/ 107 w 341"/>
              <a:gd name="T57" fmla="*/ 98 h 179"/>
              <a:gd name="T58" fmla="*/ 101 w 341"/>
              <a:gd name="T59" fmla="*/ 95 h 179"/>
              <a:gd name="T60" fmla="*/ 100 w 341"/>
              <a:gd name="T61" fmla="*/ 89 h 179"/>
              <a:gd name="T62" fmla="*/ 96 w 341"/>
              <a:gd name="T63" fmla="*/ 87 h 179"/>
              <a:gd name="T64" fmla="*/ 93 w 341"/>
              <a:gd name="T65" fmla="*/ 84 h 179"/>
              <a:gd name="T66" fmla="*/ 86 w 341"/>
              <a:gd name="T67" fmla="*/ 81 h 179"/>
              <a:gd name="T68" fmla="*/ 83 w 341"/>
              <a:gd name="T69" fmla="*/ 74 h 179"/>
              <a:gd name="T70" fmla="*/ 74 w 341"/>
              <a:gd name="T71" fmla="*/ 71 h 179"/>
              <a:gd name="T72" fmla="*/ 72 w 341"/>
              <a:gd name="T73" fmla="*/ 66 h 179"/>
              <a:gd name="T74" fmla="*/ 66 w 341"/>
              <a:gd name="T75" fmla="*/ 63 h 179"/>
              <a:gd name="T76" fmla="*/ 64 w 341"/>
              <a:gd name="T77" fmla="*/ 56 h 179"/>
              <a:gd name="T78" fmla="*/ 60 w 341"/>
              <a:gd name="T79" fmla="*/ 52 h 179"/>
              <a:gd name="T80" fmla="*/ 59 w 341"/>
              <a:gd name="T81" fmla="*/ 49 h 179"/>
              <a:gd name="T82" fmla="*/ 56 w 341"/>
              <a:gd name="T83" fmla="*/ 44 h 179"/>
              <a:gd name="T84" fmla="*/ 54 w 341"/>
              <a:gd name="T85" fmla="*/ 41 h 179"/>
              <a:gd name="T86" fmla="*/ 49 w 341"/>
              <a:gd name="T87" fmla="*/ 39 h 179"/>
              <a:gd name="T88" fmla="*/ 44 w 341"/>
              <a:gd name="T89" fmla="*/ 37 h 179"/>
              <a:gd name="T90" fmla="*/ 44 w 341"/>
              <a:gd name="T91" fmla="*/ 31 h 179"/>
              <a:gd name="T92" fmla="*/ 41 w 341"/>
              <a:gd name="T93" fmla="*/ 28 h 179"/>
              <a:gd name="T94" fmla="*/ 39 w 341"/>
              <a:gd name="T95" fmla="*/ 22 h 179"/>
              <a:gd name="T96" fmla="*/ 32 w 341"/>
              <a:gd name="T97" fmla="*/ 20 h 179"/>
              <a:gd name="T98" fmla="*/ 28 w 341"/>
              <a:gd name="T99" fmla="*/ 17 h 179"/>
              <a:gd name="T100" fmla="*/ 22 w 341"/>
              <a:gd name="T101" fmla="*/ 14 h 179"/>
              <a:gd name="T102" fmla="*/ 20 w 341"/>
              <a:gd name="T103" fmla="*/ 8 h 179"/>
              <a:gd name="T104" fmla="*/ 14 w 341"/>
              <a:gd name="T105" fmla="*/ 5 h 179"/>
              <a:gd name="T106" fmla="*/ 13 w 341"/>
              <a:gd name="T107" fmla="*/ 3 h 179"/>
              <a:gd name="T108" fmla="*/ 0 w 341"/>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 h="179">
                <a:moveTo>
                  <a:pt x="341" y="179"/>
                </a:moveTo>
                <a:lnTo>
                  <a:pt x="337" y="179"/>
                </a:lnTo>
                <a:lnTo>
                  <a:pt x="337" y="178"/>
                </a:lnTo>
                <a:lnTo>
                  <a:pt x="326" y="178"/>
                </a:lnTo>
                <a:lnTo>
                  <a:pt x="326" y="177"/>
                </a:lnTo>
                <a:lnTo>
                  <a:pt x="307" y="177"/>
                </a:lnTo>
                <a:lnTo>
                  <a:pt x="307" y="176"/>
                </a:lnTo>
                <a:lnTo>
                  <a:pt x="288" y="176"/>
                </a:lnTo>
                <a:lnTo>
                  <a:pt x="288" y="175"/>
                </a:lnTo>
                <a:lnTo>
                  <a:pt x="271" y="175"/>
                </a:lnTo>
                <a:lnTo>
                  <a:pt x="271" y="173"/>
                </a:lnTo>
                <a:lnTo>
                  <a:pt x="260" y="173"/>
                </a:lnTo>
                <a:lnTo>
                  <a:pt x="260" y="172"/>
                </a:lnTo>
                <a:lnTo>
                  <a:pt x="232" y="172"/>
                </a:lnTo>
                <a:lnTo>
                  <a:pt x="232" y="171"/>
                </a:lnTo>
                <a:lnTo>
                  <a:pt x="224" y="171"/>
                </a:lnTo>
                <a:lnTo>
                  <a:pt x="224" y="170"/>
                </a:lnTo>
                <a:lnTo>
                  <a:pt x="218" y="170"/>
                </a:lnTo>
                <a:lnTo>
                  <a:pt x="218" y="168"/>
                </a:lnTo>
                <a:lnTo>
                  <a:pt x="214" y="168"/>
                </a:lnTo>
                <a:lnTo>
                  <a:pt x="214" y="167"/>
                </a:lnTo>
                <a:lnTo>
                  <a:pt x="210" y="167"/>
                </a:lnTo>
                <a:lnTo>
                  <a:pt x="210" y="165"/>
                </a:lnTo>
                <a:lnTo>
                  <a:pt x="204" y="165"/>
                </a:lnTo>
                <a:lnTo>
                  <a:pt x="204" y="163"/>
                </a:lnTo>
                <a:lnTo>
                  <a:pt x="201" y="163"/>
                </a:lnTo>
                <a:lnTo>
                  <a:pt x="201" y="162"/>
                </a:lnTo>
                <a:lnTo>
                  <a:pt x="198" y="162"/>
                </a:lnTo>
                <a:lnTo>
                  <a:pt x="198" y="160"/>
                </a:lnTo>
                <a:lnTo>
                  <a:pt x="196" y="160"/>
                </a:lnTo>
                <a:lnTo>
                  <a:pt x="196" y="159"/>
                </a:lnTo>
                <a:lnTo>
                  <a:pt x="186" y="159"/>
                </a:lnTo>
                <a:lnTo>
                  <a:pt x="186" y="158"/>
                </a:lnTo>
                <a:lnTo>
                  <a:pt x="183" y="158"/>
                </a:lnTo>
                <a:lnTo>
                  <a:pt x="183" y="157"/>
                </a:lnTo>
                <a:lnTo>
                  <a:pt x="179" y="157"/>
                </a:lnTo>
                <a:lnTo>
                  <a:pt x="179" y="155"/>
                </a:lnTo>
                <a:lnTo>
                  <a:pt x="176" y="155"/>
                </a:lnTo>
                <a:lnTo>
                  <a:pt x="176" y="153"/>
                </a:lnTo>
                <a:lnTo>
                  <a:pt x="172" y="153"/>
                </a:lnTo>
                <a:lnTo>
                  <a:pt x="172" y="151"/>
                </a:lnTo>
                <a:lnTo>
                  <a:pt x="169" y="151"/>
                </a:lnTo>
                <a:lnTo>
                  <a:pt x="169" y="148"/>
                </a:lnTo>
                <a:lnTo>
                  <a:pt x="167" y="148"/>
                </a:lnTo>
                <a:lnTo>
                  <a:pt x="167" y="145"/>
                </a:lnTo>
                <a:lnTo>
                  <a:pt x="165" y="145"/>
                </a:lnTo>
                <a:lnTo>
                  <a:pt x="165" y="143"/>
                </a:lnTo>
                <a:lnTo>
                  <a:pt x="161" y="143"/>
                </a:lnTo>
                <a:lnTo>
                  <a:pt x="161" y="140"/>
                </a:lnTo>
                <a:lnTo>
                  <a:pt x="155" y="140"/>
                </a:lnTo>
                <a:lnTo>
                  <a:pt x="155" y="138"/>
                </a:lnTo>
                <a:lnTo>
                  <a:pt x="153" y="138"/>
                </a:lnTo>
                <a:lnTo>
                  <a:pt x="153" y="135"/>
                </a:lnTo>
                <a:lnTo>
                  <a:pt x="150" y="135"/>
                </a:lnTo>
                <a:lnTo>
                  <a:pt x="150" y="133"/>
                </a:lnTo>
                <a:lnTo>
                  <a:pt x="147" y="133"/>
                </a:lnTo>
                <a:lnTo>
                  <a:pt x="147" y="131"/>
                </a:lnTo>
                <a:lnTo>
                  <a:pt x="145" y="131"/>
                </a:lnTo>
                <a:lnTo>
                  <a:pt x="145" y="128"/>
                </a:lnTo>
                <a:lnTo>
                  <a:pt x="143" y="128"/>
                </a:lnTo>
                <a:lnTo>
                  <a:pt x="143" y="127"/>
                </a:lnTo>
                <a:lnTo>
                  <a:pt x="140" y="127"/>
                </a:lnTo>
                <a:lnTo>
                  <a:pt x="140" y="125"/>
                </a:lnTo>
                <a:lnTo>
                  <a:pt x="138" y="125"/>
                </a:lnTo>
                <a:lnTo>
                  <a:pt x="138" y="123"/>
                </a:lnTo>
                <a:lnTo>
                  <a:pt x="134" y="123"/>
                </a:lnTo>
                <a:lnTo>
                  <a:pt x="134" y="122"/>
                </a:lnTo>
                <a:lnTo>
                  <a:pt x="132" y="122"/>
                </a:lnTo>
                <a:lnTo>
                  <a:pt x="132" y="120"/>
                </a:lnTo>
                <a:lnTo>
                  <a:pt x="130" y="120"/>
                </a:lnTo>
                <a:lnTo>
                  <a:pt x="130" y="118"/>
                </a:lnTo>
                <a:lnTo>
                  <a:pt x="127" y="118"/>
                </a:lnTo>
                <a:lnTo>
                  <a:pt x="127" y="116"/>
                </a:lnTo>
                <a:lnTo>
                  <a:pt x="125" y="116"/>
                </a:lnTo>
                <a:lnTo>
                  <a:pt x="125" y="113"/>
                </a:lnTo>
                <a:lnTo>
                  <a:pt x="123" y="113"/>
                </a:lnTo>
                <a:lnTo>
                  <a:pt x="123" y="109"/>
                </a:lnTo>
                <a:lnTo>
                  <a:pt x="121" y="109"/>
                </a:lnTo>
                <a:lnTo>
                  <a:pt x="121" y="108"/>
                </a:lnTo>
                <a:lnTo>
                  <a:pt x="118" y="108"/>
                </a:lnTo>
                <a:lnTo>
                  <a:pt x="118" y="105"/>
                </a:lnTo>
                <a:lnTo>
                  <a:pt x="114" y="105"/>
                </a:lnTo>
                <a:lnTo>
                  <a:pt x="114" y="103"/>
                </a:lnTo>
                <a:lnTo>
                  <a:pt x="110" y="103"/>
                </a:lnTo>
                <a:lnTo>
                  <a:pt x="110" y="101"/>
                </a:lnTo>
                <a:lnTo>
                  <a:pt x="107" y="101"/>
                </a:lnTo>
                <a:lnTo>
                  <a:pt x="107" y="98"/>
                </a:lnTo>
                <a:lnTo>
                  <a:pt x="105" y="98"/>
                </a:lnTo>
                <a:lnTo>
                  <a:pt x="105" y="95"/>
                </a:lnTo>
                <a:lnTo>
                  <a:pt x="101" y="95"/>
                </a:lnTo>
                <a:lnTo>
                  <a:pt x="101" y="93"/>
                </a:lnTo>
                <a:lnTo>
                  <a:pt x="100" y="93"/>
                </a:lnTo>
                <a:lnTo>
                  <a:pt x="100" y="89"/>
                </a:lnTo>
                <a:lnTo>
                  <a:pt x="98" y="89"/>
                </a:lnTo>
                <a:lnTo>
                  <a:pt x="98" y="87"/>
                </a:lnTo>
                <a:lnTo>
                  <a:pt x="96" y="87"/>
                </a:lnTo>
                <a:lnTo>
                  <a:pt x="96" y="85"/>
                </a:lnTo>
                <a:lnTo>
                  <a:pt x="93" y="85"/>
                </a:lnTo>
                <a:lnTo>
                  <a:pt x="93" y="84"/>
                </a:lnTo>
                <a:lnTo>
                  <a:pt x="89" y="84"/>
                </a:lnTo>
                <a:lnTo>
                  <a:pt x="89" y="81"/>
                </a:lnTo>
                <a:lnTo>
                  <a:pt x="86" y="81"/>
                </a:lnTo>
                <a:lnTo>
                  <a:pt x="86" y="78"/>
                </a:lnTo>
                <a:lnTo>
                  <a:pt x="83" y="78"/>
                </a:lnTo>
                <a:lnTo>
                  <a:pt x="83" y="74"/>
                </a:lnTo>
                <a:lnTo>
                  <a:pt x="81" y="74"/>
                </a:lnTo>
                <a:lnTo>
                  <a:pt x="81" y="71"/>
                </a:lnTo>
                <a:lnTo>
                  <a:pt x="74" y="71"/>
                </a:lnTo>
                <a:lnTo>
                  <a:pt x="74" y="68"/>
                </a:lnTo>
                <a:lnTo>
                  <a:pt x="72" y="68"/>
                </a:lnTo>
                <a:lnTo>
                  <a:pt x="72" y="66"/>
                </a:lnTo>
                <a:lnTo>
                  <a:pt x="69" y="66"/>
                </a:lnTo>
                <a:lnTo>
                  <a:pt x="69" y="63"/>
                </a:lnTo>
                <a:lnTo>
                  <a:pt x="66" y="63"/>
                </a:lnTo>
                <a:lnTo>
                  <a:pt x="66" y="60"/>
                </a:lnTo>
                <a:lnTo>
                  <a:pt x="64" y="60"/>
                </a:lnTo>
                <a:lnTo>
                  <a:pt x="64" y="56"/>
                </a:lnTo>
                <a:lnTo>
                  <a:pt x="62" y="56"/>
                </a:lnTo>
                <a:lnTo>
                  <a:pt x="62" y="52"/>
                </a:lnTo>
                <a:lnTo>
                  <a:pt x="60" y="52"/>
                </a:lnTo>
                <a:lnTo>
                  <a:pt x="60" y="51"/>
                </a:lnTo>
                <a:lnTo>
                  <a:pt x="59" y="51"/>
                </a:lnTo>
                <a:lnTo>
                  <a:pt x="59" y="49"/>
                </a:lnTo>
                <a:lnTo>
                  <a:pt x="58" y="49"/>
                </a:lnTo>
                <a:lnTo>
                  <a:pt x="58" y="44"/>
                </a:lnTo>
                <a:lnTo>
                  <a:pt x="56" y="44"/>
                </a:lnTo>
                <a:lnTo>
                  <a:pt x="56" y="42"/>
                </a:lnTo>
                <a:lnTo>
                  <a:pt x="54" y="42"/>
                </a:lnTo>
                <a:lnTo>
                  <a:pt x="54" y="41"/>
                </a:lnTo>
                <a:lnTo>
                  <a:pt x="51" y="41"/>
                </a:lnTo>
                <a:lnTo>
                  <a:pt x="51" y="39"/>
                </a:lnTo>
                <a:lnTo>
                  <a:pt x="49" y="39"/>
                </a:lnTo>
                <a:lnTo>
                  <a:pt x="49" y="37"/>
                </a:lnTo>
                <a:lnTo>
                  <a:pt x="46" y="37"/>
                </a:lnTo>
                <a:lnTo>
                  <a:pt x="44" y="37"/>
                </a:lnTo>
                <a:lnTo>
                  <a:pt x="44" y="33"/>
                </a:lnTo>
                <a:lnTo>
                  <a:pt x="44" y="33"/>
                </a:lnTo>
                <a:lnTo>
                  <a:pt x="44" y="31"/>
                </a:lnTo>
                <a:lnTo>
                  <a:pt x="42" y="31"/>
                </a:lnTo>
                <a:lnTo>
                  <a:pt x="42" y="28"/>
                </a:lnTo>
                <a:lnTo>
                  <a:pt x="41" y="28"/>
                </a:lnTo>
                <a:lnTo>
                  <a:pt x="41" y="24"/>
                </a:lnTo>
                <a:lnTo>
                  <a:pt x="39" y="24"/>
                </a:lnTo>
                <a:lnTo>
                  <a:pt x="39" y="22"/>
                </a:lnTo>
                <a:lnTo>
                  <a:pt x="35" y="22"/>
                </a:lnTo>
                <a:lnTo>
                  <a:pt x="35" y="20"/>
                </a:lnTo>
                <a:lnTo>
                  <a:pt x="32" y="20"/>
                </a:lnTo>
                <a:lnTo>
                  <a:pt x="32" y="18"/>
                </a:lnTo>
                <a:lnTo>
                  <a:pt x="28" y="18"/>
                </a:lnTo>
                <a:lnTo>
                  <a:pt x="28" y="17"/>
                </a:lnTo>
                <a:lnTo>
                  <a:pt x="24" y="17"/>
                </a:lnTo>
                <a:lnTo>
                  <a:pt x="24" y="14"/>
                </a:lnTo>
                <a:lnTo>
                  <a:pt x="22" y="14"/>
                </a:lnTo>
                <a:lnTo>
                  <a:pt x="22" y="10"/>
                </a:lnTo>
                <a:lnTo>
                  <a:pt x="20" y="10"/>
                </a:lnTo>
                <a:lnTo>
                  <a:pt x="20" y="8"/>
                </a:lnTo>
                <a:lnTo>
                  <a:pt x="17" y="8"/>
                </a:lnTo>
                <a:lnTo>
                  <a:pt x="17" y="5"/>
                </a:lnTo>
                <a:lnTo>
                  <a:pt x="14" y="5"/>
                </a:lnTo>
                <a:lnTo>
                  <a:pt x="16" y="5"/>
                </a:lnTo>
                <a:cubicBezTo>
                  <a:pt x="16" y="5"/>
                  <a:pt x="13" y="6"/>
                  <a:pt x="13" y="5"/>
                </a:cubicBezTo>
                <a:cubicBezTo>
                  <a:pt x="13" y="4"/>
                  <a:pt x="13" y="3"/>
                  <a:pt x="13" y="3"/>
                </a:cubicBezTo>
                <a:lnTo>
                  <a:pt x="10" y="3"/>
                </a:lnTo>
                <a:lnTo>
                  <a:pt x="10" y="0"/>
                </a:lnTo>
                <a:lnTo>
                  <a:pt x="0" y="0"/>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7"/>
          <p:cNvSpPr>
            <a:spLocks/>
          </p:cNvSpPr>
          <p:nvPr/>
        </p:nvSpPr>
        <p:spPr bwMode="auto">
          <a:xfrm>
            <a:off x="2048697" y="3768471"/>
            <a:ext cx="4331584" cy="2229835"/>
          </a:xfrm>
          <a:custGeom>
            <a:avLst/>
            <a:gdLst>
              <a:gd name="T0" fmla="*/ 327 w 341"/>
              <a:gd name="T1" fmla="*/ 174 h 175"/>
              <a:gd name="T2" fmla="*/ 306 w 341"/>
              <a:gd name="T3" fmla="*/ 172 h 175"/>
              <a:gd name="T4" fmla="*/ 299 w 341"/>
              <a:gd name="T5" fmla="*/ 170 h 175"/>
              <a:gd name="T6" fmla="*/ 291 w 341"/>
              <a:gd name="T7" fmla="*/ 167 h 175"/>
              <a:gd name="T8" fmla="*/ 280 w 341"/>
              <a:gd name="T9" fmla="*/ 165 h 175"/>
              <a:gd name="T10" fmla="*/ 259 w 341"/>
              <a:gd name="T11" fmla="*/ 162 h 175"/>
              <a:gd name="T12" fmla="*/ 236 w 341"/>
              <a:gd name="T13" fmla="*/ 160 h 175"/>
              <a:gd name="T14" fmla="*/ 230 w 341"/>
              <a:gd name="T15" fmla="*/ 157 h 175"/>
              <a:gd name="T16" fmla="*/ 219 w 341"/>
              <a:gd name="T17" fmla="*/ 154 h 175"/>
              <a:gd name="T18" fmla="*/ 214 w 341"/>
              <a:gd name="T19" fmla="*/ 151 h 175"/>
              <a:gd name="T20" fmla="*/ 210 w 341"/>
              <a:gd name="T21" fmla="*/ 149 h 175"/>
              <a:gd name="T22" fmla="*/ 203 w 341"/>
              <a:gd name="T23" fmla="*/ 147 h 175"/>
              <a:gd name="T24" fmla="*/ 196 w 341"/>
              <a:gd name="T25" fmla="*/ 144 h 175"/>
              <a:gd name="T26" fmla="*/ 187 w 341"/>
              <a:gd name="T27" fmla="*/ 141 h 175"/>
              <a:gd name="T28" fmla="*/ 179 w 341"/>
              <a:gd name="T29" fmla="*/ 139 h 175"/>
              <a:gd name="T30" fmla="*/ 170 w 341"/>
              <a:gd name="T31" fmla="*/ 136 h 175"/>
              <a:gd name="T32" fmla="*/ 166 w 341"/>
              <a:gd name="T33" fmla="*/ 130 h 175"/>
              <a:gd name="T34" fmla="*/ 160 w 341"/>
              <a:gd name="T35" fmla="*/ 125 h 175"/>
              <a:gd name="T36" fmla="*/ 153 w 341"/>
              <a:gd name="T37" fmla="*/ 122 h 175"/>
              <a:gd name="T38" fmla="*/ 141 w 341"/>
              <a:gd name="T39" fmla="*/ 117 h 175"/>
              <a:gd name="T40" fmla="*/ 135 w 341"/>
              <a:gd name="T41" fmla="*/ 113 h 175"/>
              <a:gd name="T42" fmla="*/ 130 w 341"/>
              <a:gd name="T43" fmla="*/ 109 h 175"/>
              <a:gd name="T44" fmla="*/ 127 w 341"/>
              <a:gd name="T45" fmla="*/ 105 h 175"/>
              <a:gd name="T46" fmla="*/ 121 w 341"/>
              <a:gd name="T47" fmla="*/ 101 h 175"/>
              <a:gd name="T48" fmla="*/ 115 w 341"/>
              <a:gd name="T49" fmla="*/ 97 h 175"/>
              <a:gd name="T50" fmla="*/ 108 w 341"/>
              <a:gd name="T51" fmla="*/ 93 h 175"/>
              <a:gd name="T52" fmla="*/ 102 w 341"/>
              <a:gd name="T53" fmla="*/ 90 h 175"/>
              <a:gd name="T54" fmla="*/ 98 w 341"/>
              <a:gd name="T55" fmla="*/ 85 h 175"/>
              <a:gd name="T56" fmla="*/ 95 w 341"/>
              <a:gd name="T57" fmla="*/ 80 h 175"/>
              <a:gd name="T58" fmla="*/ 91 w 341"/>
              <a:gd name="T59" fmla="*/ 76 h 175"/>
              <a:gd name="T60" fmla="*/ 87 w 341"/>
              <a:gd name="T61" fmla="*/ 71 h 175"/>
              <a:gd name="T62" fmla="*/ 82 w 341"/>
              <a:gd name="T63" fmla="*/ 68 h 175"/>
              <a:gd name="T64" fmla="*/ 78 w 341"/>
              <a:gd name="T65" fmla="*/ 62 h 175"/>
              <a:gd name="T66" fmla="*/ 74 w 341"/>
              <a:gd name="T67" fmla="*/ 59 h 175"/>
              <a:gd name="T68" fmla="*/ 69 w 341"/>
              <a:gd name="T69" fmla="*/ 56 h 175"/>
              <a:gd name="T70" fmla="*/ 66 w 341"/>
              <a:gd name="T71" fmla="*/ 54 h 175"/>
              <a:gd name="T72" fmla="*/ 62 w 341"/>
              <a:gd name="T73" fmla="*/ 50 h 175"/>
              <a:gd name="T74" fmla="*/ 59 w 341"/>
              <a:gd name="T75" fmla="*/ 46 h 175"/>
              <a:gd name="T76" fmla="*/ 55 w 341"/>
              <a:gd name="T77" fmla="*/ 43 h 175"/>
              <a:gd name="T78" fmla="*/ 50 w 341"/>
              <a:gd name="T79" fmla="*/ 39 h 175"/>
              <a:gd name="T80" fmla="*/ 45 w 341"/>
              <a:gd name="T81" fmla="*/ 36 h 175"/>
              <a:gd name="T82" fmla="*/ 42 w 341"/>
              <a:gd name="T83" fmla="*/ 32 h 175"/>
              <a:gd name="T84" fmla="*/ 39 w 341"/>
              <a:gd name="T85" fmla="*/ 27 h 175"/>
              <a:gd name="T86" fmla="*/ 33 w 341"/>
              <a:gd name="T87" fmla="*/ 23 h 175"/>
              <a:gd name="T88" fmla="*/ 24 w 341"/>
              <a:gd name="T89" fmla="*/ 19 h 175"/>
              <a:gd name="T90" fmla="*/ 21 w 341"/>
              <a:gd name="T91" fmla="*/ 15 h 175"/>
              <a:gd name="T92" fmla="*/ 17 w 341"/>
              <a:gd name="T93" fmla="*/ 6 h 175"/>
              <a:gd name="T94" fmla="*/ 9 w 341"/>
              <a:gd name="T95" fmla="*/ 3 h 175"/>
              <a:gd name="T96" fmla="*/ 0 w 341"/>
              <a:gd name="T9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175">
                <a:moveTo>
                  <a:pt x="341" y="175"/>
                </a:moveTo>
                <a:lnTo>
                  <a:pt x="336" y="175"/>
                </a:lnTo>
                <a:lnTo>
                  <a:pt x="336" y="174"/>
                </a:lnTo>
                <a:lnTo>
                  <a:pt x="327" y="174"/>
                </a:lnTo>
                <a:lnTo>
                  <a:pt x="327" y="173"/>
                </a:lnTo>
                <a:lnTo>
                  <a:pt x="320" y="173"/>
                </a:lnTo>
                <a:lnTo>
                  <a:pt x="320" y="172"/>
                </a:lnTo>
                <a:lnTo>
                  <a:pt x="306" y="172"/>
                </a:lnTo>
                <a:lnTo>
                  <a:pt x="306" y="170"/>
                </a:lnTo>
                <a:lnTo>
                  <a:pt x="304" y="170"/>
                </a:lnTo>
                <a:lnTo>
                  <a:pt x="304" y="170"/>
                </a:lnTo>
                <a:lnTo>
                  <a:pt x="299" y="170"/>
                </a:lnTo>
                <a:lnTo>
                  <a:pt x="299" y="168"/>
                </a:lnTo>
                <a:lnTo>
                  <a:pt x="295" y="168"/>
                </a:lnTo>
                <a:lnTo>
                  <a:pt x="295" y="167"/>
                </a:lnTo>
                <a:lnTo>
                  <a:pt x="291" y="167"/>
                </a:lnTo>
                <a:lnTo>
                  <a:pt x="291" y="166"/>
                </a:lnTo>
                <a:lnTo>
                  <a:pt x="287" y="166"/>
                </a:lnTo>
                <a:lnTo>
                  <a:pt x="287" y="165"/>
                </a:lnTo>
                <a:lnTo>
                  <a:pt x="280" y="165"/>
                </a:lnTo>
                <a:lnTo>
                  <a:pt x="280" y="164"/>
                </a:lnTo>
                <a:lnTo>
                  <a:pt x="260" y="164"/>
                </a:lnTo>
                <a:lnTo>
                  <a:pt x="260" y="162"/>
                </a:lnTo>
                <a:lnTo>
                  <a:pt x="259" y="162"/>
                </a:lnTo>
                <a:lnTo>
                  <a:pt x="259" y="161"/>
                </a:lnTo>
                <a:lnTo>
                  <a:pt x="244" y="161"/>
                </a:lnTo>
                <a:lnTo>
                  <a:pt x="244" y="160"/>
                </a:lnTo>
                <a:lnTo>
                  <a:pt x="236" y="160"/>
                </a:lnTo>
                <a:lnTo>
                  <a:pt x="236" y="158"/>
                </a:lnTo>
                <a:lnTo>
                  <a:pt x="234" y="158"/>
                </a:lnTo>
                <a:lnTo>
                  <a:pt x="234" y="157"/>
                </a:lnTo>
                <a:lnTo>
                  <a:pt x="230" y="157"/>
                </a:lnTo>
                <a:lnTo>
                  <a:pt x="230" y="155"/>
                </a:lnTo>
                <a:lnTo>
                  <a:pt x="224" y="155"/>
                </a:lnTo>
                <a:lnTo>
                  <a:pt x="224" y="154"/>
                </a:lnTo>
                <a:lnTo>
                  <a:pt x="219" y="154"/>
                </a:lnTo>
                <a:lnTo>
                  <a:pt x="219" y="153"/>
                </a:lnTo>
                <a:lnTo>
                  <a:pt x="217" y="153"/>
                </a:lnTo>
                <a:lnTo>
                  <a:pt x="217" y="151"/>
                </a:lnTo>
                <a:lnTo>
                  <a:pt x="214" y="151"/>
                </a:lnTo>
                <a:lnTo>
                  <a:pt x="214" y="150"/>
                </a:lnTo>
                <a:lnTo>
                  <a:pt x="212" y="150"/>
                </a:lnTo>
                <a:lnTo>
                  <a:pt x="212" y="149"/>
                </a:lnTo>
                <a:lnTo>
                  <a:pt x="210" y="149"/>
                </a:lnTo>
                <a:lnTo>
                  <a:pt x="210" y="148"/>
                </a:lnTo>
                <a:lnTo>
                  <a:pt x="207" y="148"/>
                </a:lnTo>
                <a:lnTo>
                  <a:pt x="207" y="147"/>
                </a:lnTo>
                <a:lnTo>
                  <a:pt x="203" y="147"/>
                </a:lnTo>
                <a:lnTo>
                  <a:pt x="203" y="145"/>
                </a:lnTo>
                <a:lnTo>
                  <a:pt x="202" y="145"/>
                </a:lnTo>
                <a:lnTo>
                  <a:pt x="202" y="144"/>
                </a:lnTo>
                <a:lnTo>
                  <a:pt x="196" y="144"/>
                </a:lnTo>
                <a:lnTo>
                  <a:pt x="196" y="142"/>
                </a:lnTo>
                <a:lnTo>
                  <a:pt x="191" y="142"/>
                </a:lnTo>
                <a:lnTo>
                  <a:pt x="191" y="141"/>
                </a:lnTo>
                <a:lnTo>
                  <a:pt x="187" y="141"/>
                </a:lnTo>
                <a:lnTo>
                  <a:pt x="187" y="140"/>
                </a:lnTo>
                <a:lnTo>
                  <a:pt x="182" y="140"/>
                </a:lnTo>
                <a:lnTo>
                  <a:pt x="182" y="139"/>
                </a:lnTo>
                <a:lnTo>
                  <a:pt x="179" y="139"/>
                </a:lnTo>
                <a:lnTo>
                  <a:pt x="179" y="137"/>
                </a:lnTo>
                <a:lnTo>
                  <a:pt x="172" y="137"/>
                </a:lnTo>
                <a:lnTo>
                  <a:pt x="172" y="136"/>
                </a:lnTo>
                <a:lnTo>
                  <a:pt x="170" y="136"/>
                </a:lnTo>
                <a:lnTo>
                  <a:pt x="170" y="132"/>
                </a:lnTo>
                <a:lnTo>
                  <a:pt x="167" y="132"/>
                </a:lnTo>
                <a:lnTo>
                  <a:pt x="167" y="130"/>
                </a:lnTo>
                <a:lnTo>
                  <a:pt x="166" y="130"/>
                </a:lnTo>
                <a:lnTo>
                  <a:pt x="166" y="128"/>
                </a:lnTo>
                <a:lnTo>
                  <a:pt x="162" y="128"/>
                </a:lnTo>
                <a:lnTo>
                  <a:pt x="162" y="125"/>
                </a:lnTo>
                <a:lnTo>
                  <a:pt x="160" y="125"/>
                </a:lnTo>
                <a:lnTo>
                  <a:pt x="160" y="124"/>
                </a:lnTo>
                <a:lnTo>
                  <a:pt x="157" y="124"/>
                </a:lnTo>
                <a:lnTo>
                  <a:pt x="157" y="122"/>
                </a:lnTo>
                <a:lnTo>
                  <a:pt x="153" y="122"/>
                </a:lnTo>
                <a:lnTo>
                  <a:pt x="153" y="120"/>
                </a:lnTo>
                <a:lnTo>
                  <a:pt x="150" y="120"/>
                </a:lnTo>
                <a:lnTo>
                  <a:pt x="150" y="117"/>
                </a:lnTo>
                <a:lnTo>
                  <a:pt x="141" y="117"/>
                </a:lnTo>
                <a:lnTo>
                  <a:pt x="141" y="116"/>
                </a:lnTo>
                <a:lnTo>
                  <a:pt x="138" y="116"/>
                </a:lnTo>
                <a:lnTo>
                  <a:pt x="138" y="113"/>
                </a:lnTo>
                <a:lnTo>
                  <a:pt x="135" y="113"/>
                </a:lnTo>
                <a:lnTo>
                  <a:pt x="135" y="111"/>
                </a:lnTo>
                <a:lnTo>
                  <a:pt x="132" y="111"/>
                </a:lnTo>
                <a:lnTo>
                  <a:pt x="132" y="109"/>
                </a:lnTo>
                <a:lnTo>
                  <a:pt x="130" y="109"/>
                </a:lnTo>
                <a:lnTo>
                  <a:pt x="130" y="107"/>
                </a:lnTo>
                <a:lnTo>
                  <a:pt x="128" y="107"/>
                </a:lnTo>
                <a:lnTo>
                  <a:pt x="128" y="105"/>
                </a:lnTo>
                <a:lnTo>
                  <a:pt x="127" y="105"/>
                </a:lnTo>
                <a:lnTo>
                  <a:pt x="127" y="102"/>
                </a:lnTo>
                <a:lnTo>
                  <a:pt x="125" y="102"/>
                </a:lnTo>
                <a:lnTo>
                  <a:pt x="125" y="101"/>
                </a:lnTo>
                <a:lnTo>
                  <a:pt x="121" y="101"/>
                </a:lnTo>
                <a:lnTo>
                  <a:pt x="121" y="100"/>
                </a:lnTo>
                <a:lnTo>
                  <a:pt x="119" y="100"/>
                </a:lnTo>
                <a:lnTo>
                  <a:pt x="119" y="97"/>
                </a:lnTo>
                <a:lnTo>
                  <a:pt x="115" y="97"/>
                </a:lnTo>
                <a:lnTo>
                  <a:pt x="115" y="94"/>
                </a:lnTo>
                <a:lnTo>
                  <a:pt x="113" y="94"/>
                </a:lnTo>
                <a:lnTo>
                  <a:pt x="113" y="93"/>
                </a:lnTo>
                <a:lnTo>
                  <a:pt x="108" y="93"/>
                </a:lnTo>
                <a:lnTo>
                  <a:pt x="108" y="91"/>
                </a:lnTo>
                <a:lnTo>
                  <a:pt x="106" y="91"/>
                </a:lnTo>
                <a:lnTo>
                  <a:pt x="106" y="90"/>
                </a:lnTo>
                <a:lnTo>
                  <a:pt x="102" y="90"/>
                </a:lnTo>
                <a:lnTo>
                  <a:pt x="102" y="87"/>
                </a:lnTo>
                <a:lnTo>
                  <a:pt x="101" y="87"/>
                </a:lnTo>
                <a:lnTo>
                  <a:pt x="101" y="85"/>
                </a:lnTo>
                <a:lnTo>
                  <a:pt x="98" y="85"/>
                </a:lnTo>
                <a:lnTo>
                  <a:pt x="98" y="83"/>
                </a:lnTo>
                <a:lnTo>
                  <a:pt x="97" y="83"/>
                </a:lnTo>
                <a:lnTo>
                  <a:pt x="97" y="80"/>
                </a:lnTo>
                <a:lnTo>
                  <a:pt x="95" y="80"/>
                </a:lnTo>
                <a:lnTo>
                  <a:pt x="95" y="78"/>
                </a:lnTo>
                <a:lnTo>
                  <a:pt x="94" y="78"/>
                </a:lnTo>
                <a:lnTo>
                  <a:pt x="94" y="76"/>
                </a:lnTo>
                <a:lnTo>
                  <a:pt x="91" y="76"/>
                </a:lnTo>
                <a:lnTo>
                  <a:pt x="91" y="73"/>
                </a:lnTo>
                <a:lnTo>
                  <a:pt x="89" y="73"/>
                </a:lnTo>
                <a:lnTo>
                  <a:pt x="89" y="71"/>
                </a:lnTo>
                <a:lnTo>
                  <a:pt x="87" y="71"/>
                </a:lnTo>
                <a:lnTo>
                  <a:pt x="87" y="70"/>
                </a:lnTo>
                <a:lnTo>
                  <a:pt x="85" y="70"/>
                </a:lnTo>
                <a:lnTo>
                  <a:pt x="85" y="68"/>
                </a:lnTo>
                <a:lnTo>
                  <a:pt x="82" y="68"/>
                </a:lnTo>
                <a:lnTo>
                  <a:pt x="82" y="65"/>
                </a:lnTo>
                <a:lnTo>
                  <a:pt x="80" y="65"/>
                </a:lnTo>
                <a:lnTo>
                  <a:pt x="80" y="62"/>
                </a:lnTo>
                <a:lnTo>
                  <a:pt x="78" y="62"/>
                </a:lnTo>
                <a:lnTo>
                  <a:pt x="78" y="60"/>
                </a:lnTo>
                <a:lnTo>
                  <a:pt x="76" y="60"/>
                </a:lnTo>
                <a:lnTo>
                  <a:pt x="76" y="59"/>
                </a:lnTo>
                <a:lnTo>
                  <a:pt x="74" y="59"/>
                </a:lnTo>
                <a:lnTo>
                  <a:pt x="74" y="58"/>
                </a:lnTo>
                <a:lnTo>
                  <a:pt x="72" y="58"/>
                </a:lnTo>
                <a:lnTo>
                  <a:pt x="72" y="56"/>
                </a:lnTo>
                <a:lnTo>
                  <a:pt x="69" y="56"/>
                </a:lnTo>
                <a:lnTo>
                  <a:pt x="69" y="55"/>
                </a:lnTo>
                <a:lnTo>
                  <a:pt x="67" y="55"/>
                </a:lnTo>
                <a:lnTo>
                  <a:pt x="67" y="54"/>
                </a:lnTo>
                <a:lnTo>
                  <a:pt x="66" y="54"/>
                </a:lnTo>
                <a:lnTo>
                  <a:pt x="66" y="52"/>
                </a:lnTo>
                <a:lnTo>
                  <a:pt x="64" y="52"/>
                </a:lnTo>
                <a:lnTo>
                  <a:pt x="64" y="50"/>
                </a:lnTo>
                <a:lnTo>
                  <a:pt x="62" y="50"/>
                </a:lnTo>
                <a:lnTo>
                  <a:pt x="62" y="48"/>
                </a:lnTo>
                <a:lnTo>
                  <a:pt x="61" y="48"/>
                </a:lnTo>
                <a:lnTo>
                  <a:pt x="61" y="46"/>
                </a:lnTo>
                <a:lnTo>
                  <a:pt x="59" y="46"/>
                </a:lnTo>
                <a:lnTo>
                  <a:pt x="59" y="44"/>
                </a:lnTo>
                <a:lnTo>
                  <a:pt x="57" y="44"/>
                </a:lnTo>
                <a:lnTo>
                  <a:pt x="57" y="43"/>
                </a:lnTo>
                <a:lnTo>
                  <a:pt x="55" y="43"/>
                </a:lnTo>
                <a:lnTo>
                  <a:pt x="55" y="41"/>
                </a:lnTo>
                <a:lnTo>
                  <a:pt x="52" y="41"/>
                </a:lnTo>
                <a:lnTo>
                  <a:pt x="52" y="39"/>
                </a:lnTo>
                <a:lnTo>
                  <a:pt x="50" y="39"/>
                </a:lnTo>
                <a:lnTo>
                  <a:pt x="50" y="37"/>
                </a:lnTo>
                <a:lnTo>
                  <a:pt x="49" y="37"/>
                </a:lnTo>
                <a:lnTo>
                  <a:pt x="49" y="36"/>
                </a:lnTo>
                <a:lnTo>
                  <a:pt x="45" y="36"/>
                </a:lnTo>
                <a:lnTo>
                  <a:pt x="45" y="34"/>
                </a:lnTo>
                <a:lnTo>
                  <a:pt x="43" y="34"/>
                </a:lnTo>
                <a:lnTo>
                  <a:pt x="43" y="32"/>
                </a:lnTo>
                <a:lnTo>
                  <a:pt x="42" y="32"/>
                </a:lnTo>
                <a:lnTo>
                  <a:pt x="42" y="30"/>
                </a:lnTo>
                <a:lnTo>
                  <a:pt x="40" y="30"/>
                </a:lnTo>
                <a:lnTo>
                  <a:pt x="40" y="27"/>
                </a:lnTo>
                <a:lnTo>
                  <a:pt x="39" y="27"/>
                </a:lnTo>
                <a:lnTo>
                  <a:pt x="39" y="25"/>
                </a:lnTo>
                <a:lnTo>
                  <a:pt x="37" y="25"/>
                </a:lnTo>
                <a:lnTo>
                  <a:pt x="37" y="23"/>
                </a:lnTo>
                <a:lnTo>
                  <a:pt x="33" y="23"/>
                </a:lnTo>
                <a:lnTo>
                  <a:pt x="33" y="21"/>
                </a:lnTo>
                <a:lnTo>
                  <a:pt x="29" y="21"/>
                </a:lnTo>
                <a:lnTo>
                  <a:pt x="29" y="19"/>
                </a:lnTo>
                <a:lnTo>
                  <a:pt x="24" y="19"/>
                </a:lnTo>
                <a:lnTo>
                  <a:pt x="24" y="17"/>
                </a:lnTo>
                <a:lnTo>
                  <a:pt x="23" y="17"/>
                </a:lnTo>
                <a:lnTo>
                  <a:pt x="23" y="15"/>
                </a:lnTo>
                <a:lnTo>
                  <a:pt x="21" y="15"/>
                </a:lnTo>
                <a:lnTo>
                  <a:pt x="21" y="8"/>
                </a:lnTo>
                <a:lnTo>
                  <a:pt x="19" y="8"/>
                </a:lnTo>
                <a:lnTo>
                  <a:pt x="19" y="6"/>
                </a:lnTo>
                <a:lnTo>
                  <a:pt x="17" y="6"/>
                </a:lnTo>
                <a:lnTo>
                  <a:pt x="17" y="4"/>
                </a:lnTo>
                <a:lnTo>
                  <a:pt x="15" y="4"/>
                </a:lnTo>
                <a:lnTo>
                  <a:pt x="15" y="3"/>
                </a:lnTo>
                <a:lnTo>
                  <a:pt x="9" y="3"/>
                </a:lnTo>
                <a:lnTo>
                  <a:pt x="9" y="1"/>
                </a:lnTo>
                <a:lnTo>
                  <a:pt x="7" y="1"/>
                </a:lnTo>
                <a:lnTo>
                  <a:pt x="7" y="0"/>
                </a:lnTo>
                <a:lnTo>
                  <a:pt x="0" y="0"/>
                </a:lnTo>
              </a:path>
            </a:pathLst>
          </a:cu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p:cNvSpPr>
          <p:nvPr/>
        </p:nvSpPr>
        <p:spPr bwMode="auto">
          <a:xfrm>
            <a:off x="2048697" y="4953469"/>
            <a:ext cx="1409987" cy="1184998"/>
          </a:xfrm>
          <a:custGeom>
            <a:avLst/>
            <a:gdLst>
              <a:gd name="T0" fmla="*/ 0 w 111"/>
              <a:gd name="T1" fmla="*/ 0 h 93"/>
              <a:gd name="T2" fmla="*/ 111 w 111"/>
              <a:gd name="T3" fmla="*/ 0 h 93"/>
              <a:gd name="T4" fmla="*/ 111 w 111"/>
              <a:gd name="T5" fmla="*/ 93 h 93"/>
            </a:gdLst>
            <a:ahLst/>
            <a:cxnLst>
              <a:cxn ang="0">
                <a:pos x="T0" y="T1"/>
              </a:cxn>
              <a:cxn ang="0">
                <a:pos x="T2" y="T3"/>
              </a:cxn>
              <a:cxn ang="0">
                <a:pos x="T4" y="T5"/>
              </a:cxn>
            </a:cxnLst>
            <a:rect l="0" t="0" r="r" b="b"/>
            <a:pathLst>
              <a:path w="111" h="93">
                <a:moveTo>
                  <a:pt x="0" y="0"/>
                </a:moveTo>
                <a:lnTo>
                  <a:pt x="111" y="0"/>
                </a:lnTo>
                <a:lnTo>
                  <a:pt x="111" y="93"/>
                </a:lnTo>
              </a:path>
            </a:pathLst>
          </a:custGeom>
          <a:noFill/>
          <a:ln w="19050">
            <a:solidFill>
              <a:srgbClr val="24211D"/>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9"/>
          <p:cNvSpPr>
            <a:spLocks noChangeShapeType="1"/>
          </p:cNvSpPr>
          <p:nvPr/>
        </p:nvSpPr>
        <p:spPr bwMode="auto">
          <a:xfrm>
            <a:off x="3331660" y="4953469"/>
            <a:ext cx="0" cy="1184998"/>
          </a:xfrm>
          <a:prstGeom prst="line">
            <a:avLst/>
          </a:prstGeom>
          <a:noFill/>
          <a:ln w="19050">
            <a:solidFill>
              <a:srgbClr val="24211D"/>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TextBox 37"/>
          <p:cNvSpPr txBox="1"/>
          <p:nvPr/>
        </p:nvSpPr>
        <p:spPr>
          <a:xfrm>
            <a:off x="2827249" y="5827500"/>
            <a:ext cx="495270" cy="276999"/>
          </a:xfrm>
          <a:prstGeom prst="rect">
            <a:avLst/>
          </a:prstGeom>
          <a:noFill/>
        </p:spPr>
        <p:txBody>
          <a:bodyPr wrap="none" rtlCol="0">
            <a:spAutoFit/>
          </a:bodyPr>
          <a:lstStyle/>
          <a:p>
            <a:pPr algn="r"/>
            <a:r>
              <a:rPr lang="en-GB" sz="1200" dirty="0" smtClean="0">
                <a:solidFill>
                  <a:srgbClr val="000000"/>
                </a:solidFill>
              </a:rPr>
              <a:t>10.5</a:t>
            </a:r>
            <a:endParaRPr lang="en-GB" sz="1200" dirty="0">
              <a:solidFill>
                <a:srgbClr val="000000"/>
              </a:solidFill>
            </a:endParaRPr>
          </a:p>
        </p:txBody>
      </p:sp>
      <p:sp>
        <p:nvSpPr>
          <p:cNvPr id="39" name="TextBox 38"/>
          <p:cNvSpPr txBox="1"/>
          <p:nvPr/>
        </p:nvSpPr>
        <p:spPr>
          <a:xfrm>
            <a:off x="3455983" y="5827500"/>
            <a:ext cx="483563" cy="276999"/>
          </a:xfrm>
          <a:prstGeom prst="rect">
            <a:avLst/>
          </a:prstGeom>
          <a:noFill/>
        </p:spPr>
        <p:txBody>
          <a:bodyPr wrap="none" rtlCol="0">
            <a:spAutoFit/>
          </a:bodyPr>
          <a:lstStyle/>
          <a:p>
            <a:pPr algn="r"/>
            <a:r>
              <a:rPr lang="en-GB" sz="1200" dirty="0" smtClean="0">
                <a:solidFill>
                  <a:schemeClr val="accent6"/>
                </a:solidFill>
              </a:rPr>
              <a:t>11.8</a:t>
            </a:r>
            <a:endParaRPr lang="en-GB" sz="1200" dirty="0">
              <a:solidFill>
                <a:schemeClr val="accent6"/>
              </a:solidFill>
            </a:endParaRPr>
          </a:p>
        </p:txBody>
      </p:sp>
      <p:sp>
        <p:nvSpPr>
          <p:cNvPr id="40" name="TextBox 39"/>
          <p:cNvSpPr txBox="1"/>
          <p:nvPr/>
        </p:nvSpPr>
        <p:spPr>
          <a:xfrm>
            <a:off x="1911513" y="6132462"/>
            <a:ext cx="276575" cy="276999"/>
          </a:xfrm>
          <a:prstGeom prst="rect">
            <a:avLst/>
          </a:prstGeom>
          <a:noFill/>
        </p:spPr>
        <p:txBody>
          <a:bodyPr wrap="none" rtlCol="0">
            <a:spAutoFit/>
          </a:bodyPr>
          <a:lstStyle/>
          <a:p>
            <a:pPr algn="ctr"/>
            <a:r>
              <a:rPr lang="en-GB" sz="1200" dirty="0" smtClean="0">
                <a:solidFill>
                  <a:srgbClr val="000000"/>
                </a:solidFill>
              </a:rPr>
              <a:t>0</a:t>
            </a:r>
            <a:endParaRPr lang="en-GB" sz="1200" dirty="0">
              <a:solidFill>
                <a:srgbClr val="000000"/>
              </a:solidFill>
            </a:endParaRPr>
          </a:p>
        </p:txBody>
      </p:sp>
      <p:sp>
        <p:nvSpPr>
          <p:cNvPr id="41" name="TextBox 40"/>
          <p:cNvSpPr txBox="1"/>
          <p:nvPr/>
        </p:nvSpPr>
        <p:spPr>
          <a:xfrm>
            <a:off x="2651097" y="6133040"/>
            <a:ext cx="276575" cy="276999"/>
          </a:xfrm>
          <a:prstGeom prst="rect">
            <a:avLst/>
          </a:prstGeom>
          <a:noFill/>
        </p:spPr>
        <p:txBody>
          <a:bodyPr wrap="none" rtlCol="0">
            <a:spAutoFit/>
          </a:bodyPr>
          <a:lstStyle/>
          <a:p>
            <a:pPr algn="ctr"/>
            <a:r>
              <a:rPr lang="en-GB" sz="1200" dirty="0" smtClean="0">
                <a:solidFill>
                  <a:srgbClr val="000000"/>
                </a:solidFill>
              </a:rPr>
              <a:t>6</a:t>
            </a:r>
            <a:endParaRPr lang="en-GB" sz="1200" dirty="0">
              <a:solidFill>
                <a:srgbClr val="000000"/>
              </a:solidFill>
            </a:endParaRPr>
          </a:p>
        </p:txBody>
      </p:sp>
      <p:sp>
        <p:nvSpPr>
          <p:cNvPr id="42" name="TextBox 41"/>
          <p:cNvSpPr txBox="1"/>
          <p:nvPr/>
        </p:nvSpPr>
        <p:spPr>
          <a:xfrm>
            <a:off x="3321052" y="6133618"/>
            <a:ext cx="363724" cy="276999"/>
          </a:xfrm>
          <a:prstGeom prst="rect">
            <a:avLst/>
          </a:prstGeom>
          <a:noFill/>
        </p:spPr>
        <p:txBody>
          <a:bodyPr wrap="none" rtlCol="0">
            <a:spAutoFit/>
          </a:bodyPr>
          <a:lstStyle/>
          <a:p>
            <a:pPr algn="ctr"/>
            <a:r>
              <a:rPr lang="en-GB" sz="1200" dirty="0" smtClean="0">
                <a:solidFill>
                  <a:srgbClr val="000000"/>
                </a:solidFill>
              </a:rPr>
              <a:t>12</a:t>
            </a:r>
            <a:endParaRPr lang="en-GB" sz="1200" dirty="0">
              <a:solidFill>
                <a:srgbClr val="000000"/>
              </a:solidFill>
            </a:endParaRPr>
          </a:p>
        </p:txBody>
      </p:sp>
      <p:sp>
        <p:nvSpPr>
          <p:cNvPr id="43" name="TextBox 42"/>
          <p:cNvSpPr txBox="1"/>
          <p:nvPr/>
        </p:nvSpPr>
        <p:spPr>
          <a:xfrm>
            <a:off x="4041095" y="6134196"/>
            <a:ext cx="363724" cy="276999"/>
          </a:xfrm>
          <a:prstGeom prst="rect">
            <a:avLst/>
          </a:prstGeom>
          <a:noFill/>
        </p:spPr>
        <p:txBody>
          <a:bodyPr wrap="none" rtlCol="0">
            <a:spAutoFit/>
          </a:bodyPr>
          <a:lstStyle/>
          <a:p>
            <a:pPr algn="ctr"/>
            <a:r>
              <a:rPr lang="en-GB" sz="1200" dirty="0" smtClean="0">
                <a:solidFill>
                  <a:srgbClr val="000000"/>
                </a:solidFill>
              </a:rPr>
              <a:t>18</a:t>
            </a:r>
            <a:endParaRPr lang="en-GB" sz="1200" dirty="0">
              <a:solidFill>
                <a:srgbClr val="000000"/>
              </a:solidFill>
            </a:endParaRPr>
          </a:p>
        </p:txBody>
      </p:sp>
      <p:sp>
        <p:nvSpPr>
          <p:cNvPr id="44" name="TextBox 43"/>
          <p:cNvSpPr txBox="1"/>
          <p:nvPr/>
        </p:nvSpPr>
        <p:spPr>
          <a:xfrm>
            <a:off x="4780679" y="6134774"/>
            <a:ext cx="363724" cy="276999"/>
          </a:xfrm>
          <a:prstGeom prst="rect">
            <a:avLst/>
          </a:prstGeom>
          <a:noFill/>
        </p:spPr>
        <p:txBody>
          <a:bodyPr wrap="none" rtlCol="0">
            <a:spAutoFit/>
          </a:bodyPr>
          <a:lstStyle/>
          <a:p>
            <a:pPr algn="ctr"/>
            <a:r>
              <a:rPr lang="en-GB" sz="1200" dirty="0" smtClean="0">
                <a:solidFill>
                  <a:srgbClr val="000000"/>
                </a:solidFill>
              </a:rPr>
              <a:t>24</a:t>
            </a:r>
            <a:endParaRPr lang="en-GB" sz="1200" dirty="0">
              <a:solidFill>
                <a:srgbClr val="000000"/>
              </a:solidFill>
            </a:endParaRPr>
          </a:p>
        </p:txBody>
      </p:sp>
      <p:sp>
        <p:nvSpPr>
          <p:cNvPr id="45" name="TextBox 44"/>
          <p:cNvSpPr txBox="1"/>
          <p:nvPr/>
        </p:nvSpPr>
        <p:spPr>
          <a:xfrm>
            <a:off x="5481180" y="6135352"/>
            <a:ext cx="363724" cy="276999"/>
          </a:xfrm>
          <a:prstGeom prst="rect">
            <a:avLst/>
          </a:prstGeom>
          <a:noFill/>
        </p:spPr>
        <p:txBody>
          <a:bodyPr wrap="none" rtlCol="0">
            <a:spAutoFit/>
          </a:bodyPr>
          <a:lstStyle/>
          <a:p>
            <a:pPr algn="ctr"/>
            <a:r>
              <a:rPr lang="en-GB" sz="1200" dirty="0" smtClean="0">
                <a:solidFill>
                  <a:srgbClr val="000000"/>
                </a:solidFill>
              </a:rPr>
              <a:t>30</a:t>
            </a:r>
            <a:endParaRPr lang="en-GB" sz="1200" dirty="0">
              <a:solidFill>
                <a:srgbClr val="000000"/>
              </a:solidFill>
            </a:endParaRPr>
          </a:p>
        </p:txBody>
      </p:sp>
      <p:sp>
        <p:nvSpPr>
          <p:cNvPr id="46" name="TextBox 45"/>
          <p:cNvSpPr txBox="1"/>
          <p:nvPr/>
        </p:nvSpPr>
        <p:spPr>
          <a:xfrm>
            <a:off x="6194710" y="6135930"/>
            <a:ext cx="363724" cy="276999"/>
          </a:xfrm>
          <a:prstGeom prst="rect">
            <a:avLst/>
          </a:prstGeom>
          <a:noFill/>
        </p:spPr>
        <p:txBody>
          <a:bodyPr wrap="none" rtlCol="0">
            <a:spAutoFit/>
          </a:bodyPr>
          <a:lstStyle/>
          <a:p>
            <a:pPr algn="ctr"/>
            <a:r>
              <a:rPr lang="en-GB" sz="1200" dirty="0" smtClean="0">
                <a:solidFill>
                  <a:srgbClr val="000000"/>
                </a:solidFill>
              </a:rPr>
              <a:t>36</a:t>
            </a:r>
            <a:endParaRPr lang="en-GB" sz="1200" dirty="0">
              <a:solidFill>
                <a:srgbClr val="000000"/>
              </a:solidFill>
            </a:endParaRPr>
          </a:p>
        </p:txBody>
      </p:sp>
      <p:grpSp>
        <p:nvGrpSpPr>
          <p:cNvPr id="58" name="Group 57"/>
          <p:cNvGrpSpPr/>
          <p:nvPr/>
        </p:nvGrpSpPr>
        <p:grpSpPr>
          <a:xfrm>
            <a:off x="4294498" y="3668821"/>
            <a:ext cx="3751251" cy="1746312"/>
            <a:chOff x="5343715" y="3626810"/>
            <a:chExt cx="3751251" cy="1746312"/>
          </a:xfrm>
        </p:grpSpPr>
        <p:sp>
          <p:nvSpPr>
            <p:cNvPr id="29" name="TextBox 28"/>
            <p:cNvSpPr txBox="1"/>
            <p:nvPr/>
          </p:nvSpPr>
          <p:spPr>
            <a:xfrm>
              <a:off x="6958321" y="3626810"/>
              <a:ext cx="1087157" cy="461665"/>
            </a:xfrm>
            <a:prstGeom prst="rect">
              <a:avLst/>
            </a:prstGeom>
            <a:noFill/>
          </p:spPr>
          <p:txBody>
            <a:bodyPr wrap="none" rtlCol="0">
              <a:spAutoFit/>
            </a:bodyPr>
            <a:lstStyle/>
            <a:p>
              <a:pPr algn="ctr"/>
              <a:r>
                <a:rPr lang="en-GB" sz="1200" dirty="0" smtClean="0">
                  <a:solidFill>
                    <a:srgbClr val="F48000"/>
                  </a:solidFill>
                </a:rPr>
                <a:t>Maintenance</a:t>
              </a:r>
              <a:br>
                <a:rPr lang="en-GB" sz="1200" dirty="0" smtClean="0">
                  <a:solidFill>
                    <a:srgbClr val="F48000"/>
                  </a:solidFill>
                </a:rPr>
              </a:br>
              <a:r>
                <a:rPr lang="en-GB" sz="1200" dirty="0" err="1" smtClean="0">
                  <a:solidFill>
                    <a:srgbClr val="F48000"/>
                  </a:solidFill>
                </a:rPr>
                <a:t>bevacizumab</a:t>
              </a:r>
              <a:endParaRPr lang="en-GB" sz="1200" dirty="0">
                <a:solidFill>
                  <a:srgbClr val="F48000"/>
                </a:solidFill>
              </a:endParaRPr>
            </a:p>
          </p:txBody>
        </p:sp>
        <p:sp>
          <p:nvSpPr>
            <p:cNvPr id="48" name="TextBox 47"/>
            <p:cNvSpPr txBox="1"/>
            <p:nvPr/>
          </p:nvSpPr>
          <p:spPr>
            <a:xfrm>
              <a:off x="8083151" y="3811476"/>
              <a:ext cx="1011815" cy="276999"/>
            </a:xfrm>
            <a:prstGeom prst="rect">
              <a:avLst/>
            </a:prstGeom>
            <a:noFill/>
          </p:spPr>
          <p:txBody>
            <a:bodyPr wrap="none" rtlCol="0">
              <a:spAutoFit/>
            </a:bodyPr>
            <a:lstStyle/>
            <a:p>
              <a:pPr algn="ctr"/>
              <a:r>
                <a:rPr lang="en-GB" sz="1200" dirty="0" smtClean="0"/>
                <a:t>Observation</a:t>
              </a:r>
              <a:endParaRPr lang="en-GB" sz="1200" dirty="0"/>
            </a:p>
          </p:txBody>
        </p:sp>
        <p:sp>
          <p:nvSpPr>
            <p:cNvPr id="49" name="TextBox 48"/>
            <p:cNvSpPr txBox="1"/>
            <p:nvPr/>
          </p:nvSpPr>
          <p:spPr>
            <a:xfrm>
              <a:off x="5343715" y="4025010"/>
              <a:ext cx="1491114" cy="276999"/>
            </a:xfrm>
            <a:prstGeom prst="rect">
              <a:avLst/>
            </a:prstGeom>
            <a:noFill/>
          </p:spPr>
          <p:txBody>
            <a:bodyPr wrap="none" rtlCol="0">
              <a:spAutoFit/>
            </a:bodyPr>
            <a:lstStyle/>
            <a:p>
              <a:r>
                <a:rPr lang="en-GB" sz="1200" dirty="0" smtClean="0"/>
                <a:t>Median PFS2, </a:t>
              </a:r>
              <a:r>
                <a:rPr lang="en-GB" sz="1200" dirty="0" err="1" smtClean="0"/>
                <a:t>mos</a:t>
              </a:r>
              <a:endParaRPr lang="en-GB" sz="1200" dirty="0"/>
            </a:p>
          </p:txBody>
        </p:sp>
        <p:sp>
          <p:nvSpPr>
            <p:cNvPr id="50" name="TextBox 49"/>
            <p:cNvSpPr txBox="1"/>
            <p:nvPr/>
          </p:nvSpPr>
          <p:spPr>
            <a:xfrm>
              <a:off x="5343715" y="4431602"/>
              <a:ext cx="1704313" cy="276999"/>
            </a:xfrm>
            <a:prstGeom prst="rect">
              <a:avLst/>
            </a:prstGeom>
            <a:noFill/>
          </p:spPr>
          <p:txBody>
            <a:bodyPr wrap="none" rtlCol="0">
              <a:spAutoFit/>
            </a:bodyPr>
            <a:lstStyle/>
            <a:p>
              <a:r>
                <a:rPr lang="en-GB" sz="1200" dirty="0" smtClean="0"/>
                <a:t>Stratified HR (95% CI)</a:t>
              </a:r>
              <a:endParaRPr lang="en-GB" sz="1200" dirty="0"/>
            </a:p>
          </p:txBody>
        </p:sp>
        <p:sp>
          <p:nvSpPr>
            <p:cNvPr id="51" name="TextBox 50"/>
            <p:cNvSpPr txBox="1"/>
            <p:nvPr/>
          </p:nvSpPr>
          <p:spPr>
            <a:xfrm>
              <a:off x="5343715" y="4911457"/>
              <a:ext cx="1045479" cy="461665"/>
            </a:xfrm>
            <a:prstGeom prst="rect">
              <a:avLst/>
            </a:prstGeom>
            <a:noFill/>
          </p:spPr>
          <p:txBody>
            <a:bodyPr wrap="none" rtlCol="0">
              <a:spAutoFit/>
            </a:bodyPr>
            <a:lstStyle/>
            <a:p>
              <a:r>
                <a:rPr lang="en-GB" sz="1200" dirty="0" smtClean="0"/>
                <a:t>Adjusted HR</a:t>
              </a:r>
            </a:p>
            <a:p>
              <a:r>
                <a:rPr lang="en-GB" sz="1200" dirty="0" smtClean="0"/>
                <a:t>p-value</a:t>
              </a:r>
              <a:endParaRPr lang="en-GB" sz="1200" dirty="0"/>
            </a:p>
          </p:txBody>
        </p:sp>
        <p:sp>
          <p:nvSpPr>
            <p:cNvPr id="52" name="TextBox 51"/>
            <p:cNvSpPr txBox="1"/>
            <p:nvPr/>
          </p:nvSpPr>
          <p:spPr>
            <a:xfrm>
              <a:off x="7266193" y="4025010"/>
              <a:ext cx="471411" cy="276999"/>
            </a:xfrm>
            <a:prstGeom prst="rect">
              <a:avLst/>
            </a:prstGeom>
            <a:noFill/>
          </p:spPr>
          <p:txBody>
            <a:bodyPr wrap="none" rtlCol="0">
              <a:spAutoFit/>
            </a:bodyPr>
            <a:lstStyle/>
            <a:p>
              <a:pPr algn="ctr"/>
              <a:r>
                <a:rPr lang="en-GB" sz="1200" dirty="0" smtClean="0">
                  <a:solidFill>
                    <a:srgbClr val="F48000"/>
                  </a:solidFill>
                </a:rPr>
                <a:t>11.8</a:t>
              </a:r>
              <a:endParaRPr lang="en-GB" sz="1200" dirty="0">
                <a:solidFill>
                  <a:srgbClr val="F48000"/>
                </a:solidFill>
              </a:endParaRPr>
            </a:p>
          </p:txBody>
        </p:sp>
        <p:sp>
          <p:nvSpPr>
            <p:cNvPr id="53" name="TextBox 52"/>
            <p:cNvSpPr txBox="1"/>
            <p:nvPr/>
          </p:nvSpPr>
          <p:spPr>
            <a:xfrm>
              <a:off x="8347645" y="4037981"/>
              <a:ext cx="482825" cy="276999"/>
            </a:xfrm>
            <a:prstGeom prst="rect">
              <a:avLst/>
            </a:prstGeom>
            <a:noFill/>
          </p:spPr>
          <p:txBody>
            <a:bodyPr wrap="none" rtlCol="0">
              <a:spAutoFit/>
            </a:bodyPr>
            <a:lstStyle/>
            <a:p>
              <a:pPr algn="ctr"/>
              <a:r>
                <a:rPr lang="en-GB" sz="1200" dirty="0" smtClean="0">
                  <a:solidFill>
                    <a:srgbClr val="000000"/>
                  </a:solidFill>
                </a:rPr>
                <a:t>10.5</a:t>
              </a:r>
              <a:endParaRPr lang="en-GB" sz="1200" dirty="0">
                <a:solidFill>
                  <a:srgbClr val="000000"/>
                </a:solidFill>
              </a:endParaRPr>
            </a:p>
          </p:txBody>
        </p:sp>
        <p:sp>
          <p:nvSpPr>
            <p:cNvPr id="54" name="TextBox 53"/>
            <p:cNvSpPr txBox="1"/>
            <p:nvPr/>
          </p:nvSpPr>
          <p:spPr>
            <a:xfrm>
              <a:off x="7370854" y="4431602"/>
              <a:ext cx="1311578" cy="461665"/>
            </a:xfrm>
            <a:prstGeom prst="rect">
              <a:avLst/>
            </a:prstGeom>
            <a:noFill/>
          </p:spPr>
          <p:txBody>
            <a:bodyPr wrap="none" rtlCol="0">
              <a:spAutoFit/>
            </a:bodyPr>
            <a:lstStyle/>
            <a:p>
              <a:pPr algn="ctr"/>
              <a:r>
                <a:rPr lang="en-GB" sz="1200" dirty="0" smtClean="0">
                  <a:solidFill>
                    <a:srgbClr val="000000"/>
                  </a:solidFill>
                </a:rPr>
                <a:t>0.81 (</a:t>
              </a:r>
              <a:r>
                <a:rPr lang="en-GB" sz="1200" dirty="0" smtClean="0">
                  <a:solidFill>
                    <a:srgbClr val="000000"/>
                  </a:solidFill>
                  <a:latin typeface="+mn-lt"/>
                </a:rPr>
                <a:t>0.67, 0.98)</a:t>
              </a:r>
              <a:br>
                <a:rPr lang="en-GB" sz="1200" dirty="0" smtClean="0">
                  <a:solidFill>
                    <a:srgbClr val="000000"/>
                  </a:solidFill>
                  <a:latin typeface="+mn-lt"/>
                </a:rPr>
              </a:br>
              <a:r>
                <a:rPr lang="en-GB" sz="1200" dirty="0" smtClean="0">
                  <a:solidFill>
                    <a:srgbClr val="000000"/>
                  </a:solidFill>
                  <a:latin typeface="+mn-lt"/>
                </a:rPr>
                <a:t>p=0.028</a:t>
              </a:r>
              <a:endParaRPr lang="en-GB" sz="1200" dirty="0">
                <a:solidFill>
                  <a:srgbClr val="000000"/>
                </a:solidFill>
                <a:latin typeface="+mn-lt"/>
              </a:endParaRPr>
            </a:p>
          </p:txBody>
        </p:sp>
        <p:sp>
          <p:nvSpPr>
            <p:cNvPr id="55" name="TextBox 54"/>
            <p:cNvSpPr txBox="1"/>
            <p:nvPr/>
          </p:nvSpPr>
          <p:spPr>
            <a:xfrm>
              <a:off x="7742751" y="4911457"/>
              <a:ext cx="567784" cy="461665"/>
            </a:xfrm>
            <a:prstGeom prst="rect">
              <a:avLst/>
            </a:prstGeom>
            <a:noFill/>
          </p:spPr>
          <p:txBody>
            <a:bodyPr wrap="none" rtlCol="0">
              <a:spAutoFit/>
            </a:bodyPr>
            <a:lstStyle/>
            <a:p>
              <a:pPr algn="ctr"/>
              <a:r>
                <a:rPr lang="en-GB" sz="1200" dirty="0" smtClean="0">
                  <a:solidFill>
                    <a:srgbClr val="000000"/>
                  </a:solidFill>
                </a:rPr>
                <a:t>0.77</a:t>
              </a:r>
              <a:br>
                <a:rPr lang="en-GB" sz="1200" dirty="0" smtClean="0">
                  <a:solidFill>
                    <a:srgbClr val="000000"/>
                  </a:solidFill>
                </a:rPr>
              </a:br>
              <a:r>
                <a:rPr lang="en-GB" sz="1200" dirty="0" smtClean="0">
                  <a:solidFill>
                    <a:srgbClr val="000000"/>
                  </a:solidFill>
                </a:rPr>
                <a:t>0.007</a:t>
              </a:r>
              <a:endParaRPr lang="en-GB" sz="1200" dirty="0">
                <a:solidFill>
                  <a:srgbClr val="000000"/>
                </a:solidFill>
              </a:endParaRPr>
            </a:p>
          </p:txBody>
        </p:sp>
        <p:cxnSp>
          <p:nvCxnSpPr>
            <p:cNvPr id="57" name="Straight Connector 56"/>
            <p:cNvCxnSpPr/>
            <p:nvPr/>
          </p:nvCxnSpPr>
          <p:spPr>
            <a:xfrm>
              <a:off x="5372307" y="4049314"/>
              <a:ext cx="372265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3783151" y="3635967"/>
            <a:ext cx="1056700" cy="369332"/>
          </a:xfrm>
          <a:prstGeom prst="rect">
            <a:avLst/>
          </a:prstGeom>
        </p:spPr>
        <p:txBody>
          <a:bodyPr wrap="none">
            <a:spAutoFit/>
          </a:bodyPr>
          <a:lstStyle/>
          <a:p>
            <a:r>
              <a:rPr lang="en-GB" b="1" dirty="0"/>
              <a:t>CAIRO3</a:t>
            </a:r>
          </a:p>
        </p:txBody>
      </p:sp>
    </p:spTree>
    <p:extLst>
      <p:ext uri="{BB962C8B-B14F-4D97-AF65-F5344CB8AC3E}">
        <p14:creationId xmlns:p14="http://schemas.microsoft.com/office/powerpoint/2010/main" val="3380896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222: Selecting for maintenance or stop-and-go strategy in metastatic colorectal cancer – </a:t>
            </a:r>
            <a:r>
              <a:rPr lang="en-GB" sz="1800" i="1" dirty="0">
                <a:solidFill>
                  <a:srgbClr val="043882"/>
                </a:solidFill>
              </a:rPr>
              <a:t>De </a:t>
            </a:r>
            <a:r>
              <a:rPr lang="en-GB" sz="1800" i="1" dirty="0" err="1">
                <a:solidFill>
                  <a:srgbClr val="043882"/>
                </a:solidFill>
              </a:rPr>
              <a:t>Gramont</a:t>
            </a:r>
            <a:r>
              <a:rPr lang="en-GB" sz="1800" i="1" dirty="0">
                <a:solidFill>
                  <a:srgbClr val="043882"/>
                </a:solidFill>
              </a:rPr>
              <a:t> A et al</a:t>
            </a:r>
            <a:endParaRPr lang="en-GB" sz="1800" dirty="0"/>
          </a:p>
        </p:txBody>
      </p:sp>
      <p:sp>
        <p:nvSpPr>
          <p:cNvPr id="3" name="Content Placeholder 2"/>
          <p:cNvSpPr>
            <a:spLocks noGrp="1"/>
          </p:cNvSpPr>
          <p:nvPr>
            <p:ph idx="1"/>
          </p:nvPr>
        </p:nvSpPr>
        <p:spPr>
          <a:xfrm>
            <a:off x="228600" y="1320800"/>
            <a:ext cx="8763000" cy="5308600"/>
          </a:xfrm>
        </p:spPr>
        <p:txBody>
          <a:bodyPr/>
          <a:lstStyle/>
          <a:p>
            <a:r>
              <a:rPr lang="en-GB" sz="1800" dirty="0" smtClean="0"/>
              <a:t>Key results (continued)</a:t>
            </a:r>
          </a:p>
          <a:p>
            <a:pPr lvl="1"/>
            <a:r>
              <a:rPr lang="en-GB" sz="1800" dirty="0" smtClean="0"/>
              <a:t>A subset of patients appear to benefit from stopping CT: those with normal platelet count</a:t>
            </a:r>
            <a:r>
              <a:rPr lang="en-GB" sz="1800" dirty="0"/>
              <a:t> </a:t>
            </a:r>
            <a:r>
              <a:rPr lang="en-GB" sz="1800" dirty="0" smtClean="0"/>
              <a:t>at baseline or normal CEA levels at 3 </a:t>
            </a:r>
            <a:r>
              <a:rPr lang="en-GB" sz="1800" dirty="0" err="1" smtClean="0"/>
              <a:t>mos</a:t>
            </a:r>
            <a:r>
              <a:rPr lang="en-GB" sz="1800" dirty="0" smtClean="0"/>
              <a:t> </a:t>
            </a:r>
          </a:p>
          <a:p>
            <a:pPr lvl="1"/>
            <a:r>
              <a:rPr lang="en-GB" sz="1800" dirty="0" smtClean="0"/>
              <a:t>Optimal duration of CT prior to stopping is 6 </a:t>
            </a:r>
            <a:r>
              <a:rPr lang="en-GB" sz="1800" dirty="0" err="1" smtClean="0"/>
              <a:t>mos</a:t>
            </a:r>
            <a:endParaRPr lang="en-GB" sz="1800" dirty="0" smtClean="0"/>
          </a:p>
        </p:txBody>
      </p:sp>
      <p:sp>
        <p:nvSpPr>
          <p:cNvPr id="4" name="TextBox 3"/>
          <p:cNvSpPr txBox="1"/>
          <p:nvPr/>
        </p:nvSpPr>
        <p:spPr>
          <a:xfrm>
            <a:off x="3084240" y="2691357"/>
            <a:ext cx="2209129" cy="359845"/>
          </a:xfrm>
          <a:prstGeom prst="rect">
            <a:avLst/>
          </a:prstGeom>
          <a:noFill/>
        </p:spPr>
        <p:txBody>
          <a:bodyPr wrap="none" rtlCol="0">
            <a:spAutoFit/>
          </a:bodyPr>
          <a:lstStyle/>
          <a:p>
            <a:r>
              <a:rPr lang="en-GB" sz="1600" b="1" dirty="0" smtClean="0"/>
              <a:t>OPTIMOX trials: OS</a:t>
            </a:r>
            <a:endParaRPr lang="en-GB" sz="1600" b="1" dirty="0"/>
          </a:p>
        </p:txBody>
      </p:sp>
      <p:sp>
        <p:nvSpPr>
          <p:cNvPr id="8" name="Text Box 9"/>
          <p:cNvSpPr txBox="1">
            <a:spLocks noChangeArrowheads="1"/>
          </p:cNvSpPr>
          <p:nvPr/>
        </p:nvSpPr>
        <p:spPr bwMode="auto">
          <a:xfrm>
            <a:off x="231775" y="6505675"/>
            <a:ext cx="372377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000" dirty="0" smtClean="0"/>
              <a:t>CEA</a:t>
            </a:r>
            <a:r>
              <a:rPr lang="en-GB" sz="1000" dirty="0"/>
              <a:t>, </a:t>
            </a:r>
            <a:r>
              <a:rPr lang="en-GB" sz="1000" dirty="0" err="1"/>
              <a:t>carcinoembryonic</a:t>
            </a:r>
            <a:r>
              <a:rPr lang="en-GB" sz="1000" dirty="0"/>
              <a:t> </a:t>
            </a:r>
            <a:r>
              <a:rPr lang="en-GB" sz="1000" dirty="0" smtClean="0"/>
              <a:t>antigen; CFI, chemotherapy-free interval </a:t>
            </a:r>
            <a:endParaRPr lang="en-GB" sz="1000" dirty="0"/>
          </a:p>
        </p:txBody>
      </p:sp>
      <p:sp>
        <p:nvSpPr>
          <p:cNvPr id="9" name="Freeform 3"/>
          <p:cNvSpPr>
            <a:spLocks/>
          </p:cNvSpPr>
          <p:nvPr/>
        </p:nvSpPr>
        <p:spPr bwMode="auto">
          <a:xfrm>
            <a:off x="2760889" y="3077241"/>
            <a:ext cx="4409141" cy="2846082"/>
          </a:xfrm>
          <a:custGeom>
            <a:avLst/>
            <a:gdLst>
              <a:gd name="T0" fmla="*/ 0 w 347"/>
              <a:gd name="T1" fmla="*/ 0 h 226"/>
              <a:gd name="T2" fmla="*/ 0 w 347"/>
              <a:gd name="T3" fmla="*/ 226 h 226"/>
              <a:gd name="T4" fmla="*/ 347 w 347"/>
              <a:gd name="T5" fmla="*/ 226 h 226"/>
            </a:gdLst>
            <a:ahLst/>
            <a:cxnLst>
              <a:cxn ang="0">
                <a:pos x="T0" y="T1"/>
              </a:cxn>
              <a:cxn ang="0">
                <a:pos x="T2" y="T3"/>
              </a:cxn>
              <a:cxn ang="0">
                <a:pos x="T4" y="T5"/>
              </a:cxn>
            </a:cxnLst>
            <a:rect l="0" t="0" r="r" b="b"/>
            <a:pathLst>
              <a:path w="347" h="226">
                <a:moveTo>
                  <a:pt x="0" y="0"/>
                </a:moveTo>
                <a:lnTo>
                  <a:pt x="0" y="226"/>
                </a:lnTo>
                <a:lnTo>
                  <a:pt x="347" y="226"/>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4"/>
          <p:cNvSpPr>
            <a:spLocks noChangeShapeType="1"/>
          </p:cNvSpPr>
          <p:nvPr/>
        </p:nvSpPr>
        <p:spPr bwMode="auto">
          <a:xfrm>
            <a:off x="2684650" y="3089835"/>
            <a:ext cx="76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5"/>
          <p:cNvSpPr>
            <a:spLocks noChangeShapeType="1"/>
          </p:cNvSpPr>
          <p:nvPr/>
        </p:nvSpPr>
        <p:spPr bwMode="auto">
          <a:xfrm>
            <a:off x="2684650" y="3643939"/>
            <a:ext cx="76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p:cNvSpPr>
            <a:spLocks noChangeShapeType="1"/>
          </p:cNvSpPr>
          <p:nvPr/>
        </p:nvSpPr>
        <p:spPr bwMode="auto">
          <a:xfrm>
            <a:off x="2684650" y="4223230"/>
            <a:ext cx="76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p:cNvSpPr>
            <a:spLocks noChangeShapeType="1"/>
          </p:cNvSpPr>
          <p:nvPr/>
        </p:nvSpPr>
        <p:spPr bwMode="auto">
          <a:xfrm>
            <a:off x="2684650" y="4789928"/>
            <a:ext cx="76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p:cNvSpPr>
            <a:spLocks noChangeShapeType="1"/>
          </p:cNvSpPr>
          <p:nvPr/>
        </p:nvSpPr>
        <p:spPr bwMode="auto">
          <a:xfrm>
            <a:off x="2684650" y="5356626"/>
            <a:ext cx="76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p:cNvSpPr>
            <a:spLocks noChangeShapeType="1"/>
          </p:cNvSpPr>
          <p:nvPr/>
        </p:nvSpPr>
        <p:spPr bwMode="auto">
          <a:xfrm>
            <a:off x="2671943" y="5929620"/>
            <a:ext cx="6353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p:cNvSpPr>
            <a:spLocks noChangeShapeType="1"/>
          </p:cNvSpPr>
          <p:nvPr/>
        </p:nvSpPr>
        <p:spPr bwMode="auto">
          <a:xfrm flipV="1">
            <a:off x="2748182" y="5929620"/>
            <a:ext cx="0" cy="6296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p:cNvSpPr>
            <a:spLocks noChangeShapeType="1"/>
          </p:cNvSpPr>
          <p:nvPr/>
        </p:nvSpPr>
        <p:spPr bwMode="auto">
          <a:xfrm flipV="1">
            <a:off x="3319973" y="5929620"/>
            <a:ext cx="0" cy="6296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p:cNvSpPr>
            <a:spLocks noChangeShapeType="1"/>
          </p:cNvSpPr>
          <p:nvPr/>
        </p:nvSpPr>
        <p:spPr bwMode="auto">
          <a:xfrm flipV="1">
            <a:off x="4425435" y="5929620"/>
            <a:ext cx="0" cy="6296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p:cNvSpPr>
            <a:spLocks noChangeShapeType="1"/>
          </p:cNvSpPr>
          <p:nvPr/>
        </p:nvSpPr>
        <p:spPr bwMode="auto">
          <a:xfrm flipV="1">
            <a:off x="3866351" y="5929620"/>
            <a:ext cx="0" cy="6296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p:cNvSpPr>
            <a:spLocks noChangeShapeType="1"/>
          </p:cNvSpPr>
          <p:nvPr/>
        </p:nvSpPr>
        <p:spPr bwMode="auto">
          <a:xfrm flipV="1">
            <a:off x="5518190" y="5929620"/>
            <a:ext cx="0" cy="6296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5"/>
          <p:cNvSpPr>
            <a:spLocks noChangeShapeType="1"/>
          </p:cNvSpPr>
          <p:nvPr/>
        </p:nvSpPr>
        <p:spPr bwMode="auto">
          <a:xfrm flipV="1">
            <a:off x="6064568" y="5929620"/>
            <a:ext cx="0" cy="6296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6"/>
          <p:cNvSpPr>
            <a:spLocks noChangeShapeType="1"/>
          </p:cNvSpPr>
          <p:nvPr/>
        </p:nvSpPr>
        <p:spPr bwMode="auto">
          <a:xfrm flipV="1">
            <a:off x="6610945" y="5929620"/>
            <a:ext cx="0" cy="755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7"/>
          <p:cNvSpPr>
            <a:spLocks noChangeShapeType="1"/>
          </p:cNvSpPr>
          <p:nvPr/>
        </p:nvSpPr>
        <p:spPr bwMode="auto">
          <a:xfrm flipV="1">
            <a:off x="7170030" y="5929620"/>
            <a:ext cx="0" cy="755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8"/>
          <p:cNvSpPr>
            <a:spLocks noChangeShapeType="1"/>
          </p:cNvSpPr>
          <p:nvPr/>
        </p:nvSpPr>
        <p:spPr bwMode="auto">
          <a:xfrm flipV="1">
            <a:off x="4971812" y="5929620"/>
            <a:ext cx="0" cy="62966"/>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p:cNvSpPr>
          <p:nvPr/>
        </p:nvSpPr>
        <p:spPr bwMode="auto">
          <a:xfrm>
            <a:off x="2760889" y="3089307"/>
            <a:ext cx="4409141" cy="2694963"/>
          </a:xfrm>
          <a:custGeom>
            <a:avLst/>
            <a:gdLst>
              <a:gd name="T0" fmla="*/ 336 w 347"/>
              <a:gd name="T1" fmla="*/ 185 h 214"/>
              <a:gd name="T2" fmla="*/ 313 w 347"/>
              <a:gd name="T3" fmla="*/ 175 h 214"/>
              <a:gd name="T4" fmla="*/ 303 w 347"/>
              <a:gd name="T5" fmla="*/ 171 h 214"/>
              <a:gd name="T6" fmla="*/ 296 w 347"/>
              <a:gd name="T7" fmla="*/ 163 h 214"/>
              <a:gd name="T8" fmla="*/ 269 w 347"/>
              <a:gd name="T9" fmla="*/ 158 h 214"/>
              <a:gd name="T10" fmla="*/ 267 w 347"/>
              <a:gd name="T11" fmla="*/ 151 h 214"/>
              <a:gd name="T12" fmla="*/ 238 w 347"/>
              <a:gd name="T13" fmla="*/ 149 h 214"/>
              <a:gd name="T14" fmla="*/ 228 w 347"/>
              <a:gd name="T15" fmla="*/ 144 h 214"/>
              <a:gd name="T16" fmla="*/ 222 w 347"/>
              <a:gd name="T17" fmla="*/ 142 h 214"/>
              <a:gd name="T18" fmla="*/ 217 w 347"/>
              <a:gd name="T19" fmla="*/ 137 h 214"/>
              <a:gd name="T20" fmla="*/ 211 w 347"/>
              <a:gd name="T21" fmla="*/ 135 h 214"/>
              <a:gd name="T22" fmla="*/ 207 w 347"/>
              <a:gd name="T23" fmla="*/ 131 h 214"/>
              <a:gd name="T24" fmla="*/ 200 w 347"/>
              <a:gd name="T25" fmla="*/ 129 h 214"/>
              <a:gd name="T26" fmla="*/ 197 w 347"/>
              <a:gd name="T27" fmla="*/ 125 h 214"/>
              <a:gd name="T28" fmla="*/ 190 w 347"/>
              <a:gd name="T29" fmla="*/ 123 h 214"/>
              <a:gd name="T30" fmla="*/ 186 w 347"/>
              <a:gd name="T31" fmla="*/ 117 h 214"/>
              <a:gd name="T32" fmla="*/ 179 w 347"/>
              <a:gd name="T33" fmla="*/ 116 h 214"/>
              <a:gd name="T34" fmla="*/ 178 w 347"/>
              <a:gd name="T35" fmla="*/ 113 h 214"/>
              <a:gd name="T36" fmla="*/ 172 w 347"/>
              <a:gd name="T37" fmla="*/ 110 h 214"/>
              <a:gd name="T38" fmla="*/ 170 w 347"/>
              <a:gd name="T39" fmla="*/ 107 h 214"/>
              <a:gd name="T40" fmla="*/ 163 w 347"/>
              <a:gd name="T41" fmla="*/ 106 h 214"/>
              <a:gd name="T42" fmla="*/ 162 w 347"/>
              <a:gd name="T43" fmla="*/ 102 h 214"/>
              <a:gd name="T44" fmla="*/ 157 w 347"/>
              <a:gd name="T45" fmla="*/ 101 h 214"/>
              <a:gd name="T46" fmla="*/ 153 w 347"/>
              <a:gd name="T47" fmla="*/ 91 h 214"/>
              <a:gd name="T48" fmla="*/ 150 w 347"/>
              <a:gd name="T49" fmla="*/ 89 h 214"/>
              <a:gd name="T50" fmla="*/ 147 w 347"/>
              <a:gd name="T51" fmla="*/ 86 h 214"/>
              <a:gd name="T52" fmla="*/ 142 w 347"/>
              <a:gd name="T53" fmla="*/ 84 h 214"/>
              <a:gd name="T54" fmla="*/ 140 w 347"/>
              <a:gd name="T55" fmla="*/ 80 h 214"/>
              <a:gd name="T56" fmla="*/ 134 w 347"/>
              <a:gd name="T57" fmla="*/ 77 h 214"/>
              <a:gd name="T58" fmla="*/ 133 w 347"/>
              <a:gd name="T59" fmla="*/ 73 h 214"/>
              <a:gd name="T60" fmla="*/ 125 w 347"/>
              <a:gd name="T61" fmla="*/ 71 h 214"/>
              <a:gd name="T62" fmla="*/ 121 w 347"/>
              <a:gd name="T63" fmla="*/ 66 h 214"/>
              <a:gd name="T64" fmla="*/ 118 w 347"/>
              <a:gd name="T65" fmla="*/ 64 h 214"/>
              <a:gd name="T66" fmla="*/ 117 w 347"/>
              <a:gd name="T67" fmla="*/ 59 h 214"/>
              <a:gd name="T68" fmla="*/ 110 w 347"/>
              <a:gd name="T69" fmla="*/ 58 h 214"/>
              <a:gd name="T70" fmla="*/ 109 w 347"/>
              <a:gd name="T71" fmla="*/ 53 h 214"/>
              <a:gd name="T72" fmla="*/ 105 w 347"/>
              <a:gd name="T73" fmla="*/ 51 h 214"/>
              <a:gd name="T74" fmla="*/ 101 w 347"/>
              <a:gd name="T75" fmla="*/ 47 h 214"/>
              <a:gd name="T76" fmla="*/ 92 w 347"/>
              <a:gd name="T77" fmla="*/ 45 h 214"/>
              <a:gd name="T78" fmla="*/ 90 w 347"/>
              <a:gd name="T79" fmla="*/ 42 h 214"/>
              <a:gd name="T80" fmla="*/ 86 w 347"/>
              <a:gd name="T81" fmla="*/ 38 h 214"/>
              <a:gd name="T82" fmla="*/ 82 w 347"/>
              <a:gd name="T83" fmla="*/ 35 h 214"/>
              <a:gd name="T84" fmla="*/ 79 w 347"/>
              <a:gd name="T85" fmla="*/ 31 h 214"/>
              <a:gd name="T86" fmla="*/ 75 w 347"/>
              <a:gd name="T87" fmla="*/ 29 h 214"/>
              <a:gd name="T88" fmla="*/ 73 w 347"/>
              <a:gd name="T89" fmla="*/ 25 h 214"/>
              <a:gd name="T90" fmla="*/ 67 w 347"/>
              <a:gd name="T91" fmla="*/ 24 h 214"/>
              <a:gd name="T92" fmla="*/ 63 w 347"/>
              <a:gd name="T93" fmla="*/ 21 h 214"/>
              <a:gd name="T94" fmla="*/ 55 w 347"/>
              <a:gd name="T95" fmla="*/ 19 h 214"/>
              <a:gd name="T96" fmla="*/ 45 w 347"/>
              <a:gd name="T97" fmla="*/ 17 h 214"/>
              <a:gd name="T98" fmla="*/ 35 w 347"/>
              <a:gd name="T99" fmla="*/ 15 h 214"/>
              <a:gd name="T100" fmla="*/ 33 w 347"/>
              <a:gd name="T101" fmla="*/ 12 h 214"/>
              <a:gd name="T102" fmla="*/ 30 w 347"/>
              <a:gd name="T103" fmla="*/ 10 h 214"/>
              <a:gd name="T104" fmla="*/ 28 w 347"/>
              <a:gd name="T105" fmla="*/ 5 h 214"/>
              <a:gd name="T106" fmla="*/ 21 w 347"/>
              <a:gd name="T107" fmla="*/ 3 h 214"/>
              <a:gd name="T108" fmla="*/ 18 w 347"/>
              <a:gd name="T10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 h="214">
                <a:moveTo>
                  <a:pt x="347" y="214"/>
                </a:moveTo>
                <a:lnTo>
                  <a:pt x="347" y="185"/>
                </a:lnTo>
                <a:lnTo>
                  <a:pt x="336" y="185"/>
                </a:lnTo>
                <a:lnTo>
                  <a:pt x="336" y="181"/>
                </a:lnTo>
                <a:lnTo>
                  <a:pt x="313" y="181"/>
                </a:lnTo>
                <a:lnTo>
                  <a:pt x="313" y="175"/>
                </a:lnTo>
                <a:lnTo>
                  <a:pt x="307" y="175"/>
                </a:lnTo>
                <a:lnTo>
                  <a:pt x="307" y="171"/>
                </a:lnTo>
                <a:lnTo>
                  <a:pt x="303" y="171"/>
                </a:lnTo>
                <a:lnTo>
                  <a:pt x="303" y="166"/>
                </a:lnTo>
                <a:lnTo>
                  <a:pt x="296" y="166"/>
                </a:lnTo>
                <a:lnTo>
                  <a:pt x="296" y="163"/>
                </a:lnTo>
                <a:lnTo>
                  <a:pt x="286" y="163"/>
                </a:lnTo>
                <a:lnTo>
                  <a:pt x="286" y="158"/>
                </a:lnTo>
                <a:lnTo>
                  <a:pt x="269" y="158"/>
                </a:lnTo>
                <a:lnTo>
                  <a:pt x="269" y="155"/>
                </a:lnTo>
                <a:lnTo>
                  <a:pt x="267" y="155"/>
                </a:lnTo>
                <a:lnTo>
                  <a:pt x="267" y="151"/>
                </a:lnTo>
                <a:lnTo>
                  <a:pt x="244" y="151"/>
                </a:lnTo>
                <a:lnTo>
                  <a:pt x="244" y="149"/>
                </a:lnTo>
                <a:lnTo>
                  <a:pt x="238" y="149"/>
                </a:lnTo>
                <a:lnTo>
                  <a:pt x="238" y="147"/>
                </a:lnTo>
                <a:lnTo>
                  <a:pt x="228" y="147"/>
                </a:lnTo>
                <a:lnTo>
                  <a:pt x="228" y="144"/>
                </a:lnTo>
                <a:lnTo>
                  <a:pt x="224" y="144"/>
                </a:lnTo>
                <a:lnTo>
                  <a:pt x="224" y="142"/>
                </a:lnTo>
                <a:lnTo>
                  <a:pt x="222" y="142"/>
                </a:lnTo>
                <a:lnTo>
                  <a:pt x="222" y="140"/>
                </a:lnTo>
                <a:lnTo>
                  <a:pt x="217" y="140"/>
                </a:lnTo>
                <a:lnTo>
                  <a:pt x="217" y="137"/>
                </a:lnTo>
                <a:lnTo>
                  <a:pt x="215" y="137"/>
                </a:lnTo>
                <a:lnTo>
                  <a:pt x="215" y="135"/>
                </a:lnTo>
                <a:lnTo>
                  <a:pt x="211" y="135"/>
                </a:lnTo>
                <a:lnTo>
                  <a:pt x="211" y="133"/>
                </a:lnTo>
                <a:lnTo>
                  <a:pt x="207" y="133"/>
                </a:lnTo>
                <a:lnTo>
                  <a:pt x="207" y="131"/>
                </a:lnTo>
                <a:lnTo>
                  <a:pt x="205" y="131"/>
                </a:lnTo>
                <a:lnTo>
                  <a:pt x="205" y="129"/>
                </a:lnTo>
                <a:lnTo>
                  <a:pt x="200" y="129"/>
                </a:lnTo>
                <a:lnTo>
                  <a:pt x="200" y="127"/>
                </a:lnTo>
                <a:lnTo>
                  <a:pt x="197" y="127"/>
                </a:lnTo>
                <a:lnTo>
                  <a:pt x="197" y="125"/>
                </a:lnTo>
                <a:lnTo>
                  <a:pt x="195" y="125"/>
                </a:lnTo>
                <a:lnTo>
                  <a:pt x="195" y="123"/>
                </a:lnTo>
                <a:lnTo>
                  <a:pt x="190" y="123"/>
                </a:lnTo>
                <a:lnTo>
                  <a:pt x="190" y="121"/>
                </a:lnTo>
                <a:lnTo>
                  <a:pt x="186" y="121"/>
                </a:lnTo>
                <a:lnTo>
                  <a:pt x="186" y="117"/>
                </a:lnTo>
                <a:lnTo>
                  <a:pt x="182" y="117"/>
                </a:lnTo>
                <a:lnTo>
                  <a:pt x="182" y="116"/>
                </a:lnTo>
                <a:lnTo>
                  <a:pt x="179" y="116"/>
                </a:lnTo>
                <a:lnTo>
                  <a:pt x="179" y="114"/>
                </a:lnTo>
                <a:lnTo>
                  <a:pt x="178" y="114"/>
                </a:lnTo>
                <a:lnTo>
                  <a:pt x="178" y="113"/>
                </a:lnTo>
                <a:lnTo>
                  <a:pt x="174" y="113"/>
                </a:lnTo>
                <a:lnTo>
                  <a:pt x="174" y="110"/>
                </a:lnTo>
                <a:lnTo>
                  <a:pt x="172" y="110"/>
                </a:lnTo>
                <a:lnTo>
                  <a:pt x="172" y="109"/>
                </a:lnTo>
                <a:lnTo>
                  <a:pt x="170" y="109"/>
                </a:lnTo>
                <a:lnTo>
                  <a:pt x="170" y="107"/>
                </a:lnTo>
                <a:lnTo>
                  <a:pt x="165" y="107"/>
                </a:lnTo>
                <a:lnTo>
                  <a:pt x="165" y="106"/>
                </a:lnTo>
                <a:lnTo>
                  <a:pt x="163" y="106"/>
                </a:lnTo>
                <a:lnTo>
                  <a:pt x="163" y="104"/>
                </a:lnTo>
                <a:lnTo>
                  <a:pt x="162" y="104"/>
                </a:lnTo>
                <a:lnTo>
                  <a:pt x="162" y="102"/>
                </a:lnTo>
                <a:lnTo>
                  <a:pt x="160" y="102"/>
                </a:lnTo>
                <a:lnTo>
                  <a:pt x="160" y="101"/>
                </a:lnTo>
                <a:lnTo>
                  <a:pt x="157" y="101"/>
                </a:lnTo>
                <a:lnTo>
                  <a:pt x="157" y="96"/>
                </a:lnTo>
                <a:lnTo>
                  <a:pt x="153" y="96"/>
                </a:lnTo>
                <a:lnTo>
                  <a:pt x="153" y="91"/>
                </a:lnTo>
                <a:lnTo>
                  <a:pt x="151" y="91"/>
                </a:lnTo>
                <a:lnTo>
                  <a:pt x="151" y="89"/>
                </a:lnTo>
                <a:lnTo>
                  <a:pt x="150" y="89"/>
                </a:lnTo>
                <a:lnTo>
                  <a:pt x="150" y="87"/>
                </a:lnTo>
                <a:lnTo>
                  <a:pt x="147" y="87"/>
                </a:lnTo>
                <a:lnTo>
                  <a:pt x="147" y="86"/>
                </a:lnTo>
                <a:lnTo>
                  <a:pt x="145" y="86"/>
                </a:lnTo>
                <a:lnTo>
                  <a:pt x="145" y="84"/>
                </a:lnTo>
                <a:lnTo>
                  <a:pt x="142" y="84"/>
                </a:lnTo>
                <a:lnTo>
                  <a:pt x="142" y="82"/>
                </a:lnTo>
                <a:lnTo>
                  <a:pt x="140" y="82"/>
                </a:lnTo>
                <a:lnTo>
                  <a:pt x="140" y="80"/>
                </a:lnTo>
                <a:lnTo>
                  <a:pt x="136" y="80"/>
                </a:lnTo>
                <a:lnTo>
                  <a:pt x="136" y="77"/>
                </a:lnTo>
                <a:lnTo>
                  <a:pt x="134" y="77"/>
                </a:lnTo>
                <a:lnTo>
                  <a:pt x="134" y="74"/>
                </a:lnTo>
                <a:lnTo>
                  <a:pt x="133" y="74"/>
                </a:lnTo>
                <a:lnTo>
                  <a:pt x="133" y="73"/>
                </a:lnTo>
                <a:lnTo>
                  <a:pt x="131" y="73"/>
                </a:lnTo>
                <a:lnTo>
                  <a:pt x="131" y="71"/>
                </a:lnTo>
                <a:lnTo>
                  <a:pt x="125" y="71"/>
                </a:lnTo>
                <a:lnTo>
                  <a:pt x="125" y="68"/>
                </a:lnTo>
                <a:lnTo>
                  <a:pt x="121" y="68"/>
                </a:lnTo>
                <a:lnTo>
                  <a:pt x="121" y="66"/>
                </a:lnTo>
                <a:lnTo>
                  <a:pt x="120" y="66"/>
                </a:lnTo>
                <a:lnTo>
                  <a:pt x="120" y="64"/>
                </a:lnTo>
                <a:lnTo>
                  <a:pt x="118" y="64"/>
                </a:lnTo>
                <a:lnTo>
                  <a:pt x="118" y="62"/>
                </a:lnTo>
                <a:lnTo>
                  <a:pt x="117" y="62"/>
                </a:lnTo>
                <a:lnTo>
                  <a:pt x="117" y="59"/>
                </a:lnTo>
                <a:lnTo>
                  <a:pt x="112" y="59"/>
                </a:lnTo>
                <a:lnTo>
                  <a:pt x="112" y="58"/>
                </a:lnTo>
                <a:lnTo>
                  <a:pt x="110" y="58"/>
                </a:lnTo>
                <a:lnTo>
                  <a:pt x="110" y="56"/>
                </a:lnTo>
                <a:lnTo>
                  <a:pt x="109" y="56"/>
                </a:lnTo>
                <a:lnTo>
                  <a:pt x="109" y="53"/>
                </a:lnTo>
                <a:lnTo>
                  <a:pt x="108" y="53"/>
                </a:lnTo>
                <a:lnTo>
                  <a:pt x="108" y="51"/>
                </a:lnTo>
                <a:lnTo>
                  <a:pt x="105" y="51"/>
                </a:lnTo>
                <a:lnTo>
                  <a:pt x="105" y="48"/>
                </a:lnTo>
                <a:lnTo>
                  <a:pt x="101" y="48"/>
                </a:lnTo>
                <a:lnTo>
                  <a:pt x="101" y="47"/>
                </a:lnTo>
                <a:lnTo>
                  <a:pt x="98" y="47"/>
                </a:lnTo>
                <a:lnTo>
                  <a:pt x="98" y="45"/>
                </a:lnTo>
                <a:lnTo>
                  <a:pt x="92" y="45"/>
                </a:lnTo>
                <a:lnTo>
                  <a:pt x="92" y="44"/>
                </a:lnTo>
                <a:lnTo>
                  <a:pt x="90" y="44"/>
                </a:lnTo>
                <a:lnTo>
                  <a:pt x="90" y="42"/>
                </a:lnTo>
                <a:lnTo>
                  <a:pt x="86" y="42"/>
                </a:lnTo>
                <a:cubicBezTo>
                  <a:pt x="86" y="42"/>
                  <a:pt x="86" y="40"/>
                  <a:pt x="86" y="40"/>
                </a:cubicBezTo>
                <a:cubicBezTo>
                  <a:pt x="87" y="40"/>
                  <a:pt x="86" y="38"/>
                  <a:pt x="86" y="38"/>
                </a:cubicBezTo>
                <a:lnTo>
                  <a:pt x="84" y="38"/>
                </a:lnTo>
                <a:lnTo>
                  <a:pt x="84" y="35"/>
                </a:lnTo>
                <a:lnTo>
                  <a:pt x="82" y="35"/>
                </a:lnTo>
                <a:lnTo>
                  <a:pt x="82" y="32"/>
                </a:lnTo>
                <a:lnTo>
                  <a:pt x="79" y="32"/>
                </a:lnTo>
                <a:lnTo>
                  <a:pt x="79" y="31"/>
                </a:lnTo>
                <a:lnTo>
                  <a:pt x="77" y="31"/>
                </a:lnTo>
                <a:lnTo>
                  <a:pt x="77" y="29"/>
                </a:lnTo>
                <a:lnTo>
                  <a:pt x="75" y="29"/>
                </a:lnTo>
                <a:lnTo>
                  <a:pt x="75" y="27"/>
                </a:lnTo>
                <a:lnTo>
                  <a:pt x="73" y="27"/>
                </a:lnTo>
                <a:lnTo>
                  <a:pt x="73" y="25"/>
                </a:lnTo>
                <a:lnTo>
                  <a:pt x="71" y="25"/>
                </a:lnTo>
                <a:lnTo>
                  <a:pt x="71" y="24"/>
                </a:lnTo>
                <a:lnTo>
                  <a:pt x="67" y="24"/>
                </a:lnTo>
                <a:lnTo>
                  <a:pt x="67" y="22"/>
                </a:lnTo>
                <a:lnTo>
                  <a:pt x="63" y="22"/>
                </a:lnTo>
                <a:lnTo>
                  <a:pt x="63" y="21"/>
                </a:lnTo>
                <a:lnTo>
                  <a:pt x="59" y="21"/>
                </a:lnTo>
                <a:lnTo>
                  <a:pt x="59" y="19"/>
                </a:lnTo>
                <a:lnTo>
                  <a:pt x="55" y="19"/>
                </a:lnTo>
                <a:lnTo>
                  <a:pt x="55" y="18"/>
                </a:lnTo>
                <a:lnTo>
                  <a:pt x="45" y="18"/>
                </a:lnTo>
                <a:lnTo>
                  <a:pt x="45" y="17"/>
                </a:lnTo>
                <a:lnTo>
                  <a:pt x="40" y="17"/>
                </a:lnTo>
                <a:lnTo>
                  <a:pt x="40" y="15"/>
                </a:lnTo>
                <a:lnTo>
                  <a:pt x="35" y="15"/>
                </a:lnTo>
                <a:lnTo>
                  <a:pt x="35" y="14"/>
                </a:lnTo>
                <a:lnTo>
                  <a:pt x="33" y="14"/>
                </a:lnTo>
                <a:lnTo>
                  <a:pt x="33" y="12"/>
                </a:lnTo>
                <a:lnTo>
                  <a:pt x="32" y="12"/>
                </a:lnTo>
                <a:lnTo>
                  <a:pt x="32" y="10"/>
                </a:lnTo>
                <a:lnTo>
                  <a:pt x="30" y="10"/>
                </a:lnTo>
                <a:lnTo>
                  <a:pt x="30" y="8"/>
                </a:lnTo>
                <a:lnTo>
                  <a:pt x="28" y="8"/>
                </a:lnTo>
                <a:lnTo>
                  <a:pt x="28" y="5"/>
                </a:lnTo>
                <a:lnTo>
                  <a:pt x="23" y="5"/>
                </a:lnTo>
                <a:lnTo>
                  <a:pt x="23" y="3"/>
                </a:lnTo>
                <a:lnTo>
                  <a:pt x="21" y="3"/>
                </a:lnTo>
                <a:lnTo>
                  <a:pt x="21" y="2"/>
                </a:lnTo>
                <a:lnTo>
                  <a:pt x="18" y="2"/>
                </a:lnTo>
                <a:lnTo>
                  <a:pt x="18" y="0"/>
                </a:lnTo>
                <a:lnTo>
                  <a:pt x="0" y="0"/>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p:nvSpPr>
        <p:spPr bwMode="auto">
          <a:xfrm>
            <a:off x="2760889" y="3089307"/>
            <a:ext cx="4409141" cy="1574161"/>
          </a:xfrm>
          <a:custGeom>
            <a:avLst/>
            <a:gdLst>
              <a:gd name="T0" fmla="*/ 347 w 347"/>
              <a:gd name="T1" fmla="*/ 125 h 125"/>
              <a:gd name="T2" fmla="*/ 319 w 347"/>
              <a:gd name="T3" fmla="*/ 125 h 125"/>
              <a:gd name="T4" fmla="*/ 319 w 347"/>
              <a:gd name="T5" fmla="*/ 111 h 125"/>
              <a:gd name="T6" fmla="*/ 315 w 347"/>
              <a:gd name="T7" fmla="*/ 111 h 125"/>
              <a:gd name="T8" fmla="*/ 315 w 347"/>
              <a:gd name="T9" fmla="*/ 98 h 125"/>
              <a:gd name="T10" fmla="*/ 288 w 347"/>
              <a:gd name="T11" fmla="*/ 98 h 125"/>
              <a:gd name="T12" fmla="*/ 288 w 347"/>
              <a:gd name="T13" fmla="*/ 86 h 125"/>
              <a:gd name="T14" fmla="*/ 248 w 347"/>
              <a:gd name="T15" fmla="*/ 86 h 125"/>
              <a:gd name="T16" fmla="*/ 248 w 347"/>
              <a:gd name="T17" fmla="*/ 80 h 125"/>
              <a:gd name="T18" fmla="*/ 221 w 347"/>
              <a:gd name="T19" fmla="*/ 80 h 125"/>
              <a:gd name="T20" fmla="*/ 221 w 347"/>
              <a:gd name="T21" fmla="*/ 75 h 125"/>
              <a:gd name="T22" fmla="*/ 209 w 347"/>
              <a:gd name="T23" fmla="*/ 75 h 125"/>
              <a:gd name="T24" fmla="*/ 209 w 347"/>
              <a:gd name="T25" fmla="*/ 70 h 125"/>
              <a:gd name="T26" fmla="*/ 186 w 347"/>
              <a:gd name="T27" fmla="*/ 70 h 125"/>
              <a:gd name="T28" fmla="*/ 186 w 347"/>
              <a:gd name="T29" fmla="*/ 66 h 125"/>
              <a:gd name="T30" fmla="*/ 180 w 347"/>
              <a:gd name="T31" fmla="*/ 66 h 125"/>
              <a:gd name="T32" fmla="*/ 180 w 347"/>
              <a:gd name="T33" fmla="*/ 63 h 125"/>
              <a:gd name="T34" fmla="*/ 179 w 347"/>
              <a:gd name="T35" fmla="*/ 63 h 125"/>
              <a:gd name="T36" fmla="*/ 179 w 347"/>
              <a:gd name="T37" fmla="*/ 59 h 125"/>
              <a:gd name="T38" fmla="*/ 177 w 347"/>
              <a:gd name="T39" fmla="*/ 59 h 125"/>
              <a:gd name="T40" fmla="*/ 177 w 347"/>
              <a:gd name="T41" fmla="*/ 55 h 125"/>
              <a:gd name="T42" fmla="*/ 173 w 347"/>
              <a:gd name="T43" fmla="*/ 55 h 125"/>
              <a:gd name="T44" fmla="*/ 173 w 347"/>
              <a:gd name="T45" fmla="*/ 52 h 125"/>
              <a:gd name="T46" fmla="*/ 171 w 347"/>
              <a:gd name="T47" fmla="*/ 52 h 125"/>
              <a:gd name="T48" fmla="*/ 171 w 347"/>
              <a:gd name="T49" fmla="*/ 49 h 125"/>
              <a:gd name="T50" fmla="*/ 165 w 347"/>
              <a:gd name="T51" fmla="*/ 49 h 125"/>
              <a:gd name="T52" fmla="*/ 165 w 347"/>
              <a:gd name="T53" fmla="*/ 45 h 125"/>
              <a:gd name="T54" fmla="*/ 160 w 347"/>
              <a:gd name="T55" fmla="*/ 45 h 125"/>
              <a:gd name="T56" fmla="*/ 160 w 347"/>
              <a:gd name="T57" fmla="*/ 44 h 125"/>
              <a:gd name="T58" fmla="*/ 159 w 347"/>
              <a:gd name="T59" fmla="*/ 44 h 125"/>
              <a:gd name="T60" fmla="*/ 159 w 347"/>
              <a:gd name="T61" fmla="*/ 42 h 125"/>
              <a:gd name="T62" fmla="*/ 157 w 347"/>
              <a:gd name="T63" fmla="*/ 42 h 125"/>
              <a:gd name="T64" fmla="*/ 157 w 347"/>
              <a:gd name="T65" fmla="*/ 39 h 125"/>
              <a:gd name="T66" fmla="*/ 154 w 347"/>
              <a:gd name="T67" fmla="*/ 39 h 125"/>
              <a:gd name="T68" fmla="*/ 154 w 347"/>
              <a:gd name="T69" fmla="*/ 36 h 125"/>
              <a:gd name="T70" fmla="*/ 153 w 347"/>
              <a:gd name="T71" fmla="*/ 36 h 125"/>
              <a:gd name="T72" fmla="*/ 153 w 347"/>
              <a:gd name="T73" fmla="*/ 32 h 125"/>
              <a:gd name="T74" fmla="*/ 150 w 347"/>
              <a:gd name="T75" fmla="*/ 32 h 125"/>
              <a:gd name="T76" fmla="*/ 150 w 347"/>
              <a:gd name="T77" fmla="*/ 29 h 125"/>
              <a:gd name="T78" fmla="*/ 145 w 347"/>
              <a:gd name="T79" fmla="*/ 29 h 125"/>
              <a:gd name="T80" fmla="*/ 145 w 347"/>
              <a:gd name="T81" fmla="*/ 26 h 125"/>
              <a:gd name="T82" fmla="*/ 134 w 347"/>
              <a:gd name="T83" fmla="*/ 26 h 125"/>
              <a:gd name="T84" fmla="*/ 134 w 347"/>
              <a:gd name="T85" fmla="*/ 22 h 125"/>
              <a:gd name="T86" fmla="*/ 131 w 347"/>
              <a:gd name="T87" fmla="*/ 22 h 125"/>
              <a:gd name="T88" fmla="*/ 131 w 347"/>
              <a:gd name="T89" fmla="*/ 20 h 125"/>
              <a:gd name="T90" fmla="*/ 126 w 347"/>
              <a:gd name="T91" fmla="*/ 20 h 125"/>
              <a:gd name="T92" fmla="*/ 126 w 347"/>
              <a:gd name="T93" fmla="*/ 17 h 125"/>
              <a:gd name="T94" fmla="*/ 117 w 347"/>
              <a:gd name="T95" fmla="*/ 17 h 125"/>
              <a:gd name="T96" fmla="*/ 117 w 347"/>
              <a:gd name="T97" fmla="*/ 14 h 125"/>
              <a:gd name="T98" fmla="*/ 115 w 347"/>
              <a:gd name="T99" fmla="*/ 14 h 125"/>
              <a:gd name="T100" fmla="*/ 115 w 347"/>
              <a:gd name="T101" fmla="*/ 10 h 125"/>
              <a:gd name="T102" fmla="*/ 105 w 347"/>
              <a:gd name="T103" fmla="*/ 10 h 125"/>
              <a:gd name="T104" fmla="*/ 105 w 347"/>
              <a:gd name="T105" fmla="*/ 7 h 125"/>
              <a:gd name="T106" fmla="*/ 104 w 347"/>
              <a:gd name="T107" fmla="*/ 7 h 125"/>
              <a:gd name="T108" fmla="*/ 104 w 347"/>
              <a:gd name="T109" fmla="*/ 4 h 125"/>
              <a:gd name="T110" fmla="*/ 76 w 347"/>
              <a:gd name="T111" fmla="*/ 4 h 125"/>
              <a:gd name="T112" fmla="*/ 76 w 347"/>
              <a:gd name="T113" fmla="*/ 0 h 125"/>
              <a:gd name="T114" fmla="*/ 0 w 347"/>
              <a:gd name="T11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 h="125">
                <a:moveTo>
                  <a:pt x="347" y="125"/>
                </a:moveTo>
                <a:lnTo>
                  <a:pt x="319" y="125"/>
                </a:lnTo>
                <a:lnTo>
                  <a:pt x="319" y="111"/>
                </a:lnTo>
                <a:lnTo>
                  <a:pt x="315" y="111"/>
                </a:lnTo>
                <a:lnTo>
                  <a:pt x="315" y="98"/>
                </a:lnTo>
                <a:lnTo>
                  <a:pt x="288" y="98"/>
                </a:lnTo>
                <a:lnTo>
                  <a:pt x="288" y="86"/>
                </a:lnTo>
                <a:lnTo>
                  <a:pt x="248" y="86"/>
                </a:lnTo>
                <a:lnTo>
                  <a:pt x="248" y="80"/>
                </a:lnTo>
                <a:lnTo>
                  <a:pt x="221" y="80"/>
                </a:lnTo>
                <a:lnTo>
                  <a:pt x="221" y="75"/>
                </a:lnTo>
                <a:lnTo>
                  <a:pt x="209" y="75"/>
                </a:lnTo>
                <a:lnTo>
                  <a:pt x="209" y="70"/>
                </a:lnTo>
                <a:lnTo>
                  <a:pt x="186" y="70"/>
                </a:lnTo>
                <a:lnTo>
                  <a:pt x="186" y="66"/>
                </a:lnTo>
                <a:lnTo>
                  <a:pt x="180" y="66"/>
                </a:lnTo>
                <a:lnTo>
                  <a:pt x="180" y="63"/>
                </a:lnTo>
                <a:lnTo>
                  <a:pt x="179" y="63"/>
                </a:lnTo>
                <a:lnTo>
                  <a:pt x="179" y="59"/>
                </a:lnTo>
                <a:lnTo>
                  <a:pt x="177" y="59"/>
                </a:lnTo>
                <a:lnTo>
                  <a:pt x="177" y="55"/>
                </a:lnTo>
                <a:lnTo>
                  <a:pt x="173" y="55"/>
                </a:lnTo>
                <a:lnTo>
                  <a:pt x="173" y="52"/>
                </a:lnTo>
                <a:lnTo>
                  <a:pt x="171" y="52"/>
                </a:lnTo>
                <a:lnTo>
                  <a:pt x="171" y="49"/>
                </a:lnTo>
                <a:lnTo>
                  <a:pt x="165" y="49"/>
                </a:lnTo>
                <a:lnTo>
                  <a:pt x="165" y="45"/>
                </a:lnTo>
                <a:lnTo>
                  <a:pt x="160" y="45"/>
                </a:lnTo>
                <a:lnTo>
                  <a:pt x="160" y="44"/>
                </a:lnTo>
                <a:lnTo>
                  <a:pt x="159" y="44"/>
                </a:lnTo>
                <a:lnTo>
                  <a:pt x="159" y="42"/>
                </a:lnTo>
                <a:lnTo>
                  <a:pt x="157" y="42"/>
                </a:lnTo>
                <a:lnTo>
                  <a:pt x="157" y="39"/>
                </a:lnTo>
                <a:lnTo>
                  <a:pt x="154" y="39"/>
                </a:lnTo>
                <a:lnTo>
                  <a:pt x="154" y="36"/>
                </a:lnTo>
                <a:lnTo>
                  <a:pt x="153" y="36"/>
                </a:lnTo>
                <a:lnTo>
                  <a:pt x="153" y="32"/>
                </a:lnTo>
                <a:lnTo>
                  <a:pt x="150" y="32"/>
                </a:lnTo>
                <a:lnTo>
                  <a:pt x="150" y="29"/>
                </a:lnTo>
                <a:lnTo>
                  <a:pt x="145" y="29"/>
                </a:lnTo>
                <a:lnTo>
                  <a:pt x="145" y="26"/>
                </a:lnTo>
                <a:lnTo>
                  <a:pt x="134" y="26"/>
                </a:lnTo>
                <a:lnTo>
                  <a:pt x="134" y="22"/>
                </a:lnTo>
                <a:lnTo>
                  <a:pt x="131" y="22"/>
                </a:lnTo>
                <a:lnTo>
                  <a:pt x="131" y="20"/>
                </a:lnTo>
                <a:lnTo>
                  <a:pt x="126" y="20"/>
                </a:lnTo>
                <a:lnTo>
                  <a:pt x="126" y="17"/>
                </a:lnTo>
                <a:lnTo>
                  <a:pt x="117" y="17"/>
                </a:lnTo>
                <a:lnTo>
                  <a:pt x="117" y="14"/>
                </a:lnTo>
                <a:lnTo>
                  <a:pt x="115" y="14"/>
                </a:lnTo>
                <a:lnTo>
                  <a:pt x="115" y="10"/>
                </a:lnTo>
                <a:lnTo>
                  <a:pt x="105" y="10"/>
                </a:lnTo>
                <a:lnTo>
                  <a:pt x="105" y="7"/>
                </a:lnTo>
                <a:lnTo>
                  <a:pt x="104" y="7"/>
                </a:lnTo>
                <a:lnTo>
                  <a:pt x="104" y="4"/>
                </a:lnTo>
                <a:lnTo>
                  <a:pt x="76" y="4"/>
                </a:lnTo>
                <a:lnTo>
                  <a:pt x="76" y="0"/>
                </a:lnTo>
                <a:lnTo>
                  <a:pt x="0" y="0"/>
                </a:lnTo>
              </a:path>
            </a:pathLst>
          </a:custGeom>
          <a:noFill/>
          <a:ln w="19050">
            <a:solidFill>
              <a:srgbClr val="00904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TextBox 28"/>
          <p:cNvSpPr txBox="1"/>
          <p:nvPr/>
        </p:nvSpPr>
        <p:spPr>
          <a:xfrm rot="16200000">
            <a:off x="1510721" y="4305112"/>
            <a:ext cx="981359" cy="276999"/>
          </a:xfrm>
          <a:prstGeom prst="rect">
            <a:avLst/>
          </a:prstGeom>
          <a:noFill/>
        </p:spPr>
        <p:txBody>
          <a:bodyPr wrap="none" rtlCol="0">
            <a:spAutoFit/>
          </a:bodyPr>
          <a:lstStyle/>
          <a:p>
            <a:pPr algn="ctr"/>
            <a:r>
              <a:rPr lang="en-GB" sz="1200" b="1" dirty="0" smtClean="0"/>
              <a:t>Probability</a:t>
            </a:r>
            <a:endParaRPr lang="en-GB" sz="1200" b="1" dirty="0"/>
          </a:p>
        </p:txBody>
      </p:sp>
      <p:sp>
        <p:nvSpPr>
          <p:cNvPr id="30" name="TextBox 29"/>
          <p:cNvSpPr txBox="1"/>
          <p:nvPr/>
        </p:nvSpPr>
        <p:spPr>
          <a:xfrm>
            <a:off x="2345034" y="2955947"/>
            <a:ext cx="397866" cy="276999"/>
          </a:xfrm>
          <a:prstGeom prst="rect">
            <a:avLst/>
          </a:prstGeom>
          <a:noFill/>
        </p:spPr>
        <p:txBody>
          <a:bodyPr wrap="none" rtlCol="0">
            <a:spAutoFit/>
          </a:bodyPr>
          <a:lstStyle/>
          <a:p>
            <a:pPr algn="r"/>
            <a:r>
              <a:rPr lang="en-GB" sz="1200" dirty="0" smtClean="0"/>
              <a:t>1.0</a:t>
            </a:r>
            <a:endParaRPr lang="en-GB" sz="1200" dirty="0"/>
          </a:p>
        </p:txBody>
      </p:sp>
      <p:sp>
        <p:nvSpPr>
          <p:cNvPr id="32" name="TextBox 31"/>
          <p:cNvSpPr txBox="1"/>
          <p:nvPr/>
        </p:nvSpPr>
        <p:spPr>
          <a:xfrm>
            <a:off x="2345034" y="3506193"/>
            <a:ext cx="397866" cy="276999"/>
          </a:xfrm>
          <a:prstGeom prst="rect">
            <a:avLst/>
          </a:prstGeom>
          <a:noFill/>
        </p:spPr>
        <p:txBody>
          <a:bodyPr wrap="none" rtlCol="0">
            <a:spAutoFit/>
          </a:bodyPr>
          <a:lstStyle/>
          <a:p>
            <a:pPr algn="r"/>
            <a:r>
              <a:rPr lang="en-GB" sz="1200" dirty="0" smtClean="0"/>
              <a:t>0.8</a:t>
            </a:r>
            <a:endParaRPr lang="en-GB" sz="1200" dirty="0"/>
          </a:p>
        </p:txBody>
      </p:sp>
      <p:sp>
        <p:nvSpPr>
          <p:cNvPr id="33" name="TextBox 32"/>
          <p:cNvSpPr txBox="1"/>
          <p:nvPr/>
        </p:nvSpPr>
        <p:spPr>
          <a:xfrm>
            <a:off x="2345034" y="4092067"/>
            <a:ext cx="397866" cy="276999"/>
          </a:xfrm>
          <a:prstGeom prst="rect">
            <a:avLst/>
          </a:prstGeom>
          <a:noFill/>
        </p:spPr>
        <p:txBody>
          <a:bodyPr wrap="none" rtlCol="0">
            <a:spAutoFit/>
          </a:bodyPr>
          <a:lstStyle/>
          <a:p>
            <a:pPr algn="r"/>
            <a:r>
              <a:rPr lang="en-GB" sz="1200" dirty="0" smtClean="0"/>
              <a:t>0.6</a:t>
            </a:r>
            <a:endParaRPr lang="en-GB" sz="1200" dirty="0"/>
          </a:p>
        </p:txBody>
      </p:sp>
      <p:sp>
        <p:nvSpPr>
          <p:cNvPr id="34" name="TextBox 33"/>
          <p:cNvSpPr txBox="1"/>
          <p:nvPr/>
        </p:nvSpPr>
        <p:spPr>
          <a:xfrm>
            <a:off x="2345034" y="4654189"/>
            <a:ext cx="397866" cy="276999"/>
          </a:xfrm>
          <a:prstGeom prst="rect">
            <a:avLst/>
          </a:prstGeom>
          <a:noFill/>
        </p:spPr>
        <p:txBody>
          <a:bodyPr wrap="none" rtlCol="0">
            <a:spAutoFit/>
          </a:bodyPr>
          <a:lstStyle/>
          <a:p>
            <a:pPr algn="r"/>
            <a:r>
              <a:rPr lang="en-GB" sz="1200" dirty="0" smtClean="0"/>
              <a:t>0.4</a:t>
            </a:r>
            <a:endParaRPr lang="en-GB" sz="1200" dirty="0"/>
          </a:p>
        </p:txBody>
      </p:sp>
      <p:sp>
        <p:nvSpPr>
          <p:cNvPr id="35" name="TextBox 34"/>
          <p:cNvSpPr txBox="1"/>
          <p:nvPr/>
        </p:nvSpPr>
        <p:spPr>
          <a:xfrm>
            <a:off x="2345034" y="5222249"/>
            <a:ext cx="397866" cy="276999"/>
          </a:xfrm>
          <a:prstGeom prst="rect">
            <a:avLst/>
          </a:prstGeom>
          <a:noFill/>
        </p:spPr>
        <p:txBody>
          <a:bodyPr wrap="none" rtlCol="0">
            <a:spAutoFit/>
          </a:bodyPr>
          <a:lstStyle/>
          <a:p>
            <a:pPr algn="r"/>
            <a:r>
              <a:rPr lang="en-GB" sz="1200" dirty="0" smtClean="0"/>
              <a:t>0.2</a:t>
            </a:r>
            <a:endParaRPr lang="en-GB" sz="1200" dirty="0"/>
          </a:p>
        </p:txBody>
      </p:sp>
      <p:sp>
        <p:nvSpPr>
          <p:cNvPr id="36" name="TextBox 35"/>
          <p:cNvSpPr txBox="1"/>
          <p:nvPr/>
        </p:nvSpPr>
        <p:spPr>
          <a:xfrm>
            <a:off x="2345034" y="5790309"/>
            <a:ext cx="397866" cy="276999"/>
          </a:xfrm>
          <a:prstGeom prst="rect">
            <a:avLst/>
          </a:prstGeom>
          <a:noFill/>
        </p:spPr>
        <p:txBody>
          <a:bodyPr wrap="none" rtlCol="0">
            <a:spAutoFit/>
          </a:bodyPr>
          <a:lstStyle/>
          <a:p>
            <a:pPr algn="r"/>
            <a:r>
              <a:rPr lang="en-GB" sz="1200" dirty="0" smtClean="0"/>
              <a:t>0.0</a:t>
            </a:r>
            <a:endParaRPr lang="en-GB" sz="1200" dirty="0"/>
          </a:p>
        </p:txBody>
      </p:sp>
      <p:sp>
        <p:nvSpPr>
          <p:cNvPr id="38" name="TextBox 37"/>
          <p:cNvSpPr txBox="1"/>
          <p:nvPr/>
        </p:nvSpPr>
        <p:spPr>
          <a:xfrm>
            <a:off x="4380555" y="6153072"/>
            <a:ext cx="1169808" cy="276999"/>
          </a:xfrm>
          <a:prstGeom prst="rect">
            <a:avLst/>
          </a:prstGeom>
          <a:noFill/>
        </p:spPr>
        <p:txBody>
          <a:bodyPr wrap="none" rtlCol="0">
            <a:spAutoFit/>
          </a:bodyPr>
          <a:lstStyle/>
          <a:p>
            <a:pPr algn="ctr"/>
            <a:r>
              <a:rPr lang="en-GB" sz="1200" b="1" dirty="0" smtClean="0"/>
              <a:t>Time (Weeks)</a:t>
            </a:r>
            <a:endParaRPr lang="en-GB" sz="1200" b="1" dirty="0"/>
          </a:p>
        </p:txBody>
      </p:sp>
      <p:sp>
        <p:nvSpPr>
          <p:cNvPr id="39" name="TextBox 38"/>
          <p:cNvSpPr txBox="1"/>
          <p:nvPr/>
        </p:nvSpPr>
        <p:spPr>
          <a:xfrm>
            <a:off x="2631613" y="5981826"/>
            <a:ext cx="269625" cy="276999"/>
          </a:xfrm>
          <a:prstGeom prst="rect">
            <a:avLst/>
          </a:prstGeom>
          <a:noFill/>
        </p:spPr>
        <p:txBody>
          <a:bodyPr wrap="none" rtlCol="0">
            <a:spAutoFit/>
          </a:bodyPr>
          <a:lstStyle/>
          <a:p>
            <a:pPr algn="ctr"/>
            <a:r>
              <a:rPr lang="en-GB" sz="1200" dirty="0" smtClean="0"/>
              <a:t>0</a:t>
            </a:r>
            <a:endParaRPr lang="en-GB" sz="1200" dirty="0"/>
          </a:p>
        </p:txBody>
      </p:sp>
      <p:sp>
        <p:nvSpPr>
          <p:cNvPr id="40" name="TextBox 39"/>
          <p:cNvSpPr txBox="1"/>
          <p:nvPr/>
        </p:nvSpPr>
        <p:spPr>
          <a:xfrm>
            <a:off x="3145338" y="5981826"/>
            <a:ext cx="354584" cy="276999"/>
          </a:xfrm>
          <a:prstGeom prst="rect">
            <a:avLst/>
          </a:prstGeom>
          <a:noFill/>
        </p:spPr>
        <p:txBody>
          <a:bodyPr wrap="none" rtlCol="0">
            <a:spAutoFit/>
          </a:bodyPr>
          <a:lstStyle/>
          <a:p>
            <a:pPr algn="ctr"/>
            <a:r>
              <a:rPr lang="en-GB" sz="1200" dirty="0" smtClean="0"/>
              <a:t>26</a:t>
            </a:r>
            <a:endParaRPr lang="en-GB" sz="1200" dirty="0"/>
          </a:p>
        </p:txBody>
      </p:sp>
      <p:sp>
        <p:nvSpPr>
          <p:cNvPr id="41" name="TextBox 40"/>
          <p:cNvSpPr txBox="1"/>
          <p:nvPr/>
        </p:nvSpPr>
        <p:spPr>
          <a:xfrm>
            <a:off x="3689666" y="5981826"/>
            <a:ext cx="354584" cy="276999"/>
          </a:xfrm>
          <a:prstGeom prst="rect">
            <a:avLst/>
          </a:prstGeom>
          <a:noFill/>
        </p:spPr>
        <p:txBody>
          <a:bodyPr wrap="none" rtlCol="0">
            <a:spAutoFit/>
          </a:bodyPr>
          <a:lstStyle/>
          <a:p>
            <a:pPr algn="ctr"/>
            <a:r>
              <a:rPr lang="en-GB" sz="1200" dirty="0" smtClean="0"/>
              <a:t>52</a:t>
            </a:r>
            <a:endParaRPr lang="en-GB" sz="1200" dirty="0"/>
          </a:p>
        </p:txBody>
      </p:sp>
      <p:sp>
        <p:nvSpPr>
          <p:cNvPr id="42" name="TextBox 41"/>
          <p:cNvSpPr txBox="1"/>
          <p:nvPr/>
        </p:nvSpPr>
        <p:spPr>
          <a:xfrm>
            <a:off x="4251808" y="5981826"/>
            <a:ext cx="354584" cy="276999"/>
          </a:xfrm>
          <a:prstGeom prst="rect">
            <a:avLst/>
          </a:prstGeom>
          <a:noFill/>
        </p:spPr>
        <p:txBody>
          <a:bodyPr wrap="none" rtlCol="0">
            <a:spAutoFit/>
          </a:bodyPr>
          <a:lstStyle/>
          <a:p>
            <a:pPr algn="ctr"/>
            <a:r>
              <a:rPr lang="en-GB" sz="1200" dirty="0" smtClean="0"/>
              <a:t>78</a:t>
            </a:r>
            <a:endParaRPr lang="en-GB" sz="1200" dirty="0"/>
          </a:p>
        </p:txBody>
      </p:sp>
      <p:sp>
        <p:nvSpPr>
          <p:cNvPr id="43" name="TextBox 42"/>
          <p:cNvSpPr txBox="1"/>
          <p:nvPr/>
        </p:nvSpPr>
        <p:spPr>
          <a:xfrm>
            <a:off x="4759594" y="5981826"/>
            <a:ext cx="439544" cy="276999"/>
          </a:xfrm>
          <a:prstGeom prst="rect">
            <a:avLst/>
          </a:prstGeom>
          <a:noFill/>
        </p:spPr>
        <p:txBody>
          <a:bodyPr wrap="none" rtlCol="0">
            <a:spAutoFit/>
          </a:bodyPr>
          <a:lstStyle/>
          <a:p>
            <a:pPr algn="ctr"/>
            <a:r>
              <a:rPr lang="en-GB" sz="1200" dirty="0" smtClean="0"/>
              <a:t>104</a:t>
            </a:r>
            <a:endParaRPr lang="en-GB" sz="1200" dirty="0"/>
          </a:p>
        </p:txBody>
      </p:sp>
      <p:sp>
        <p:nvSpPr>
          <p:cNvPr id="44" name="TextBox 43"/>
          <p:cNvSpPr txBox="1"/>
          <p:nvPr/>
        </p:nvSpPr>
        <p:spPr>
          <a:xfrm>
            <a:off x="5297984" y="5981826"/>
            <a:ext cx="439544" cy="276999"/>
          </a:xfrm>
          <a:prstGeom prst="rect">
            <a:avLst/>
          </a:prstGeom>
          <a:noFill/>
        </p:spPr>
        <p:txBody>
          <a:bodyPr wrap="none" rtlCol="0">
            <a:spAutoFit/>
          </a:bodyPr>
          <a:lstStyle/>
          <a:p>
            <a:pPr algn="ctr"/>
            <a:r>
              <a:rPr lang="en-GB" sz="1200" dirty="0" smtClean="0"/>
              <a:t>130</a:t>
            </a:r>
            <a:endParaRPr lang="en-GB" sz="1200" dirty="0"/>
          </a:p>
        </p:txBody>
      </p:sp>
      <p:sp>
        <p:nvSpPr>
          <p:cNvPr id="45" name="TextBox 44"/>
          <p:cNvSpPr txBox="1"/>
          <p:nvPr/>
        </p:nvSpPr>
        <p:spPr>
          <a:xfrm>
            <a:off x="5836374" y="5981826"/>
            <a:ext cx="439544" cy="276999"/>
          </a:xfrm>
          <a:prstGeom prst="rect">
            <a:avLst/>
          </a:prstGeom>
          <a:noFill/>
        </p:spPr>
        <p:txBody>
          <a:bodyPr wrap="none" rtlCol="0">
            <a:spAutoFit/>
          </a:bodyPr>
          <a:lstStyle/>
          <a:p>
            <a:pPr algn="ctr"/>
            <a:r>
              <a:rPr lang="en-GB" sz="1200" dirty="0" smtClean="0"/>
              <a:t>156</a:t>
            </a:r>
            <a:endParaRPr lang="en-GB" sz="1200" dirty="0"/>
          </a:p>
        </p:txBody>
      </p:sp>
      <p:sp>
        <p:nvSpPr>
          <p:cNvPr id="46" name="TextBox 45"/>
          <p:cNvSpPr txBox="1"/>
          <p:nvPr/>
        </p:nvSpPr>
        <p:spPr>
          <a:xfrm>
            <a:off x="6392578" y="5981826"/>
            <a:ext cx="439544" cy="276999"/>
          </a:xfrm>
          <a:prstGeom prst="rect">
            <a:avLst/>
          </a:prstGeom>
          <a:noFill/>
        </p:spPr>
        <p:txBody>
          <a:bodyPr wrap="none" rtlCol="0">
            <a:spAutoFit/>
          </a:bodyPr>
          <a:lstStyle/>
          <a:p>
            <a:pPr algn="ctr"/>
            <a:r>
              <a:rPr lang="en-GB" sz="1200" dirty="0" smtClean="0"/>
              <a:t>162</a:t>
            </a:r>
            <a:endParaRPr lang="en-GB" sz="1200" dirty="0"/>
          </a:p>
        </p:txBody>
      </p:sp>
      <p:sp>
        <p:nvSpPr>
          <p:cNvPr id="47" name="TextBox 46"/>
          <p:cNvSpPr txBox="1"/>
          <p:nvPr/>
        </p:nvSpPr>
        <p:spPr>
          <a:xfrm>
            <a:off x="6960658" y="5981826"/>
            <a:ext cx="439544" cy="276999"/>
          </a:xfrm>
          <a:prstGeom prst="rect">
            <a:avLst/>
          </a:prstGeom>
          <a:noFill/>
        </p:spPr>
        <p:txBody>
          <a:bodyPr wrap="none" rtlCol="0">
            <a:spAutoFit/>
          </a:bodyPr>
          <a:lstStyle/>
          <a:p>
            <a:pPr algn="ctr"/>
            <a:r>
              <a:rPr lang="en-GB" sz="1200" dirty="0" smtClean="0"/>
              <a:t>208</a:t>
            </a:r>
            <a:endParaRPr lang="en-GB" sz="1200" dirty="0"/>
          </a:p>
        </p:txBody>
      </p:sp>
      <p:sp>
        <p:nvSpPr>
          <p:cNvPr id="2048" name="TextBox 2047"/>
          <p:cNvSpPr txBox="1"/>
          <p:nvPr/>
        </p:nvSpPr>
        <p:spPr>
          <a:xfrm>
            <a:off x="6478514" y="2854556"/>
            <a:ext cx="2238113" cy="1384995"/>
          </a:xfrm>
          <a:prstGeom prst="rect">
            <a:avLst/>
          </a:prstGeom>
          <a:noFill/>
        </p:spPr>
        <p:txBody>
          <a:bodyPr wrap="none" rtlCol="0">
            <a:spAutoFit/>
          </a:bodyPr>
          <a:lstStyle/>
          <a:p>
            <a:r>
              <a:rPr lang="en-GB" sz="1400" dirty="0" smtClean="0">
                <a:latin typeface="+mn-lt"/>
              </a:rPr>
              <a:t>CR</a:t>
            </a:r>
          </a:p>
          <a:p>
            <a:r>
              <a:rPr lang="en-GB" sz="1400" dirty="0" smtClean="0">
                <a:latin typeface="+mn-lt"/>
              </a:rPr>
              <a:t>N=73, median: 43.9 </a:t>
            </a:r>
            <a:r>
              <a:rPr lang="en-GB" sz="1400" dirty="0" err="1" smtClean="0">
                <a:latin typeface="+mn-lt"/>
              </a:rPr>
              <a:t>mos</a:t>
            </a:r>
            <a:r>
              <a:rPr lang="en-GB" sz="1400" dirty="0" smtClean="0">
                <a:latin typeface="+mn-lt"/>
              </a:rPr>
              <a:t/>
            </a:r>
            <a:br>
              <a:rPr lang="en-GB" sz="1400" dirty="0" smtClean="0">
                <a:latin typeface="+mn-lt"/>
              </a:rPr>
            </a:br>
            <a:endParaRPr lang="en-GB" sz="1400" dirty="0" smtClean="0">
              <a:latin typeface="+mn-lt"/>
            </a:endParaRPr>
          </a:p>
          <a:p>
            <a:r>
              <a:rPr lang="en-GB" sz="1400" dirty="0" smtClean="0">
                <a:latin typeface="+mn-lt"/>
              </a:rPr>
              <a:t>No CFI</a:t>
            </a:r>
          </a:p>
          <a:p>
            <a:r>
              <a:rPr lang="en-GB" sz="1400" dirty="0" smtClean="0">
                <a:latin typeface="+mn-lt"/>
              </a:rPr>
              <a:t>N=142, median: 24.5 </a:t>
            </a:r>
            <a:r>
              <a:rPr lang="en-GB" sz="1400" dirty="0" err="1" smtClean="0">
                <a:latin typeface="+mn-lt"/>
              </a:rPr>
              <a:t>mos</a:t>
            </a:r>
            <a:endParaRPr lang="en-GB" sz="1400" dirty="0" smtClean="0">
              <a:latin typeface="+mn-lt"/>
            </a:endParaRPr>
          </a:p>
          <a:p>
            <a:r>
              <a:rPr lang="en-GB" sz="1400" dirty="0" smtClean="0">
                <a:latin typeface="+mn-lt"/>
              </a:rPr>
              <a:t>HR 2.3 </a:t>
            </a:r>
            <a:r>
              <a:rPr lang="en-GB" sz="1400" dirty="0">
                <a:latin typeface="+mn-lt"/>
              </a:rPr>
              <a:t>(</a:t>
            </a:r>
            <a:r>
              <a:rPr lang="en-GB" sz="1400" dirty="0" smtClean="0">
                <a:latin typeface="+mn-lt"/>
              </a:rPr>
              <a:t>1.47, 2.98)</a:t>
            </a:r>
            <a:endParaRPr lang="en-GB" sz="1400" dirty="0">
              <a:latin typeface="+mn-lt"/>
            </a:endParaRPr>
          </a:p>
        </p:txBody>
      </p:sp>
      <p:cxnSp>
        <p:nvCxnSpPr>
          <p:cNvPr id="2051" name="Straight Connector 2050"/>
          <p:cNvCxnSpPr/>
          <p:nvPr/>
        </p:nvCxnSpPr>
        <p:spPr>
          <a:xfrm>
            <a:off x="5895037" y="3004467"/>
            <a:ext cx="497541" cy="0"/>
          </a:xfrm>
          <a:prstGeom prst="line">
            <a:avLst/>
          </a:prstGeom>
          <a:noFill/>
          <a:ln w="19050">
            <a:solidFill>
              <a:srgbClr val="009049"/>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5895037" y="3648339"/>
            <a:ext cx="497541" cy="0"/>
          </a:xfrm>
          <a:prstGeom prst="line">
            <a:avLst/>
          </a:pr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cxnSp>
      <p:sp>
        <p:nvSpPr>
          <p:cNvPr id="48" name="Text Box 8"/>
          <p:cNvSpPr txBox="1">
            <a:spLocks noChangeArrowheads="1"/>
          </p:cNvSpPr>
          <p:nvPr/>
        </p:nvSpPr>
        <p:spPr bwMode="auto">
          <a:xfrm>
            <a:off x="5233225" y="6490286"/>
            <a:ext cx="369011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De </a:t>
            </a:r>
            <a:r>
              <a:rPr lang="en-GB" sz="1100" dirty="0" err="1" smtClean="0"/>
              <a:t>Gramont</a:t>
            </a:r>
            <a:r>
              <a:rPr lang="en-GB" sz="1100" dirty="0" smtClean="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222)</a:t>
            </a:r>
            <a:endParaRPr lang="en-GB" sz="1100" dirty="0"/>
          </a:p>
        </p:txBody>
      </p:sp>
    </p:spTree>
    <p:extLst>
      <p:ext uri="{BB962C8B-B14F-4D97-AF65-F5344CB8AC3E}">
        <p14:creationId xmlns:p14="http://schemas.microsoft.com/office/powerpoint/2010/main" val="2423995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Adjuvant </a:t>
            </a:r>
            <a:r>
              <a:rPr lang="en-GB" dirty="0" smtClean="0"/>
              <a:t>therapy</a:t>
            </a:r>
            <a:endParaRPr lang="en-GB" dirty="0"/>
          </a:p>
        </p:txBody>
      </p:sp>
      <p:sp>
        <p:nvSpPr>
          <p:cNvPr id="3" name="Text Placeholder 2"/>
          <p:cNvSpPr>
            <a:spLocks noGrp="1"/>
          </p:cNvSpPr>
          <p:nvPr>
            <p:ph type="body" idx="1"/>
          </p:nvPr>
        </p:nvSpPr>
        <p:spPr/>
        <p:txBody>
          <a:bodyPr/>
          <a:lstStyle/>
          <a:p>
            <a:r>
              <a:rPr lang="en-GB" b="1" dirty="0"/>
              <a:t>COLORECTAL </a:t>
            </a:r>
            <a:r>
              <a:rPr lang="en-GB" b="1" dirty="0" smtClean="0"/>
              <a:t>CANCER</a:t>
            </a:r>
            <a:endParaRPr lang="en-GB" b="1" dirty="0"/>
          </a:p>
        </p:txBody>
      </p:sp>
    </p:spTree>
    <p:extLst>
      <p:ext uri="{BB962C8B-B14F-4D97-AF65-F5344CB8AC3E}">
        <p14:creationId xmlns:p14="http://schemas.microsoft.com/office/powerpoint/2010/main" val="100541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700" dirty="0" smtClean="0"/>
              <a:t>Key results </a:t>
            </a:r>
            <a:r>
              <a:rPr lang="en-GB" sz="1700" dirty="0"/>
              <a:t>(continued)</a:t>
            </a:r>
          </a:p>
          <a:p>
            <a:pPr lvl="1"/>
            <a:r>
              <a:rPr lang="en-GB" sz="1700" dirty="0" err="1" smtClean="0"/>
              <a:t>Oxaliplatin</a:t>
            </a:r>
            <a:r>
              <a:rPr lang="en-GB" sz="1700" dirty="0" smtClean="0"/>
              <a:t>-based induction CT followed by maintenance is equivalent to continuous </a:t>
            </a:r>
            <a:r>
              <a:rPr lang="en-GB" sz="1700" dirty="0" err="1" smtClean="0"/>
              <a:t>oxaliplatin</a:t>
            </a:r>
            <a:r>
              <a:rPr lang="en-GB" sz="1700" dirty="0" smtClean="0"/>
              <a:t>-based CT</a:t>
            </a:r>
          </a:p>
          <a:p>
            <a:pPr lvl="1"/>
            <a:r>
              <a:rPr lang="en-GB" sz="1700" dirty="0" smtClean="0"/>
              <a:t>Optimal maintenance is </a:t>
            </a:r>
            <a:r>
              <a:rPr lang="en-GB" sz="1700" dirty="0" err="1" smtClean="0"/>
              <a:t>fluoropyrimidine+bevacizumab</a:t>
            </a:r>
            <a:r>
              <a:rPr lang="en-GB" sz="1700" dirty="0" smtClean="0"/>
              <a:t> or </a:t>
            </a:r>
            <a:r>
              <a:rPr lang="en-GB" sz="1700" dirty="0" err="1" smtClean="0"/>
              <a:t>erlotinib+bevacizumab</a:t>
            </a:r>
            <a:endParaRPr lang="en-GB" sz="1700" dirty="0" smtClean="0"/>
          </a:p>
          <a:p>
            <a:pPr lvl="1"/>
            <a:r>
              <a:rPr lang="en-GB" sz="1700" dirty="0"/>
              <a:t>Oxaliplatin stop-and-go </a:t>
            </a:r>
            <a:r>
              <a:rPr lang="en-GB" sz="1700" dirty="0" smtClean="0"/>
              <a:t>has </a:t>
            </a:r>
            <a:br>
              <a:rPr lang="en-GB" sz="1700" dirty="0" smtClean="0"/>
            </a:br>
            <a:r>
              <a:rPr lang="en-GB" sz="1700" dirty="0" smtClean="0"/>
              <a:t>been shown to improve survival</a:t>
            </a:r>
            <a:endParaRPr lang="en-GB" sz="1700" dirty="0"/>
          </a:p>
          <a:p>
            <a:endParaRPr lang="en-GB" sz="1700" dirty="0" smtClean="0"/>
          </a:p>
          <a:p>
            <a:endParaRPr lang="en-NZ" sz="1100" dirty="0" smtClean="0"/>
          </a:p>
          <a:p>
            <a:endParaRPr lang="en-GB" sz="1100" dirty="0" smtClean="0"/>
          </a:p>
          <a:p>
            <a:endParaRPr lang="en-GB" sz="1700" dirty="0" smtClean="0"/>
          </a:p>
          <a:p>
            <a:pPr marL="0" indent="0">
              <a:buNone/>
            </a:pPr>
            <a:r>
              <a:rPr lang="en-GB" sz="1700" dirty="0" smtClean="0"/>
              <a:t/>
            </a:r>
            <a:br>
              <a:rPr lang="en-GB" sz="1700" dirty="0" smtClean="0"/>
            </a:br>
            <a:endParaRPr lang="en-GB" sz="1700" dirty="0" smtClean="0"/>
          </a:p>
          <a:p>
            <a:pPr>
              <a:spcBef>
                <a:spcPts val="1800"/>
              </a:spcBef>
            </a:pPr>
            <a:r>
              <a:rPr lang="en-GB" sz="1700" b="1" dirty="0" smtClean="0"/>
              <a:t>Conclusions</a:t>
            </a:r>
          </a:p>
          <a:p>
            <a:pPr lvl="1"/>
            <a:r>
              <a:rPr lang="en-GB" sz="1700" b="1" dirty="0" smtClean="0"/>
              <a:t>Continuous CT is superior to stopping CT</a:t>
            </a:r>
          </a:p>
          <a:p>
            <a:pPr lvl="2"/>
            <a:r>
              <a:rPr lang="en-GB" sz="1700" b="1" dirty="0" smtClean="0"/>
              <a:t>However, a subset of patients appear to benefit from stopping CT</a:t>
            </a:r>
          </a:p>
          <a:p>
            <a:pPr lvl="1"/>
            <a:r>
              <a:rPr lang="en-GB" sz="1700" b="1" dirty="0" smtClean="0"/>
              <a:t>Oxaliplatin stop-and-go can improve survival in </a:t>
            </a:r>
            <a:r>
              <a:rPr lang="en-GB" sz="1700" b="1" dirty="0" err="1" smtClean="0"/>
              <a:t>mCRC</a:t>
            </a:r>
            <a:endParaRPr lang="en-GB" sz="1700" b="1" dirty="0"/>
          </a:p>
        </p:txBody>
      </p:sp>
      <p:sp>
        <p:nvSpPr>
          <p:cNvPr id="5" name="TextBox 4"/>
          <p:cNvSpPr txBox="1"/>
          <p:nvPr/>
        </p:nvSpPr>
        <p:spPr>
          <a:xfrm>
            <a:off x="4572000" y="2686091"/>
            <a:ext cx="4540025" cy="307777"/>
          </a:xfrm>
          <a:prstGeom prst="rect">
            <a:avLst/>
          </a:prstGeom>
          <a:noFill/>
        </p:spPr>
        <p:txBody>
          <a:bodyPr wrap="none" rtlCol="0">
            <a:spAutoFit/>
          </a:bodyPr>
          <a:lstStyle/>
          <a:p>
            <a:pPr fontAlgn="base">
              <a:spcBef>
                <a:spcPct val="0"/>
              </a:spcBef>
              <a:spcAft>
                <a:spcPct val="0"/>
              </a:spcAft>
            </a:pPr>
            <a:r>
              <a:rPr lang="en-GB" sz="1400" b="1" dirty="0">
                <a:solidFill>
                  <a:srgbClr val="363636"/>
                </a:solidFill>
              </a:rPr>
              <a:t>PFS from </a:t>
            </a:r>
            <a:r>
              <a:rPr lang="en-GB" sz="1400" b="1" dirty="0" smtClean="0">
                <a:solidFill>
                  <a:srgbClr val="363636"/>
                </a:solidFill>
              </a:rPr>
              <a:t>re-introduction </a:t>
            </a:r>
            <a:r>
              <a:rPr lang="en-GB" sz="1400" b="1" dirty="0">
                <a:solidFill>
                  <a:srgbClr val="363636"/>
                </a:solidFill>
              </a:rPr>
              <a:t>by oxaliplatin-free interval</a:t>
            </a:r>
          </a:p>
        </p:txBody>
      </p:sp>
      <p:sp>
        <p:nvSpPr>
          <p:cNvPr id="2" name="Title 1"/>
          <p:cNvSpPr>
            <a:spLocks noGrp="1"/>
          </p:cNvSpPr>
          <p:nvPr>
            <p:ph type="title"/>
          </p:nvPr>
        </p:nvSpPr>
        <p:spPr/>
        <p:txBody>
          <a:bodyPr/>
          <a:lstStyle/>
          <a:p>
            <a:r>
              <a:rPr lang="en-GB" sz="1800" dirty="0">
                <a:solidFill>
                  <a:srgbClr val="043882"/>
                </a:solidFill>
              </a:rPr>
              <a:t>222: Selecting for maintenance or stop-and-go strategy in metastatic colorectal cancer – </a:t>
            </a:r>
            <a:r>
              <a:rPr lang="en-GB" sz="1800" i="1" dirty="0">
                <a:solidFill>
                  <a:srgbClr val="043882"/>
                </a:solidFill>
              </a:rPr>
              <a:t>De </a:t>
            </a:r>
            <a:r>
              <a:rPr lang="en-GB" sz="1800" i="1" dirty="0" err="1">
                <a:solidFill>
                  <a:srgbClr val="043882"/>
                </a:solidFill>
              </a:rPr>
              <a:t>Gramont</a:t>
            </a:r>
            <a:r>
              <a:rPr lang="en-GB" sz="1800" i="1" dirty="0">
                <a:solidFill>
                  <a:srgbClr val="043882"/>
                </a:solidFill>
              </a:rPr>
              <a:t> A et al</a:t>
            </a:r>
            <a:endParaRPr lang="en-GB" sz="1800" dirty="0"/>
          </a:p>
        </p:txBody>
      </p:sp>
      <p:sp>
        <p:nvSpPr>
          <p:cNvPr id="6" name="Line 2"/>
          <p:cNvSpPr>
            <a:spLocks noChangeShapeType="1"/>
          </p:cNvSpPr>
          <p:nvPr/>
        </p:nvSpPr>
        <p:spPr bwMode="auto">
          <a:xfrm>
            <a:off x="5139485" y="3024716"/>
            <a:ext cx="6298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 name="Line 3"/>
          <p:cNvSpPr>
            <a:spLocks noChangeShapeType="1"/>
          </p:cNvSpPr>
          <p:nvPr/>
        </p:nvSpPr>
        <p:spPr bwMode="auto">
          <a:xfrm>
            <a:off x="5139485" y="3461808"/>
            <a:ext cx="6298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Line 4"/>
          <p:cNvSpPr>
            <a:spLocks noChangeShapeType="1"/>
          </p:cNvSpPr>
          <p:nvPr/>
        </p:nvSpPr>
        <p:spPr bwMode="auto">
          <a:xfrm>
            <a:off x="5139485" y="3890147"/>
            <a:ext cx="6298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5"/>
          <p:cNvSpPr>
            <a:spLocks noChangeShapeType="1"/>
          </p:cNvSpPr>
          <p:nvPr/>
        </p:nvSpPr>
        <p:spPr bwMode="auto">
          <a:xfrm>
            <a:off x="5139485" y="4303487"/>
            <a:ext cx="6298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Line 6"/>
          <p:cNvSpPr>
            <a:spLocks noChangeShapeType="1"/>
          </p:cNvSpPr>
          <p:nvPr/>
        </p:nvSpPr>
        <p:spPr bwMode="auto">
          <a:xfrm>
            <a:off x="5139485" y="4768495"/>
            <a:ext cx="6298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7"/>
          <p:cNvSpPr>
            <a:spLocks noChangeShapeType="1"/>
          </p:cNvSpPr>
          <p:nvPr/>
        </p:nvSpPr>
        <p:spPr bwMode="auto">
          <a:xfrm>
            <a:off x="5139485" y="5202772"/>
            <a:ext cx="6298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8"/>
          <p:cNvSpPr>
            <a:spLocks noChangeShapeType="1"/>
          </p:cNvSpPr>
          <p:nvPr/>
        </p:nvSpPr>
        <p:spPr bwMode="auto">
          <a:xfrm flipV="1">
            <a:off x="5215064"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Line 9"/>
          <p:cNvSpPr>
            <a:spLocks noChangeShapeType="1"/>
          </p:cNvSpPr>
          <p:nvPr/>
        </p:nvSpPr>
        <p:spPr bwMode="auto">
          <a:xfrm flipV="1">
            <a:off x="5630746"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10"/>
          <p:cNvSpPr>
            <a:spLocks noChangeShapeType="1"/>
          </p:cNvSpPr>
          <p:nvPr/>
        </p:nvSpPr>
        <p:spPr bwMode="auto">
          <a:xfrm flipV="1">
            <a:off x="6033832"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11"/>
          <p:cNvSpPr>
            <a:spLocks noChangeShapeType="1"/>
          </p:cNvSpPr>
          <p:nvPr/>
        </p:nvSpPr>
        <p:spPr bwMode="auto">
          <a:xfrm flipV="1">
            <a:off x="6449514"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12"/>
          <p:cNvSpPr>
            <a:spLocks noChangeShapeType="1"/>
          </p:cNvSpPr>
          <p:nvPr/>
        </p:nvSpPr>
        <p:spPr bwMode="auto">
          <a:xfrm flipV="1">
            <a:off x="6852600"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3"/>
          <p:cNvSpPr>
            <a:spLocks noChangeShapeType="1"/>
          </p:cNvSpPr>
          <p:nvPr/>
        </p:nvSpPr>
        <p:spPr bwMode="auto">
          <a:xfrm flipV="1">
            <a:off x="7255685"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4"/>
          <p:cNvSpPr>
            <a:spLocks noChangeShapeType="1"/>
          </p:cNvSpPr>
          <p:nvPr/>
        </p:nvSpPr>
        <p:spPr bwMode="auto">
          <a:xfrm flipV="1">
            <a:off x="7671368"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5"/>
          <p:cNvSpPr>
            <a:spLocks noChangeShapeType="1"/>
          </p:cNvSpPr>
          <p:nvPr/>
        </p:nvSpPr>
        <p:spPr bwMode="auto">
          <a:xfrm flipV="1">
            <a:off x="8074453"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6"/>
          <p:cNvSpPr>
            <a:spLocks noChangeShapeType="1"/>
          </p:cNvSpPr>
          <p:nvPr/>
        </p:nvSpPr>
        <p:spPr bwMode="auto">
          <a:xfrm flipV="1">
            <a:off x="8502732" y="5202772"/>
            <a:ext cx="0" cy="6458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Freeform 17"/>
          <p:cNvSpPr>
            <a:spLocks/>
          </p:cNvSpPr>
          <p:nvPr/>
        </p:nvSpPr>
        <p:spPr bwMode="auto">
          <a:xfrm>
            <a:off x="5215064" y="3011799"/>
            <a:ext cx="3275072" cy="2195870"/>
          </a:xfrm>
          <a:custGeom>
            <a:avLst/>
            <a:gdLst>
              <a:gd name="T0" fmla="*/ 0 w 260"/>
              <a:gd name="T1" fmla="*/ 0 h 170"/>
              <a:gd name="T2" fmla="*/ 0 w 260"/>
              <a:gd name="T3" fmla="*/ 170 h 170"/>
              <a:gd name="T4" fmla="*/ 260 w 260"/>
              <a:gd name="T5" fmla="*/ 170 h 170"/>
            </a:gdLst>
            <a:ahLst/>
            <a:cxnLst>
              <a:cxn ang="0">
                <a:pos x="T0" y="T1"/>
              </a:cxn>
              <a:cxn ang="0">
                <a:pos x="T2" y="T3"/>
              </a:cxn>
              <a:cxn ang="0">
                <a:pos x="T4" y="T5"/>
              </a:cxn>
            </a:cxnLst>
            <a:rect l="0" t="0" r="r" b="b"/>
            <a:pathLst>
              <a:path w="260" h="170">
                <a:moveTo>
                  <a:pt x="0" y="0"/>
                </a:moveTo>
                <a:lnTo>
                  <a:pt x="0" y="170"/>
                </a:lnTo>
                <a:lnTo>
                  <a:pt x="260" y="170"/>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Freeform 18"/>
          <p:cNvSpPr>
            <a:spLocks/>
          </p:cNvSpPr>
          <p:nvPr/>
        </p:nvSpPr>
        <p:spPr bwMode="auto">
          <a:xfrm>
            <a:off x="5215064" y="3023675"/>
            <a:ext cx="1297432" cy="2195870"/>
          </a:xfrm>
          <a:custGeom>
            <a:avLst/>
            <a:gdLst>
              <a:gd name="T0" fmla="*/ 103 w 103"/>
              <a:gd name="T1" fmla="*/ 167 h 170"/>
              <a:gd name="T2" fmla="*/ 101 w 103"/>
              <a:gd name="T3" fmla="*/ 164 h 170"/>
              <a:gd name="T4" fmla="*/ 93 w 103"/>
              <a:gd name="T5" fmla="*/ 162 h 170"/>
              <a:gd name="T6" fmla="*/ 89 w 103"/>
              <a:gd name="T7" fmla="*/ 160 h 170"/>
              <a:gd name="T8" fmla="*/ 82 w 103"/>
              <a:gd name="T9" fmla="*/ 159 h 170"/>
              <a:gd name="T10" fmla="*/ 80 w 103"/>
              <a:gd name="T11" fmla="*/ 156 h 170"/>
              <a:gd name="T12" fmla="*/ 79 w 103"/>
              <a:gd name="T13" fmla="*/ 154 h 170"/>
              <a:gd name="T14" fmla="*/ 76 w 103"/>
              <a:gd name="T15" fmla="*/ 150 h 170"/>
              <a:gd name="T16" fmla="*/ 74 w 103"/>
              <a:gd name="T17" fmla="*/ 147 h 170"/>
              <a:gd name="T18" fmla="*/ 68 w 103"/>
              <a:gd name="T19" fmla="*/ 145 h 170"/>
              <a:gd name="T20" fmla="*/ 64 w 103"/>
              <a:gd name="T21" fmla="*/ 142 h 170"/>
              <a:gd name="T22" fmla="*/ 61 w 103"/>
              <a:gd name="T23" fmla="*/ 139 h 170"/>
              <a:gd name="T24" fmla="*/ 60 w 103"/>
              <a:gd name="T25" fmla="*/ 136 h 170"/>
              <a:gd name="T26" fmla="*/ 58 w 103"/>
              <a:gd name="T27" fmla="*/ 135 h 170"/>
              <a:gd name="T28" fmla="*/ 57 w 103"/>
              <a:gd name="T29" fmla="*/ 131 h 170"/>
              <a:gd name="T30" fmla="*/ 55 w 103"/>
              <a:gd name="T31" fmla="*/ 129 h 170"/>
              <a:gd name="T32" fmla="*/ 53 w 103"/>
              <a:gd name="T33" fmla="*/ 123 h 170"/>
              <a:gd name="T34" fmla="*/ 51 w 103"/>
              <a:gd name="T35" fmla="*/ 120 h 170"/>
              <a:gd name="T36" fmla="*/ 50 w 103"/>
              <a:gd name="T37" fmla="*/ 117 h 170"/>
              <a:gd name="T38" fmla="*/ 48 w 103"/>
              <a:gd name="T39" fmla="*/ 115 h 170"/>
              <a:gd name="T40" fmla="*/ 47 w 103"/>
              <a:gd name="T41" fmla="*/ 110 h 170"/>
              <a:gd name="T42" fmla="*/ 45 w 103"/>
              <a:gd name="T43" fmla="*/ 107 h 170"/>
              <a:gd name="T44" fmla="*/ 43 w 103"/>
              <a:gd name="T45" fmla="*/ 103 h 170"/>
              <a:gd name="T46" fmla="*/ 42 w 103"/>
              <a:gd name="T47" fmla="*/ 101 h 170"/>
              <a:gd name="T48" fmla="*/ 40 w 103"/>
              <a:gd name="T49" fmla="*/ 98 h 170"/>
              <a:gd name="T50" fmla="*/ 39 w 103"/>
              <a:gd name="T51" fmla="*/ 95 h 170"/>
              <a:gd name="T52" fmla="*/ 38 w 103"/>
              <a:gd name="T53" fmla="*/ 93 h 170"/>
              <a:gd name="T54" fmla="*/ 36 w 103"/>
              <a:gd name="T55" fmla="*/ 91 h 170"/>
              <a:gd name="T56" fmla="*/ 35 w 103"/>
              <a:gd name="T57" fmla="*/ 88 h 170"/>
              <a:gd name="T58" fmla="*/ 33 w 103"/>
              <a:gd name="T59" fmla="*/ 83 h 170"/>
              <a:gd name="T60" fmla="*/ 31 w 103"/>
              <a:gd name="T61" fmla="*/ 74 h 170"/>
              <a:gd name="T62" fmla="*/ 30 w 103"/>
              <a:gd name="T63" fmla="*/ 68 h 170"/>
              <a:gd name="T64" fmla="*/ 29 w 103"/>
              <a:gd name="T65" fmla="*/ 63 h 170"/>
              <a:gd name="T66" fmla="*/ 27 w 103"/>
              <a:gd name="T67" fmla="*/ 59 h 170"/>
              <a:gd name="T68" fmla="*/ 26 w 103"/>
              <a:gd name="T69" fmla="*/ 53 h 170"/>
              <a:gd name="T70" fmla="*/ 25 w 103"/>
              <a:gd name="T71" fmla="*/ 50 h 170"/>
              <a:gd name="T72" fmla="*/ 24 w 103"/>
              <a:gd name="T73" fmla="*/ 44 h 170"/>
              <a:gd name="T74" fmla="*/ 22 w 103"/>
              <a:gd name="T75" fmla="*/ 39 h 170"/>
              <a:gd name="T76" fmla="*/ 21 w 103"/>
              <a:gd name="T77" fmla="*/ 35 h 170"/>
              <a:gd name="T78" fmla="*/ 20 w 103"/>
              <a:gd name="T79" fmla="*/ 30 h 170"/>
              <a:gd name="T80" fmla="*/ 19 w 103"/>
              <a:gd name="T81" fmla="*/ 24 h 170"/>
              <a:gd name="T82" fmla="*/ 17 w 103"/>
              <a:gd name="T83" fmla="*/ 20 h 170"/>
              <a:gd name="T84" fmla="*/ 16 w 103"/>
              <a:gd name="T85" fmla="*/ 12 h 170"/>
              <a:gd name="T86" fmla="*/ 13 w 103"/>
              <a:gd name="T87" fmla="*/ 10 h 170"/>
              <a:gd name="T88" fmla="*/ 12 w 103"/>
              <a:gd name="T89" fmla="*/ 8 h 170"/>
              <a:gd name="T90" fmla="*/ 10 w 103"/>
              <a:gd name="T91" fmla="*/ 3 h 170"/>
              <a:gd name="T92" fmla="*/ 5 w 103"/>
              <a:gd name="T9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170">
                <a:moveTo>
                  <a:pt x="103" y="170"/>
                </a:moveTo>
                <a:lnTo>
                  <a:pt x="103" y="167"/>
                </a:lnTo>
                <a:lnTo>
                  <a:pt x="101" y="167"/>
                </a:lnTo>
                <a:lnTo>
                  <a:pt x="101" y="164"/>
                </a:lnTo>
                <a:lnTo>
                  <a:pt x="93" y="164"/>
                </a:lnTo>
                <a:lnTo>
                  <a:pt x="93" y="162"/>
                </a:lnTo>
                <a:lnTo>
                  <a:pt x="89" y="162"/>
                </a:lnTo>
                <a:lnTo>
                  <a:pt x="89" y="160"/>
                </a:lnTo>
                <a:lnTo>
                  <a:pt x="82" y="160"/>
                </a:lnTo>
                <a:lnTo>
                  <a:pt x="82" y="159"/>
                </a:lnTo>
                <a:lnTo>
                  <a:pt x="80" y="159"/>
                </a:lnTo>
                <a:lnTo>
                  <a:pt x="80" y="156"/>
                </a:lnTo>
                <a:lnTo>
                  <a:pt x="79" y="156"/>
                </a:lnTo>
                <a:lnTo>
                  <a:pt x="79" y="154"/>
                </a:lnTo>
                <a:lnTo>
                  <a:pt x="76" y="154"/>
                </a:lnTo>
                <a:lnTo>
                  <a:pt x="76" y="150"/>
                </a:lnTo>
                <a:lnTo>
                  <a:pt x="74" y="150"/>
                </a:lnTo>
                <a:lnTo>
                  <a:pt x="74" y="147"/>
                </a:lnTo>
                <a:lnTo>
                  <a:pt x="68" y="147"/>
                </a:lnTo>
                <a:lnTo>
                  <a:pt x="68" y="145"/>
                </a:lnTo>
                <a:lnTo>
                  <a:pt x="64" y="145"/>
                </a:lnTo>
                <a:lnTo>
                  <a:pt x="64" y="142"/>
                </a:lnTo>
                <a:lnTo>
                  <a:pt x="61" y="142"/>
                </a:lnTo>
                <a:lnTo>
                  <a:pt x="61" y="139"/>
                </a:lnTo>
                <a:lnTo>
                  <a:pt x="60" y="139"/>
                </a:lnTo>
                <a:lnTo>
                  <a:pt x="60" y="136"/>
                </a:lnTo>
                <a:lnTo>
                  <a:pt x="58" y="136"/>
                </a:lnTo>
                <a:lnTo>
                  <a:pt x="58" y="135"/>
                </a:lnTo>
                <a:lnTo>
                  <a:pt x="57" y="135"/>
                </a:lnTo>
                <a:lnTo>
                  <a:pt x="57" y="131"/>
                </a:lnTo>
                <a:lnTo>
                  <a:pt x="55" y="131"/>
                </a:lnTo>
                <a:lnTo>
                  <a:pt x="55" y="129"/>
                </a:lnTo>
                <a:lnTo>
                  <a:pt x="53" y="129"/>
                </a:lnTo>
                <a:lnTo>
                  <a:pt x="53" y="123"/>
                </a:lnTo>
                <a:lnTo>
                  <a:pt x="51" y="123"/>
                </a:lnTo>
                <a:lnTo>
                  <a:pt x="51" y="120"/>
                </a:lnTo>
                <a:lnTo>
                  <a:pt x="50" y="120"/>
                </a:lnTo>
                <a:lnTo>
                  <a:pt x="50" y="117"/>
                </a:lnTo>
                <a:lnTo>
                  <a:pt x="48" y="117"/>
                </a:lnTo>
                <a:lnTo>
                  <a:pt x="48" y="115"/>
                </a:lnTo>
                <a:lnTo>
                  <a:pt x="47" y="115"/>
                </a:lnTo>
                <a:lnTo>
                  <a:pt x="47" y="110"/>
                </a:lnTo>
                <a:lnTo>
                  <a:pt x="45" y="110"/>
                </a:lnTo>
                <a:lnTo>
                  <a:pt x="45" y="107"/>
                </a:lnTo>
                <a:lnTo>
                  <a:pt x="43" y="107"/>
                </a:lnTo>
                <a:lnTo>
                  <a:pt x="43" y="103"/>
                </a:lnTo>
                <a:lnTo>
                  <a:pt x="42" y="103"/>
                </a:lnTo>
                <a:lnTo>
                  <a:pt x="42" y="101"/>
                </a:lnTo>
                <a:lnTo>
                  <a:pt x="40" y="101"/>
                </a:lnTo>
                <a:lnTo>
                  <a:pt x="40" y="98"/>
                </a:lnTo>
                <a:lnTo>
                  <a:pt x="39" y="98"/>
                </a:lnTo>
                <a:lnTo>
                  <a:pt x="39" y="95"/>
                </a:lnTo>
                <a:lnTo>
                  <a:pt x="38" y="95"/>
                </a:lnTo>
                <a:lnTo>
                  <a:pt x="38" y="93"/>
                </a:lnTo>
                <a:lnTo>
                  <a:pt x="36" y="93"/>
                </a:lnTo>
                <a:lnTo>
                  <a:pt x="36" y="91"/>
                </a:lnTo>
                <a:lnTo>
                  <a:pt x="35" y="91"/>
                </a:lnTo>
                <a:lnTo>
                  <a:pt x="35" y="88"/>
                </a:lnTo>
                <a:lnTo>
                  <a:pt x="33" y="88"/>
                </a:lnTo>
                <a:lnTo>
                  <a:pt x="33" y="83"/>
                </a:lnTo>
                <a:lnTo>
                  <a:pt x="31" y="83"/>
                </a:lnTo>
                <a:lnTo>
                  <a:pt x="31" y="74"/>
                </a:lnTo>
                <a:lnTo>
                  <a:pt x="30" y="74"/>
                </a:lnTo>
                <a:lnTo>
                  <a:pt x="30" y="68"/>
                </a:lnTo>
                <a:lnTo>
                  <a:pt x="29" y="68"/>
                </a:lnTo>
                <a:lnTo>
                  <a:pt x="29" y="63"/>
                </a:lnTo>
                <a:lnTo>
                  <a:pt x="27" y="63"/>
                </a:lnTo>
                <a:lnTo>
                  <a:pt x="27" y="59"/>
                </a:lnTo>
                <a:lnTo>
                  <a:pt x="26" y="59"/>
                </a:lnTo>
                <a:lnTo>
                  <a:pt x="26" y="53"/>
                </a:lnTo>
                <a:lnTo>
                  <a:pt x="25" y="53"/>
                </a:lnTo>
                <a:lnTo>
                  <a:pt x="25" y="50"/>
                </a:lnTo>
                <a:lnTo>
                  <a:pt x="24" y="50"/>
                </a:lnTo>
                <a:lnTo>
                  <a:pt x="24" y="44"/>
                </a:lnTo>
                <a:lnTo>
                  <a:pt x="22" y="44"/>
                </a:lnTo>
                <a:lnTo>
                  <a:pt x="22" y="39"/>
                </a:lnTo>
                <a:lnTo>
                  <a:pt x="21" y="39"/>
                </a:lnTo>
                <a:lnTo>
                  <a:pt x="21" y="35"/>
                </a:lnTo>
                <a:lnTo>
                  <a:pt x="20" y="35"/>
                </a:lnTo>
                <a:lnTo>
                  <a:pt x="20" y="30"/>
                </a:lnTo>
                <a:lnTo>
                  <a:pt x="19" y="30"/>
                </a:lnTo>
                <a:lnTo>
                  <a:pt x="19" y="24"/>
                </a:lnTo>
                <a:lnTo>
                  <a:pt x="17" y="24"/>
                </a:lnTo>
                <a:lnTo>
                  <a:pt x="17" y="20"/>
                </a:lnTo>
                <a:lnTo>
                  <a:pt x="16" y="20"/>
                </a:lnTo>
                <a:lnTo>
                  <a:pt x="16" y="12"/>
                </a:lnTo>
                <a:lnTo>
                  <a:pt x="13" y="12"/>
                </a:lnTo>
                <a:lnTo>
                  <a:pt x="13" y="10"/>
                </a:lnTo>
                <a:lnTo>
                  <a:pt x="12" y="10"/>
                </a:lnTo>
                <a:lnTo>
                  <a:pt x="12" y="8"/>
                </a:lnTo>
                <a:lnTo>
                  <a:pt x="10" y="8"/>
                </a:lnTo>
                <a:lnTo>
                  <a:pt x="10" y="3"/>
                </a:lnTo>
                <a:lnTo>
                  <a:pt x="5" y="3"/>
                </a:lnTo>
                <a:lnTo>
                  <a:pt x="5" y="0"/>
                </a:lnTo>
                <a:lnTo>
                  <a:pt x="0" y="0"/>
                </a:lnTo>
              </a:path>
            </a:pathLst>
          </a:cu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Freeform 19"/>
          <p:cNvSpPr>
            <a:spLocks/>
          </p:cNvSpPr>
          <p:nvPr/>
        </p:nvSpPr>
        <p:spPr bwMode="auto">
          <a:xfrm>
            <a:off x="5215064" y="3023675"/>
            <a:ext cx="3098722" cy="2195870"/>
          </a:xfrm>
          <a:custGeom>
            <a:avLst/>
            <a:gdLst>
              <a:gd name="T0" fmla="*/ 246 w 246"/>
              <a:gd name="T1" fmla="*/ 166 h 170"/>
              <a:gd name="T2" fmla="*/ 243 w 246"/>
              <a:gd name="T3" fmla="*/ 163 h 170"/>
              <a:gd name="T4" fmla="*/ 233 w 246"/>
              <a:gd name="T5" fmla="*/ 159 h 170"/>
              <a:gd name="T6" fmla="*/ 189 w 246"/>
              <a:gd name="T7" fmla="*/ 154 h 170"/>
              <a:gd name="T8" fmla="*/ 159 w 246"/>
              <a:gd name="T9" fmla="*/ 150 h 170"/>
              <a:gd name="T10" fmla="*/ 150 w 246"/>
              <a:gd name="T11" fmla="*/ 147 h 170"/>
              <a:gd name="T12" fmla="*/ 149 w 246"/>
              <a:gd name="T13" fmla="*/ 143 h 170"/>
              <a:gd name="T14" fmla="*/ 139 w 246"/>
              <a:gd name="T15" fmla="*/ 139 h 170"/>
              <a:gd name="T16" fmla="*/ 136 w 246"/>
              <a:gd name="T17" fmla="*/ 135 h 170"/>
              <a:gd name="T18" fmla="*/ 134 w 246"/>
              <a:gd name="T19" fmla="*/ 132 h 170"/>
              <a:gd name="T20" fmla="*/ 132 w 246"/>
              <a:gd name="T21" fmla="*/ 127 h 170"/>
              <a:gd name="T22" fmla="*/ 131 w 246"/>
              <a:gd name="T23" fmla="*/ 124 h 170"/>
              <a:gd name="T24" fmla="*/ 129 w 246"/>
              <a:gd name="T25" fmla="*/ 120 h 170"/>
              <a:gd name="T26" fmla="*/ 124 w 246"/>
              <a:gd name="T27" fmla="*/ 116 h 170"/>
              <a:gd name="T28" fmla="*/ 119 w 246"/>
              <a:gd name="T29" fmla="*/ 113 h 170"/>
              <a:gd name="T30" fmla="*/ 113 w 246"/>
              <a:gd name="T31" fmla="*/ 110 h 170"/>
              <a:gd name="T32" fmla="*/ 111 w 246"/>
              <a:gd name="T33" fmla="*/ 105 h 170"/>
              <a:gd name="T34" fmla="*/ 108 w 246"/>
              <a:gd name="T35" fmla="*/ 101 h 170"/>
              <a:gd name="T36" fmla="*/ 95 w 246"/>
              <a:gd name="T37" fmla="*/ 97 h 170"/>
              <a:gd name="T38" fmla="*/ 94 w 246"/>
              <a:gd name="T39" fmla="*/ 90 h 170"/>
              <a:gd name="T40" fmla="*/ 91 w 246"/>
              <a:gd name="T41" fmla="*/ 85 h 170"/>
              <a:gd name="T42" fmla="*/ 79 w 246"/>
              <a:gd name="T43" fmla="*/ 82 h 170"/>
              <a:gd name="T44" fmla="*/ 75 w 246"/>
              <a:gd name="T45" fmla="*/ 79 h 170"/>
              <a:gd name="T46" fmla="*/ 74 w 246"/>
              <a:gd name="T47" fmla="*/ 72 h 170"/>
              <a:gd name="T48" fmla="*/ 72 w 246"/>
              <a:gd name="T49" fmla="*/ 65 h 170"/>
              <a:gd name="T50" fmla="*/ 71 w 246"/>
              <a:gd name="T51" fmla="*/ 61 h 170"/>
              <a:gd name="T52" fmla="*/ 64 w 246"/>
              <a:gd name="T53" fmla="*/ 58 h 170"/>
              <a:gd name="T54" fmla="*/ 62 w 246"/>
              <a:gd name="T55" fmla="*/ 51 h 170"/>
              <a:gd name="T56" fmla="*/ 59 w 246"/>
              <a:gd name="T57" fmla="*/ 48 h 170"/>
              <a:gd name="T58" fmla="*/ 57 w 246"/>
              <a:gd name="T59" fmla="*/ 45 h 170"/>
              <a:gd name="T60" fmla="*/ 54 w 246"/>
              <a:gd name="T61" fmla="*/ 42 h 170"/>
              <a:gd name="T62" fmla="*/ 52 w 246"/>
              <a:gd name="T63" fmla="*/ 36 h 170"/>
              <a:gd name="T64" fmla="*/ 51 w 246"/>
              <a:gd name="T65" fmla="*/ 32 h 170"/>
              <a:gd name="T66" fmla="*/ 49 w 246"/>
              <a:gd name="T67" fmla="*/ 29 h 170"/>
              <a:gd name="T68" fmla="*/ 44 w 246"/>
              <a:gd name="T69" fmla="*/ 26 h 170"/>
              <a:gd name="T70" fmla="*/ 40 w 246"/>
              <a:gd name="T71" fmla="*/ 23 h 170"/>
              <a:gd name="T72" fmla="*/ 34 w 246"/>
              <a:gd name="T73" fmla="*/ 17 h 170"/>
              <a:gd name="T74" fmla="*/ 32 w 246"/>
              <a:gd name="T75" fmla="*/ 14 h 170"/>
              <a:gd name="T76" fmla="*/ 29 w 246"/>
              <a:gd name="T77" fmla="*/ 11 h 170"/>
              <a:gd name="T78" fmla="*/ 27 w 246"/>
              <a:gd name="T79" fmla="*/ 9 h 170"/>
              <a:gd name="T80" fmla="*/ 23 w 246"/>
              <a:gd name="T81" fmla="*/ 5 h 170"/>
              <a:gd name="T82" fmla="*/ 16 w 246"/>
              <a:gd name="T83" fmla="*/ 3 h 170"/>
              <a:gd name="T84" fmla="*/ 12 w 246"/>
              <a:gd name="T8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 h="170">
                <a:moveTo>
                  <a:pt x="246" y="170"/>
                </a:moveTo>
                <a:lnTo>
                  <a:pt x="246" y="166"/>
                </a:lnTo>
                <a:lnTo>
                  <a:pt x="243" y="166"/>
                </a:lnTo>
                <a:lnTo>
                  <a:pt x="243" y="163"/>
                </a:lnTo>
                <a:lnTo>
                  <a:pt x="233" y="163"/>
                </a:lnTo>
                <a:lnTo>
                  <a:pt x="233" y="159"/>
                </a:lnTo>
                <a:lnTo>
                  <a:pt x="189" y="159"/>
                </a:lnTo>
                <a:lnTo>
                  <a:pt x="189" y="154"/>
                </a:lnTo>
                <a:lnTo>
                  <a:pt x="159" y="154"/>
                </a:lnTo>
                <a:lnTo>
                  <a:pt x="159" y="150"/>
                </a:lnTo>
                <a:lnTo>
                  <a:pt x="150" y="150"/>
                </a:lnTo>
                <a:lnTo>
                  <a:pt x="150" y="147"/>
                </a:lnTo>
                <a:lnTo>
                  <a:pt x="149" y="147"/>
                </a:lnTo>
                <a:lnTo>
                  <a:pt x="149" y="143"/>
                </a:lnTo>
                <a:lnTo>
                  <a:pt x="139" y="143"/>
                </a:lnTo>
                <a:lnTo>
                  <a:pt x="139" y="139"/>
                </a:lnTo>
                <a:lnTo>
                  <a:pt x="136" y="139"/>
                </a:lnTo>
                <a:lnTo>
                  <a:pt x="136" y="135"/>
                </a:lnTo>
                <a:lnTo>
                  <a:pt x="134" y="135"/>
                </a:lnTo>
                <a:lnTo>
                  <a:pt x="134" y="132"/>
                </a:lnTo>
                <a:lnTo>
                  <a:pt x="132" y="132"/>
                </a:lnTo>
                <a:lnTo>
                  <a:pt x="132" y="127"/>
                </a:lnTo>
                <a:lnTo>
                  <a:pt x="131" y="127"/>
                </a:lnTo>
                <a:lnTo>
                  <a:pt x="131" y="124"/>
                </a:lnTo>
                <a:lnTo>
                  <a:pt x="129" y="124"/>
                </a:lnTo>
                <a:lnTo>
                  <a:pt x="129" y="120"/>
                </a:lnTo>
                <a:lnTo>
                  <a:pt x="124" y="120"/>
                </a:lnTo>
                <a:lnTo>
                  <a:pt x="124" y="116"/>
                </a:lnTo>
                <a:lnTo>
                  <a:pt x="119" y="116"/>
                </a:lnTo>
                <a:lnTo>
                  <a:pt x="119" y="113"/>
                </a:lnTo>
                <a:lnTo>
                  <a:pt x="113" y="113"/>
                </a:lnTo>
                <a:lnTo>
                  <a:pt x="113" y="110"/>
                </a:lnTo>
                <a:lnTo>
                  <a:pt x="111" y="110"/>
                </a:lnTo>
                <a:lnTo>
                  <a:pt x="111" y="105"/>
                </a:lnTo>
                <a:lnTo>
                  <a:pt x="108" y="105"/>
                </a:lnTo>
                <a:lnTo>
                  <a:pt x="108" y="101"/>
                </a:lnTo>
                <a:lnTo>
                  <a:pt x="95" y="101"/>
                </a:lnTo>
                <a:lnTo>
                  <a:pt x="95" y="97"/>
                </a:lnTo>
                <a:lnTo>
                  <a:pt x="94" y="97"/>
                </a:lnTo>
                <a:lnTo>
                  <a:pt x="94" y="90"/>
                </a:lnTo>
                <a:lnTo>
                  <a:pt x="91" y="90"/>
                </a:lnTo>
                <a:lnTo>
                  <a:pt x="91" y="85"/>
                </a:lnTo>
                <a:lnTo>
                  <a:pt x="79" y="85"/>
                </a:lnTo>
                <a:lnTo>
                  <a:pt x="79" y="82"/>
                </a:lnTo>
                <a:lnTo>
                  <a:pt x="75" y="82"/>
                </a:lnTo>
                <a:lnTo>
                  <a:pt x="75" y="79"/>
                </a:lnTo>
                <a:lnTo>
                  <a:pt x="74" y="79"/>
                </a:lnTo>
                <a:lnTo>
                  <a:pt x="74" y="72"/>
                </a:lnTo>
                <a:lnTo>
                  <a:pt x="72" y="72"/>
                </a:lnTo>
                <a:lnTo>
                  <a:pt x="72" y="65"/>
                </a:lnTo>
                <a:lnTo>
                  <a:pt x="71" y="65"/>
                </a:lnTo>
                <a:lnTo>
                  <a:pt x="71" y="61"/>
                </a:lnTo>
                <a:lnTo>
                  <a:pt x="64" y="61"/>
                </a:lnTo>
                <a:lnTo>
                  <a:pt x="64" y="58"/>
                </a:lnTo>
                <a:lnTo>
                  <a:pt x="62" y="58"/>
                </a:lnTo>
                <a:lnTo>
                  <a:pt x="62" y="51"/>
                </a:lnTo>
                <a:lnTo>
                  <a:pt x="59" y="51"/>
                </a:lnTo>
                <a:lnTo>
                  <a:pt x="59" y="48"/>
                </a:lnTo>
                <a:lnTo>
                  <a:pt x="57" y="48"/>
                </a:lnTo>
                <a:lnTo>
                  <a:pt x="57" y="45"/>
                </a:lnTo>
                <a:lnTo>
                  <a:pt x="54" y="45"/>
                </a:lnTo>
                <a:lnTo>
                  <a:pt x="54" y="42"/>
                </a:lnTo>
                <a:lnTo>
                  <a:pt x="52" y="42"/>
                </a:lnTo>
                <a:lnTo>
                  <a:pt x="52" y="36"/>
                </a:lnTo>
                <a:lnTo>
                  <a:pt x="51" y="36"/>
                </a:lnTo>
                <a:lnTo>
                  <a:pt x="51" y="32"/>
                </a:lnTo>
                <a:lnTo>
                  <a:pt x="49" y="32"/>
                </a:lnTo>
                <a:lnTo>
                  <a:pt x="49" y="29"/>
                </a:lnTo>
                <a:lnTo>
                  <a:pt x="44" y="29"/>
                </a:lnTo>
                <a:lnTo>
                  <a:pt x="44" y="26"/>
                </a:lnTo>
                <a:lnTo>
                  <a:pt x="40" y="26"/>
                </a:lnTo>
                <a:lnTo>
                  <a:pt x="40" y="23"/>
                </a:lnTo>
                <a:lnTo>
                  <a:pt x="34" y="23"/>
                </a:lnTo>
                <a:lnTo>
                  <a:pt x="34" y="17"/>
                </a:lnTo>
                <a:lnTo>
                  <a:pt x="32" y="17"/>
                </a:lnTo>
                <a:lnTo>
                  <a:pt x="32" y="14"/>
                </a:lnTo>
                <a:lnTo>
                  <a:pt x="29" y="14"/>
                </a:lnTo>
                <a:lnTo>
                  <a:pt x="29" y="11"/>
                </a:lnTo>
                <a:lnTo>
                  <a:pt x="27" y="11"/>
                </a:lnTo>
                <a:lnTo>
                  <a:pt x="27" y="9"/>
                </a:lnTo>
                <a:lnTo>
                  <a:pt x="23" y="9"/>
                </a:lnTo>
                <a:lnTo>
                  <a:pt x="23" y="5"/>
                </a:lnTo>
                <a:lnTo>
                  <a:pt x="16" y="5"/>
                </a:lnTo>
                <a:lnTo>
                  <a:pt x="16" y="3"/>
                </a:lnTo>
                <a:lnTo>
                  <a:pt x="12" y="3"/>
                </a:lnTo>
                <a:lnTo>
                  <a:pt x="12" y="0"/>
                </a:lnTo>
                <a:lnTo>
                  <a:pt x="0" y="0"/>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Freeform 20"/>
          <p:cNvSpPr>
            <a:spLocks/>
          </p:cNvSpPr>
          <p:nvPr/>
        </p:nvSpPr>
        <p:spPr bwMode="auto">
          <a:xfrm>
            <a:off x="5215064" y="3023675"/>
            <a:ext cx="3275072" cy="2157119"/>
          </a:xfrm>
          <a:custGeom>
            <a:avLst/>
            <a:gdLst>
              <a:gd name="T0" fmla="*/ 260 w 260"/>
              <a:gd name="T1" fmla="*/ 160 h 167"/>
              <a:gd name="T2" fmla="*/ 237 w 260"/>
              <a:gd name="T3" fmla="*/ 157 h 167"/>
              <a:gd name="T4" fmla="*/ 193 w 260"/>
              <a:gd name="T5" fmla="*/ 155 h 167"/>
              <a:gd name="T6" fmla="*/ 174 w 260"/>
              <a:gd name="T7" fmla="*/ 154 h 167"/>
              <a:gd name="T8" fmla="*/ 159 w 260"/>
              <a:gd name="T9" fmla="*/ 152 h 167"/>
              <a:gd name="T10" fmla="*/ 150 w 260"/>
              <a:gd name="T11" fmla="*/ 151 h 167"/>
              <a:gd name="T12" fmla="*/ 146 w 260"/>
              <a:gd name="T13" fmla="*/ 149 h 167"/>
              <a:gd name="T14" fmla="*/ 123 w 260"/>
              <a:gd name="T15" fmla="*/ 148 h 167"/>
              <a:gd name="T16" fmla="*/ 116 w 260"/>
              <a:gd name="T17" fmla="*/ 147 h 167"/>
              <a:gd name="T18" fmla="*/ 114 w 260"/>
              <a:gd name="T19" fmla="*/ 145 h 167"/>
              <a:gd name="T20" fmla="*/ 108 w 260"/>
              <a:gd name="T21" fmla="*/ 144 h 167"/>
              <a:gd name="T22" fmla="*/ 102 w 260"/>
              <a:gd name="T23" fmla="*/ 142 h 167"/>
              <a:gd name="T24" fmla="*/ 100 w 260"/>
              <a:gd name="T25" fmla="*/ 138 h 167"/>
              <a:gd name="T26" fmla="*/ 98 w 260"/>
              <a:gd name="T27" fmla="*/ 136 h 167"/>
              <a:gd name="T28" fmla="*/ 96 w 260"/>
              <a:gd name="T29" fmla="*/ 134 h 167"/>
              <a:gd name="T30" fmla="*/ 95 w 260"/>
              <a:gd name="T31" fmla="*/ 133 h 167"/>
              <a:gd name="T32" fmla="*/ 92 w 260"/>
              <a:gd name="T33" fmla="*/ 131 h 167"/>
              <a:gd name="T34" fmla="*/ 90 w 260"/>
              <a:gd name="T35" fmla="*/ 128 h 167"/>
              <a:gd name="T36" fmla="*/ 89 w 260"/>
              <a:gd name="T37" fmla="*/ 126 h 167"/>
              <a:gd name="T38" fmla="*/ 84 w 260"/>
              <a:gd name="T39" fmla="*/ 124 h 167"/>
              <a:gd name="T40" fmla="*/ 83 w 260"/>
              <a:gd name="T41" fmla="*/ 122 h 167"/>
              <a:gd name="T42" fmla="*/ 79 w 260"/>
              <a:gd name="T43" fmla="*/ 120 h 167"/>
              <a:gd name="T44" fmla="*/ 76 w 260"/>
              <a:gd name="T45" fmla="*/ 117 h 167"/>
              <a:gd name="T46" fmla="*/ 74 w 260"/>
              <a:gd name="T47" fmla="*/ 114 h 167"/>
              <a:gd name="T48" fmla="*/ 72 w 260"/>
              <a:gd name="T49" fmla="*/ 110 h 167"/>
              <a:gd name="T50" fmla="*/ 71 w 260"/>
              <a:gd name="T51" fmla="*/ 107 h 167"/>
              <a:gd name="T52" fmla="*/ 69 w 260"/>
              <a:gd name="T53" fmla="*/ 105 h 167"/>
              <a:gd name="T54" fmla="*/ 67 w 260"/>
              <a:gd name="T55" fmla="*/ 104 h 167"/>
              <a:gd name="T56" fmla="*/ 65 w 260"/>
              <a:gd name="T57" fmla="*/ 101 h 167"/>
              <a:gd name="T58" fmla="*/ 61 w 260"/>
              <a:gd name="T59" fmla="*/ 96 h 167"/>
              <a:gd name="T60" fmla="*/ 60 w 260"/>
              <a:gd name="T61" fmla="*/ 93 h 167"/>
              <a:gd name="T62" fmla="*/ 58 w 260"/>
              <a:gd name="T63" fmla="*/ 89 h 167"/>
              <a:gd name="T64" fmla="*/ 57 w 260"/>
              <a:gd name="T65" fmla="*/ 87 h 167"/>
              <a:gd name="T66" fmla="*/ 55 w 260"/>
              <a:gd name="T67" fmla="*/ 83 h 167"/>
              <a:gd name="T68" fmla="*/ 53 w 260"/>
              <a:gd name="T69" fmla="*/ 78 h 167"/>
              <a:gd name="T70" fmla="*/ 52 w 260"/>
              <a:gd name="T71" fmla="*/ 75 h 167"/>
              <a:gd name="T72" fmla="*/ 50 w 260"/>
              <a:gd name="T73" fmla="*/ 70 h 167"/>
              <a:gd name="T74" fmla="*/ 48 w 260"/>
              <a:gd name="T75" fmla="*/ 66 h 167"/>
              <a:gd name="T76" fmla="*/ 47 w 260"/>
              <a:gd name="T77" fmla="*/ 64 h 167"/>
              <a:gd name="T78" fmla="*/ 45 w 260"/>
              <a:gd name="T79" fmla="*/ 61 h 167"/>
              <a:gd name="T80" fmla="*/ 44 w 260"/>
              <a:gd name="T81" fmla="*/ 59 h 167"/>
              <a:gd name="T82" fmla="*/ 41 w 260"/>
              <a:gd name="T83" fmla="*/ 56 h 167"/>
              <a:gd name="T84" fmla="*/ 39 w 260"/>
              <a:gd name="T85" fmla="*/ 54 h 167"/>
              <a:gd name="T86" fmla="*/ 38 w 260"/>
              <a:gd name="T87" fmla="*/ 51 h 167"/>
              <a:gd name="T88" fmla="*/ 35 w 260"/>
              <a:gd name="T89" fmla="*/ 49 h 167"/>
              <a:gd name="T90" fmla="*/ 33 w 260"/>
              <a:gd name="T91" fmla="*/ 47 h 167"/>
              <a:gd name="T92" fmla="*/ 32 w 260"/>
              <a:gd name="T93" fmla="*/ 44 h 167"/>
              <a:gd name="T94" fmla="*/ 30 w 260"/>
              <a:gd name="T95" fmla="*/ 42 h 167"/>
              <a:gd name="T96" fmla="*/ 28 w 260"/>
              <a:gd name="T97" fmla="*/ 36 h 167"/>
              <a:gd name="T98" fmla="*/ 27 w 260"/>
              <a:gd name="T99" fmla="*/ 34 h 167"/>
              <a:gd name="T100" fmla="*/ 26 w 260"/>
              <a:gd name="T101" fmla="*/ 32 h 167"/>
              <a:gd name="T102" fmla="*/ 24 w 260"/>
              <a:gd name="T103" fmla="*/ 28 h 167"/>
              <a:gd name="T104" fmla="*/ 22 w 260"/>
              <a:gd name="T105" fmla="*/ 26 h 167"/>
              <a:gd name="T106" fmla="*/ 21 w 260"/>
              <a:gd name="T107" fmla="*/ 22 h 167"/>
              <a:gd name="T108" fmla="*/ 19 w 260"/>
              <a:gd name="T109" fmla="*/ 18 h 167"/>
              <a:gd name="T110" fmla="*/ 18 w 260"/>
              <a:gd name="T111" fmla="*/ 12 h 167"/>
              <a:gd name="T112" fmla="*/ 16 w 260"/>
              <a:gd name="T113" fmla="*/ 7 h 167"/>
              <a:gd name="T114" fmla="*/ 11 w 260"/>
              <a:gd name="T115" fmla="*/ 5 h 167"/>
              <a:gd name="T116" fmla="*/ 8 w 260"/>
              <a:gd name="T117" fmla="*/ 3 h 167"/>
              <a:gd name="T118" fmla="*/ 0 w 260"/>
              <a:gd name="T1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0" h="167">
                <a:moveTo>
                  <a:pt x="260" y="167"/>
                </a:moveTo>
                <a:lnTo>
                  <a:pt x="260" y="160"/>
                </a:lnTo>
                <a:lnTo>
                  <a:pt x="237" y="160"/>
                </a:lnTo>
                <a:lnTo>
                  <a:pt x="237" y="157"/>
                </a:lnTo>
                <a:lnTo>
                  <a:pt x="193" y="157"/>
                </a:lnTo>
                <a:lnTo>
                  <a:pt x="193" y="155"/>
                </a:lnTo>
                <a:lnTo>
                  <a:pt x="174" y="155"/>
                </a:lnTo>
                <a:lnTo>
                  <a:pt x="174" y="154"/>
                </a:lnTo>
                <a:lnTo>
                  <a:pt x="159" y="154"/>
                </a:lnTo>
                <a:lnTo>
                  <a:pt x="159" y="152"/>
                </a:lnTo>
                <a:lnTo>
                  <a:pt x="150" y="152"/>
                </a:lnTo>
                <a:lnTo>
                  <a:pt x="150" y="151"/>
                </a:lnTo>
                <a:lnTo>
                  <a:pt x="146" y="151"/>
                </a:lnTo>
                <a:lnTo>
                  <a:pt x="146" y="149"/>
                </a:lnTo>
                <a:lnTo>
                  <a:pt x="123" y="149"/>
                </a:lnTo>
                <a:lnTo>
                  <a:pt x="123" y="148"/>
                </a:lnTo>
                <a:lnTo>
                  <a:pt x="116" y="148"/>
                </a:lnTo>
                <a:lnTo>
                  <a:pt x="116" y="147"/>
                </a:lnTo>
                <a:lnTo>
                  <a:pt x="114" y="147"/>
                </a:lnTo>
                <a:lnTo>
                  <a:pt x="114" y="145"/>
                </a:lnTo>
                <a:lnTo>
                  <a:pt x="108" y="145"/>
                </a:lnTo>
                <a:lnTo>
                  <a:pt x="108" y="144"/>
                </a:lnTo>
                <a:lnTo>
                  <a:pt x="102" y="144"/>
                </a:lnTo>
                <a:lnTo>
                  <a:pt x="102" y="142"/>
                </a:lnTo>
                <a:lnTo>
                  <a:pt x="100" y="142"/>
                </a:lnTo>
                <a:lnTo>
                  <a:pt x="100" y="138"/>
                </a:lnTo>
                <a:lnTo>
                  <a:pt x="98" y="138"/>
                </a:lnTo>
                <a:lnTo>
                  <a:pt x="98" y="136"/>
                </a:lnTo>
                <a:lnTo>
                  <a:pt x="96" y="136"/>
                </a:lnTo>
                <a:lnTo>
                  <a:pt x="96" y="134"/>
                </a:lnTo>
                <a:lnTo>
                  <a:pt x="95" y="134"/>
                </a:lnTo>
                <a:lnTo>
                  <a:pt x="95" y="133"/>
                </a:lnTo>
                <a:lnTo>
                  <a:pt x="92" y="133"/>
                </a:lnTo>
                <a:lnTo>
                  <a:pt x="92" y="131"/>
                </a:lnTo>
                <a:lnTo>
                  <a:pt x="90" y="131"/>
                </a:lnTo>
                <a:lnTo>
                  <a:pt x="90" y="128"/>
                </a:lnTo>
                <a:lnTo>
                  <a:pt x="89" y="128"/>
                </a:lnTo>
                <a:lnTo>
                  <a:pt x="89" y="126"/>
                </a:lnTo>
                <a:lnTo>
                  <a:pt x="84" y="126"/>
                </a:lnTo>
                <a:lnTo>
                  <a:pt x="84" y="124"/>
                </a:lnTo>
                <a:lnTo>
                  <a:pt x="83" y="124"/>
                </a:lnTo>
                <a:lnTo>
                  <a:pt x="83" y="122"/>
                </a:lnTo>
                <a:lnTo>
                  <a:pt x="79" y="122"/>
                </a:lnTo>
                <a:lnTo>
                  <a:pt x="79" y="120"/>
                </a:lnTo>
                <a:lnTo>
                  <a:pt x="76" y="120"/>
                </a:lnTo>
                <a:lnTo>
                  <a:pt x="76" y="117"/>
                </a:lnTo>
                <a:lnTo>
                  <a:pt x="74" y="117"/>
                </a:lnTo>
                <a:lnTo>
                  <a:pt x="74" y="114"/>
                </a:lnTo>
                <a:lnTo>
                  <a:pt x="72" y="114"/>
                </a:lnTo>
                <a:lnTo>
                  <a:pt x="72" y="110"/>
                </a:lnTo>
                <a:lnTo>
                  <a:pt x="71" y="110"/>
                </a:lnTo>
                <a:lnTo>
                  <a:pt x="71" y="107"/>
                </a:lnTo>
                <a:lnTo>
                  <a:pt x="69" y="107"/>
                </a:lnTo>
                <a:lnTo>
                  <a:pt x="69" y="105"/>
                </a:lnTo>
                <a:lnTo>
                  <a:pt x="67" y="105"/>
                </a:lnTo>
                <a:lnTo>
                  <a:pt x="67" y="104"/>
                </a:lnTo>
                <a:lnTo>
                  <a:pt x="65" y="104"/>
                </a:lnTo>
                <a:lnTo>
                  <a:pt x="65" y="101"/>
                </a:lnTo>
                <a:lnTo>
                  <a:pt x="61" y="101"/>
                </a:lnTo>
                <a:lnTo>
                  <a:pt x="61" y="96"/>
                </a:lnTo>
                <a:lnTo>
                  <a:pt x="60" y="96"/>
                </a:lnTo>
                <a:lnTo>
                  <a:pt x="60" y="93"/>
                </a:lnTo>
                <a:lnTo>
                  <a:pt x="58" y="93"/>
                </a:lnTo>
                <a:lnTo>
                  <a:pt x="58" y="89"/>
                </a:lnTo>
                <a:lnTo>
                  <a:pt x="57" y="89"/>
                </a:lnTo>
                <a:lnTo>
                  <a:pt x="57" y="87"/>
                </a:lnTo>
                <a:lnTo>
                  <a:pt x="55" y="87"/>
                </a:lnTo>
                <a:lnTo>
                  <a:pt x="55" y="83"/>
                </a:lnTo>
                <a:lnTo>
                  <a:pt x="53" y="83"/>
                </a:lnTo>
                <a:lnTo>
                  <a:pt x="53" y="78"/>
                </a:lnTo>
                <a:lnTo>
                  <a:pt x="52" y="78"/>
                </a:lnTo>
                <a:lnTo>
                  <a:pt x="52" y="75"/>
                </a:lnTo>
                <a:lnTo>
                  <a:pt x="50" y="75"/>
                </a:lnTo>
                <a:lnTo>
                  <a:pt x="50" y="70"/>
                </a:lnTo>
                <a:lnTo>
                  <a:pt x="48" y="70"/>
                </a:lnTo>
                <a:lnTo>
                  <a:pt x="48" y="66"/>
                </a:lnTo>
                <a:lnTo>
                  <a:pt x="47" y="66"/>
                </a:lnTo>
                <a:lnTo>
                  <a:pt x="47" y="64"/>
                </a:lnTo>
                <a:lnTo>
                  <a:pt x="45" y="64"/>
                </a:lnTo>
                <a:lnTo>
                  <a:pt x="45" y="61"/>
                </a:lnTo>
                <a:lnTo>
                  <a:pt x="44" y="61"/>
                </a:lnTo>
                <a:lnTo>
                  <a:pt x="44" y="59"/>
                </a:lnTo>
                <a:lnTo>
                  <a:pt x="41" y="59"/>
                </a:lnTo>
                <a:lnTo>
                  <a:pt x="41" y="56"/>
                </a:lnTo>
                <a:lnTo>
                  <a:pt x="39" y="56"/>
                </a:lnTo>
                <a:lnTo>
                  <a:pt x="39" y="54"/>
                </a:lnTo>
                <a:lnTo>
                  <a:pt x="38" y="54"/>
                </a:lnTo>
                <a:lnTo>
                  <a:pt x="38" y="51"/>
                </a:lnTo>
                <a:lnTo>
                  <a:pt x="35" y="51"/>
                </a:lnTo>
                <a:lnTo>
                  <a:pt x="35" y="49"/>
                </a:lnTo>
                <a:lnTo>
                  <a:pt x="33" y="49"/>
                </a:lnTo>
                <a:lnTo>
                  <a:pt x="33" y="47"/>
                </a:lnTo>
                <a:lnTo>
                  <a:pt x="32" y="47"/>
                </a:lnTo>
                <a:lnTo>
                  <a:pt x="32" y="44"/>
                </a:lnTo>
                <a:lnTo>
                  <a:pt x="32" y="42"/>
                </a:lnTo>
                <a:lnTo>
                  <a:pt x="30" y="42"/>
                </a:lnTo>
                <a:lnTo>
                  <a:pt x="30" y="36"/>
                </a:lnTo>
                <a:lnTo>
                  <a:pt x="28" y="36"/>
                </a:lnTo>
                <a:lnTo>
                  <a:pt x="28" y="34"/>
                </a:lnTo>
                <a:lnTo>
                  <a:pt x="27" y="34"/>
                </a:lnTo>
                <a:lnTo>
                  <a:pt x="27" y="32"/>
                </a:lnTo>
                <a:lnTo>
                  <a:pt x="26" y="32"/>
                </a:lnTo>
                <a:lnTo>
                  <a:pt x="26" y="28"/>
                </a:lnTo>
                <a:lnTo>
                  <a:pt x="24" y="28"/>
                </a:lnTo>
                <a:lnTo>
                  <a:pt x="24" y="26"/>
                </a:lnTo>
                <a:lnTo>
                  <a:pt x="22" y="26"/>
                </a:lnTo>
                <a:lnTo>
                  <a:pt x="22" y="22"/>
                </a:lnTo>
                <a:lnTo>
                  <a:pt x="21" y="22"/>
                </a:lnTo>
                <a:lnTo>
                  <a:pt x="21" y="18"/>
                </a:lnTo>
                <a:lnTo>
                  <a:pt x="19" y="18"/>
                </a:lnTo>
                <a:lnTo>
                  <a:pt x="19" y="12"/>
                </a:lnTo>
                <a:lnTo>
                  <a:pt x="18" y="12"/>
                </a:lnTo>
                <a:lnTo>
                  <a:pt x="18" y="7"/>
                </a:lnTo>
                <a:lnTo>
                  <a:pt x="16" y="7"/>
                </a:lnTo>
                <a:lnTo>
                  <a:pt x="16" y="5"/>
                </a:lnTo>
                <a:lnTo>
                  <a:pt x="11" y="5"/>
                </a:lnTo>
                <a:lnTo>
                  <a:pt x="11" y="3"/>
                </a:lnTo>
                <a:lnTo>
                  <a:pt x="8" y="3"/>
                </a:lnTo>
                <a:lnTo>
                  <a:pt x="8" y="0"/>
                </a:lnTo>
                <a:lnTo>
                  <a:pt x="0" y="0"/>
                </a:lnTo>
              </a:path>
            </a:pathLst>
          </a:custGeom>
          <a:noFill/>
          <a:ln w="19050">
            <a:solidFill>
              <a:srgbClr val="00904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TextBox 27"/>
          <p:cNvSpPr txBox="1"/>
          <p:nvPr/>
        </p:nvSpPr>
        <p:spPr>
          <a:xfrm rot="16200000">
            <a:off x="4199434" y="3971598"/>
            <a:ext cx="899605"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Probability</a:t>
            </a:r>
          </a:p>
        </p:txBody>
      </p:sp>
      <p:sp>
        <p:nvSpPr>
          <p:cNvPr id="30" name="TextBox 29"/>
          <p:cNvSpPr txBox="1"/>
          <p:nvPr/>
        </p:nvSpPr>
        <p:spPr>
          <a:xfrm>
            <a:off x="4812875" y="5071984"/>
            <a:ext cx="397866"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0.0</a:t>
            </a:r>
          </a:p>
        </p:txBody>
      </p:sp>
      <p:sp>
        <p:nvSpPr>
          <p:cNvPr id="31" name="TextBox 30"/>
          <p:cNvSpPr txBox="1"/>
          <p:nvPr/>
        </p:nvSpPr>
        <p:spPr>
          <a:xfrm>
            <a:off x="5079530" y="5263287"/>
            <a:ext cx="269625"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0</a:t>
            </a:r>
          </a:p>
        </p:txBody>
      </p:sp>
      <p:sp>
        <p:nvSpPr>
          <p:cNvPr id="32" name="TextBox 31"/>
          <p:cNvSpPr txBox="1"/>
          <p:nvPr/>
        </p:nvSpPr>
        <p:spPr>
          <a:xfrm>
            <a:off x="4812875" y="4629995"/>
            <a:ext cx="397866"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0.2</a:t>
            </a:r>
          </a:p>
        </p:txBody>
      </p:sp>
      <p:sp>
        <p:nvSpPr>
          <p:cNvPr id="33" name="TextBox 32"/>
          <p:cNvSpPr txBox="1"/>
          <p:nvPr/>
        </p:nvSpPr>
        <p:spPr>
          <a:xfrm>
            <a:off x="4812875" y="4170192"/>
            <a:ext cx="397866"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0.4</a:t>
            </a:r>
          </a:p>
        </p:txBody>
      </p:sp>
      <p:sp>
        <p:nvSpPr>
          <p:cNvPr id="34" name="TextBox 33"/>
          <p:cNvSpPr txBox="1"/>
          <p:nvPr/>
        </p:nvSpPr>
        <p:spPr>
          <a:xfrm>
            <a:off x="4812875" y="3751955"/>
            <a:ext cx="397866"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0.6</a:t>
            </a:r>
          </a:p>
        </p:txBody>
      </p:sp>
      <p:sp>
        <p:nvSpPr>
          <p:cNvPr id="35" name="TextBox 34"/>
          <p:cNvSpPr txBox="1"/>
          <p:nvPr/>
        </p:nvSpPr>
        <p:spPr>
          <a:xfrm>
            <a:off x="4812875" y="3315904"/>
            <a:ext cx="397866"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0.8</a:t>
            </a:r>
          </a:p>
        </p:txBody>
      </p:sp>
      <p:sp>
        <p:nvSpPr>
          <p:cNvPr id="36" name="TextBox 35"/>
          <p:cNvSpPr txBox="1"/>
          <p:nvPr/>
        </p:nvSpPr>
        <p:spPr>
          <a:xfrm>
            <a:off x="4812875" y="2885791"/>
            <a:ext cx="397866"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1.0</a:t>
            </a:r>
          </a:p>
        </p:txBody>
      </p:sp>
      <p:sp>
        <p:nvSpPr>
          <p:cNvPr id="37" name="TextBox 36"/>
          <p:cNvSpPr txBox="1"/>
          <p:nvPr/>
        </p:nvSpPr>
        <p:spPr>
          <a:xfrm>
            <a:off x="5453454" y="5263287"/>
            <a:ext cx="35458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13</a:t>
            </a:r>
          </a:p>
        </p:txBody>
      </p:sp>
      <p:sp>
        <p:nvSpPr>
          <p:cNvPr id="38" name="TextBox 37"/>
          <p:cNvSpPr txBox="1"/>
          <p:nvPr/>
        </p:nvSpPr>
        <p:spPr>
          <a:xfrm>
            <a:off x="5859809" y="5263287"/>
            <a:ext cx="35458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26</a:t>
            </a:r>
          </a:p>
        </p:txBody>
      </p:sp>
      <p:sp>
        <p:nvSpPr>
          <p:cNvPr id="39" name="TextBox 38"/>
          <p:cNvSpPr txBox="1"/>
          <p:nvPr/>
        </p:nvSpPr>
        <p:spPr>
          <a:xfrm>
            <a:off x="6276212" y="5263287"/>
            <a:ext cx="35458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39</a:t>
            </a:r>
          </a:p>
        </p:txBody>
      </p:sp>
      <p:sp>
        <p:nvSpPr>
          <p:cNvPr id="40" name="TextBox 39"/>
          <p:cNvSpPr txBox="1"/>
          <p:nvPr/>
        </p:nvSpPr>
        <p:spPr>
          <a:xfrm>
            <a:off x="6677543" y="5263287"/>
            <a:ext cx="35458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52</a:t>
            </a:r>
          </a:p>
        </p:txBody>
      </p:sp>
      <p:sp>
        <p:nvSpPr>
          <p:cNvPr id="41" name="TextBox 40"/>
          <p:cNvSpPr txBox="1"/>
          <p:nvPr/>
        </p:nvSpPr>
        <p:spPr>
          <a:xfrm>
            <a:off x="7078874" y="5263287"/>
            <a:ext cx="35458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65</a:t>
            </a:r>
          </a:p>
        </p:txBody>
      </p:sp>
      <p:sp>
        <p:nvSpPr>
          <p:cNvPr id="42" name="TextBox 41"/>
          <p:cNvSpPr txBox="1"/>
          <p:nvPr/>
        </p:nvSpPr>
        <p:spPr>
          <a:xfrm>
            <a:off x="7490253" y="5263287"/>
            <a:ext cx="35458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78</a:t>
            </a:r>
          </a:p>
        </p:txBody>
      </p:sp>
      <p:sp>
        <p:nvSpPr>
          <p:cNvPr id="43" name="TextBox 42"/>
          <p:cNvSpPr txBox="1"/>
          <p:nvPr/>
        </p:nvSpPr>
        <p:spPr>
          <a:xfrm>
            <a:off x="7901632" y="5263287"/>
            <a:ext cx="35458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91</a:t>
            </a:r>
          </a:p>
        </p:txBody>
      </p:sp>
      <p:sp>
        <p:nvSpPr>
          <p:cNvPr id="44" name="TextBox 43"/>
          <p:cNvSpPr txBox="1"/>
          <p:nvPr/>
        </p:nvSpPr>
        <p:spPr>
          <a:xfrm>
            <a:off x="8280579" y="5263287"/>
            <a:ext cx="439544"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104</a:t>
            </a:r>
          </a:p>
        </p:txBody>
      </p:sp>
      <p:sp>
        <p:nvSpPr>
          <p:cNvPr id="29" name="TextBox 28"/>
          <p:cNvSpPr txBox="1"/>
          <p:nvPr/>
        </p:nvSpPr>
        <p:spPr>
          <a:xfrm>
            <a:off x="6322778" y="3196640"/>
            <a:ext cx="2577950" cy="646331"/>
          </a:xfrm>
          <a:prstGeom prst="rect">
            <a:avLst/>
          </a:prstGeom>
          <a:noFill/>
        </p:spPr>
        <p:txBody>
          <a:bodyPr wrap="none" rtlCol="0">
            <a:spAutoFit/>
          </a:bodyPr>
          <a:lstStyle/>
          <a:p>
            <a:pPr fontAlgn="base">
              <a:spcBef>
                <a:spcPct val="0"/>
              </a:spcBef>
              <a:spcAft>
                <a:spcPct val="0"/>
              </a:spcAft>
            </a:pPr>
            <a:r>
              <a:rPr lang="en-GB" sz="1200" dirty="0">
                <a:solidFill>
                  <a:srgbClr val="363636"/>
                </a:solidFill>
              </a:rPr>
              <a:t>&lt;</a:t>
            </a:r>
            <a:r>
              <a:rPr lang="en-GB" sz="1200" dirty="0" smtClean="0">
                <a:solidFill>
                  <a:srgbClr val="363636"/>
                </a:solidFill>
              </a:rPr>
              <a:t>6 </a:t>
            </a:r>
            <a:r>
              <a:rPr lang="en-GB" sz="1200" dirty="0" err="1" smtClean="0">
                <a:solidFill>
                  <a:srgbClr val="363636"/>
                </a:solidFill>
              </a:rPr>
              <a:t>mos</a:t>
            </a:r>
            <a:r>
              <a:rPr lang="en-GB" sz="1200" dirty="0">
                <a:solidFill>
                  <a:srgbClr val="363636"/>
                </a:solidFill>
              </a:rPr>
              <a:t>, N=116, median 3.0 </a:t>
            </a:r>
            <a:r>
              <a:rPr lang="en-GB" sz="1200" dirty="0" err="1" smtClean="0">
                <a:solidFill>
                  <a:srgbClr val="363636"/>
                </a:solidFill>
              </a:rPr>
              <a:t>mos</a:t>
            </a:r>
            <a:endParaRPr lang="en-GB" sz="1200" dirty="0">
              <a:solidFill>
                <a:srgbClr val="363636"/>
              </a:solidFill>
            </a:endParaRPr>
          </a:p>
          <a:p>
            <a:pPr fontAlgn="base">
              <a:spcBef>
                <a:spcPct val="0"/>
              </a:spcBef>
              <a:spcAft>
                <a:spcPct val="0"/>
              </a:spcAft>
            </a:pPr>
            <a:r>
              <a:rPr lang="en-GB" sz="1200" dirty="0">
                <a:solidFill>
                  <a:srgbClr val="363636"/>
                </a:solidFill>
              </a:rPr>
              <a:t>6–12 </a:t>
            </a:r>
            <a:r>
              <a:rPr lang="en-GB" sz="1200" dirty="0" err="1" smtClean="0">
                <a:solidFill>
                  <a:srgbClr val="363636"/>
                </a:solidFill>
              </a:rPr>
              <a:t>mos</a:t>
            </a:r>
            <a:r>
              <a:rPr lang="en-GB" sz="1200" dirty="0">
                <a:solidFill>
                  <a:srgbClr val="363636"/>
                </a:solidFill>
              </a:rPr>
              <a:t>, N=148, median 5.0 </a:t>
            </a:r>
            <a:r>
              <a:rPr lang="en-GB" sz="1200" dirty="0" err="1" smtClean="0">
                <a:solidFill>
                  <a:srgbClr val="363636"/>
                </a:solidFill>
              </a:rPr>
              <a:t>mos</a:t>
            </a:r>
            <a:endParaRPr lang="en-GB" sz="1200" dirty="0">
              <a:solidFill>
                <a:srgbClr val="363636"/>
              </a:solidFill>
            </a:endParaRPr>
          </a:p>
          <a:p>
            <a:pPr fontAlgn="base">
              <a:spcBef>
                <a:spcPct val="0"/>
              </a:spcBef>
              <a:spcAft>
                <a:spcPct val="0"/>
              </a:spcAft>
            </a:pPr>
            <a:r>
              <a:rPr lang="en-GB" sz="1200" dirty="0">
                <a:solidFill>
                  <a:srgbClr val="363636"/>
                </a:solidFill>
              </a:rPr>
              <a:t>&gt;12 </a:t>
            </a:r>
            <a:r>
              <a:rPr lang="en-GB" sz="1200" dirty="0" err="1" smtClean="0">
                <a:solidFill>
                  <a:srgbClr val="363636"/>
                </a:solidFill>
              </a:rPr>
              <a:t>mos</a:t>
            </a:r>
            <a:r>
              <a:rPr lang="en-GB" sz="1200" dirty="0">
                <a:solidFill>
                  <a:srgbClr val="363636"/>
                </a:solidFill>
              </a:rPr>
              <a:t>, N=66, median 7.1 </a:t>
            </a:r>
            <a:r>
              <a:rPr lang="en-GB" sz="1200" dirty="0" err="1" smtClean="0">
                <a:solidFill>
                  <a:srgbClr val="363636"/>
                </a:solidFill>
              </a:rPr>
              <a:t>mos</a:t>
            </a:r>
            <a:endParaRPr lang="en-GB" sz="1200" dirty="0">
              <a:solidFill>
                <a:srgbClr val="363636"/>
              </a:solidFill>
            </a:endParaRPr>
          </a:p>
        </p:txBody>
      </p:sp>
      <p:sp>
        <p:nvSpPr>
          <p:cNvPr id="46" name="TextBox 45"/>
          <p:cNvSpPr txBox="1"/>
          <p:nvPr/>
        </p:nvSpPr>
        <p:spPr>
          <a:xfrm>
            <a:off x="7214850" y="3778616"/>
            <a:ext cx="827471" cy="276999"/>
          </a:xfrm>
          <a:prstGeom prst="rect">
            <a:avLst/>
          </a:prstGeom>
          <a:noFill/>
        </p:spPr>
        <p:txBody>
          <a:bodyPr wrap="none" rtlCol="0">
            <a:spAutoFit/>
          </a:bodyPr>
          <a:lstStyle/>
          <a:p>
            <a:pPr fontAlgn="base">
              <a:spcBef>
                <a:spcPct val="0"/>
              </a:spcBef>
              <a:spcAft>
                <a:spcPct val="0"/>
              </a:spcAft>
            </a:pPr>
            <a:r>
              <a:rPr lang="en-GB" sz="1200" dirty="0">
                <a:solidFill>
                  <a:srgbClr val="363636"/>
                </a:solidFill>
              </a:rPr>
              <a:t>p</a:t>
            </a:r>
            <a:r>
              <a:rPr lang="en-GB" sz="1200" dirty="0" smtClean="0">
                <a:solidFill>
                  <a:srgbClr val="363636"/>
                </a:solidFill>
              </a:rPr>
              <a:t>&lt;0.0001</a:t>
            </a:r>
            <a:endParaRPr lang="en-GB" sz="1200" dirty="0">
              <a:solidFill>
                <a:srgbClr val="363636"/>
              </a:solidFill>
            </a:endParaRPr>
          </a:p>
        </p:txBody>
      </p:sp>
      <p:cxnSp>
        <p:nvCxnSpPr>
          <p:cNvPr id="47" name="Straight Connector 46"/>
          <p:cNvCxnSpPr/>
          <p:nvPr/>
        </p:nvCxnSpPr>
        <p:spPr>
          <a:xfrm>
            <a:off x="6129495" y="3336000"/>
            <a:ext cx="241160" cy="0"/>
          </a:xfrm>
          <a:prstGeom prst="line">
            <a:avLst/>
          </a:prstGeom>
          <a:noFill/>
          <a:ln w="19050">
            <a:solidFill>
              <a:srgbClr val="F48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9" name="Straight Connector 48"/>
          <p:cNvCxnSpPr/>
          <p:nvPr/>
        </p:nvCxnSpPr>
        <p:spPr>
          <a:xfrm>
            <a:off x="6129495" y="3528592"/>
            <a:ext cx="241160" cy="0"/>
          </a:xfrm>
          <a:prstGeom prst="line">
            <a:avLst/>
          </a:prstGeom>
          <a:noFill/>
          <a:ln w="19050">
            <a:solidFill>
              <a:srgbClr val="009049"/>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0" name="Straight Connector 49"/>
          <p:cNvCxnSpPr/>
          <p:nvPr/>
        </p:nvCxnSpPr>
        <p:spPr>
          <a:xfrm>
            <a:off x="6129495" y="3706112"/>
            <a:ext cx="241160" cy="0"/>
          </a:xfrm>
          <a:prstGeom prst="line">
            <a:avLst/>
          </a:pr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cxnSp>
      <p:sp>
        <p:nvSpPr>
          <p:cNvPr id="51" name="TextBox 50"/>
          <p:cNvSpPr txBox="1"/>
          <p:nvPr/>
        </p:nvSpPr>
        <p:spPr>
          <a:xfrm>
            <a:off x="6308885" y="5401786"/>
            <a:ext cx="1100686"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Time (weeks)</a:t>
            </a:r>
          </a:p>
        </p:txBody>
      </p:sp>
      <p:sp>
        <p:nvSpPr>
          <p:cNvPr id="52" name="Text Box 8"/>
          <p:cNvSpPr txBox="1">
            <a:spLocks noChangeArrowheads="1"/>
          </p:cNvSpPr>
          <p:nvPr/>
        </p:nvSpPr>
        <p:spPr bwMode="auto">
          <a:xfrm>
            <a:off x="5233225" y="6490286"/>
            <a:ext cx="369011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De </a:t>
            </a:r>
            <a:r>
              <a:rPr lang="en-GB" sz="1100" dirty="0" err="1" smtClean="0"/>
              <a:t>Gramont</a:t>
            </a:r>
            <a:r>
              <a:rPr lang="en-GB" sz="1100" dirty="0" smtClean="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222)</a:t>
            </a:r>
            <a:endParaRPr lang="en-GB" sz="1100" dirty="0"/>
          </a:p>
        </p:txBody>
      </p:sp>
    </p:spTree>
    <p:extLst>
      <p:ext uri="{BB962C8B-B14F-4D97-AF65-F5344CB8AC3E}">
        <p14:creationId xmlns:p14="http://schemas.microsoft.com/office/powerpoint/2010/main" val="10071618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GB" sz="1800" dirty="0" smtClean="0"/>
              <a:t>2276: Aflibercept in combination with FOLFIRI for the second-line treatment of patients with metastatic colorectal cancer: Interim safety data from the global Aflibercept Safety and Quality-of-Life Program (</a:t>
            </a:r>
            <a:r>
              <a:rPr lang="en-GB" sz="1800" dirty="0" err="1" smtClean="0"/>
              <a:t>ASQoP</a:t>
            </a:r>
            <a:r>
              <a:rPr lang="en-GB" sz="1800" dirty="0" smtClean="0"/>
              <a:t> and AFEQT studies) </a:t>
            </a:r>
            <a:br>
              <a:rPr lang="en-GB" sz="1800" dirty="0" smtClean="0"/>
            </a:br>
            <a:r>
              <a:rPr lang="en-GB" sz="1800" dirty="0" smtClean="0"/>
              <a:t>– </a:t>
            </a:r>
            <a:r>
              <a:rPr lang="en-GB" sz="1800" i="1" dirty="0" err="1" smtClean="0"/>
              <a:t>Sobrero</a:t>
            </a:r>
            <a:r>
              <a:rPr lang="en-GB" sz="1800" i="1" dirty="0" smtClean="0"/>
              <a:t> A et al</a:t>
            </a:r>
            <a:endParaRPr lang="en-GB" sz="1800" i="1" dirty="0"/>
          </a:p>
        </p:txBody>
      </p:sp>
      <p:sp>
        <p:nvSpPr>
          <p:cNvPr id="3" name="Content Placeholder 2"/>
          <p:cNvSpPr>
            <a:spLocks noGrp="1"/>
          </p:cNvSpPr>
          <p:nvPr>
            <p:ph idx="1"/>
          </p:nvPr>
        </p:nvSpPr>
        <p:spPr/>
        <p:txBody>
          <a:bodyPr/>
          <a:lstStyle/>
          <a:p>
            <a:pPr>
              <a:spcBef>
                <a:spcPts val="1800"/>
              </a:spcBef>
            </a:pPr>
            <a:r>
              <a:rPr lang="en-GB" sz="1800" dirty="0" smtClean="0"/>
              <a:t>Study objective</a:t>
            </a:r>
          </a:p>
          <a:p>
            <a:pPr lvl="1"/>
            <a:r>
              <a:rPr lang="en-GB" sz="1800" dirty="0"/>
              <a:t>To assess safety and </a:t>
            </a:r>
            <a:r>
              <a:rPr lang="en-GB" sz="1800" dirty="0" smtClean="0"/>
              <a:t>health-related </a:t>
            </a:r>
            <a:r>
              <a:rPr lang="en-GB" sz="1800" dirty="0" err="1" smtClean="0"/>
              <a:t>QoL</a:t>
            </a:r>
            <a:r>
              <a:rPr lang="en-GB" sz="1800" dirty="0" smtClean="0"/>
              <a:t> of </a:t>
            </a:r>
            <a:r>
              <a:rPr lang="en-GB" sz="1800" dirty="0"/>
              <a:t>aflibercept in </a:t>
            </a:r>
            <a:r>
              <a:rPr lang="en-GB" sz="1800" dirty="0" err="1"/>
              <a:t>mCRC</a:t>
            </a:r>
            <a:r>
              <a:rPr lang="en-GB" sz="1800" dirty="0"/>
              <a:t> </a:t>
            </a:r>
            <a:r>
              <a:rPr lang="en-GB" sz="1800" dirty="0" smtClean="0"/>
              <a:t>patients </a:t>
            </a:r>
            <a:r>
              <a:rPr lang="en-GB" sz="1800" dirty="0"/>
              <a:t>previously treated with an </a:t>
            </a:r>
            <a:r>
              <a:rPr lang="en-GB" sz="1800" dirty="0" smtClean="0"/>
              <a:t>oxaliplatin-containing regimen</a:t>
            </a:r>
            <a:endParaRPr lang="en-GB" sz="1800" dirty="0"/>
          </a:p>
        </p:txBody>
      </p:sp>
      <p:sp>
        <p:nvSpPr>
          <p:cNvPr id="5" name="Text Box 8"/>
          <p:cNvSpPr txBox="1">
            <a:spLocks noChangeArrowheads="1"/>
          </p:cNvSpPr>
          <p:nvPr/>
        </p:nvSpPr>
        <p:spPr bwMode="auto">
          <a:xfrm>
            <a:off x="5419174" y="6490286"/>
            <a:ext cx="350416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smtClean="0"/>
              <a:t>Sobrero</a:t>
            </a:r>
            <a:r>
              <a:rPr lang="en-GB" sz="1100" dirty="0" smtClean="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2276)</a:t>
            </a:r>
            <a:endParaRPr lang="en-GB" sz="1100" dirty="0"/>
          </a:p>
        </p:txBody>
      </p:sp>
      <p:sp>
        <p:nvSpPr>
          <p:cNvPr id="7" name="Rectangle 9"/>
          <p:cNvSpPr txBox="1">
            <a:spLocks noChangeArrowheads="1"/>
          </p:cNvSpPr>
          <p:nvPr/>
        </p:nvSpPr>
        <p:spPr bwMode="auto">
          <a:xfrm>
            <a:off x="228600" y="5153292"/>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Safety</a:t>
            </a:r>
          </a:p>
          <a:p>
            <a:endParaRPr lang="en-GB" sz="1600" kern="0" dirty="0" smtClean="0"/>
          </a:p>
        </p:txBody>
      </p:sp>
      <p:grpSp>
        <p:nvGrpSpPr>
          <p:cNvPr id="13" name="Group 12"/>
          <p:cNvGrpSpPr/>
          <p:nvPr/>
        </p:nvGrpSpPr>
        <p:grpSpPr>
          <a:xfrm>
            <a:off x="228600" y="2867292"/>
            <a:ext cx="8686800" cy="2184942"/>
            <a:chOff x="228600" y="1875361"/>
            <a:chExt cx="8686800" cy="2184942"/>
          </a:xfrm>
        </p:grpSpPr>
        <p:sp>
          <p:nvSpPr>
            <p:cNvPr id="8" name="AutoShape 12"/>
            <p:cNvSpPr>
              <a:spLocks noChangeArrowheads="1"/>
            </p:cNvSpPr>
            <p:nvPr/>
          </p:nvSpPr>
          <p:spPr bwMode="auto">
            <a:xfrm>
              <a:off x="4690685" y="2382374"/>
              <a:ext cx="2561167" cy="1168400"/>
            </a:xfrm>
            <a:prstGeom prst="roundRect">
              <a:avLst>
                <a:gd name="adj" fmla="val 10941"/>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smtClean="0">
                  <a:solidFill>
                    <a:schemeClr val="tx2"/>
                  </a:solidFill>
                  <a:ea typeface="SimSun" pitchFamily="2" charset="-122"/>
                </a:rPr>
                <a:t>Aflibercept+FOLFIRI</a:t>
              </a:r>
              <a:r>
                <a:rPr lang="en-GB" altLang="zh-CN" dirty="0" smtClean="0">
                  <a:solidFill>
                    <a:schemeClr val="tx2"/>
                  </a:solidFill>
                  <a:ea typeface="SimSun" pitchFamily="2" charset="-122"/>
                </a:rPr>
                <a:t> (n=116*)</a:t>
              </a:r>
              <a:endParaRPr lang="en-GB" altLang="zh-CN" dirty="0">
                <a:solidFill>
                  <a:schemeClr val="tx2"/>
                </a:solidFill>
                <a:ea typeface="SimSun" pitchFamily="2" charset="-122"/>
              </a:endParaRPr>
            </a:p>
          </p:txBody>
        </p:sp>
        <p:cxnSp>
          <p:nvCxnSpPr>
            <p:cNvPr id="9" name="AutoShape 19"/>
            <p:cNvCxnSpPr>
              <a:cxnSpLocks noChangeShapeType="1"/>
              <a:stCxn id="12" idx="3"/>
              <a:endCxn id="8" idx="1"/>
            </p:cNvCxnSpPr>
            <p:nvPr/>
          </p:nvCxnSpPr>
          <p:spPr bwMode="auto">
            <a:xfrm flipV="1">
              <a:off x="3684814" y="2966574"/>
              <a:ext cx="1005871" cy="1258"/>
            </a:xfrm>
            <a:prstGeom prst="straightConnector1">
              <a:avLst/>
            </a:prstGeom>
            <a:noFill/>
            <a:ln w="38100">
              <a:solidFill>
                <a:schemeClr val="bg1"/>
              </a:solidFill>
              <a:round/>
              <a:headEnd/>
              <a:tailEnd type="triangle" w="med" len="med"/>
            </a:ln>
          </p:spPr>
        </p:cxnSp>
        <p:cxnSp>
          <p:nvCxnSpPr>
            <p:cNvPr id="10" name="AutoShape 21"/>
            <p:cNvCxnSpPr>
              <a:cxnSpLocks noChangeShapeType="1"/>
              <a:stCxn id="8" idx="3"/>
              <a:endCxn id="11" idx="1"/>
            </p:cNvCxnSpPr>
            <p:nvPr/>
          </p:nvCxnSpPr>
          <p:spPr bwMode="auto">
            <a:xfrm>
              <a:off x="7251852" y="2966574"/>
              <a:ext cx="1005870" cy="1"/>
            </a:xfrm>
            <a:prstGeom prst="straightConnector1">
              <a:avLst/>
            </a:prstGeom>
            <a:noFill/>
            <a:ln w="38100">
              <a:solidFill>
                <a:schemeClr val="bg1"/>
              </a:solidFill>
              <a:round/>
              <a:headEnd/>
              <a:tailEnd type="triangle" w="med" len="med"/>
            </a:ln>
          </p:spPr>
        </p:cxnSp>
        <p:sp>
          <p:nvSpPr>
            <p:cNvPr id="11" name="AutoShape 12"/>
            <p:cNvSpPr>
              <a:spLocks noChangeArrowheads="1"/>
            </p:cNvSpPr>
            <p:nvPr/>
          </p:nvSpPr>
          <p:spPr bwMode="auto">
            <a:xfrm>
              <a:off x="8257722" y="2702256"/>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2" name="AutoShape 9"/>
            <p:cNvSpPr>
              <a:spLocks noChangeArrowheads="1"/>
            </p:cNvSpPr>
            <p:nvPr/>
          </p:nvSpPr>
          <p:spPr bwMode="auto">
            <a:xfrm>
              <a:off x="228600" y="1875361"/>
              <a:ext cx="3456214" cy="218494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NZ" altLang="zh-CN" dirty="0" smtClean="0">
                  <a:solidFill>
                    <a:schemeClr val="tx2"/>
                  </a:solidFill>
                  <a:ea typeface="SimSun" pitchFamily="2" charset="-122"/>
                </a:rPr>
                <a:t>Patients with </a:t>
              </a:r>
              <a:r>
                <a:rPr lang="en-GB" altLang="zh-CN" dirty="0" err="1" smtClean="0">
                  <a:solidFill>
                    <a:schemeClr val="tx2"/>
                  </a:solidFill>
                  <a:ea typeface="SimSun" pitchFamily="2" charset="-122"/>
                </a:rPr>
                <a:t>mCRC</a:t>
              </a:r>
              <a:endParaRPr lang="en-GB" altLang="zh-CN" dirty="0" smtClean="0">
                <a:solidFill>
                  <a:schemeClr val="tx2"/>
                </a:solidFill>
                <a:ea typeface="SimSun" pitchFamily="2" charset="-122"/>
              </a:endParaRPr>
            </a:p>
            <a:p>
              <a:pPr marL="180975" indent="-180975" algn="l" defTabSz="892175" eaLnBrk="0" hangingPunct="0">
                <a:spcAft>
                  <a:spcPct val="30000"/>
                </a:spcAft>
                <a:buFont typeface="Arial" panose="020B0604020202020204" pitchFamily="34" charset="0"/>
                <a:buChar char="•"/>
              </a:pPr>
              <a:r>
                <a:rPr lang="en-GB" altLang="zh-CN" dirty="0" smtClean="0">
                  <a:solidFill>
                    <a:schemeClr val="tx2"/>
                  </a:solidFill>
                  <a:ea typeface="SimSun" pitchFamily="2" charset="-122"/>
                </a:rPr>
                <a:t>Aged </a:t>
              </a:r>
              <a:r>
                <a:rPr lang="en-GB" altLang="zh-CN" dirty="0">
                  <a:solidFill>
                    <a:schemeClr val="tx2"/>
                  </a:solidFill>
                  <a:ea typeface="SimSun" pitchFamily="2" charset="-122"/>
                </a:rPr>
                <a:t>≥18 </a:t>
              </a:r>
              <a:r>
                <a:rPr lang="en-GB" altLang="zh-CN" dirty="0" smtClean="0">
                  <a:solidFill>
                    <a:schemeClr val="tx2"/>
                  </a:solidFill>
                  <a:ea typeface="SimSun" pitchFamily="2" charset="-122"/>
                </a:rPr>
                <a:t>years</a:t>
              </a:r>
            </a:p>
            <a:p>
              <a:pPr marL="180975" indent="-180975" defTabSz="892175" eaLnBrk="0" hangingPunct="0">
                <a:spcAft>
                  <a:spcPct val="30000"/>
                </a:spcAft>
                <a:buFont typeface="Arial" pitchFamily="34" charset="0"/>
                <a:buChar char="•"/>
              </a:pPr>
              <a:r>
                <a:rPr lang="en-GB" altLang="zh-CN" dirty="0" smtClean="0">
                  <a:solidFill>
                    <a:schemeClr val="tx2"/>
                  </a:solidFill>
                  <a:ea typeface="SimSun" pitchFamily="2" charset="-122"/>
                </a:rPr>
                <a:t>PS 0–1</a:t>
              </a:r>
              <a:endParaRPr lang="en-GB" altLang="zh-CN" dirty="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GB" altLang="zh-CN" dirty="0" smtClean="0">
                  <a:solidFill>
                    <a:schemeClr val="tx2"/>
                  </a:solidFill>
                  <a:ea typeface="SimSun" pitchFamily="2" charset="-122"/>
                </a:rPr>
                <a:t>Previous </a:t>
              </a:r>
              <a:r>
                <a:rPr lang="en-GB" altLang="zh-CN" dirty="0" err="1" smtClean="0">
                  <a:solidFill>
                    <a:schemeClr val="tx2"/>
                  </a:solidFill>
                  <a:ea typeface="SimSun" pitchFamily="2" charset="-122"/>
                </a:rPr>
                <a:t>oxaliplatin</a:t>
              </a:r>
              <a:r>
                <a:rPr lang="en-GB" altLang="zh-CN" dirty="0" smtClean="0">
                  <a:solidFill>
                    <a:schemeClr val="tx2"/>
                  </a:solidFill>
                  <a:ea typeface="SimSun" pitchFamily="2" charset="-122"/>
                </a:rPr>
                <a:t>-based treatment </a:t>
              </a:r>
            </a:p>
            <a:p>
              <a:pPr defTabSz="892175" eaLnBrk="0" hangingPunct="0">
                <a:spcAft>
                  <a:spcPct val="30000"/>
                </a:spcAft>
              </a:pPr>
              <a:r>
                <a:rPr lang="en-GB" altLang="zh-CN" dirty="0" smtClean="0">
                  <a:solidFill>
                    <a:schemeClr val="tx2"/>
                  </a:solidFill>
                  <a:ea typeface="SimSun" pitchFamily="2" charset="-122"/>
                </a:rPr>
                <a:t>(n=1100)</a:t>
              </a:r>
              <a:endParaRPr lang="en-GB" altLang="zh-CN" dirty="0">
                <a:solidFill>
                  <a:schemeClr val="tx2"/>
                </a:solidFill>
                <a:ea typeface="SimSun" pitchFamily="2" charset="-122"/>
              </a:endParaRPr>
            </a:p>
          </p:txBody>
        </p:sp>
      </p:grpSp>
      <p:sp>
        <p:nvSpPr>
          <p:cNvPr id="20" name="Text Box 9"/>
          <p:cNvSpPr txBox="1">
            <a:spLocks noChangeArrowheads="1"/>
          </p:cNvSpPr>
          <p:nvPr/>
        </p:nvSpPr>
        <p:spPr bwMode="auto">
          <a:xfrm>
            <a:off x="231775" y="6505675"/>
            <a:ext cx="552894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t>*Safety population at data cut-off</a:t>
            </a:r>
            <a:endParaRPr lang="en-GB" sz="1000" dirty="0"/>
          </a:p>
        </p:txBody>
      </p:sp>
      <p:sp>
        <p:nvSpPr>
          <p:cNvPr id="14" name="Rectangle 9"/>
          <p:cNvSpPr txBox="1">
            <a:spLocks noChangeArrowheads="1"/>
          </p:cNvSpPr>
          <p:nvPr/>
        </p:nvSpPr>
        <p:spPr bwMode="auto">
          <a:xfrm>
            <a:off x="4648200" y="5153292"/>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Secondary endpoint</a:t>
            </a:r>
          </a:p>
          <a:p>
            <a:r>
              <a:rPr lang="en-NZ" sz="1600" kern="0" dirty="0" err="1" smtClean="0"/>
              <a:t>QoL</a:t>
            </a:r>
            <a:endParaRPr lang="en-GB" sz="1600" kern="0" dirty="0" smtClean="0"/>
          </a:p>
          <a:p>
            <a:endParaRPr lang="en-GB" sz="1600" kern="0" dirty="0" smtClean="0"/>
          </a:p>
        </p:txBody>
      </p:sp>
      <p:sp>
        <p:nvSpPr>
          <p:cNvPr id="15" name="Content Placeholder 26"/>
          <p:cNvSpPr txBox="1">
            <a:spLocks/>
          </p:cNvSpPr>
          <p:nvPr/>
        </p:nvSpPr>
        <p:spPr>
          <a:xfrm>
            <a:off x="119651" y="5821680"/>
            <a:ext cx="8728258" cy="304800"/>
          </a:xfrm>
          <a:prstGeom prst="rect">
            <a:avLst/>
          </a:prstGeom>
          <a:ln w="28575">
            <a:noFill/>
          </a:ln>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kern="0" dirty="0" smtClean="0"/>
              <a:t>Note: Similar study design to the VALOUR trial [Van </a:t>
            </a:r>
            <a:r>
              <a:rPr lang="en-GB" sz="1600" kern="0" dirty="0" err="1" smtClean="0"/>
              <a:t>Cutsem</a:t>
            </a:r>
            <a:r>
              <a:rPr lang="en-GB" sz="1600" kern="0" dirty="0" smtClean="0"/>
              <a:t> et al. J </a:t>
            </a:r>
            <a:r>
              <a:rPr lang="en-GB" sz="1600" kern="0" dirty="0" err="1" smtClean="0"/>
              <a:t>Clin</a:t>
            </a:r>
            <a:r>
              <a:rPr lang="en-GB" sz="1600" kern="0" dirty="0" smtClean="0"/>
              <a:t> </a:t>
            </a:r>
            <a:r>
              <a:rPr lang="en-GB" sz="1600" kern="0" dirty="0" err="1" smtClean="0"/>
              <a:t>Oncol</a:t>
            </a:r>
            <a:r>
              <a:rPr lang="en-GB" sz="1600" kern="0" dirty="0" smtClean="0"/>
              <a:t> 2012;30:3499]</a:t>
            </a:r>
          </a:p>
        </p:txBody>
      </p:sp>
      <p:sp>
        <p:nvSpPr>
          <p:cNvPr id="4" name="Rectangle 3"/>
          <p:cNvSpPr/>
          <p:nvPr/>
        </p:nvSpPr>
        <p:spPr>
          <a:xfrm>
            <a:off x="155577" y="2300274"/>
            <a:ext cx="4572000" cy="584775"/>
          </a:xfrm>
          <a:prstGeom prst="rect">
            <a:avLst/>
          </a:prstGeom>
        </p:spPr>
        <p:txBody>
          <a:bodyPr>
            <a:spAutoFit/>
          </a:bodyPr>
          <a:lstStyle/>
          <a:p>
            <a:pPr marL="0" indent="0">
              <a:buNone/>
            </a:pPr>
            <a:r>
              <a:rPr lang="en-GB" sz="1600" b="1" dirty="0"/>
              <a:t>Two single-arm, open-label studies </a:t>
            </a:r>
            <a:r>
              <a:rPr lang="en-GB" sz="1600" b="1" dirty="0" smtClean="0"/>
              <a:t/>
            </a:r>
            <a:br>
              <a:rPr lang="en-GB" sz="1600" b="1" dirty="0" smtClean="0"/>
            </a:br>
            <a:r>
              <a:rPr lang="en-GB" sz="1600" b="1" dirty="0" smtClean="0"/>
              <a:t>(</a:t>
            </a:r>
            <a:r>
              <a:rPr lang="en-GB" sz="1600" b="1" dirty="0"/>
              <a:t>interim safety analysis)</a:t>
            </a:r>
          </a:p>
        </p:txBody>
      </p:sp>
    </p:spTree>
    <p:extLst>
      <p:ext uri="{BB962C8B-B14F-4D97-AF65-F5344CB8AC3E}">
        <p14:creationId xmlns:p14="http://schemas.microsoft.com/office/powerpoint/2010/main" val="5675463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GB" sz="1800" dirty="0">
                <a:solidFill>
                  <a:srgbClr val="043882"/>
                </a:solidFill>
              </a:rPr>
              <a:t>2276: Aflibercept in combination with FOLFIRI for the second-line treatment of patients with metastatic colorectal cancer: Interim safety data from the global Aflibercept Safety and Quality-of-Life Program (</a:t>
            </a:r>
            <a:r>
              <a:rPr lang="en-GB" sz="1800" dirty="0" err="1">
                <a:solidFill>
                  <a:srgbClr val="043882"/>
                </a:solidFill>
              </a:rPr>
              <a:t>ASQoP</a:t>
            </a:r>
            <a:r>
              <a:rPr lang="en-GB" sz="1800" dirty="0">
                <a:solidFill>
                  <a:srgbClr val="043882"/>
                </a:solidFill>
              </a:rPr>
              <a:t> and AFEQT studies) </a:t>
            </a:r>
            <a:r>
              <a:rPr lang="en-GB" sz="1800" dirty="0" smtClean="0">
                <a:solidFill>
                  <a:srgbClr val="043882"/>
                </a:solidFill>
              </a:rPr>
              <a:t/>
            </a:r>
            <a:br>
              <a:rPr lang="en-GB" sz="1800" dirty="0" smtClean="0">
                <a:solidFill>
                  <a:srgbClr val="043882"/>
                </a:solidFill>
              </a:rPr>
            </a:br>
            <a:r>
              <a:rPr lang="en-GB" sz="1800" dirty="0" smtClean="0">
                <a:solidFill>
                  <a:srgbClr val="043882"/>
                </a:solidFill>
              </a:rPr>
              <a:t>– </a:t>
            </a:r>
            <a:r>
              <a:rPr lang="en-GB" sz="1800" i="1" dirty="0" err="1">
                <a:solidFill>
                  <a:srgbClr val="043882"/>
                </a:solidFill>
              </a:rPr>
              <a:t>Sobrero</a:t>
            </a:r>
            <a:r>
              <a:rPr lang="en-GB" sz="1800" i="1" dirty="0">
                <a:solidFill>
                  <a:srgbClr val="043882"/>
                </a:solidFill>
              </a:rPr>
              <a:t> A et al</a:t>
            </a:r>
            <a:endParaRPr lang="en-GB" sz="1800" dirty="0"/>
          </a:p>
        </p:txBody>
      </p:sp>
      <p:sp>
        <p:nvSpPr>
          <p:cNvPr id="3" name="Content Placeholder 2"/>
          <p:cNvSpPr>
            <a:spLocks noGrp="1"/>
          </p:cNvSpPr>
          <p:nvPr>
            <p:ph idx="1"/>
          </p:nvPr>
        </p:nvSpPr>
        <p:spPr/>
        <p:txBody>
          <a:bodyPr/>
          <a:lstStyle/>
          <a:p>
            <a:r>
              <a:rPr lang="en-GB" sz="1600" dirty="0" smtClean="0"/>
              <a:t>Key results</a:t>
            </a:r>
          </a:p>
          <a:p>
            <a:pPr lvl="1"/>
            <a:r>
              <a:rPr lang="en-GB" sz="1600" dirty="0" smtClean="0"/>
              <a:t>There were 27 discontinuations due to adverse events: 15 (46.9%) with </a:t>
            </a:r>
            <a:r>
              <a:rPr lang="en-GB" sz="1600" dirty="0"/>
              <a:t>aflibercept </a:t>
            </a:r>
            <a:r>
              <a:rPr lang="en-GB" sz="1600" dirty="0" smtClean="0"/>
              <a:t>vs. </a:t>
            </a:r>
            <a:br>
              <a:rPr lang="en-GB" sz="1600" dirty="0" smtClean="0"/>
            </a:br>
            <a:r>
              <a:rPr lang="en-GB" sz="1600" dirty="0" smtClean="0"/>
              <a:t>12 (37.5%) with FOLFIRI</a:t>
            </a:r>
          </a:p>
          <a:p>
            <a:pPr lvl="1"/>
            <a:r>
              <a:rPr lang="en-GB" sz="1600" dirty="0" smtClean="0"/>
              <a:t>TEAEs were reported in 94.0% of patients</a:t>
            </a:r>
          </a:p>
          <a:p>
            <a:pPr lvl="2"/>
            <a:r>
              <a:rPr lang="en-GB" sz="1600" dirty="0" smtClean="0"/>
              <a:t>54.3% were grade 3/4 severity, compared with 83.5% in the VALOUR study</a:t>
            </a:r>
          </a:p>
          <a:p>
            <a:pPr lvl="2"/>
            <a:endParaRPr lang="en-GB" sz="1600" dirty="0"/>
          </a:p>
          <a:p>
            <a:pPr lvl="2"/>
            <a:endParaRPr lang="en-GB" sz="1600" dirty="0" smtClean="0"/>
          </a:p>
          <a:p>
            <a:pPr lvl="2"/>
            <a:endParaRPr lang="en-GB" sz="1600" dirty="0"/>
          </a:p>
          <a:p>
            <a:pPr lvl="2"/>
            <a:endParaRPr lang="en-GB" sz="1600" dirty="0" smtClean="0"/>
          </a:p>
          <a:p>
            <a:pPr lvl="2"/>
            <a:endParaRPr lang="en-GB" sz="1600" dirty="0"/>
          </a:p>
          <a:p>
            <a:pPr lvl="2"/>
            <a:endParaRPr lang="en-GB" sz="1600" dirty="0" smtClean="0"/>
          </a:p>
          <a:p>
            <a:pPr lvl="2"/>
            <a:endParaRPr lang="en-GB" sz="1600" dirty="0"/>
          </a:p>
          <a:p>
            <a:pPr>
              <a:spcBef>
                <a:spcPts val="600"/>
              </a:spcBef>
            </a:pPr>
            <a:r>
              <a:rPr lang="en-GB" sz="1600" b="1" dirty="0" smtClean="0"/>
              <a:t>Conclusion</a:t>
            </a:r>
          </a:p>
          <a:p>
            <a:pPr lvl="1"/>
            <a:r>
              <a:rPr lang="en-GB" sz="1600" b="1" dirty="0" smtClean="0"/>
              <a:t>Baseline characteristics were similar to the VALOUR study, but this interim safety analysis suggests lower toxicity levels in the current study, with no new safety signals reported</a:t>
            </a:r>
          </a:p>
        </p:txBody>
      </p:sp>
      <p:graphicFrame>
        <p:nvGraphicFramePr>
          <p:cNvPr id="5" name="Table 4"/>
          <p:cNvGraphicFramePr>
            <a:graphicFrameLocks noGrp="1"/>
          </p:cNvGraphicFramePr>
          <p:nvPr>
            <p:extLst>
              <p:ext uri="{D42A27DB-BD31-4B8C-83A1-F6EECF244321}">
                <p14:modId xmlns:p14="http://schemas.microsoft.com/office/powerpoint/2010/main" val="4242023430"/>
              </p:ext>
            </p:extLst>
          </p:nvPr>
        </p:nvGraphicFramePr>
        <p:xfrm>
          <a:off x="533400" y="2606040"/>
          <a:ext cx="8001000" cy="2346960"/>
        </p:xfrm>
        <a:graphic>
          <a:graphicData uri="http://schemas.openxmlformats.org/drawingml/2006/table">
            <a:tbl>
              <a:tblPr firstRow="1" bandRow="1">
                <a:tableStyleId>{69012ECD-51FC-41F1-AA8D-1B2483CD663E}</a:tableStyleId>
              </a:tblPr>
              <a:tblGrid>
                <a:gridCol w="1905000"/>
                <a:gridCol w="3048000"/>
                <a:gridCol w="3048000"/>
              </a:tblGrid>
              <a:tr h="424898">
                <a:tc>
                  <a:txBody>
                    <a:bodyPr/>
                    <a:lstStyle/>
                    <a:p>
                      <a:endParaRPr lang="en-GB" sz="1400" dirty="0">
                        <a:solidFill>
                          <a:schemeClr val="tx2"/>
                        </a:solidFill>
                      </a:endParaRPr>
                    </a:p>
                  </a:txBody>
                  <a:tcPr/>
                </a:tc>
                <a:tc>
                  <a:txBody>
                    <a:bodyPr/>
                    <a:lstStyle/>
                    <a:p>
                      <a:pPr algn="ctr"/>
                      <a:r>
                        <a:rPr lang="en-GB" sz="1400" dirty="0" err="1" smtClean="0">
                          <a:solidFill>
                            <a:schemeClr val="tx2"/>
                          </a:solidFill>
                        </a:rPr>
                        <a:t>ASQoP+AFEQT</a:t>
                      </a:r>
                      <a:r>
                        <a:rPr lang="en-GB" sz="1400" dirty="0" smtClean="0">
                          <a:solidFill>
                            <a:schemeClr val="tx2"/>
                          </a:solidFill>
                        </a:rPr>
                        <a:t> studies </a:t>
                      </a:r>
                      <a:r>
                        <a:rPr lang="en-GB" sz="1400" dirty="0" err="1" smtClean="0">
                          <a:solidFill>
                            <a:schemeClr val="tx2"/>
                          </a:solidFill>
                        </a:rPr>
                        <a:t>Aflibercept+FOLFIRI</a:t>
                      </a:r>
                      <a:r>
                        <a:rPr lang="en-GB" sz="1400" dirty="0" smtClean="0">
                          <a:solidFill>
                            <a:schemeClr val="tx2"/>
                          </a:solidFill>
                        </a:rPr>
                        <a:t> (n=116)</a:t>
                      </a:r>
                      <a:endParaRPr lang="en-GB" sz="1400" dirty="0">
                        <a:solidFill>
                          <a:schemeClr val="tx2"/>
                        </a:solidFill>
                      </a:endParaRPr>
                    </a:p>
                  </a:txBody>
                  <a:tcPr/>
                </a:tc>
                <a:tc>
                  <a:txBody>
                    <a:bodyPr/>
                    <a:lstStyle/>
                    <a:p>
                      <a:pPr algn="ctr"/>
                      <a:r>
                        <a:rPr lang="en-GB" sz="1400" dirty="0" smtClean="0">
                          <a:solidFill>
                            <a:schemeClr val="tx2"/>
                          </a:solidFill>
                        </a:rPr>
                        <a:t>VALOUR study </a:t>
                      </a:r>
                      <a:br>
                        <a:rPr lang="en-GB" sz="1400" dirty="0" smtClean="0">
                          <a:solidFill>
                            <a:schemeClr val="tx2"/>
                          </a:solidFill>
                        </a:rPr>
                      </a:br>
                      <a:r>
                        <a:rPr lang="en-GB" sz="1400" dirty="0" err="1" smtClean="0">
                          <a:solidFill>
                            <a:schemeClr val="tx2"/>
                          </a:solidFill>
                        </a:rPr>
                        <a:t>Aflibercept+FOLFIRI</a:t>
                      </a:r>
                      <a:r>
                        <a:rPr lang="en-GB" sz="1400" dirty="0" smtClean="0">
                          <a:solidFill>
                            <a:schemeClr val="tx2"/>
                          </a:solidFill>
                        </a:rPr>
                        <a:t> (n=611)</a:t>
                      </a:r>
                    </a:p>
                  </a:txBody>
                  <a:tcPr/>
                </a:tc>
              </a:tr>
              <a:tr h="272084">
                <a:tc>
                  <a:txBody>
                    <a:bodyPr/>
                    <a:lstStyle/>
                    <a:p>
                      <a:r>
                        <a:rPr lang="en-GB" sz="1400" dirty="0" smtClean="0"/>
                        <a:t>Any TEAE, %</a:t>
                      </a:r>
                      <a:endParaRPr lang="en-GB" sz="1400" dirty="0"/>
                    </a:p>
                  </a:txBody>
                  <a:tcPr/>
                </a:tc>
                <a:tc>
                  <a:txBody>
                    <a:bodyPr/>
                    <a:lstStyle/>
                    <a:p>
                      <a:pPr algn="ctr"/>
                      <a:r>
                        <a:rPr lang="en-GB" sz="1400" dirty="0" smtClean="0"/>
                        <a:t>94.0</a:t>
                      </a:r>
                      <a:endParaRPr lang="en-GB" sz="1400" dirty="0"/>
                    </a:p>
                  </a:txBody>
                  <a:tcPr/>
                </a:tc>
                <a:tc>
                  <a:txBody>
                    <a:bodyPr/>
                    <a:lstStyle/>
                    <a:p>
                      <a:pPr algn="ctr"/>
                      <a:r>
                        <a:rPr lang="en-GB" sz="1400" dirty="0" smtClean="0"/>
                        <a:t>99.2</a:t>
                      </a:r>
                      <a:endParaRPr lang="en-GB" sz="1400" dirty="0"/>
                    </a:p>
                  </a:txBody>
                  <a:tcPr/>
                </a:tc>
              </a:tr>
              <a:tr h="272084">
                <a:tc>
                  <a:txBody>
                    <a:bodyPr/>
                    <a:lstStyle/>
                    <a:p>
                      <a:pPr marL="180000"/>
                      <a:r>
                        <a:rPr lang="en-GB" sz="1400" dirty="0" smtClean="0"/>
                        <a:t>Diarrhoea</a:t>
                      </a:r>
                      <a:endParaRPr lang="en-GB" sz="1400" dirty="0"/>
                    </a:p>
                  </a:txBody>
                  <a:tcPr/>
                </a:tc>
                <a:tc>
                  <a:txBody>
                    <a:bodyPr/>
                    <a:lstStyle/>
                    <a:p>
                      <a:pPr algn="ctr"/>
                      <a:r>
                        <a:rPr lang="en-GB" sz="1400" dirty="0" smtClean="0"/>
                        <a:t>50.9</a:t>
                      </a:r>
                      <a:endParaRPr lang="en-GB" sz="1400" dirty="0"/>
                    </a:p>
                  </a:txBody>
                  <a:tcPr/>
                </a:tc>
                <a:tc>
                  <a:txBody>
                    <a:bodyPr/>
                    <a:lstStyle/>
                    <a:p>
                      <a:pPr algn="ctr"/>
                      <a:r>
                        <a:rPr lang="en-GB" sz="1400" dirty="0" smtClean="0"/>
                        <a:t>69.2</a:t>
                      </a:r>
                      <a:endParaRPr lang="en-GB" sz="1400" dirty="0"/>
                    </a:p>
                  </a:txBody>
                  <a:tcPr/>
                </a:tc>
              </a:tr>
              <a:tr h="272084">
                <a:tc>
                  <a:txBody>
                    <a:bodyPr/>
                    <a:lstStyle/>
                    <a:p>
                      <a:pPr marL="180000"/>
                      <a:r>
                        <a:rPr lang="en-GB" sz="1400" dirty="0" smtClean="0"/>
                        <a:t>Hypertension</a:t>
                      </a:r>
                      <a:endParaRPr lang="en-GB" sz="1400" dirty="0"/>
                    </a:p>
                  </a:txBody>
                  <a:tcPr/>
                </a:tc>
                <a:tc>
                  <a:txBody>
                    <a:bodyPr/>
                    <a:lstStyle/>
                    <a:p>
                      <a:pPr algn="ctr"/>
                      <a:r>
                        <a:rPr lang="en-GB" sz="1400" dirty="0" smtClean="0"/>
                        <a:t>34.5</a:t>
                      </a:r>
                      <a:endParaRPr lang="en-GB" sz="1400" dirty="0"/>
                    </a:p>
                  </a:txBody>
                  <a:tcPr/>
                </a:tc>
                <a:tc>
                  <a:txBody>
                    <a:bodyPr/>
                    <a:lstStyle/>
                    <a:p>
                      <a:pPr algn="ctr"/>
                      <a:r>
                        <a:rPr lang="en-GB" sz="1400" dirty="0" smtClean="0"/>
                        <a:t>41.2</a:t>
                      </a:r>
                      <a:endParaRPr lang="en-GB" sz="1400" dirty="0"/>
                    </a:p>
                  </a:txBody>
                  <a:tcPr/>
                </a:tc>
              </a:tr>
              <a:tr h="272084">
                <a:tc>
                  <a:txBody>
                    <a:bodyPr/>
                    <a:lstStyle/>
                    <a:p>
                      <a:pPr marL="180000"/>
                      <a:r>
                        <a:rPr lang="en-GB" sz="1400" dirty="0" smtClean="0"/>
                        <a:t>Nausea</a:t>
                      </a:r>
                      <a:endParaRPr lang="en-GB" sz="1400" dirty="0"/>
                    </a:p>
                  </a:txBody>
                  <a:tcPr/>
                </a:tc>
                <a:tc>
                  <a:txBody>
                    <a:bodyPr/>
                    <a:lstStyle/>
                    <a:p>
                      <a:pPr algn="ctr"/>
                      <a:r>
                        <a:rPr lang="en-GB" sz="1400" dirty="0" smtClean="0"/>
                        <a:t>30.2</a:t>
                      </a:r>
                      <a:endParaRPr lang="en-GB" sz="1400" dirty="0"/>
                    </a:p>
                  </a:txBody>
                  <a:tcPr/>
                </a:tc>
                <a:tc>
                  <a:txBody>
                    <a:bodyPr/>
                    <a:lstStyle/>
                    <a:p>
                      <a:pPr algn="ctr"/>
                      <a:r>
                        <a:rPr lang="en-GB" sz="1400" dirty="0" smtClean="0"/>
                        <a:t>53.4</a:t>
                      </a:r>
                      <a:endParaRPr lang="en-GB" sz="1400" dirty="0"/>
                    </a:p>
                  </a:txBody>
                  <a:tcPr/>
                </a:tc>
              </a:tr>
              <a:tr h="272084">
                <a:tc>
                  <a:txBody>
                    <a:bodyPr/>
                    <a:lstStyle/>
                    <a:p>
                      <a:pPr marL="180000"/>
                      <a:r>
                        <a:rPr lang="en-GB" sz="1400" dirty="0" smtClean="0"/>
                        <a:t>Fatigue</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26.7</a:t>
                      </a:r>
                    </a:p>
                  </a:txBody>
                  <a:tcPr/>
                </a:tc>
                <a:tc>
                  <a:txBody>
                    <a:bodyPr/>
                    <a:lstStyle/>
                    <a:p>
                      <a:pPr algn="ctr"/>
                      <a:r>
                        <a:rPr lang="en-GB" sz="1400" dirty="0" smtClean="0"/>
                        <a:t>47.8</a:t>
                      </a:r>
                      <a:endParaRPr lang="en-GB" sz="1400" dirty="0"/>
                    </a:p>
                  </a:txBody>
                  <a:tcPr/>
                </a:tc>
              </a:tr>
              <a:tr h="272084">
                <a:tc>
                  <a:txBody>
                    <a:bodyPr/>
                    <a:lstStyle/>
                    <a:p>
                      <a:pPr marL="180000"/>
                      <a:r>
                        <a:rPr lang="en-GB" sz="1400" dirty="0" smtClean="0"/>
                        <a:t>Neutropenia</a:t>
                      </a:r>
                      <a:endParaRPr lang="en-GB" sz="1400" dirty="0"/>
                    </a:p>
                  </a:txBody>
                  <a:tcPr/>
                </a:tc>
                <a:tc>
                  <a:txBody>
                    <a:bodyPr/>
                    <a:lstStyle/>
                    <a:p>
                      <a:pPr algn="ctr"/>
                      <a:r>
                        <a:rPr lang="en-GB" sz="1400" dirty="0" smtClean="0"/>
                        <a:t>25.0</a:t>
                      </a:r>
                      <a:endParaRPr lang="en-GB" sz="1400" dirty="0"/>
                    </a:p>
                  </a:txBody>
                  <a:tcPr/>
                </a:tc>
                <a:tc>
                  <a:txBody>
                    <a:bodyPr/>
                    <a:lstStyle/>
                    <a:p>
                      <a:pPr algn="ctr"/>
                      <a:r>
                        <a:rPr lang="en-GB" sz="1400" dirty="0" smtClean="0"/>
                        <a:t>39.0</a:t>
                      </a:r>
                      <a:endParaRPr lang="en-GB" sz="1400" dirty="0"/>
                    </a:p>
                  </a:txBody>
                  <a:tcPr/>
                </a:tc>
              </a:tr>
            </a:tbl>
          </a:graphicData>
        </a:graphic>
      </p:graphicFrame>
      <p:sp>
        <p:nvSpPr>
          <p:cNvPr id="7" name="Text Box 8"/>
          <p:cNvSpPr txBox="1">
            <a:spLocks noChangeArrowheads="1"/>
          </p:cNvSpPr>
          <p:nvPr/>
        </p:nvSpPr>
        <p:spPr bwMode="auto">
          <a:xfrm>
            <a:off x="5419174" y="6490286"/>
            <a:ext cx="350416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err="1" smtClean="0"/>
              <a:t>Sobrero</a:t>
            </a:r>
            <a:r>
              <a:rPr lang="en-GB" sz="1100" dirty="0" smtClean="0"/>
              <a:t> 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2276)</a:t>
            </a:r>
            <a:endParaRPr lang="en-GB" sz="1100" dirty="0"/>
          </a:p>
        </p:txBody>
      </p:sp>
    </p:spTree>
    <p:extLst>
      <p:ext uri="{BB962C8B-B14F-4D97-AF65-F5344CB8AC3E}">
        <p14:creationId xmlns:p14="http://schemas.microsoft.com/office/powerpoint/2010/main" val="12718770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18: ASPECCT: a randomized, </a:t>
            </a:r>
            <a:r>
              <a:rPr lang="en-GB" sz="1800" dirty="0" err="1" smtClean="0"/>
              <a:t>multicenter</a:t>
            </a:r>
            <a:r>
              <a:rPr lang="en-GB" sz="1800" dirty="0" smtClean="0"/>
              <a:t>, open-label, phase 3 study of panitumumab (</a:t>
            </a:r>
            <a:r>
              <a:rPr lang="en-GB" sz="1800" dirty="0" err="1" smtClean="0"/>
              <a:t>pmab</a:t>
            </a:r>
            <a:r>
              <a:rPr lang="en-GB" sz="1800" dirty="0" smtClean="0"/>
              <a:t>) </a:t>
            </a:r>
            <a:r>
              <a:rPr lang="en-GB" sz="1800" dirty="0" err="1" smtClean="0"/>
              <a:t>vs</a:t>
            </a:r>
            <a:r>
              <a:rPr lang="en-GB" sz="1800" dirty="0" smtClean="0"/>
              <a:t> cetuximab (</a:t>
            </a:r>
            <a:r>
              <a:rPr lang="en-GB" sz="1800" dirty="0" err="1" smtClean="0"/>
              <a:t>cmab</a:t>
            </a:r>
            <a:r>
              <a:rPr lang="en-GB" sz="1800" dirty="0" smtClean="0"/>
              <a:t>) for previously treated wild-type (WT) KRAS metastatic colorectal cancer (</a:t>
            </a:r>
            <a:r>
              <a:rPr lang="en-GB" sz="1800" dirty="0" err="1" smtClean="0"/>
              <a:t>mCRC</a:t>
            </a:r>
            <a:r>
              <a:rPr lang="en-GB" sz="1800" dirty="0" smtClean="0"/>
              <a:t>) – </a:t>
            </a:r>
            <a:r>
              <a:rPr lang="en-GB" sz="1800" i="1" dirty="0" smtClean="0"/>
              <a:t>Price T et al</a:t>
            </a:r>
            <a:endParaRPr lang="en-GB" sz="1800" i="1" dirty="0"/>
          </a:p>
        </p:txBody>
      </p:sp>
      <p:sp>
        <p:nvSpPr>
          <p:cNvPr id="4" name="Content Placeholder 3"/>
          <p:cNvSpPr>
            <a:spLocks noGrp="1"/>
          </p:cNvSpPr>
          <p:nvPr>
            <p:ph idx="1"/>
          </p:nvPr>
        </p:nvSpPr>
        <p:spPr/>
        <p:txBody>
          <a:bodyPr/>
          <a:lstStyle/>
          <a:p>
            <a:r>
              <a:rPr lang="en-US" sz="1800" dirty="0"/>
              <a:t>Study </a:t>
            </a:r>
            <a:r>
              <a:rPr lang="en-US" sz="1800" dirty="0" smtClean="0"/>
              <a:t>objective</a:t>
            </a:r>
            <a:endParaRPr lang="en-GB" sz="1800" dirty="0"/>
          </a:p>
          <a:p>
            <a:pPr lvl="1"/>
            <a:r>
              <a:rPr lang="en-GB" sz="1800" dirty="0"/>
              <a:t>To compare the efficacy and safety of </a:t>
            </a:r>
            <a:r>
              <a:rPr lang="en-GB" sz="1800" dirty="0" smtClean="0"/>
              <a:t>panitumumab </a:t>
            </a:r>
            <a:r>
              <a:rPr lang="en-GB" sz="1800" dirty="0"/>
              <a:t>with cetuximab in </a:t>
            </a:r>
            <a:r>
              <a:rPr lang="en-GB" sz="1800" dirty="0" err="1"/>
              <a:t>chemorefractory</a:t>
            </a:r>
            <a:r>
              <a:rPr lang="en-GB" sz="1800" dirty="0"/>
              <a:t> WT </a:t>
            </a:r>
            <a:r>
              <a:rPr lang="en-GB" sz="1800" i="1" dirty="0"/>
              <a:t>KRAS</a:t>
            </a:r>
            <a:r>
              <a:rPr lang="en-GB" sz="1800" dirty="0"/>
              <a:t> </a:t>
            </a:r>
            <a:r>
              <a:rPr lang="en-GB" sz="1800" dirty="0" err="1"/>
              <a:t>mCRC</a:t>
            </a:r>
            <a:endParaRPr lang="en-GB" sz="1800" dirty="0"/>
          </a:p>
          <a:p>
            <a:endParaRPr lang="en-GB" dirty="0"/>
          </a:p>
        </p:txBody>
      </p:sp>
      <p:sp>
        <p:nvSpPr>
          <p:cNvPr id="14" name="Text Box 8"/>
          <p:cNvSpPr txBox="1">
            <a:spLocks noChangeArrowheads="1"/>
          </p:cNvSpPr>
          <p:nvPr/>
        </p:nvSpPr>
        <p:spPr bwMode="auto">
          <a:xfrm>
            <a:off x="5717332" y="6490286"/>
            <a:ext cx="320600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Price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18)</a:t>
            </a:r>
            <a:r>
              <a:rPr lang="en-GB" sz="1100" dirty="0" smtClean="0"/>
              <a:t> </a:t>
            </a:r>
            <a:endParaRPr lang="en-GB" sz="1100" dirty="0"/>
          </a:p>
        </p:txBody>
      </p:sp>
      <p:sp>
        <p:nvSpPr>
          <p:cNvPr id="15" name="Text Box 9"/>
          <p:cNvSpPr txBox="1">
            <a:spLocks noChangeArrowheads="1"/>
          </p:cNvSpPr>
          <p:nvPr/>
        </p:nvSpPr>
        <p:spPr bwMode="auto">
          <a:xfrm>
            <a:off x="231775" y="6351786"/>
            <a:ext cx="57708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a:t>*Non-inferiority: Reached if </a:t>
            </a:r>
            <a:r>
              <a:rPr lang="en-GB" sz="1000" dirty="0" smtClean="0"/>
              <a:t>panitumumab </a:t>
            </a:r>
            <a:r>
              <a:rPr lang="en-GB" sz="1000" dirty="0"/>
              <a:t>achieves ≥50% of the cetuximab OS effect </a:t>
            </a:r>
            <a:r>
              <a:rPr lang="en-GB" sz="1000" dirty="0" smtClean="0"/>
              <a:t/>
            </a:r>
            <a:br>
              <a:rPr lang="en-GB" sz="1000" dirty="0" smtClean="0"/>
            </a:br>
            <a:r>
              <a:rPr lang="en-GB" sz="1000" dirty="0" smtClean="0"/>
              <a:t>vs. BSC, with </a:t>
            </a:r>
            <a:r>
              <a:rPr lang="en-GB" sz="1000" dirty="0"/>
              <a:t>a </a:t>
            </a:r>
            <a:r>
              <a:rPr lang="en-GB" sz="1000" dirty="0" err="1"/>
              <a:t>Z</a:t>
            </a:r>
            <a:r>
              <a:rPr lang="en-GB" sz="1000" baseline="-25000" dirty="0" err="1"/>
              <a:t>pc</a:t>
            </a:r>
            <a:r>
              <a:rPr lang="en-GB" sz="1000" dirty="0"/>
              <a:t> score of less than –</a:t>
            </a:r>
            <a:r>
              <a:rPr lang="en-GB" sz="1000" dirty="0" smtClean="0"/>
              <a:t>1.96</a:t>
            </a:r>
            <a:endParaRPr lang="en-GB" sz="1000" dirty="0"/>
          </a:p>
        </p:txBody>
      </p:sp>
      <p:sp>
        <p:nvSpPr>
          <p:cNvPr id="16" name="TextBox 15"/>
          <p:cNvSpPr txBox="1"/>
          <p:nvPr/>
        </p:nvSpPr>
        <p:spPr>
          <a:xfrm>
            <a:off x="193766" y="2610394"/>
            <a:ext cx="8694738" cy="338554"/>
          </a:xfrm>
          <a:prstGeom prst="rect">
            <a:avLst/>
          </a:prstGeom>
          <a:noFill/>
        </p:spPr>
        <p:txBody>
          <a:bodyPr wrap="square" lIns="0" rtlCol="0">
            <a:spAutoFit/>
          </a:bodyPr>
          <a:lstStyle/>
          <a:p>
            <a:pPr algn="l"/>
            <a:r>
              <a:rPr lang="en-US" sz="1600" b="1" dirty="0" smtClean="0"/>
              <a:t>Phase III non-inferiority* study</a:t>
            </a:r>
            <a:endParaRPr lang="en-US" sz="1600" b="1" dirty="0"/>
          </a:p>
        </p:txBody>
      </p:sp>
      <p:grpSp>
        <p:nvGrpSpPr>
          <p:cNvPr id="21" name="Group 20"/>
          <p:cNvGrpSpPr/>
          <p:nvPr/>
        </p:nvGrpSpPr>
        <p:grpSpPr>
          <a:xfrm>
            <a:off x="228600" y="2667000"/>
            <a:ext cx="7474251" cy="3028278"/>
            <a:chOff x="821269" y="2667000"/>
            <a:chExt cx="7474251" cy="3028278"/>
          </a:xfrm>
        </p:grpSpPr>
        <p:sp>
          <p:nvSpPr>
            <p:cNvPr id="5" name="Rectangle 9"/>
            <p:cNvSpPr txBox="1">
              <a:spLocks noChangeArrowheads="1"/>
            </p:cNvSpPr>
            <p:nvPr/>
          </p:nvSpPr>
          <p:spPr bwMode="auto">
            <a:xfrm>
              <a:off x="821269" y="5270886"/>
              <a:ext cx="2514600" cy="42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r>
                <a:rPr lang="en-GB" sz="1600" kern="0" dirty="0" smtClean="0"/>
                <a:t>: </a:t>
              </a:r>
            </a:p>
            <a:p>
              <a:r>
                <a:rPr lang="en-GB" sz="1600" kern="0" dirty="0" smtClean="0"/>
                <a:t>OS</a:t>
              </a:r>
            </a:p>
          </p:txBody>
        </p:sp>
        <p:grpSp>
          <p:nvGrpSpPr>
            <p:cNvPr id="17" name="Group 16"/>
            <p:cNvGrpSpPr/>
            <p:nvPr/>
          </p:nvGrpSpPr>
          <p:grpSpPr>
            <a:xfrm>
              <a:off x="848481" y="2667000"/>
              <a:ext cx="7447039" cy="2651123"/>
              <a:chOff x="228600" y="1600200"/>
              <a:chExt cx="7447039" cy="2651123"/>
            </a:xfrm>
          </p:grpSpPr>
          <p:sp>
            <p:nvSpPr>
              <p:cNvPr id="6" name="Oval 14"/>
              <p:cNvSpPr>
                <a:spLocks noChangeArrowheads="1"/>
              </p:cNvSpPr>
              <p:nvPr/>
            </p:nvSpPr>
            <p:spPr bwMode="auto">
              <a:xfrm>
                <a:off x="3941537" y="26368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7" name="AutoShape 15"/>
              <p:cNvCxnSpPr>
                <a:cxnSpLocks noChangeShapeType="1"/>
                <a:stCxn id="6" idx="0"/>
              </p:cNvCxnSpPr>
              <p:nvPr/>
            </p:nvCxnSpPr>
            <p:spPr bwMode="auto">
              <a:xfrm rot="5400000" flipH="1" flipV="1">
                <a:off x="4236189" y="2007716"/>
                <a:ext cx="626267" cy="631975"/>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p:cNvCxnSpPr>
              <p:nvPr/>
            </p:nvCxnSpPr>
            <p:spPr bwMode="auto">
              <a:xfrm rot="16200000" flipH="1">
                <a:off x="4239363" y="3215007"/>
                <a:ext cx="619919" cy="631975"/>
              </a:xfrm>
              <a:prstGeom prst="bentConnector2">
                <a:avLst/>
              </a:prstGeom>
              <a:noFill/>
              <a:ln w="38100">
                <a:solidFill>
                  <a:schemeClr val="bg1"/>
                </a:solidFill>
                <a:miter lim="800000"/>
                <a:headEnd/>
                <a:tailEnd type="triangle" w="med" len="med"/>
              </a:ln>
            </p:spPr>
          </p:cxnSp>
          <p:sp>
            <p:nvSpPr>
              <p:cNvPr id="9" name="Content Placeholder 26"/>
              <p:cNvSpPr txBox="1">
                <a:spLocks/>
              </p:cNvSpPr>
              <p:nvPr/>
            </p:nvSpPr>
            <p:spPr bwMode="auto">
              <a:xfrm>
                <a:off x="4855936" y="2443162"/>
                <a:ext cx="2819703"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smtClean="0">
                    <a:latin typeface="+mn-lt"/>
                  </a:rPr>
                  <a:t>Geographic regions</a:t>
                </a:r>
                <a:endParaRPr lang="en-GB" sz="1400" dirty="0">
                  <a:latin typeface="+mn-lt"/>
                </a:endParaRPr>
              </a:p>
              <a:p>
                <a:pPr marL="203200" indent="-203200" algn="l">
                  <a:spcBef>
                    <a:spcPts val="0"/>
                  </a:spcBef>
                  <a:spcAft>
                    <a:spcPts val="400"/>
                  </a:spcAft>
                  <a:buFont typeface="Arial" pitchFamily="34" charset="0"/>
                  <a:buChar char="•"/>
                  <a:defRPr/>
                </a:pPr>
                <a:r>
                  <a:rPr lang="en-GB" sz="1400" dirty="0" smtClean="0">
                    <a:latin typeface="+mn-lt"/>
                  </a:rPr>
                  <a:t>ECOG PS (0 or 1 vs. 2)</a:t>
                </a:r>
                <a:endParaRPr lang="en-GB" sz="1400" dirty="0">
                  <a:latin typeface="+mn-lt"/>
                </a:endParaRPr>
              </a:p>
            </p:txBody>
          </p:sp>
          <p:cxnSp>
            <p:nvCxnSpPr>
              <p:cNvPr id="10" name="AutoShape 19"/>
              <p:cNvCxnSpPr>
                <a:cxnSpLocks noChangeShapeType="1"/>
                <a:endCxn id="6" idx="2"/>
              </p:cNvCxnSpPr>
              <p:nvPr/>
            </p:nvCxnSpPr>
            <p:spPr bwMode="auto">
              <a:xfrm>
                <a:off x="3684814" y="2928936"/>
                <a:ext cx="256723" cy="0"/>
              </a:xfrm>
              <a:prstGeom prst="straightConnector1">
                <a:avLst/>
              </a:prstGeom>
              <a:noFill/>
              <a:ln w="38100">
                <a:solidFill>
                  <a:schemeClr val="bg1"/>
                </a:solidFill>
                <a:round/>
                <a:headEnd/>
                <a:tailEnd type="triangle" w="med" len="med"/>
              </a:ln>
            </p:spPr>
          </p:cxnSp>
          <p:sp>
            <p:nvSpPr>
              <p:cNvPr id="11" name="AutoShape 9"/>
              <p:cNvSpPr>
                <a:spLocks noChangeArrowheads="1"/>
              </p:cNvSpPr>
              <p:nvPr/>
            </p:nvSpPr>
            <p:spPr bwMode="auto">
              <a:xfrm>
                <a:off x="228600" y="2019522"/>
                <a:ext cx="3456214" cy="1517037"/>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chemeClr val="tx2"/>
                    </a:solidFill>
                    <a:ea typeface="SimSun" pitchFamily="2" charset="-122"/>
                  </a:rPr>
                  <a:t>Patients </a:t>
                </a:r>
                <a:r>
                  <a:rPr lang="en-GB" altLang="zh-CN" dirty="0">
                    <a:solidFill>
                      <a:schemeClr val="tx2"/>
                    </a:solidFill>
                    <a:ea typeface="SimSun" pitchFamily="2" charset="-122"/>
                  </a:rPr>
                  <a:t>with </a:t>
                </a:r>
                <a:r>
                  <a:rPr lang="en-US" altLang="zh-CN" dirty="0" err="1" smtClean="0">
                    <a:solidFill>
                      <a:schemeClr val="tx2"/>
                    </a:solidFill>
                    <a:ea typeface="SimSun" pitchFamily="2" charset="-122"/>
                  </a:rPr>
                  <a:t>mCRC</a:t>
                </a:r>
                <a:endParaRPr lang="en-US" altLang="zh-CN" dirty="0" smtClean="0">
                  <a:solidFill>
                    <a:schemeClr val="tx2"/>
                  </a:solidFill>
                  <a:ea typeface="SimSun" pitchFamily="2" charset="-122"/>
                </a:endParaRPr>
              </a:p>
              <a:p>
                <a:pPr marL="180975" indent="-180975" defTabSz="892175" eaLnBrk="0" hangingPunct="0">
                  <a:spcAft>
                    <a:spcPct val="30000"/>
                  </a:spcAft>
                  <a:buFont typeface="Arial" panose="020B0604020202020204" pitchFamily="34" charset="0"/>
                  <a:buChar char="•"/>
                </a:pPr>
                <a:r>
                  <a:rPr lang="en-US" altLang="zh-CN" dirty="0">
                    <a:solidFill>
                      <a:schemeClr val="tx2"/>
                    </a:solidFill>
                    <a:ea typeface="SimSun" pitchFamily="2" charset="-122"/>
                  </a:rPr>
                  <a:t>WT </a:t>
                </a:r>
                <a:r>
                  <a:rPr lang="en-US" altLang="zh-CN" i="1" dirty="0">
                    <a:solidFill>
                      <a:schemeClr val="tx2"/>
                    </a:solidFill>
                    <a:ea typeface="SimSun" pitchFamily="2" charset="-122"/>
                  </a:rPr>
                  <a:t>KRAS</a:t>
                </a:r>
                <a:endParaRPr lang="en-US" altLang="zh-CN" i="1" dirty="0" smtClean="0">
                  <a:solidFill>
                    <a:schemeClr val="tx2"/>
                  </a:solidFill>
                  <a:ea typeface="SimSun" pitchFamily="2" charset="-122"/>
                </a:endParaRPr>
              </a:p>
              <a:p>
                <a:pPr marL="180975" indent="-180975" defTabSz="892175" eaLnBrk="0" hangingPunct="0">
                  <a:spcAft>
                    <a:spcPct val="30000"/>
                  </a:spcAft>
                  <a:buFont typeface="Arial" panose="020B0604020202020204" pitchFamily="34" charset="0"/>
                  <a:buChar char="•"/>
                </a:pPr>
                <a:r>
                  <a:rPr lang="en-US" altLang="zh-CN" dirty="0" smtClean="0">
                    <a:solidFill>
                      <a:schemeClr val="tx2"/>
                    </a:solidFill>
                    <a:ea typeface="SimSun" pitchFamily="2" charset="-122"/>
                  </a:rPr>
                  <a:t>ECOG </a:t>
                </a:r>
                <a:r>
                  <a:rPr lang="en-US" altLang="zh-CN" dirty="0">
                    <a:solidFill>
                      <a:schemeClr val="tx2"/>
                    </a:solidFill>
                    <a:ea typeface="SimSun" pitchFamily="2" charset="-122"/>
                  </a:rPr>
                  <a:t>PS </a:t>
                </a:r>
                <a:r>
                  <a:rPr lang="en-US" altLang="zh-CN" dirty="0" smtClean="0">
                    <a:solidFill>
                      <a:schemeClr val="tx2"/>
                    </a:solidFill>
                    <a:ea typeface="SimSun" pitchFamily="2" charset="-122"/>
                  </a:rPr>
                  <a:t>0–2</a:t>
                </a:r>
              </a:p>
              <a:p>
                <a:pPr marL="180975" indent="-180975" defTabSz="892175" eaLnBrk="0" hangingPunct="0">
                  <a:spcAft>
                    <a:spcPct val="30000"/>
                  </a:spcAft>
                  <a:buFont typeface="Arial" panose="020B0604020202020204" pitchFamily="34" charset="0"/>
                  <a:buChar char="•"/>
                </a:pPr>
                <a:r>
                  <a:rPr lang="en-US" altLang="zh-CN" dirty="0" smtClean="0">
                    <a:solidFill>
                      <a:schemeClr val="tx2"/>
                    </a:solidFill>
                    <a:ea typeface="SimSun" pitchFamily="2" charset="-122"/>
                  </a:rPr>
                  <a:t>No prior anti-EGFR therapy</a:t>
                </a:r>
                <a:endParaRPr lang="en-GB" altLang="zh-CN" dirty="0">
                  <a:solidFill>
                    <a:schemeClr val="tx2"/>
                  </a:solidFill>
                  <a:ea typeface="SimSun" pitchFamily="2" charset="-122"/>
                </a:endParaRPr>
              </a:p>
            </p:txBody>
          </p:sp>
          <p:sp>
            <p:nvSpPr>
              <p:cNvPr id="12" name="AutoShape 12"/>
              <p:cNvSpPr>
                <a:spLocks noChangeArrowheads="1"/>
              </p:cNvSpPr>
              <p:nvPr/>
            </p:nvSpPr>
            <p:spPr bwMode="auto">
              <a:xfrm>
                <a:off x="4865309" y="3430587"/>
                <a:ext cx="2810329"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sz="1600" dirty="0" err="1" smtClean="0"/>
                  <a:t>Cetuximab</a:t>
                </a:r>
                <a:r>
                  <a:rPr lang="en-GB" sz="1600" dirty="0" smtClean="0"/>
                  <a:t> </a:t>
                </a:r>
                <a:r>
                  <a:rPr lang="en-NZ" altLang="zh-CN" sz="1600" dirty="0" smtClean="0">
                    <a:ea typeface="SimSun" pitchFamily="2" charset="-122"/>
                  </a:rPr>
                  <a:t>400 </a:t>
                </a:r>
                <a:r>
                  <a:rPr lang="en-NZ" altLang="zh-CN" sz="1600" dirty="0">
                    <a:ea typeface="SimSun" pitchFamily="2" charset="-122"/>
                  </a:rPr>
                  <a:t>mg/m</a:t>
                </a:r>
                <a:r>
                  <a:rPr lang="en-NZ" altLang="zh-CN" sz="1600" baseline="30000" dirty="0">
                    <a:ea typeface="SimSun" pitchFamily="2" charset="-122"/>
                  </a:rPr>
                  <a:t>2</a:t>
                </a:r>
                <a:r>
                  <a:rPr lang="en-NZ" altLang="zh-CN" sz="1600" dirty="0">
                    <a:ea typeface="SimSun" pitchFamily="2" charset="-122"/>
                  </a:rPr>
                  <a:t> followed by 250 mg/m</a:t>
                </a:r>
                <a:r>
                  <a:rPr lang="en-NZ" altLang="zh-CN" sz="1600" baseline="30000" dirty="0">
                    <a:ea typeface="SimSun" pitchFamily="2" charset="-122"/>
                  </a:rPr>
                  <a:t>2</a:t>
                </a:r>
                <a:r>
                  <a:rPr lang="en-NZ" altLang="zh-CN" sz="1600" dirty="0">
                    <a:ea typeface="SimSun" pitchFamily="2" charset="-122"/>
                  </a:rPr>
                  <a:t> </a:t>
                </a:r>
                <a:r>
                  <a:rPr lang="en-NZ" altLang="zh-CN" sz="1600" dirty="0" smtClean="0">
                    <a:ea typeface="SimSun" pitchFamily="2" charset="-122"/>
                  </a:rPr>
                  <a:t>q1w</a:t>
                </a:r>
                <a:endParaRPr lang="en-GB" altLang="zh-CN" sz="1600" dirty="0" smtClean="0">
                  <a:ea typeface="SimSun" pitchFamily="2" charset="-122"/>
                </a:endParaRPr>
              </a:p>
              <a:p>
                <a:pPr algn="ctr" defTabSz="892175" eaLnBrk="0" hangingPunct="0"/>
                <a:r>
                  <a:rPr lang="en-GB" altLang="zh-CN" sz="1600" dirty="0" smtClean="0">
                    <a:ea typeface="SimSun" pitchFamily="2" charset="-122"/>
                  </a:rPr>
                  <a:t>(n=500)</a:t>
                </a:r>
                <a:endParaRPr lang="en-GB" altLang="zh-CN" sz="1600" dirty="0">
                  <a:ea typeface="SimSun" pitchFamily="2" charset="-122"/>
                </a:endParaRPr>
              </a:p>
            </p:txBody>
          </p:sp>
          <p:sp>
            <p:nvSpPr>
              <p:cNvPr id="13" name="AutoShape 8"/>
              <p:cNvSpPr>
                <a:spLocks noChangeArrowheads="1"/>
              </p:cNvSpPr>
              <p:nvPr/>
            </p:nvSpPr>
            <p:spPr bwMode="auto">
              <a:xfrm>
                <a:off x="4865310" y="1600200"/>
                <a:ext cx="2810328"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Panitumumab </a:t>
                </a:r>
                <a:r>
                  <a:rPr lang="en-GB" altLang="zh-CN" dirty="0">
                    <a:solidFill>
                      <a:schemeClr val="tx2"/>
                    </a:solidFill>
                    <a:ea typeface="SimSun" pitchFamily="2" charset="-122"/>
                  </a:rPr>
                  <a:t>6 mg/kg </a:t>
                </a:r>
                <a:r>
                  <a:rPr lang="en-GB" altLang="zh-CN" dirty="0" smtClean="0">
                    <a:solidFill>
                      <a:schemeClr val="tx2"/>
                    </a:solidFill>
                    <a:ea typeface="SimSun" pitchFamily="2" charset="-122"/>
                  </a:rPr>
                  <a:t>q2w</a:t>
                </a:r>
              </a:p>
              <a:p>
                <a:pPr algn="ctr" defTabSz="892175" eaLnBrk="0" hangingPunct="0"/>
                <a:r>
                  <a:rPr lang="en-GB" altLang="zh-CN" dirty="0" smtClean="0">
                    <a:solidFill>
                      <a:schemeClr val="tx2"/>
                    </a:solidFill>
                    <a:ea typeface="SimSun" pitchFamily="2" charset="-122"/>
                  </a:rPr>
                  <a:t>(n=499)</a:t>
                </a:r>
                <a:endParaRPr lang="en-GB" altLang="zh-CN" dirty="0">
                  <a:solidFill>
                    <a:schemeClr val="tx2"/>
                  </a:solidFill>
                  <a:ea typeface="SimSun" pitchFamily="2" charset="-122"/>
                </a:endParaRPr>
              </a:p>
            </p:txBody>
          </p:sp>
        </p:grpSp>
      </p:grpSp>
      <p:sp>
        <p:nvSpPr>
          <p:cNvPr id="22" name="AutoShape 12"/>
          <p:cNvSpPr>
            <a:spLocks noChangeArrowheads="1"/>
          </p:cNvSpPr>
          <p:nvPr/>
        </p:nvSpPr>
        <p:spPr bwMode="auto">
          <a:xfrm>
            <a:off x="8257722" y="4643437"/>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23" name="AutoShape 12"/>
          <p:cNvSpPr>
            <a:spLocks noChangeArrowheads="1"/>
          </p:cNvSpPr>
          <p:nvPr/>
        </p:nvSpPr>
        <p:spPr bwMode="auto">
          <a:xfrm>
            <a:off x="8257722" y="2813051"/>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24" name="AutoShape 20"/>
          <p:cNvCxnSpPr>
            <a:cxnSpLocks noChangeShapeType="1"/>
            <a:stCxn id="12" idx="3"/>
          </p:cNvCxnSpPr>
          <p:nvPr/>
        </p:nvCxnSpPr>
        <p:spPr bwMode="auto">
          <a:xfrm>
            <a:off x="7702850" y="4907755"/>
            <a:ext cx="554872" cy="1"/>
          </a:xfrm>
          <a:prstGeom prst="straightConnector1">
            <a:avLst/>
          </a:prstGeom>
          <a:noFill/>
          <a:ln w="38100">
            <a:solidFill>
              <a:schemeClr val="bg1"/>
            </a:solidFill>
            <a:prstDash val="solid"/>
            <a:round/>
            <a:headEnd/>
            <a:tailEnd type="triangle" w="med" len="med"/>
          </a:ln>
        </p:spPr>
      </p:cxnSp>
      <p:cxnSp>
        <p:nvCxnSpPr>
          <p:cNvPr id="25" name="AutoShape 21"/>
          <p:cNvCxnSpPr>
            <a:cxnSpLocks noChangeShapeType="1"/>
            <a:stCxn id="13" idx="3"/>
            <a:endCxn id="23" idx="1"/>
          </p:cNvCxnSpPr>
          <p:nvPr/>
        </p:nvCxnSpPr>
        <p:spPr bwMode="auto">
          <a:xfrm>
            <a:off x="7702850" y="3077369"/>
            <a:ext cx="554872" cy="1"/>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24813024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18: ASPECCT: a randomized, </a:t>
            </a:r>
            <a:r>
              <a:rPr lang="en-GB" sz="1800" dirty="0" err="1"/>
              <a:t>multicenter</a:t>
            </a:r>
            <a:r>
              <a:rPr lang="en-GB" sz="1800" dirty="0"/>
              <a:t>, open-label, phase 3 study of </a:t>
            </a:r>
            <a:r>
              <a:rPr lang="en-GB" sz="1800" dirty="0" err="1"/>
              <a:t>panitumumab</a:t>
            </a:r>
            <a:r>
              <a:rPr lang="en-GB" sz="1800" dirty="0"/>
              <a:t> (</a:t>
            </a:r>
            <a:r>
              <a:rPr lang="en-GB" sz="1800" dirty="0" err="1"/>
              <a:t>pmab</a:t>
            </a:r>
            <a:r>
              <a:rPr lang="en-GB" sz="1800" dirty="0"/>
              <a:t>) vs </a:t>
            </a:r>
            <a:r>
              <a:rPr lang="en-GB" sz="1800" dirty="0" err="1"/>
              <a:t>cetuximab</a:t>
            </a:r>
            <a:r>
              <a:rPr lang="en-GB" sz="1800" dirty="0"/>
              <a:t> (</a:t>
            </a:r>
            <a:r>
              <a:rPr lang="en-GB" sz="1800" dirty="0" err="1"/>
              <a:t>cmab</a:t>
            </a:r>
            <a:r>
              <a:rPr lang="en-GB" sz="1800" dirty="0"/>
              <a:t>) for previously treated wild-type (WT) KRAS metastatic colorectal cancer (</a:t>
            </a:r>
            <a:r>
              <a:rPr lang="en-GB" sz="1800" dirty="0" err="1"/>
              <a:t>mCRC</a:t>
            </a:r>
            <a:r>
              <a:rPr lang="en-GB" sz="1800" dirty="0"/>
              <a:t>) – </a:t>
            </a:r>
            <a:r>
              <a:rPr lang="en-GB" sz="1800" i="1" dirty="0"/>
              <a:t>Price T et al</a:t>
            </a:r>
            <a:endParaRPr lang="en-GB" sz="1800" dirty="0"/>
          </a:p>
        </p:txBody>
      </p:sp>
      <p:sp>
        <p:nvSpPr>
          <p:cNvPr id="3" name="Content Placeholder 2"/>
          <p:cNvSpPr>
            <a:spLocks noGrp="1"/>
          </p:cNvSpPr>
          <p:nvPr>
            <p:ph idx="1"/>
          </p:nvPr>
        </p:nvSpPr>
        <p:spPr/>
        <p:txBody>
          <a:bodyPr/>
          <a:lstStyle/>
          <a:p>
            <a:r>
              <a:rPr lang="en-GB" sz="1800" dirty="0" smtClean="0"/>
              <a:t>Key results</a:t>
            </a:r>
          </a:p>
          <a:p>
            <a:pPr lvl="1"/>
            <a:r>
              <a:rPr lang="en-GB" sz="1800" dirty="0" smtClean="0"/>
              <a:t>Non-inferiority </a:t>
            </a:r>
            <a:r>
              <a:rPr lang="en-GB" sz="1800" dirty="0"/>
              <a:t>of OS with </a:t>
            </a:r>
            <a:r>
              <a:rPr lang="en-GB" sz="1800" dirty="0" smtClean="0"/>
              <a:t>panitumumab vs. </a:t>
            </a:r>
            <a:r>
              <a:rPr lang="en-GB" sz="1800" dirty="0"/>
              <a:t>cetuximab was </a:t>
            </a:r>
            <a:r>
              <a:rPr lang="en-GB" sz="1800" dirty="0" smtClean="0"/>
              <a:t>met</a:t>
            </a:r>
          </a:p>
          <a:p>
            <a:pPr lvl="1"/>
            <a:r>
              <a:rPr lang="en-GB" sz="1800" dirty="0" smtClean="0"/>
              <a:t>Panitumumab retained 106% of the OS benefit of </a:t>
            </a:r>
            <a:r>
              <a:rPr lang="en-GB" sz="1800" dirty="0"/>
              <a:t>cetuximab over </a:t>
            </a:r>
            <a:r>
              <a:rPr lang="en-GB" sz="1800" dirty="0" smtClean="0"/>
              <a:t>BSC</a:t>
            </a:r>
          </a:p>
          <a:p>
            <a:pPr lvl="1"/>
            <a:endParaRPr lang="en-GB" sz="1800" dirty="0"/>
          </a:p>
          <a:p>
            <a:pPr lvl="1"/>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lvl="1"/>
            <a:endParaRPr lang="en-GB" sz="1800" dirty="0"/>
          </a:p>
        </p:txBody>
      </p:sp>
      <p:sp>
        <p:nvSpPr>
          <p:cNvPr id="6" name="Line 2"/>
          <p:cNvSpPr>
            <a:spLocks noChangeShapeType="1"/>
          </p:cNvSpPr>
          <p:nvPr/>
        </p:nvSpPr>
        <p:spPr bwMode="auto">
          <a:xfrm>
            <a:off x="772585" y="3413390"/>
            <a:ext cx="6335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 name="Line 3"/>
          <p:cNvSpPr>
            <a:spLocks noChangeShapeType="1"/>
          </p:cNvSpPr>
          <p:nvPr/>
        </p:nvSpPr>
        <p:spPr bwMode="auto">
          <a:xfrm>
            <a:off x="772585" y="3839212"/>
            <a:ext cx="6335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Line 4"/>
          <p:cNvSpPr>
            <a:spLocks noChangeShapeType="1"/>
          </p:cNvSpPr>
          <p:nvPr/>
        </p:nvSpPr>
        <p:spPr bwMode="auto">
          <a:xfrm>
            <a:off x="772585" y="4277937"/>
            <a:ext cx="6335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 name="Line 5"/>
          <p:cNvSpPr>
            <a:spLocks noChangeShapeType="1"/>
          </p:cNvSpPr>
          <p:nvPr/>
        </p:nvSpPr>
        <p:spPr bwMode="auto">
          <a:xfrm>
            <a:off x="772585" y="4690855"/>
            <a:ext cx="6335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 name="Line 6"/>
          <p:cNvSpPr>
            <a:spLocks noChangeShapeType="1"/>
          </p:cNvSpPr>
          <p:nvPr/>
        </p:nvSpPr>
        <p:spPr bwMode="auto">
          <a:xfrm>
            <a:off x="772585" y="5116677"/>
            <a:ext cx="6335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 name="Line 7"/>
          <p:cNvSpPr>
            <a:spLocks noChangeShapeType="1"/>
          </p:cNvSpPr>
          <p:nvPr/>
        </p:nvSpPr>
        <p:spPr bwMode="auto">
          <a:xfrm>
            <a:off x="772585" y="5529595"/>
            <a:ext cx="6335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 name="Line 8"/>
          <p:cNvSpPr>
            <a:spLocks noChangeShapeType="1"/>
          </p:cNvSpPr>
          <p:nvPr/>
        </p:nvSpPr>
        <p:spPr bwMode="auto">
          <a:xfrm flipV="1">
            <a:off x="886625"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 name="Line 9"/>
          <p:cNvSpPr>
            <a:spLocks noChangeShapeType="1"/>
          </p:cNvSpPr>
          <p:nvPr/>
        </p:nvSpPr>
        <p:spPr bwMode="auto">
          <a:xfrm flipV="1">
            <a:off x="3610905"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 name="Line 10"/>
          <p:cNvSpPr>
            <a:spLocks noChangeShapeType="1"/>
          </p:cNvSpPr>
          <p:nvPr/>
        </p:nvSpPr>
        <p:spPr bwMode="auto">
          <a:xfrm flipV="1">
            <a:off x="1190730"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 name="Line 11"/>
          <p:cNvSpPr>
            <a:spLocks noChangeShapeType="1"/>
          </p:cNvSpPr>
          <p:nvPr/>
        </p:nvSpPr>
        <p:spPr bwMode="auto">
          <a:xfrm flipV="1">
            <a:off x="3915010"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 name="Line 12"/>
          <p:cNvSpPr>
            <a:spLocks noChangeShapeType="1"/>
          </p:cNvSpPr>
          <p:nvPr/>
        </p:nvSpPr>
        <p:spPr bwMode="auto">
          <a:xfrm flipV="1">
            <a:off x="1494836"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 name="Line 13"/>
          <p:cNvSpPr>
            <a:spLocks noChangeShapeType="1"/>
          </p:cNvSpPr>
          <p:nvPr/>
        </p:nvSpPr>
        <p:spPr bwMode="auto">
          <a:xfrm flipV="1">
            <a:off x="4206445"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 name="Line 14"/>
          <p:cNvSpPr>
            <a:spLocks noChangeShapeType="1"/>
          </p:cNvSpPr>
          <p:nvPr/>
        </p:nvSpPr>
        <p:spPr bwMode="auto">
          <a:xfrm flipV="1">
            <a:off x="1786271"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 name="Line 15"/>
          <p:cNvSpPr>
            <a:spLocks noChangeShapeType="1"/>
          </p:cNvSpPr>
          <p:nvPr/>
        </p:nvSpPr>
        <p:spPr bwMode="auto">
          <a:xfrm flipV="1">
            <a:off x="4510551"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 name="Line 16"/>
          <p:cNvSpPr>
            <a:spLocks noChangeShapeType="1"/>
          </p:cNvSpPr>
          <p:nvPr/>
        </p:nvSpPr>
        <p:spPr bwMode="auto">
          <a:xfrm flipV="1">
            <a:off x="2103047"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 name="Line 17"/>
          <p:cNvSpPr>
            <a:spLocks noChangeShapeType="1"/>
          </p:cNvSpPr>
          <p:nvPr/>
        </p:nvSpPr>
        <p:spPr bwMode="auto">
          <a:xfrm flipV="1">
            <a:off x="4814656"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 name="Line 18"/>
          <p:cNvSpPr>
            <a:spLocks noChangeShapeType="1"/>
          </p:cNvSpPr>
          <p:nvPr/>
        </p:nvSpPr>
        <p:spPr bwMode="auto">
          <a:xfrm flipV="1">
            <a:off x="2394482"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 name="Line 19"/>
          <p:cNvSpPr>
            <a:spLocks noChangeShapeType="1"/>
          </p:cNvSpPr>
          <p:nvPr/>
        </p:nvSpPr>
        <p:spPr bwMode="auto">
          <a:xfrm flipV="1">
            <a:off x="5118762"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7" name="Line 20"/>
          <p:cNvSpPr>
            <a:spLocks noChangeShapeType="1"/>
          </p:cNvSpPr>
          <p:nvPr/>
        </p:nvSpPr>
        <p:spPr bwMode="auto">
          <a:xfrm flipV="1">
            <a:off x="2698588"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8" name="Line 21"/>
          <p:cNvSpPr>
            <a:spLocks noChangeShapeType="1"/>
          </p:cNvSpPr>
          <p:nvPr/>
        </p:nvSpPr>
        <p:spPr bwMode="auto">
          <a:xfrm flipV="1">
            <a:off x="5422868"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9" name="Line 22"/>
          <p:cNvSpPr>
            <a:spLocks noChangeShapeType="1"/>
          </p:cNvSpPr>
          <p:nvPr/>
        </p:nvSpPr>
        <p:spPr bwMode="auto">
          <a:xfrm flipV="1">
            <a:off x="3002693"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0" name="Line 23"/>
          <p:cNvSpPr>
            <a:spLocks noChangeShapeType="1"/>
          </p:cNvSpPr>
          <p:nvPr/>
        </p:nvSpPr>
        <p:spPr bwMode="auto">
          <a:xfrm flipV="1">
            <a:off x="5726973"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1" name="Line 24"/>
          <p:cNvSpPr>
            <a:spLocks noChangeShapeType="1"/>
          </p:cNvSpPr>
          <p:nvPr/>
        </p:nvSpPr>
        <p:spPr bwMode="auto">
          <a:xfrm flipV="1">
            <a:off x="3306799"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096" name="Line 25"/>
          <p:cNvSpPr>
            <a:spLocks noChangeShapeType="1"/>
          </p:cNvSpPr>
          <p:nvPr/>
        </p:nvSpPr>
        <p:spPr bwMode="auto">
          <a:xfrm flipV="1">
            <a:off x="6031079"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097" name="Line 26"/>
          <p:cNvSpPr>
            <a:spLocks noChangeShapeType="1"/>
          </p:cNvSpPr>
          <p:nvPr/>
        </p:nvSpPr>
        <p:spPr bwMode="auto">
          <a:xfrm flipV="1">
            <a:off x="6322514" y="5597112"/>
            <a:ext cx="0" cy="6451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098" name="Freeform 27"/>
          <p:cNvSpPr>
            <a:spLocks/>
          </p:cNvSpPr>
          <p:nvPr/>
        </p:nvSpPr>
        <p:spPr bwMode="auto">
          <a:xfrm>
            <a:off x="835940" y="3413390"/>
            <a:ext cx="5575271" cy="2180724"/>
          </a:xfrm>
          <a:custGeom>
            <a:avLst/>
            <a:gdLst>
              <a:gd name="T0" fmla="*/ 0 w 440"/>
              <a:gd name="T1" fmla="*/ 0 h 169"/>
              <a:gd name="T2" fmla="*/ 0 w 440"/>
              <a:gd name="T3" fmla="*/ 169 h 169"/>
              <a:gd name="T4" fmla="*/ 440 w 440"/>
              <a:gd name="T5" fmla="*/ 169 h 169"/>
            </a:gdLst>
            <a:ahLst/>
            <a:cxnLst>
              <a:cxn ang="0">
                <a:pos x="T0" y="T1"/>
              </a:cxn>
              <a:cxn ang="0">
                <a:pos x="T2" y="T3"/>
              </a:cxn>
              <a:cxn ang="0">
                <a:pos x="T4" y="T5"/>
              </a:cxn>
            </a:cxnLst>
            <a:rect l="0" t="0" r="r" b="b"/>
            <a:pathLst>
              <a:path w="440" h="169">
                <a:moveTo>
                  <a:pt x="0" y="0"/>
                </a:moveTo>
                <a:lnTo>
                  <a:pt x="0" y="169"/>
                </a:lnTo>
                <a:lnTo>
                  <a:pt x="440" y="169"/>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00" name="Freeform 28"/>
          <p:cNvSpPr>
            <a:spLocks/>
          </p:cNvSpPr>
          <p:nvPr/>
        </p:nvSpPr>
        <p:spPr bwMode="auto">
          <a:xfrm>
            <a:off x="873954" y="3413390"/>
            <a:ext cx="5220481" cy="2116205"/>
          </a:xfrm>
          <a:custGeom>
            <a:avLst/>
            <a:gdLst>
              <a:gd name="T0" fmla="*/ 381 w 412"/>
              <a:gd name="T1" fmla="*/ 158 h 164"/>
              <a:gd name="T2" fmla="*/ 359 w 412"/>
              <a:gd name="T3" fmla="*/ 152 h 164"/>
              <a:gd name="T4" fmla="*/ 337 w 412"/>
              <a:gd name="T5" fmla="*/ 151 h 164"/>
              <a:gd name="T6" fmla="*/ 331 w 412"/>
              <a:gd name="T7" fmla="*/ 148 h 164"/>
              <a:gd name="T8" fmla="*/ 314 w 412"/>
              <a:gd name="T9" fmla="*/ 146 h 164"/>
              <a:gd name="T10" fmla="*/ 301 w 412"/>
              <a:gd name="T11" fmla="*/ 144 h 164"/>
              <a:gd name="T12" fmla="*/ 293 w 412"/>
              <a:gd name="T13" fmla="*/ 142 h 164"/>
              <a:gd name="T14" fmla="*/ 280 w 412"/>
              <a:gd name="T15" fmla="*/ 141 h 164"/>
              <a:gd name="T16" fmla="*/ 277 w 412"/>
              <a:gd name="T17" fmla="*/ 137 h 164"/>
              <a:gd name="T18" fmla="*/ 262 w 412"/>
              <a:gd name="T19" fmla="*/ 136 h 164"/>
              <a:gd name="T20" fmla="*/ 260 w 412"/>
              <a:gd name="T21" fmla="*/ 131 h 164"/>
              <a:gd name="T22" fmla="*/ 251 w 412"/>
              <a:gd name="T23" fmla="*/ 130 h 164"/>
              <a:gd name="T24" fmla="*/ 244 w 412"/>
              <a:gd name="T25" fmla="*/ 126 h 164"/>
              <a:gd name="T26" fmla="*/ 232 w 412"/>
              <a:gd name="T27" fmla="*/ 124 h 164"/>
              <a:gd name="T28" fmla="*/ 229 w 412"/>
              <a:gd name="T29" fmla="*/ 121 h 164"/>
              <a:gd name="T30" fmla="*/ 221 w 412"/>
              <a:gd name="T31" fmla="*/ 119 h 164"/>
              <a:gd name="T32" fmla="*/ 207 w 412"/>
              <a:gd name="T33" fmla="*/ 118 h 164"/>
              <a:gd name="T34" fmla="*/ 200 w 412"/>
              <a:gd name="T35" fmla="*/ 114 h 164"/>
              <a:gd name="T36" fmla="*/ 186 w 412"/>
              <a:gd name="T37" fmla="*/ 112 h 164"/>
              <a:gd name="T38" fmla="*/ 183 w 412"/>
              <a:gd name="T39" fmla="*/ 109 h 164"/>
              <a:gd name="T40" fmla="*/ 173 w 412"/>
              <a:gd name="T41" fmla="*/ 106 h 164"/>
              <a:gd name="T42" fmla="*/ 171 w 412"/>
              <a:gd name="T43" fmla="*/ 103 h 164"/>
              <a:gd name="T44" fmla="*/ 166 w 412"/>
              <a:gd name="T45" fmla="*/ 101 h 164"/>
              <a:gd name="T46" fmla="*/ 162 w 412"/>
              <a:gd name="T47" fmla="*/ 98 h 164"/>
              <a:gd name="T48" fmla="*/ 153 w 412"/>
              <a:gd name="T49" fmla="*/ 96 h 164"/>
              <a:gd name="T50" fmla="*/ 147 w 412"/>
              <a:gd name="T51" fmla="*/ 93 h 164"/>
              <a:gd name="T52" fmla="*/ 140 w 412"/>
              <a:gd name="T53" fmla="*/ 91 h 164"/>
              <a:gd name="T54" fmla="*/ 138 w 412"/>
              <a:gd name="T55" fmla="*/ 88 h 164"/>
              <a:gd name="T56" fmla="*/ 131 w 412"/>
              <a:gd name="T57" fmla="*/ 86 h 164"/>
              <a:gd name="T58" fmla="*/ 127 w 412"/>
              <a:gd name="T59" fmla="*/ 82 h 164"/>
              <a:gd name="T60" fmla="*/ 116 w 412"/>
              <a:gd name="T61" fmla="*/ 80 h 164"/>
              <a:gd name="T62" fmla="*/ 114 w 412"/>
              <a:gd name="T63" fmla="*/ 73 h 164"/>
              <a:gd name="T64" fmla="*/ 106 w 412"/>
              <a:gd name="T65" fmla="*/ 72 h 164"/>
              <a:gd name="T66" fmla="*/ 103 w 412"/>
              <a:gd name="T67" fmla="*/ 67 h 164"/>
              <a:gd name="T68" fmla="*/ 97 w 412"/>
              <a:gd name="T69" fmla="*/ 64 h 164"/>
              <a:gd name="T70" fmla="*/ 95 w 412"/>
              <a:gd name="T71" fmla="*/ 58 h 164"/>
              <a:gd name="T72" fmla="*/ 85 w 412"/>
              <a:gd name="T73" fmla="*/ 56 h 164"/>
              <a:gd name="T74" fmla="*/ 82 w 412"/>
              <a:gd name="T75" fmla="*/ 53 h 164"/>
              <a:gd name="T76" fmla="*/ 78 w 412"/>
              <a:gd name="T77" fmla="*/ 51 h 164"/>
              <a:gd name="T78" fmla="*/ 76 w 412"/>
              <a:gd name="T79" fmla="*/ 47 h 164"/>
              <a:gd name="T80" fmla="*/ 69 w 412"/>
              <a:gd name="T81" fmla="*/ 45 h 164"/>
              <a:gd name="T82" fmla="*/ 67 w 412"/>
              <a:gd name="T83" fmla="*/ 40 h 164"/>
              <a:gd name="T84" fmla="*/ 61 w 412"/>
              <a:gd name="T85" fmla="*/ 39 h 164"/>
              <a:gd name="T86" fmla="*/ 58 w 412"/>
              <a:gd name="T87" fmla="*/ 34 h 164"/>
              <a:gd name="T88" fmla="*/ 53 w 412"/>
              <a:gd name="T89" fmla="*/ 32 h 164"/>
              <a:gd name="T90" fmla="*/ 51 w 412"/>
              <a:gd name="T91" fmla="*/ 29 h 164"/>
              <a:gd name="T92" fmla="*/ 43 w 412"/>
              <a:gd name="T93" fmla="*/ 27 h 164"/>
              <a:gd name="T94" fmla="*/ 40 w 412"/>
              <a:gd name="T95" fmla="*/ 24 h 164"/>
              <a:gd name="T96" fmla="*/ 36 w 412"/>
              <a:gd name="T97" fmla="*/ 22 h 164"/>
              <a:gd name="T98" fmla="*/ 33 w 412"/>
              <a:gd name="T99" fmla="*/ 18 h 164"/>
              <a:gd name="T100" fmla="*/ 26 w 412"/>
              <a:gd name="T101" fmla="*/ 14 h 164"/>
              <a:gd name="T102" fmla="*/ 23 w 412"/>
              <a:gd name="T103" fmla="*/ 9 h 164"/>
              <a:gd name="T104" fmla="*/ 17 w 412"/>
              <a:gd name="T105" fmla="*/ 7 h 164"/>
              <a:gd name="T106" fmla="*/ 15 w 412"/>
              <a:gd name="T107" fmla="*/ 2 h 164"/>
              <a:gd name="T108" fmla="*/ 0 w 412"/>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2" h="164">
                <a:moveTo>
                  <a:pt x="412" y="164"/>
                </a:moveTo>
                <a:lnTo>
                  <a:pt x="412" y="158"/>
                </a:lnTo>
                <a:lnTo>
                  <a:pt x="381" y="158"/>
                </a:lnTo>
                <a:lnTo>
                  <a:pt x="381" y="154"/>
                </a:lnTo>
                <a:lnTo>
                  <a:pt x="359" y="154"/>
                </a:lnTo>
                <a:lnTo>
                  <a:pt x="359" y="152"/>
                </a:lnTo>
                <a:lnTo>
                  <a:pt x="355" y="152"/>
                </a:lnTo>
                <a:lnTo>
                  <a:pt x="355" y="151"/>
                </a:lnTo>
                <a:lnTo>
                  <a:pt x="337" y="151"/>
                </a:lnTo>
                <a:lnTo>
                  <a:pt x="337" y="149"/>
                </a:lnTo>
                <a:lnTo>
                  <a:pt x="331" y="149"/>
                </a:lnTo>
                <a:lnTo>
                  <a:pt x="331" y="148"/>
                </a:lnTo>
                <a:lnTo>
                  <a:pt x="322" y="148"/>
                </a:lnTo>
                <a:lnTo>
                  <a:pt x="322" y="146"/>
                </a:lnTo>
                <a:lnTo>
                  <a:pt x="314" y="146"/>
                </a:lnTo>
                <a:lnTo>
                  <a:pt x="314" y="146"/>
                </a:lnTo>
                <a:lnTo>
                  <a:pt x="301" y="146"/>
                </a:lnTo>
                <a:lnTo>
                  <a:pt x="301" y="144"/>
                </a:lnTo>
                <a:lnTo>
                  <a:pt x="297" y="144"/>
                </a:lnTo>
                <a:lnTo>
                  <a:pt x="297" y="142"/>
                </a:lnTo>
                <a:lnTo>
                  <a:pt x="293" y="142"/>
                </a:lnTo>
                <a:lnTo>
                  <a:pt x="293" y="141"/>
                </a:lnTo>
                <a:lnTo>
                  <a:pt x="282" y="141"/>
                </a:lnTo>
                <a:lnTo>
                  <a:pt x="280" y="141"/>
                </a:lnTo>
                <a:lnTo>
                  <a:pt x="280" y="139"/>
                </a:lnTo>
                <a:lnTo>
                  <a:pt x="277" y="139"/>
                </a:lnTo>
                <a:lnTo>
                  <a:pt x="277" y="137"/>
                </a:lnTo>
                <a:lnTo>
                  <a:pt x="274" y="137"/>
                </a:lnTo>
                <a:lnTo>
                  <a:pt x="274" y="136"/>
                </a:lnTo>
                <a:lnTo>
                  <a:pt x="262" y="136"/>
                </a:lnTo>
                <a:lnTo>
                  <a:pt x="262" y="133"/>
                </a:lnTo>
                <a:lnTo>
                  <a:pt x="260" y="133"/>
                </a:lnTo>
                <a:lnTo>
                  <a:pt x="260" y="131"/>
                </a:lnTo>
                <a:lnTo>
                  <a:pt x="257" y="131"/>
                </a:lnTo>
                <a:lnTo>
                  <a:pt x="257" y="130"/>
                </a:lnTo>
                <a:lnTo>
                  <a:pt x="251" y="130"/>
                </a:lnTo>
                <a:lnTo>
                  <a:pt x="251" y="127"/>
                </a:lnTo>
                <a:lnTo>
                  <a:pt x="244" y="127"/>
                </a:lnTo>
                <a:lnTo>
                  <a:pt x="244" y="126"/>
                </a:lnTo>
                <a:lnTo>
                  <a:pt x="241" y="126"/>
                </a:lnTo>
                <a:lnTo>
                  <a:pt x="241" y="124"/>
                </a:lnTo>
                <a:lnTo>
                  <a:pt x="232" y="124"/>
                </a:lnTo>
                <a:lnTo>
                  <a:pt x="232" y="122"/>
                </a:lnTo>
                <a:lnTo>
                  <a:pt x="229" y="122"/>
                </a:lnTo>
                <a:lnTo>
                  <a:pt x="229" y="121"/>
                </a:lnTo>
                <a:lnTo>
                  <a:pt x="226" y="121"/>
                </a:lnTo>
                <a:lnTo>
                  <a:pt x="226" y="119"/>
                </a:lnTo>
                <a:lnTo>
                  <a:pt x="221" y="119"/>
                </a:lnTo>
                <a:lnTo>
                  <a:pt x="215" y="119"/>
                </a:lnTo>
                <a:lnTo>
                  <a:pt x="215" y="118"/>
                </a:lnTo>
                <a:lnTo>
                  <a:pt x="207" y="118"/>
                </a:lnTo>
                <a:lnTo>
                  <a:pt x="207" y="116"/>
                </a:lnTo>
                <a:lnTo>
                  <a:pt x="200" y="116"/>
                </a:lnTo>
                <a:lnTo>
                  <a:pt x="200" y="114"/>
                </a:lnTo>
                <a:lnTo>
                  <a:pt x="192" y="114"/>
                </a:lnTo>
                <a:lnTo>
                  <a:pt x="192" y="112"/>
                </a:lnTo>
                <a:lnTo>
                  <a:pt x="186" y="112"/>
                </a:lnTo>
                <a:lnTo>
                  <a:pt x="186" y="110"/>
                </a:lnTo>
                <a:lnTo>
                  <a:pt x="183" y="110"/>
                </a:lnTo>
                <a:lnTo>
                  <a:pt x="183" y="109"/>
                </a:lnTo>
                <a:lnTo>
                  <a:pt x="177" y="109"/>
                </a:lnTo>
                <a:lnTo>
                  <a:pt x="177" y="106"/>
                </a:lnTo>
                <a:lnTo>
                  <a:pt x="173" y="106"/>
                </a:lnTo>
                <a:lnTo>
                  <a:pt x="173" y="104"/>
                </a:lnTo>
                <a:lnTo>
                  <a:pt x="171" y="104"/>
                </a:lnTo>
                <a:lnTo>
                  <a:pt x="171" y="103"/>
                </a:lnTo>
                <a:lnTo>
                  <a:pt x="168" y="103"/>
                </a:lnTo>
                <a:lnTo>
                  <a:pt x="168" y="101"/>
                </a:lnTo>
                <a:lnTo>
                  <a:pt x="166" y="101"/>
                </a:lnTo>
                <a:lnTo>
                  <a:pt x="166" y="99"/>
                </a:lnTo>
                <a:lnTo>
                  <a:pt x="162" y="99"/>
                </a:lnTo>
                <a:lnTo>
                  <a:pt x="162" y="98"/>
                </a:lnTo>
                <a:lnTo>
                  <a:pt x="158" y="98"/>
                </a:lnTo>
                <a:lnTo>
                  <a:pt x="158" y="96"/>
                </a:lnTo>
                <a:lnTo>
                  <a:pt x="153" y="96"/>
                </a:lnTo>
                <a:lnTo>
                  <a:pt x="153" y="95"/>
                </a:lnTo>
                <a:lnTo>
                  <a:pt x="147" y="95"/>
                </a:lnTo>
                <a:lnTo>
                  <a:pt x="147" y="93"/>
                </a:lnTo>
                <a:lnTo>
                  <a:pt x="144" y="93"/>
                </a:lnTo>
                <a:lnTo>
                  <a:pt x="144" y="91"/>
                </a:lnTo>
                <a:lnTo>
                  <a:pt x="140" y="91"/>
                </a:lnTo>
                <a:lnTo>
                  <a:pt x="140" y="89"/>
                </a:lnTo>
                <a:lnTo>
                  <a:pt x="138" y="89"/>
                </a:lnTo>
                <a:lnTo>
                  <a:pt x="138" y="88"/>
                </a:lnTo>
                <a:lnTo>
                  <a:pt x="135" y="88"/>
                </a:lnTo>
                <a:lnTo>
                  <a:pt x="135" y="86"/>
                </a:lnTo>
                <a:lnTo>
                  <a:pt x="131" y="86"/>
                </a:lnTo>
                <a:lnTo>
                  <a:pt x="131" y="84"/>
                </a:lnTo>
                <a:lnTo>
                  <a:pt x="127" y="84"/>
                </a:lnTo>
                <a:lnTo>
                  <a:pt x="127" y="82"/>
                </a:lnTo>
                <a:lnTo>
                  <a:pt x="122" y="82"/>
                </a:lnTo>
                <a:lnTo>
                  <a:pt x="122" y="80"/>
                </a:lnTo>
                <a:lnTo>
                  <a:pt x="116" y="80"/>
                </a:lnTo>
                <a:lnTo>
                  <a:pt x="116" y="76"/>
                </a:lnTo>
                <a:lnTo>
                  <a:pt x="114" y="76"/>
                </a:lnTo>
                <a:lnTo>
                  <a:pt x="114" y="73"/>
                </a:lnTo>
                <a:lnTo>
                  <a:pt x="111" y="73"/>
                </a:lnTo>
                <a:lnTo>
                  <a:pt x="111" y="72"/>
                </a:lnTo>
                <a:lnTo>
                  <a:pt x="106" y="72"/>
                </a:lnTo>
                <a:lnTo>
                  <a:pt x="106" y="70"/>
                </a:lnTo>
                <a:lnTo>
                  <a:pt x="103" y="70"/>
                </a:lnTo>
                <a:lnTo>
                  <a:pt x="103" y="67"/>
                </a:lnTo>
                <a:lnTo>
                  <a:pt x="100" y="67"/>
                </a:lnTo>
                <a:lnTo>
                  <a:pt x="100" y="64"/>
                </a:lnTo>
                <a:lnTo>
                  <a:pt x="97" y="64"/>
                </a:lnTo>
                <a:lnTo>
                  <a:pt x="97" y="61"/>
                </a:lnTo>
                <a:lnTo>
                  <a:pt x="95" y="61"/>
                </a:lnTo>
                <a:lnTo>
                  <a:pt x="95" y="58"/>
                </a:lnTo>
                <a:lnTo>
                  <a:pt x="89" y="58"/>
                </a:lnTo>
                <a:lnTo>
                  <a:pt x="89" y="56"/>
                </a:lnTo>
                <a:lnTo>
                  <a:pt x="85" y="56"/>
                </a:lnTo>
                <a:lnTo>
                  <a:pt x="85" y="55"/>
                </a:lnTo>
                <a:lnTo>
                  <a:pt x="82" y="55"/>
                </a:lnTo>
                <a:lnTo>
                  <a:pt x="82" y="53"/>
                </a:lnTo>
                <a:lnTo>
                  <a:pt x="80" y="53"/>
                </a:lnTo>
                <a:lnTo>
                  <a:pt x="80" y="51"/>
                </a:lnTo>
                <a:lnTo>
                  <a:pt x="78" y="51"/>
                </a:lnTo>
                <a:lnTo>
                  <a:pt x="78" y="49"/>
                </a:lnTo>
                <a:lnTo>
                  <a:pt x="76" y="49"/>
                </a:lnTo>
                <a:lnTo>
                  <a:pt x="76" y="47"/>
                </a:lnTo>
                <a:lnTo>
                  <a:pt x="73" y="47"/>
                </a:lnTo>
                <a:lnTo>
                  <a:pt x="73" y="45"/>
                </a:lnTo>
                <a:lnTo>
                  <a:pt x="69" y="45"/>
                </a:lnTo>
                <a:lnTo>
                  <a:pt x="69" y="43"/>
                </a:lnTo>
                <a:lnTo>
                  <a:pt x="67" y="43"/>
                </a:lnTo>
                <a:lnTo>
                  <a:pt x="67" y="40"/>
                </a:lnTo>
                <a:lnTo>
                  <a:pt x="64" y="40"/>
                </a:lnTo>
                <a:lnTo>
                  <a:pt x="64" y="39"/>
                </a:lnTo>
                <a:lnTo>
                  <a:pt x="61" y="39"/>
                </a:lnTo>
                <a:lnTo>
                  <a:pt x="61" y="36"/>
                </a:lnTo>
                <a:lnTo>
                  <a:pt x="58" y="36"/>
                </a:lnTo>
                <a:lnTo>
                  <a:pt x="58" y="34"/>
                </a:lnTo>
                <a:lnTo>
                  <a:pt x="56" y="34"/>
                </a:lnTo>
                <a:lnTo>
                  <a:pt x="56" y="32"/>
                </a:lnTo>
                <a:lnTo>
                  <a:pt x="53" y="32"/>
                </a:lnTo>
                <a:lnTo>
                  <a:pt x="53" y="31"/>
                </a:lnTo>
                <a:lnTo>
                  <a:pt x="51" y="31"/>
                </a:lnTo>
                <a:lnTo>
                  <a:pt x="51" y="29"/>
                </a:lnTo>
                <a:lnTo>
                  <a:pt x="46" y="29"/>
                </a:lnTo>
                <a:lnTo>
                  <a:pt x="46" y="27"/>
                </a:lnTo>
                <a:lnTo>
                  <a:pt x="43" y="27"/>
                </a:lnTo>
                <a:lnTo>
                  <a:pt x="43" y="26"/>
                </a:lnTo>
                <a:lnTo>
                  <a:pt x="40" y="26"/>
                </a:lnTo>
                <a:lnTo>
                  <a:pt x="40" y="24"/>
                </a:lnTo>
                <a:lnTo>
                  <a:pt x="38" y="24"/>
                </a:lnTo>
                <a:lnTo>
                  <a:pt x="38" y="22"/>
                </a:lnTo>
                <a:lnTo>
                  <a:pt x="36" y="22"/>
                </a:lnTo>
                <a:lnTo>
                  <a:pt x="36" y="20"/>
                </a:lnTo>
                <a:lnTo>
                  <a:pt x="33" y="20"/>
                </a:lnTo>
                <a:lnTo>
                  <a:pt x="33" y="18"/>
                </a:lnTo>
                <a:lnTo>
                  <a:pt x="30" y="18"/>
                </a:lnTo>
                <a:lnTo>
                  <a:pt x="30" y="14"/>
                </a:lnTo>
                <a:lnTo>
                  <a:pt x="26" y="14"/>
                </a:lnTo>
                <a:lnTo>
                  <a:pt x="26" y="11"/>
                </a:lnTo>
                <a:lnTo>
                  <a:pt x="23" y="11"/>
                </a:lnTo>
                <a:lnTo>
                  <a:pt x="23" y="9"/>
                </a:lnTo>
                <a:lnTo>
                  <a:pt x="20" y="9"/>
                </a:lnTo>
                <a:lnTo>
                  <a:pt x="20" y="7"/>
                </a:lnTo>
                <a:lnTo>
                  <a:pt x="17" y="7"/>
                </a:lnTo>
                <a:lnTo>
                  <a:pt x="17" y="5"/>
                </a:lnTo>
                <a:lnTo>
                  <a:pt x="15" y="5"/>
                </a:lnTo>
                <a:lnTo>
                  <a:pt x="15" y="2"/>
                </a:lnTo>
                <a:lnTo>
                  <a:pt x="11" y="2"/>
                </a:lnTo>
                <a:lnTo>
                  <a:pt x="11" y="0"/>
                </a:lnTo>
                <a:lnTo>
                  <a:pt x="0" y="0"/>
                </a:lnTo>
              </a:path>
            </a:pathLst>
          </a:custGeom>
          <a:noFill/>
          <a:ln w="1905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01" name="Freeform 29"/>
          <p:cNvSpPr>
            <a:spLocks/>
          </p:cNvSpPr>
          <p:nvPr/>
        </p:nvSpPr>
        <p:spPr bwMode="auto">
          <a:xfrm>
            <a:off x="873954" y="3413390"/>
            <a:ext cx="4891033" cy="1935553"/>
          </a:xfrm>
          <a:custGeom>
            <a:avLst/>
            <a:gdLst>
              <a:gd name="T0" fmla="*/ 328 w 386"/>
              <a:gd name="T1" fmla="*/ 147 h 150"/>
              <a:gd name="T2" fmla="*/ 311 w 386"/>
              <a:gd name="T3" fmla="*/ 146 h 150"/>
              <a:gd name="T4" fmla="*/ 295 w 386"/>
              <a:gd name="T5" fmla="*/ 144 h 150"/>
              <a:gd name="T6" fmla="*/ 291 w 386"/>
              <a:gd name="T7" fmla="*/ 142 h 150"/>
              <a:gd name="T8" fmla="*/ 276 w 386"/>
              <a:gd name="T9" fmla="*/ 140 h 150"/>
              <a:gd name="T10" fmla="*/ 271 w 386"/>
              <a:gd name="T11" fmla="*/ 136 h 150"/>
              <a:gd name="T12" fmla="*/ 253 w 386"/>
              <a:gd name="T13" fmla="*/ 135 h 150"/>
              <a:gd name="T14" fmla="*/ 251 w 386"/>
              <a:gd name="T15" fmla="*/ 132 h 150"/>
              <a:gd name="T16" fmla="*/ 242 w 386"/>
              <a:gd name="T17" fmla="*/ 131 h 150"/>
              <a:gd name="T18" fmla="*/ 239 w 386"/>
              <a:gd name="T19" fmla="*/ 128 h 150"/>
              <a:gd name="T20" fmla="*/ 229 w 386"/>
              <a:gd name="T21" fmla="*/ 127 h 150"/>
              <a:gd name="T22" fmla="*/ 224 w 386"/>
              <a:gd name="T23" fmla="*/ 125 h 150"/>
              <a:gd name="T24" fmla="*/ 212 w 386"/>
              <a:gd name="T25" fmla="*/ 123 h 150"/>
              <a:gd name="T26" fmla="*/ 207 w 386"/>
              <a:gd name="T27" fmla="*/ 120 h 150"/>
              <a:gd name="T28" fmla="*/ 198 w 386"/>
              <a:gd name="T29" fmla="*/ 119 h 150"/>
              <a:gd name="T30" fmla="*/ 191 w 386"/>
              <a:gd name="T31" fmla="*/ 115 h 150"/>
              <a:gd name="T32" fmla="*/ 181 w 386"/>
              <a:gd name="T33" fmla="*/ 114 h 150"/>
              <a:gd name="T34" fmla="*/ 177 w 386"/>
              <a:gd name="T35" fmla="*/ 110 h 150"/>
              <a:gd name="T36" fmla="*/ 169 w 386"/>
              <a:gd name="T37" fmla="*/ 108 h 150"/>
              <a:gd name="T38" fmla="*/ 166 w 386"/>
              <a:gd name="T39" fmla="*/ 104 h 150"/>
              <a:gd name="T40" fmla="*/ 160 w 386"/>
              <a:gd name="T41" fmla="*/ 103 h 150"/>
              <a:gd name="T42" fmla="*/ 155 w 386"/>
              <a:gd name="T43" fmla="*/ 100 h 150"/>
              <a:gd name="T44" fmla="*/ 150 w 386"/>
              <a:gd name="T45" fmla="*/ 98 h 150"/>
              <a:gd name="T46" fmla="*/ 144 w 386"/>
              <a:gd name="T47" fmla="*/ 97 h 150"/>
              <a:gd name="T48" fmla="*/ 141 w 386"/>
              <a:gd name="T49" fmla="*/ 93 h 150"/>
              <a:gd name="T50" fmla="*/ 134 w 386"/>
              <a:gd name="T51" fmla="*/ 91 h 150"/>
              <a:gd name="T52" fmla="*/ 131 w 386"/>
              <a:gd name="T53" fmla="*/ 87 h 150"/>
              <a:gd name="T54" fmla="*/ 123 w 386"/>
              <a:gd name="T55" fmla="*/ 85 h 150"/>
              <a:gd name="T56" fmla="*/ 120 w 386"/>
              <a:gd name="T57" fmla="*/ 82 h 150"/>
              <a:gd name="T58" fmla="*/ 115 w 386"/>
              <a:gd name="T59" fmla="*/ 79 h 150"/>
              <a:gd name="T60" fmla="*/ 113 w 386"/>
              <a:gd name="T61" fmla="*/ 75 h 150"/>
              <a:gd name="T62" fmla="*/ 107 w 386"/>
              <a:gd name="T63" fmla="*/ 73 h 150"/>
              <a:gd name="T64" fmla="*/ 104 w 386"/>
              <a:gd name="T65" fmla="*/ 69 h 150"/>
              <a:gd name="T66" fmla="*/ 99 w 386"/>
              <a:gd name="T67" fmla="*/ 68 h 150"/>
              <a:gd name="T68" fmla="*/ 97 w 386"/>
              <a:gd name="T69" fmla="*/ 64 h 150"/>
              <a:gd name="T70" fmla="*/ 91 w 386"/>
              <a:gd name="T71" fmla="*/ 62 h 150"/>
              <a:gd name="T72" fmla="*/ 89 w 386"/>
              <a:gd name="T73" fmla="*/ 58 h 150"/>
              <a:gd name="T74" fmla="*/ 86 w 386"/>
              <a:gd name="T75" fmla="*/ 55 h 150"/>
              <a:gd name="T76" fmla="*/ 84 w 386"/>
              <a:gd name="T77" fmla="*/ 52 h 150"/>
              <a:gd name="T78" fmla="*/ 74 w 386"/>
              <a:gd name="T79" fmla="*/ 49 h 150"/>
              <a:gd name="T80" fmla="*/ 71 w 386"/>
              <a:gd name="T81" fmla="*/ 45 h 150"/>
              <a:gd name="T82" fmla="*/ 65 w 386"/>
              <a:gd name="T83" fmla="*/ 43 h 150"/>
              <a:gd name="T84" fmla="*/ 62 w 386"/>
              <a:gd name="T85" fmla="*/ 40 h 150"/>
              <a:gd name="T86" fmla="*/ 58 w 386"/>
              <a:gd name="T87" fmla="*/ 38 h 150"/>
              <a:gd name="T88" fmla="*/ 56 w 386"/>
              <a:gd name="T89" fmla="*/ 33 h 150"/>
              <a:gd name="T90" fmla="*/ 48 w 386"/>
              <a:gd name="T91" fmla="*/ 31 h 150"/>
              <a:gd name="T92" fmla="*/ 45 w 386"/>
              <a:gd name="T93" fmla="*/ 26 h 150"/>
              <a:gd name="T94" fmla="*/ 40 w 386"/>
              <a:gd name="T95" fmla="*/ 24 h 150"/>
              <a:gd name="T96" fmla="*/ 38 w 386"/>
              <a:gd name="T97" fmla="*/ 19 h 150"/>
              <a:gd name="T98" fmla="*/ 34 w 386"/>
              <a:gd name="T99" fmla="*/ 17 h 150"/>
              <a:gd name="T100" fmla="*/ 31 w 386"/>
              <a:gd name="T101" fmla="*/ 12 h 150"/>
              <a:gd name="T102" fmla="*/ 26 w 386"/>
              <a:gd name="T103" fmla="*/ 10 h 150"/>
              <a:gd name="T104" fmla="*/ 23 w 386"/>
              <a:gd name="T105" fmla="*/ 7 h 150"/>
              <a:gd name="T106" fmla="*/ 19 w 386"/>
              <a:gd name="T107" fmla="*/ 6 h 150"/>
              <a:gd name="T108" fmla="*/ 17 w 386"/>
              <a:gd name="T109" fmla="*/ 3 h 150"/>
              <a:gd name="T110" fmla="*/ 0 w 386"/>
              <a:gd name="T11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6" h="150">
                <a:moveTo>
                  <a:pt x="386" y="150"/>
                </a:moveTo>
                <a:lnTo>
                  <a:pt x="328" y="150"/>
                </a:lnTo>
                <a:lnTo>
                  <a:pt x="328" y="147"/>
                </a:lnTo>
                <a:lnTo>
                  <a:pt x="323" y="147"/>
                </a:lnTo>
                <a:lnTo>
                  <a:pt x="323" y="146"/>
                </a:lnTo>
                <a:lnTo>
                  <a:pt x="311" y="146"/>
                </a:lnTo>
                <a:lnTo>
                  <a:pt x="302" y="146"/>
                </a:lnTo>
                <a:lnTo>
                  <a:pt x="302" y="144"/>
                </a:lnTo>
                <a:lnTo>
                  <a:pt x="295" y="144"/>
                </a:lnTo>
                <a:lnTo>
                  <a:pt x="295" y="142"/>
                </a:lnTo>
                <a:lnTo>
                  <a:pt x="291" y="142"/>
                </a:lnTo>
                <a:lnTo>
                  <a:pt x="291" y="142"/>
                </a:lnTo>
                <a:lnTo>
                  <a:pt x="282" y="142"/>
                </a:lnTo>
                <a:lnTo>
                  <a:pt x="282" y="140"/>
                </a:lnTo>
                <a:lnTo>
                  <a:pt x="276" y="140"/>
                </a:lnTo>
                <a:lnTo>
                  <a:pt x="276" y="139"/>
                </a:lnTo>
                <a:lnTo>
                  <a:pt x="271" y="139"/>
                </a:lnTo>
                <a:lnTo>
                  <a:pt x="271" y="136"/>
                </a:lnTo>
                <a:lnTo>
                  <a:pt x="260" y="136"/>
                </a:lnTo>
                <a:lnTo>
                  <a:pt x="260" y="135"/>
                </a:lnTo>
                <a:lnTo>
                  <a:pt x="253" y="135"/>
                </a:lnTo>
                <a:lnTo>
                  <a:pt x="253" y="133"/>
                </a:lnTo>
                <a:lnTo>
                  <a:pt x="251" y="133"/>
                </a:lnTo>
                <a:lnTo>
                  <a:pt x="251" y="132"/>
                </a:lnTo>
                <a:lnTo>
                  <a:pt x="250" y="132"/>
                </a:lnTo>
                <a:lnTo>
                  <a:pt x="250" y="131"/>
                </a:lnTo>
                <a:lnTo>
                  <a:pt x="242" y="131"/>
                </a:lnTo>
                <a:lnTo>
                  <a:pt x="242" y="129"/>
                </a:lnTo>
                <a:lnTo>
                  <a:pt x="239" y="129"/>
                </a:lnTo>
                <a:lnTo>
                  <a:pt x="239" y="128"/>
                </a:lnTo>
                <a:lnTo>
                  <a:pt x="233" y="128"/>
                </a:lnTo>
                <a:lnTo>
                  <a:pt x="233" y="127"/>
                </a:lnTo>
                <a:lnTo>
                  <a:pt x="229" y="127"/>
                </a:lnTo>
                <a:lnTo>
                  <a:pt x="229" y="126"/>
                </a:lnTo>
                <a:lnTo>
                  <a:pt x="224" y="126"/>
                </a:lnTo>
                <a:lnTo>
                  <a:pt x="224" y="125"/>
                </a:lnTo>
                <a:lnTo>
                  <a:pt x="220" y="125"/>
                </a:lnTo>
                <a:lnTo>
                  <a:pt x="220" y="123"/>
                </a:lnTo>
                <a:lnTo>
                  <a:pt x="212" y="123"/>
                </a:lnTo>
                <a:lnTo>
                  <a:pt x="212" y="121"/>
                </a:lnTo>
                <a:lnTo>
                  <a:pt x="207" y="121"/>
                </a:lnTo>
                <a:lnTo>
                  <a:pt x="207" y="120"/>
                </a:lnTo>
                <a:lnTo>
                  <a:pt x="202" y="120"/>
                </a:lnTo>
                <a:lnTo>
                  <a:pt x="202" y="119"/>
                </a:lnTo>
                <a:lnTo>
                  <a:pt x="198" y="119"/>
                </a:lnTo>
                <a:lnTo>
                  <a:pt x="198" y="117"/>
                </a:lnTo>
                <a:lnTo>
                  <a:pt x="191" y="117"/>
                </a:lnTo>
                <a:lnTo>
                  <a:pt x="191" y="115"/>
                </a:lnTo>
                <a:lnTo>
                  <a:pt x="186" y="115"/>
                </a:lnTo>
                <a:lnTo>
                  <a:pt x="186" y="114"/>
                </a:lnTo>
                <a:lnTo>
                  <a:pt x="181" y="114"/>
                </a:lnTo>
                <a:lnTo>
                  <a:pt x="181" y="112"/>
                </a:lnTo>
                <a:lnTo>
                  <a:pt x="177" y="112"/>
                </a:lnTo>
                <a:lnTo>
                  <a:pt x="177" y="110"/>
                </a:lnTo>
                <a:lnTo>
                  <a:pt x="171" y="110"/>
                </a:lnTo>
                <a:lnTo>
                  <a:pt x="171" y="108"/>
                </a:lnTo>
                <a:lnTo>
                  <a:pt x="169" y="108"/>
                </a:lnTo>
                <a:lnTo>
                  <a:pt x="169" y="105"/>
                </a:lnTo>
                <a:lnTo>
                  <a:pt x="166" y="105"/>
                </a:lnTo>
                <a:lnTo>
                  <a:pt x="166" y="104"/>
                </a:lnTo>
                <a:lnTo>
                  <a:pt x="163" y="104"/>
                </a:lnTo>
                <a:lnTo>
                  <a:pt x="163" y="103"/>
                </a:lnTo>
                <a:lnTo>
                  <a:pt x="160" y="103"/>
                </a:lnTo>
                <a:lnTo>
                  <a:pt x="160" y="101"/>
                </a:lnTo>
                <a:lnTo>
                  <a:pt x="155" y="101"/>
                </a:lnTo>
                <a:lnTo>
                  <a:pt x="155" y="100"/>
                </a:lnTo>
                <a:lnTo>
                  <a:pt x="154" y="100"/>
                </a:lnTo>
                <a:lnTo>
                  <a:pt x="154" y="98"/>
                </a:lnTo>
                <a:lnTo>
                  <a:pt x="150" y="98"/>
                </a:lnTo>
                <a:lnTo>
                  <a:pt x="150" y="97"/>
                </a:lnTo>
                <a:lnTo>
                  <a:pt x="146" y="97"/>
                </a:lnTo>
                <a:lnTo>
                  <a:pt x="144" y="97"/>
                </a:lnTo>
                <a:lnTo>
                  <a:pt x="144" y="95"/>
                </a:lnTo>
                <a:lnTo>
                  <a:pt x="141" y="95"/>
                </a:lnTo>
                <a:lnTo>
                  <a:pt x="141" y="93"/>
                </a:lnTo>
                <a:lnTo>
                  <a:pt x="138" y="93"/>
                </a:lnTo>
                <a:lnTo>
                  <a:pt x="138" y="91"/>
                </a:lnTo>
                <a:lnTo>
                  <a:pt x="134" y="91"/>
                </a:lnTo>
                <a:lnTo>
                  <a:pt x="134" y="89"/>
                </a:lnTo>
                <a:lnTo>
                  <a:pt x="131" y="89"/>
                </a:lnTo>
                <a:lnTo>
                  <a:pt x="131" y="87"/>
                </a:lnTo>
                <a:lnTo>
                  <a:pt x="127" y="87"/>
                </a:lnTo>
                <a:lnTo>
                  <a:pt x="127" y="85"/>
                </a:lnTo>
                <a:lnTo>
                  <a:pt x="123" y="85"/>
                </a:lnTo>
                <a:lnTo>
                  <a:pt x="123" y="84"/>
                </a:lnTo>
                <a:lnTo>
                  <a:pt x="120" y="84"/>
                </a:lnTo>
                <a:lnTo>
                  <a:pt x="120" y="82"/>
                </a:lnTo>
                <a:lnTo>
                  <a:pt x="119" y="82"/>
                </a:lnTo>
                <a:lnTo>
                  <a:pt x="119" y="79"/>
                </a:lnTo>
                <a:lnTo>
                  <a:pt x="115" y="79"/>
                </a:lnTo>
                <a:lnTo>
                  <a:pt x="115" y="78"/>
                </a:lnTo>
                <a:lnTo>
                  <a:pt x="113" y="78"/>
                </a:lnTo>
                <a:lnTo>
                  <a:pt x="113" y="75"/>
                </a:lnTo>
                <a:lnTo>
                  <a:pt x="109" y="75"/>
                </a:lnTo>
                <a:lnTo>
                  <a:pt x="109" y="73"/>
                </a:lnTo>
                <a:lnTo>
                  <a:pt x="107" y="73"/>
                </a:lnTo>
                <a:lnTo>
                  <a:pt x="107" y="71"/>
                </a:lnTo>
                <a:lnTo>
                  <a:pt x="104" y="71"/>
                </a:lnTo>
                <a:lnTo>
                  <a:pt x="104" y="69"/>
                </a:lnTo>
                <a:lnTo>
                  <a:pt x="101" y="69"/>
                </a:lnTo>
                <a:lnTo>
                  <a:pt x="101" y="68"/>
                </a:lnTo>
                <a:lnTo>
                  <a:pt x="99" y="68"/>
                </a:lnTo>
                <a:lnTo>
                  <a:pt x="99" y="66"/>
                </a:lnTo>
                <a:lnTo>
                  <a:pt x="97" y="66"/>
                </a:lnTo>
                <a:lnTo>
                  <a:pt x="97" y="64"/>
                </a:lnTo>
                <a:lnTo>
                  <a:pt x="94" y="64"/>
                </a:lnTo>
                <a:lnTo>
                  <a:pt x="94" y="62"/>
                </a:lnTo>
                <a:lnTo>
                  <a:pt x="91" y="62"/>
                </a:lnTo>
                <a:lnTo>
                  <a:pt x="91" y="60"/>
                </a:lnTo>
                <a:lnTo>
                  <a:pt x="89" y="60"/>
                </a:lnTo>
                <a:lnTo>
                  <a:pt x="89" y="58"/>
                </a:lnTo>
                <a:lnTo>
                  <a:pt x="87" y="58"/>
                </a:lnTo>
                <a:lnTo>
                  <a:pt x="87" y="55"/>
                </a:lnTo>
                <a:lnTo>
                  <a:pt x="86" y="55"/>
                </a:lnTo>
                <a:lnTo>
                  <a:pt x="86" y="54"/>
                </a:lnTo>
                <a:lnTo>
                  <a:pt x="84" y="54"/>
                </a:lnTo>
                <a:lnTo>
                  <a:pt x="84" y="52"/>
                </a:lnTo>
                <a:lnTo>
                  <a:pt x="77" y="52"/>
                </a:lnTo>
                <a:lnTo>
                  <a:pt x="77" y="49"/>
                </a:lnTo>
                <a:lnTo>
                  <a:pt x="74" y="49"/>
                </a:lnTo>
                <a:lnTo>
                  <a:pt x="74" y="47"/>
                </a:lnTo>
                <a:lnTo>
                  <a:pt x="71" y="47"/>
                </a:lnTo>
                <a:lnTo>
                  <a:pt x="71" y="45"/>
                </a:lnTo>
                <a:lnTo>
                  <a:pt x="68" y="45"/>
                </a:lnTo>
                <a:lnTo>
                  <a:pt x="68" y="43"/>
                </a:lnTo>
                <a:lnTo>
                  <a:pt x="65" y="43"/>
                </a:lnTo>
                <a:lnTo>
                  <a:pt x="65" y="41"/>
                </a:lnTo>
                <a:lnTo>
                  <a:pt x="62" y="41"/>
                </a:lnTo>
                <a:lnTo>
                  <a:pt x="62" y="40"/>
                </a:lnTo>
                <a:lnTo>
                  <a:pt x="60" y="40"/>
                </a:lnTo>
                <a:lnTo>
                  <a:pt x="60" y="38"/>
                </a:lnTo>
                <a:lnTo>
                  <a:pt x="58" y="38"/>
                </a:lnTo>
                <a:lnTo>
                  <a:pt x="58" y="36"/>
                </a:lnTo>
                <a:lnTo>
                  <a:pt x="56" y="36"/>
                </a:lnTo>
                <a:lnTo>
                  <a:pt x="56" y="33"/>
                </a:lnTo>
                <a:lnTo>
                  <a:pt x="52" y="33"/>
                </a:lnTo>
                <a:lnTo>
                  <a:pt x="52" y="31"/>
                </a:lnTo>
                <a:lnTo>
                  <a:pt x="48" y="31"/>
                </a:lnTo>
                <a:lnTo>
                  <a:pt x="48" y="28"/>
                </a:lnTo>
                <a:lnTo>
                  <a:pt x="45" y="28"/>
                </a:lnTo>
                <a:lnTo>
                  <a:pt x="45" y="26"/>
                </a:lnTo>
                <a:lnTo>
                  <a:pt x="42" y="26"/>
                </a:lnTo>
                <a:lnTo>
                  <a:pt x="42" y="24"/>
                </a:lnTo>
                <a:lnTo>
                  <a:pt x="40" y="24"/>
                </a:lnTo>
                <a:lnTo>
                  <a:pt x="40" y="21"/>
                </a:lnTo>
                <a:lnTo>
                  <a:pt x="38" y="21"/>
                </a:lnTo>
                <a:lnTo>
                  <a:pt x="38" y="19"/>
                </a:lnTo>
                <a:lnTo>
                  <a:pt x="36" y="19"/>
                </a:lnTo>
                <a:lnTo>
                  <a:pt x="36" y="17"/>
                </a:lnTo>
                <a:lnTo>
                  <a:pt x="34" y="17"/>
                </a:lnTo>
                <a:lnTo>
                  <a:pt x="34" y="15"/>
                </a:lnTo>
                <a:lnTo>
                  <a:pt x="31" y="15"/>
                </a:lnTo>
                <a:lnTo>
                  <a:pt x="31" y="12"/>
                </a:lnTo>
                <a:lnTo>
                  <a:pt x="28" y="12"/>
                </a:lnTo>
                <a:lnTo>
                  <a:pt x="28" y="10"/>
                </a:lnTo>
                <a:lnTo>
                  <a:pt x="26" y="10"/>
                </a:lnTo>
                <a:lnTo>
                  <a:pt x="26" y="9"/>
                </a:lnTo>
                <a:lnTo>
                  <a:pt x="23" y="9"/>
                </a:lnTo>
                <a:lnTo>
                  <a:pt x="23" y="7"/>
                </a:lnTo>
                <a:lnTo>
                  <a:pt x="21" y="7"/>
                </a:lnTo>
                <a:lnTo>
                  <a:pt x="21" y="6"/>
                </a:lnTo>
                <a:lnTo>
                  <a:pt x="19" y="6"/>
                </a:lnTo>
                <a:lnTo>
                  <a:pt x="19" y="4"/>
                </a:lnTo>
                <a:lnTo>
                  <a:pt x="17" y="4"/>
                </a:lnTo>
                <a:lnTo>
                  <a:pt x="17" y="3"/>
                </a:lnTo>
                <a:lnTo>
                  <a:pt x="12" y="3"/>
                </a:lnTo>
                <a:lnTo>
                  <a:pt x="12"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9" name="TextBox 38"/>
          <p:cNvSpPr txBox="1"/>
          <p:nvPr/>
        </p:nvSpPr>
        <p:spPr>
          <a:xfrm>
            <a:off x="529192" y="5399507"/>
            <a:ext cx="269626" cy="276999"/>
          </a:xfrm>
          <a:prstGeom prst="rect">
            <a:avLst/>
          </a:prstGeom>
          <a:noFill/>
        </p:spPr>
        <p:txBody>
          <a:bodyPr wrap="none" rtlCol="0">
            <a:spAutoFit/>
          </a:bodyPr>
          <a:lstStyle/>
          <a:p>
            <a:pPr algn="r"/>
            <a:r>
              <a:rPr lang="en-GB" sz="1200" dirty="0" smtClean="0">
                <a:solidFill>
                  <a:srgbClr val="000000"/>
                </a:solidFill>
              </a:rPr>
              <a:t>0</a:t>
            </a:r>
            <a:endParaRPr lang="en-GB" sz="1200" dirty="0">
              <a:solidFill>
                <a:srgbClr val="000000"/>
              </a:solidFill>
            </a:endParaRPr>
          </a:p>
        </p:txBody>
      </p:sp>
      <p:sp>
        <p:nvSpPr>
          <p:cNvPr id="41" name="TextBox 40"/>
          <p:cNvSpPr txBox="1"/>
          <p:nvPr/>
        </p:nvSpPr>
        <p:spPr>
          <a:xfrm rot="16200000">
            <a:off x="-621681" y="4362725"/>
            <a:ext cx="1907895" cy="276999"/>
          </a:xfrm>
          <a:prstGeom prst="rect">
            <a:avLst/>
          </a:prstGeom>
          <a:noFill/>
        </p:spPr>
        <p:txBody>
          <a:bodyPr wrap="none" rtlCol="0">
            <a:spAutoFit/>
          </a:bodyPr>
          <a:lstStyle/>
          <a:p>
            <a:r>
              <a:rPr lang="en-GB" sz="1200" dirty="0" smtClean="0"/>
              <a:t>Proportion event-free (%)</a:t>
            </a:r>
            <a:endParaRPr lang="en-GB" sz="1200" dirty="0"/>
          </a:p>
        </p:txBody>
      </p:sp>
      <p:sp>
        <p:nvSpPr>
          <p:cNvPr id="42" name="TextBox 41"/>
          <p:cNvSpPr txBox="1"/>
          <p:nvPr/>
        </p:nvSpPr>
        <p:spPr>
          <a:xfrm>
            <a:off x="3028198" y="5911286"/>
            <a:ext cx="1169616" cy="276999"/>
          </a:xfrm>
          <a:prstGeom prst="rect">
            <a:avLst/>
          </a:prstGeom>
          <a:noFill/>
        </p:spPr>
        <p:txBody>
          <a:bodyPr wrap="none" rtlCol="0">
            <a:spAutoFit/>
          </a:bodyPr>
          <a:lstStyle/>
          <a:p>
            <a:pPr algn="ctr"/>
            <a:r>
              <a:rPr lang="en-GB" sz="1200" dirty="0" smtClean="0"/>
              <a:t>Time (months)</a:t>
            </a:r>
            <a:endParaRPr lang="en-GB" sz="1200" dirty="0"/>
          </a:p>
        </p:txBody>
      </p:sp>
      <p:sp>
        <p:nvSpPr>
          <p:cNvPr id="43" name="TextBox 42"/>
          <p:cNvSpPr txBox="1"/>
          <p:nvPr/>
        </p:nvSpPr>
        <p:spPr>
          <a:xfrm>
            <a:off x="444234" y="4980119"/>
            <a:ext cx="354584" cy="276999"/>
          </a:xfrm>
          <a:prstGeom prst="rect">
            <a:avLst/>
          </a:prstGeom>
          <a:noFill/>
        </p:spPr>
        <p:txBody>
          <a:bodyPr wrap="none" rtlCol="0">
            <a:spAutoFit/>
          </a:bodyPr>
          <a:lstStyle/>
          <a:p>
            <a:pPr algn="r"/>
            <a:r>
              <a:rPr lang="en-GB" sz="1200" dirty="0" smtClean="0">
                <a:solidFill>
                  <a:srgbClr val="000000"/>
                </a:solidFill>
              </a:rPr>
              <a:t>20</a:t>
            </a:r>
            <a:endParaRPr lang="en-GB" sz="1200" dirty="0">
              <a:solidFill>
                <a:srgbClr val="000000"/>
              </a:solidFill>
            </a:endParaRPr>
          </a:p>
        </p:txBody>
      </p:sp>
      <p:sp>
        <p:nvSpPr>
          <p:cNvPr id="44" name="TextBox 43"/>
          <p:cNvSpPr txBox="1"/>
          <p:nvPr/>
        </p:nvSpPr>
        <p:spPr>
          <a:xfrm>
            <a:off x="444234" y="4571723"/>
            <a:ext cx="354584" cy="276999"/>
          </a:xfrm>
          <a:prstGeom prst="rect">
            <a:avLst/>
          </a:prstGeom>
          <a:noFill/>
        </p:spPr>
        <p:txBody>
          <a:bodyPr wrap="none" rtlCol="0">
            <a:spAutoFit/>
          </a:bodyPr>
          <a:lstStyle/>
          <a:p>
            <a:pPr algn="r"/>
            <a:r>
              <a:rPr lang="en-GB" sz="1200" dirty="0" smtClean="0">
                <a:solidFill>
                  <a:srgbClr val="000000"/>
                </a:solidFill>
              </a:rPr>
              <a:t>40</a:t>
            </a:r>
            <a:endParaRPr lang="en-GB" sz="1200" dirty="0">
              <a:solidFill>
                <a:srgbClr val="000000"/>
              </a:solidFill>
            </a:endParaRPr>
          </a:p>
        </p:txBody>
      </p:sp>
      <p:sp>
        <p:nvSpPr>
          <p:cNvPr id="45" name="TextBox 44"/>
          <p:cNvSpPr txBox="1"/>
          <p:nvPr/>
        </p:nvSpPr>
        <p:spPr>
          <a:xfrm>
            <a:off x="444234" y="4149880"/>
            <a:ext cx="354584" cy="276999"/>
          </a:xfrm>
          <a:prstGeom prst="rect">
            <a:avLst/>
          </a:prstGeom>
          <a:noFill/>
        </p:spPr>
        <p:txBody>
          <a:bodyPr wrap="none" rtlCol="0">
            <a:spAutoFit/>
          </a:bodyPr>
          <a:lstStyle/>
          <a:p>
            <a:pPr algn="r"/>
            <a:r>
              <a:rPr lang="en-GB" sz="1200" dirty="0" smtClean="0">
                <a:solidFill>
                  <a:srgbClr val="000000"/>
                </a:solidFill>
              </a:rPr>
              <a:t>60</a:t>
            </a:r>
            <a:endParaRPr lang="en-GB" sz="1200" dirty="0">
              <a:solidFill>
                <a:srgbClr val="000000"/>
              </a:solidFill>
            </a:endParaRPr>
          </a:p>
        </p:txBody>
      </p:sp>
      <p:sp>
        <p:nvSpPr>
          <p:cNvPr id="46" name="TextBox 45"/>
          <p:cNvSpPr txBox="1"/>
          <p:nvPr/>
        </p:nvSpPr>
        <p:spPr>
          <a:xfrm>
            <a:off x="444234" y="3712135"/>
            <a:ext cx="354584" cy="276999"/>
          </a:xfrm>
          <a:prstGeom prst="rect">
            <a:avLst/>
          </a:prstGeom>
          <a:noFill/>
        </p:spPr>
        <p:txBody>
          <a:bodyPr wrap="none" rtlCol="0">
            <a:spAutoFit/>
          </a:bodyPr>
          <a:lstStyle/>
          <a:p>
            <a:pPr algn="r"/>
            <a:r>
              <a:rPr lang="en-GB" sz="1200" dirty="0" smtClean="0">
                <a:solidFill>
                  <a:srgbClr val="000000"/>
                </a:solidFill>
              </a:rPr>
              <a:t>80</a:t>
            </a:r>
            <a:endParaRPr lang="en-GB" sz="1200" dirty="0">
              <a:solidFill>
                <a:srgbClr val="000000"/>
              </a:solidFill>
            </a:endParaRPr>
          </a:p>
        </p:txBody>
      </p:sp>
      <p:sp>
        <p:nvSpPr>
          <p:cNvPr id="47" name="TextBox 46"/>
          <p:cNvSpPr txBox="1"/>
          <p:nvPr/>
        </p:nvSpPr>
        <p:spPr>
          <a:xfrm>
            <a:off x="359274" y="3290279"/>
            <a:ext cx="439544" cy="276999"/>
          </a:xfrm>
          <a:prstGeom prst="rect">
            <a:avLst/>
          </a:prstGeom>
          <a:noFill/>
        </p:spPr>
        <p:txBody>
          <a:bodyPr wrap="none" rtlCol="0">
            <a:spAutoFit/>
          </a:bodyPr>
          <a:lstStyle/>
          <a:p>
            <a:pPr algn="r"/>
            <a:r>
              <a:rPr lang="en-GB" sz="1200" dirty="0" smtClean="0">
                <a:solidFill>
                  <a:srgbClr val="000000"/>
                </a:solidFill>
              </a:rPr>
              <a:t>100</a:t>
            </a:r>
            <a:endParaRPr lang="en-GB" sz="1200" dirty="0">
              <a:solidFill>
                <a:srgbClr val="000000"/>
              </a:solidFill>
            </a:endParaRPr>
          </a:p>
        </p:txBody>
      </p:sp>
      <p:grpSp>
        <p:nvGrpSpPr>
          <p:cNvPr id="4103" name="Group 4102"/>
          <p:cNvGrpSpPr/>
          <p:nvPr/>
        </p:nvGrpSpPr>
        <p:grpSpPr>
          <a:xfrm>
            <a:off x="751811" y="5613384"/>
            <a:ext cx="5749012" cy="276999"/>
            <a:chOff x="751811" y="5613384"/>
            <a:chExt cx="5749012" cy="276999"/>
          </a:xfrm>
        </p:grpSpPr>
        <p:sp>
          <p:nvSpPr>
            <p:cNvPr id="40" name="TextBox 39"/>
            <p:cNvSpPr txBox="1"/>
            <p:nvPr/>
          </p:nvSpPr>
          <p:spPr>
            <a:xfrm>
              <a:off x="751811" y="5613384"/>
              <a:ext cx="269626" cy="276999"/>
            </a:xfrm>
            <a:prstGeom prst="rect">
              <a:avLst/>
            </a:prstGeom>
            <a:noFill/>
          </p:spPr>
          <p:txBody>
            <a:bodyPr wrap="none" rtlCol="0">
              <a:spAutoFit/>
            </a:bodyPr>
            <a:lstStyle/>
            <a:p>
              <a:pPr algn="ctr"/>
              <a:r>
                <a:rPr lang="en-GB" sz="1200" dirty="0" smtClean="0">
                  <a:solidFill>
                    <a:srgbClr val="000000"/>
                  </a:solidFill>
                </a:rPr>
                <a:t>0</a:t>
              </a:r>
              <a:endParaRPr lang="en-GB" sz="1200" dirty="0">
                <a:solidFill>
                  <a:srgbClr val="000000"/>
                </a:solidFill>
              </a:endParaRPr>
            </a:p>
          </p:txBody>
        </p:sp>
        <p:sp>
          <p:nvSpPr>
            <p:cNvPr id="50" name="TextBox 49"/>
            <p:cNvSpPr txBox="1"/>
            <p:nvPr/>
          </p:nvSpPr>
          <p:spPr>
            <a:xfrm>
              <a:off x="1664129" y="5613384"/>
              <a:ext cx="269626" cy="276999"/>
            </a:xfrm>
            <a:prstGeom prst="rect">
              <a:avLst/>
            </a:prstGeom>
            <a:noFill/>
          </p:spPr>
          <p:txBody>
            <a:bodyPr wrap="none" rtlCol="0">
              <a:spAutoFit/>
            </a:bodyPr>
            <a:lstStyle/>
            <a:p>
              <a:pPr algn="ctr"/>
              <a:r>
                <a:rPr lang="en-GB" sz="1200" dirty="0" smtClean="0">
                  <a:solidFill>
                    <a:srgbClr val="000000"/>
                  </a:solidFill>
                </a:rPr>
                <a:t>6</a:t>
              </a:r>
              <a:endParaRPr lang="en-GB" sz="1200" dirty="0">
                <a:solidFill>
                  <a:srgbClr val="000000"/>
                </a:solidFill>
              </a:endParaRPr>
            </a:p>
          </p:txBody>
        </p:sp>
        <p:sp>
          <p:nvSpPr>
            <p:cNvPr id="53" name="TextBox 52"/>
            <p:cNvSpPr txBox="1"/>
            <p:nvPr/>
          </p:nvSpPr>
          <p:spPr>
            <a:xfrm>
              <a:off x="2523397" y="5613384"/>
              <a:ext cx="354584" cy="276999"/>
            </a:xfrm>
            <a:prstGeom prst="rect">
              <a:avLst/>
            </a:prstGeom>
            <a:noFill/>
          </p:spPr>
          <p:txBody>
            <a:bodyPr wrap="none" rtlCol="0">
              <a:spAutoFit/>
            </a:bodyPr>
            <a:lstStyle/>
            <a:p>
              <a:pPr algn="ctr"/>
              <a:r>
                <a:rPr lang="en-GB" sz="1200" dirty="0" smtClean="0">
                  <a:solidFill>
                    <a:srgbClr val="000000"/>
                  </a:solidFill>
                </a:rPr>
                <a:t>12</a:t>
              </a:r>
              <a:endParaRPr lang="en-GB" sz="1200" dirty="0">
                <a:solidFill>
                  <a:srgbClr val="000000"/>
                </a:solidFill>
              </a:endParaRPr>
            </a:p>
          </p:txBody>
        </p:sp>
        <p:sp>
          <p:nvSpPr>
            <p:cNvPr id="56" name="TextBox 55"/>
            <p:cNvSpPr txBox="1"/>
            <p:nvPr/>
          </p:nvSpPr>
          <p:spPr>
            <a:xfrm>
              <a:off x="3435715" y="5613384"/>
              <a:ext cx="354584" cy="276999"/>
            </a:xfrm>
            <a:prstGeom prst="rect">
              <a:avLst/>
            </a:prstGeom>
            <a:noFill/>
          </p:spPr>
          <p:txBody>
            <a:bodyPr wrap="none" rtlCol="0">
              <a:spAutoFit/>
            </a:bodyPr>
            <a:lstStyle/>
            <a:p>
              <a:pPr algn="ctr"/>
              <a:r>
                <a:rPr lang="en-GB" sz="1200" dirty="0" smtClean="0">
                  <a:solidFill>
                    <a:srgbClr val="000000"/>
                  </a:solidFill>
                </a:rPr>
                <a:t>18</a:t>
              </a:r>
              <a:endParaRPr lang="en-GB" sz="1200" dirty="0">
                <a:solidFill>
                  <a:srgbClr val="000000"/>
                </a:solidFill>
              </a:endParaRPr>
            </a:p>
          </p:txBody>
        </p:sp>
        <p:sp>
          <p:nvSpPr>
            <p:cNvPr id="59" name="TextBox 58"/>
            <p:cNvSpPr txBox="1"/>
            <p:nvPr/>
          </p:nvSpPr>
          <p:spPr>
            <a:xfrm>
              <a:off x="4332175" y="5613384"/>
              <a:ext cx="354584" cy="276999"/>
            </a:xfrm>
            <a:prstGeom prst="rect">
              <a:avLst/>
            </a:prstGeom>
            <a:noFill/>
          </p:spPr>
          <p:txBody>
            <a:bodyPr wrap="none" rtlCol="0">
              <a:spAutoFit/>
            </a:bodyPr>
            <a:lstStyle/>
            <a:p>
              <a:pPr algn="ctr"/>
              <a:r>
                <a:rPr lang="en-GB" sz="1200" dirty="0" smtClean="0">
                  <a:solidFill>
                    <a:srgbClr val="000000"/>
                  </a:solidFill>
                </a:rPr>
                <a:t>24</a:t>
              </a:r>
              <a:endParaRPr lang="en-GB" sz="1200" dirty="0">
                <a:solidFill>
                  <a:srgbClr val="000000"/>
                </a:solidFill>
              </a:endParaRPr>
            </a:p>
          </p:txBody>
        </p:sp>
        <p:sp>
          <p:nvSpPr>
            <p:cNvPr id="62" name="TextBox 61"/>
            <p:cNvSpPr txBox="1"/>
            <p:nvPr/>
          </p:nvSpPr>
          <p:spPr>
            <a:xfrm>
              <a:off x="5244493" y="5613384"/>
              <a:ext cx="354584" cy="276999"/>
            </a:xfrm>
            <a:prstGeom prst="rect">
              <a:avLst/>
            </a:prstGeom>
            <a:noFill/>
          </p:spPr>
          <p:txBody>
            <a:bodyPr wrap="none" rtlCol="0">
              <a:spAutoFit/>
            </a:bodyPr>
            <a:lstStyle/>
            <a:p>
              <a:pPr algn="ctr"/>
              <a:r>
                <a:rPr lang="en-GB" sz="1200" dirty="0" smtClean="0">
                  <a:solidFill>
                    <a:srgbClr val="000000"/>
                  </a:solidFill>
                </a:rPr>
                <a:t>30</a:t>
              </a:r>
              <a:endParaRPr lang="en-GB" sz="1200" dirty="0">
                <a:solidFill>
                  <a:srgbClr val="000000"/>
                </a:solidFill>
              </a:endParaRPr>
            </a:p>
          </p:txBody>
        </p:sp>
        <p:sp>
          <p:nvSpPr>
            <p:cNvPr id="65" name="TextBox 64"/>
            <p:cNvSpPr txBox="1"/>
            <p:nvPr/>
          </p:nvSpPr>
          <p:spPr>
            <a:xfrm>
              <a:off x="6146239" y="5613384"/>
              <a:ext cx="354584" cy="276999"/>
            </a:xfrm>
            <a:prstGeom prst="rect">
              <a:avLst/>
            </a:prstGeom>
            <a:noFill/>
          </p:spPr>
          <p:txBody>
            <a:bodyPr wrap="none" rtlCol="0">
              <a:spAutoFit/>
            </a:bodyPr>
            <a:lstStyle/>
            <a:p>
              <a:pPr algn="ctr"/>
              <a:r>
                <a:rPr lang="en-GB" sz="1200" dirty="0" smtClean="0">
                  <a:solidFill>
                    <a:srgbClr val="000000"/>
                  </a:solidFill>
                </a:rPr>
                <a:t>36</a:t>
              </a:r>
              <a:endParaRPr lang="en-GB" sz="1200" dirty="0">
                <a:solidFill>
                  <a:srgbClr val="000000"/>
                </a:solidFill>
              </a:endParaRPr>
            </a:p>
          </p:txBody>
        </p:sp>
      </p:grpSp>
      <p:grpSp>
        <p:nvGrpSpPr>
          <p:cNvPr id="4189" name="Group 4188"/>
          <p:cNvGrpSpPr/>
          <p:nvPr/>
        </p:nvGrpSpPr>
        <p:grpSpPr>
          <a:xfrm>
            <a:off x="938213" y="3307557"/>
            <a:ext cx="5156222" cy="2147888"/>
            <a:chOff x="2557463" y="744538"/>
            <a:chExt cx="3886200" cy="1571625"/>
          </a:xfrm>
        </p:grpSpPr>
        <p:sp>
          <p:nvSpPr>
            <p:cNvPr id="4104" name="Line 30"/>
            <p:cNvSpPr>
              <a:spLocks noChangeShapeType="1"/>
            </p:cNvSpPr>
            <p:nvPr/>
          </p:nvSpPr>
          <p:spPr bwMode="auto">
            <a:xfrm>
              <a:off x="6443663" y="22399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05" name="Line 31"/>
            <p:cNvSpPr>
              <a:spLocks noChangeShapeType="1"/>
            </p:cNvSpPr>
            <p:nvPr/>
          </p:nvSpPr>
          <p:spPr bwMode="auto">
            <a:xfrm>
              <a:off x="6196013"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06" name="Line 32"/>
            <p:cNvSpPr>
              <a:spLocks noChangeShapeType="1"/>
            </p:cNvSpPr>
            <p:nvPr/>
          </p:nvSpPr>
          <p:spPr bwMode="auto">
            <a:xfrm>
              <a:off x="6176963"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07" name="Line 33"/>
            <p:cNvSpPr>
              <a:spLocks noChangeShapeType="1"/>
            </p:cNvSpPr>
            <p:nvPr/>
          </p:nvSpPr>
          <p:spPr bwMode="auto">
            <a:xfrm>
              <a:off x="6119813"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08" name="Line 34"/>
            <p:cNvSpPr>
              <a:spLocks noChangeShapeType="1"/>
            </p:cNvSpPr>
            <p:nvPr/>
          </p:nvSpPr>
          <p:spPr bwMode="auto">
            <a:xfrm>
              <a:off x="6091238"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09" name="Line 35"/>
            <p:cNvSpPr>
              <a:spLocks noChangeShapeType="1"/>
            </p:cNvSpPr>
            <p:nvPr/>
          </p:nvSpPr>
          <p:spPr bwMode="auto">
            <a:xfrm>
              <a:off x="6062663"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0" name="Line 36"/>
            <p:cNvSpPr>
              <a:spLocks noChangeShapeType="1"/>
            </p:cNvSpPr>
            <p:nvPr/>
          </p:nvSpPr>
          <p:spPr bwMode="auto">
            <a:xfrm>
              <a:off x="5900738"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1" name="Line 37"/>
            <p:cNvSpPr>
              <a:spLocks noChangeShapeType="1"/>
            </p:cNvSpPr>
            <p:nvPr/>
          </p:nvSpPr>
          <p:spPr bwMode="auto">
            <a:xfrm>
              <a:off x="5634038" y="21447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2" name="Line 38"/>
            <p:cNvSpPr>
              <a:spLocks noChangeShapeType="1"/>
            </p:cNvSpPr>
            <p:nvPr/>
          </p:nvSpPr>
          <p:spPr bwMode="auto">
            <a:xfrm>
              <a:off x="5576888" y="21351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3" name="Line 39"/>
            <p:cNvSpPr>
              <a:spLocks noChangeShapeType="1"/>
            </p:cNvSpPr>
            <p:nvPr/>
          </p:nvSpPr>
          <p:spPr bwMode="auto">
            <a:xfrm>
              <a:off x="5557838" y="21351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4" name="Line 40"/>
            <p:cNvSpPr>
              <a:spLocks noChangeShapeType="1"/>
            </p:cNvSpPr>
            <p:nvPr/>
          </p:nvSpPr>
          <p:spPr bwMode="auto">
            <a:xfrm>
              <a:off x="5538788" y="21351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5" name="Line 41"/>
            <p:cNvSpPr>
              <a:spLocks noChangeShapeType="1"/>
            </p:cNvSpPr>
            <p:nvPr/>
          </p:nvSpPr>
          <p:spPr bwMode="auto">
            <a:xfrm>
              <a:off x="5491163" y="21351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6" name="Line 42"/>
            <p:cNvSpPr>
              <a:spLocks noChangeShapeType="1"/>
            </p:cNvSpPr>
            <p:nvPr/>
          </p:nvSpPr>
          <p:spPr bwMode="auto">
            <a:xfrm>
              <a:off x="5472113" y="21351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7" name="Line 43"/>
            <p:cNvSpPr>
              <a:spLocks noChangeShapeType="1"/>
            </p:cNvSpPr>
            <p:nvPr/>
          </p:nvSpPr>
          <p:spPr bwMode="auto">
            <a:xfrm>
              <a:off x="5443538" y="21351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8" name="Line 44"/>
            <p:cNvSpPr>
              <a:spLocks noChangeShapeType="1"/>
            </p:cNvSpPr>
            <p:nvPr/>
          </p:nvSpPr>
          <p:spPr bwMode="auto">
            <a:xfrm>
              <a:off x="5405438" y="21161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19" name="Line 45"/>
            <p:cNvSpPr>
              <a:spLocks noChangeShapeType="1"/>
            </p:cNvSpPr>
            <p:nvPr/>
          </p:nvSpPr>
          <p:spPr bwMode="auto">
            <a:xfrm>
              <a:off x="5338763" y="20970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0" name="Line 46"/>
            <p:cNvSpPr>
              <a:spLocks noChangeShapeType="1"/>
            </p:cNvSpPr>
            <p:nvPr/>
          </p:nvSpPr>
          <p:spPr bwMode="auto">
            <a:xfrm>
              <a:off x="5281613" y="20875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1" name="Line 47"/>
            <p:cNvSpPr>
              <a:spLocks noChangeShapeType="1"/>
            </p:cNvSpPr>
            <p:nvPr/>
          </p:nvSpPr>
          <p:spPr bwMode="auto">
            <a:xfrm>
              <a:off x="5262563" y="20875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2" name="Line 48"/>
            <p:cNvSpPr>
              <a:spLocks noChangeShapeType="1"/>
            </p:cNvSpPr>
            <p:nvPr/>
          </p:nvSpPr>
          <p:spPr bwMode="auto">
            <a:xfrm>
              <a:off x="5233988" y="20875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3" name="Line 49"/>
            <p:cNvSpPr>
              <a:spLocks noChangeShapeType="1"/>
            </p:cNvSpPr>
            <p:nvPr/>
          </p:nvSpPr>
          <p:spPr bwMode="auto">
            <a:xfrm>
              <a:off x="5195888" y="20780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4" name="Line 50"/>
            <p:cNvSpPr>
              <a:spLocks noChangeShapeType="1"/>
            </p:cNvSpPr>
            <p:nvPr/>
          </p:nvSpPr>
          <p:spPr bwMode="auto">
            <a:xfrm>
              <a:off x="5176838" y="20780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5" name="Line 51"/>
            <p:cNvSpPr>
              <a:spLocks noChangeShapeType="1"/>
            </p:cNvSpPr>
            <p:nvPr/>
          </p:nvSpPr>
          <p:spPr bwMode="auto">
            <a:xfrm>
              <a:off x="5157788" y="20494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6" name="Line 52"/>
            <p:cNvSpPr>
              <a:spLocks noChangeShapeType="1"/>
            </p:cNvSpPr>
            <p:nvPr/>
          </p:nvSpPr>
          <p:spPr bwMode="auto">
            <a:xfrm>
              <a:off x="5129213" y="20399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7" name="Line 53"/>
            <p:cNvSpPr>
              <a:spLocks noChangeShapeType="1"/>
            </p:cNvSpPr>
            <p:nvPr/>
          </p:nvSpPr>
          <p:spPr bwMode="auto">
            <a:xfrm>
              <a:off x="5091113" y="20399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2" name="Line 54"/>
            <p:cNvSpPr>
              <a:spLocks noChangeShapeType="1"/>
            </p:cNvSpPr>
            <p:nvPr/>
          </p:nvSpPr>
          <p:spPr bwMode="auto">
            <a:xfrm>
              <a:off x="5072063" y="20399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3" name="Line 55"/>
            <p:cNvSpPr>
              <a:spLocks noChangeShapeType="1"/>
            </p:cNvSpPr>
            <p:nvPr/>
          </p:nvSpPr>
          <p:spPr bwMode="auto">
            <a:xfrm>
              <a:off x="5014913" y="20399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4" name="Line 56"/>
            <p:cNvSpPr>
              <a:spLocks noChangeShapeType="1"/>
            </p:cNvSpPr>
            <p:nvPr/>
          </p:nvSpPr>
          <p:spPr bwMode="auto">
            <a:xfrm>
              <a:off x="4995863" y="19923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5" name="Line 57"/>
            <p:cNvSpPr>
              <a:spLocks noChangeShapeType="1"/>
            </p:cNvSpPr>
            <p:nvPr/>
          </p:nvSpPr>
          <p:spPr bwMode="auto">
            <a:xfrm>
              <a:off x="4938713" y="19827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6" name="Line 58"/>
            <p:cNvSpPr>
              <a:spLocks noChangeShapeType="1"/>
            </p:cNvSpPr>
            <p:nvPr/>
          </p:nvSpPr>
          <p:spPr bwMode="auto">
            <a:xfrm>
              <a:off x="4881563" y="19542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7" name="Line 59"/>
            <p:cNvSpPr>
              <a:spLocks noChangeShapeType="1"/>
            </p:cNvSpPr>
            <p:nvPr/>
          </p:nvSpPr>
          <p:spPr bwMode="auto">
            <a:xfrm>
              <a:off x="4862513" y="19542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8" name="Line 60"/>
            <p:cNvSpPr>
              <a:spLocks noChangeShapeType="1"/>
            </p:cNvSpPr>
            <p:nvPr/>
          </p:nvSpPr>
          <p:spPr bwMode="auto">
            <a:xfrm>
              <a:off x="4833938" y="19732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6" name="Line 61"/>
            <p:cNvSpPr>
              <a:spLocks noChangeShapeType="1"/>
            </p:cNvSpPr>
            <p:nvPr/>
          </p:nvSpPr>
          <p:spPr bwMode="auto">
            <a:xfrm>
              <a:off x="4795838" y="19637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7" name="Line 62"/>
            <p:cNvSpPr>
              <a:spLocks noChangeShapeType="1"/>
            </p:cNvSpPr>
            <p:nvPr/>
          </p:nvSpPr>
          <p:spPr bwMode="auto">
            <a:xfrm>
              <a:off x="4786313" y="19256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8" name="Line 63"/>
            <p:cNvSpPr>
              <a:spLocks noChangeShapeType="1"/>
            </p:cNvSpPr>
            <p:nvPr/>
          </p:nvSpPr>
          <p:spPr bwMode="auto">
            <a:xfrm>
              <a:off x="4738688" y="19065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9" name="Line 64"/>
            <p:cNvSpPr>
              <a:spLocks noChangeShapeType="1"/>
            </p:cNvSpPr>
            <p:nvPr/>
          </p:nvSpPr>
          <p:spPr bwMode="auto">
            <a:xfrm>
              <a:off x="4710113" y="19446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0" name="Line 65"/>
            <p:cNvSpPr>
              <a:spLocks noChangeShapeType="1"/>
            </p:cNvSpPr>
            <p:nvPr/>
          </p:nvSpPr>
          <p:spPr bwMode="auto">
            <a:xfrm>
              <a:off x="4738688" y="19542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1" name="Line 66"/>
            <p:cNvSpPr>
              <a:spLocks noChangeShapeType="1"/>
            </p:cNvSpPr>
            <p:nvPr/>
          </p:nvSpPr>
          <p:spPr bwMode="auto">
            <a:xfrm>
              <a:off x="4672013" y="18780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2" name="Line 67"/>
            <p:cNvSpPr>
              <a:spLocks noChangeShapeType="1"/>
            </p:cNvSpPr>
            <p:nvPr/>
          </p:nvSpPr>
          <p:spPr bwMode="auto">
            <a:xfrm>
              <a:off x="4633913" y="18780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3" name="Line 68"/>
            <p:cNvSpPr>
              <a:spLocks noChangeShapeType="1"/>
            </p:cNvSpPr>
            <p:nvPr/>
          </p:nvSpPr>
          <p:spPr bwMode="auto">
            <a:xfrm>
              <a:off x="4643438" y="19256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4" name="Line 69"/>
            <p:cNvSpPr>
              <a:spLocks noChangeShapeType="1"/>
            </p:cNvSpPr>
            <p:nvPr/>
          </p:nvSpPr>
          <p:spPr bwMode="auto">
            <a:xfrm>
              <a:off x="4605338" y="19161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5" name="Line 70"/>
            <p:cNvSpPr>
              <a:spLocks noChangeShapeType="1"/>
            </p:cNvSpPr>
            <p:nvPr/>
          </p:nvSpPr>
          <p:spPr bwMode="auto">
            <a:xfrm>
              <a:off x="4576763" y="19161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6" name="Line 71"/>
            <p:cNvSpPr>
              <a:spLocks noChangeShapeType="1"/>
            </p:cNvSpPr>
            <p:nvPr/>
          </p:nvSpPr>
          <p:spPr bwMode="auto">
            <a:xfrm>
              <a:off x="4548188" y="18970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7" name="Line 72"/>
            <p:cNvSpPr>
              <a:spLocks noChangeShapeType="1"/>
            </p:cNvSpPr>
            <p:nvPr/>
          </p:nvSpPr>
          <p:spPr bwMode="auto">
            <a:xfrm>
              <a:off x="4529138" y="18970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8" name="Line 73"/>
            <p:cNvSpPr>
              <a:spLocks noChangeShapeType="1"/>
            </p:cNvSpPr>
            <p:nvPr/>
          </p:nvSpPr>
          <p:spPr bwMode="auto">
            <a:xfrm>
              <a:off x="4510088" y="18970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9" name="Line 74"/>
            <p:cNvSpPr>
              <a:spLocks noChangeShapeType="1"/>
            </p:cNvSpPr>
            <p:nvPr/>
          </p:nvSpPr>
          <p:spPr bwMode="auto">
            <a:xfrm>
              <a:off x="4500563" y="18494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0" name="Line 75"/>
            <p:cNvSpPr>
              <a:spLocks noChangeShapeType="1"/>
            </p:cNvSpPr>
            <p:nvPr/>
          </p:nvSpPr>
          <p:spPr bwMode="auto">
            <a:xfrm>
              <a:off x="4471988" y="18494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1" name="Line 76"/>
            <p:cNvSpPr>
              <a:spLocks noChangeShapeType="1"/>
            </p:cNvSpPr>
            <p:nvPr/>
          </p:nvSpPr>
          <p:spPr bwMode="auto">
            <a:xfrm>
              <a:off x="4471988" y="18875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2" name="Line 77"/>
            <p:cNvSpPr>
              <a:spLocks noChangeShapeType="1"/>
            </p:cNvSpPr>
            <p:nvPr/>
          </p:nvSpPr>
          <p:spPr bwMode="auto">
            <a:xfrm>
              <a:off x="4452938" y="18494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3" name="Line 78"/>
            <p:cNvSpPr>
              <a:spLocks noChangeShapeType="1"/>
            </p:cNvSpPr>
            <p:nvPr/>
          </p:nvSpPr>
          <p:spPr bwMode="auto">
            <a:xfrm>
              <a:off x="4357688" y="18208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4" name="Line 79"/>
            <p:cNvSpPr>
              <a:spLocks noChangeShapeType="1"/>
            </p:cNvSpPr>
            <p:nvPr/>
          </p:nvSpPr>
          <p:spPr bwMode="auto">
            <a:xfrm>
              <a:off x="4319588" y="18018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5" name="Line 80"/>
            <p:cNvSpPr>
              <a:spLocks noChangeShapeType="1"/>
            </p:cNvSpPr>
            <p:nvPr/>
          </p:nvSpPr>
          <p:spPr bwMode="auto">
            <a:xfrm>
              <a:off x="4291013" y="1792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6" name="Line 81"/>
            <p:cNvSpPr>
              <a:spLocks noChangeShapeType="1"/>
            </p:cNvSpPr>
            <p:nvPr/>
          </p:nvSpPr>
          <p:spPr bwMode="auto">
            <a:xfrm>
              <a:off x="4233863" y="178276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7" name="Line 82"/>
            <p:cNvSpPr>
              <a:spLocks noChangeShapeType="1"/>
            </p:cNvSpPr>
            <p:nvPr/>
          </p:nvSpPr>
          <p:spPr bwMode="auto">
            <a:xfrm>
              <a:off x="4224338" y="17732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8" name="Line 83"/>
            <p:cNvSpPr>
              <a:spLocks noChangeShapeType="1"/>
            </p:cNvSpPr>
            <p:nvPr/>
          </p:nvSpPr>
          <p:spPr bwMode="auto">
            <a:xfrm>
              <a:off x="4186238" y="1792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9" name="Line 84"/>
            <p:cNvSpPr>
              <a:spLocks noChangeShapeType="1"/>
            </p:cNvSpPr>
            <p:nvPr/>
          </p:nvSpPr>
          <p:spPr bwMode="auto">
            <a:xfrm>
              <a:off x="4110038" y="17065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0" name="Line 85"/>
            <p:cNvSpPr>
              <a:spLocks noChangeShapeType="1"/>
            </p:cNvSpPr>
            <p:nvPr/>
          </p:nvSpPr>
          <p:spPr bwMode="auto">
            <a:xfrm>
              <a:off x="4062413" y="16684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1" name="Line 86"/>
            <p:cNvSpPr>
              <a:spLocks noChangeShapeType="1"/>
            </p:cNvSpPr>
            <p:nvPr/>
          </p:nvSpPr>
          <p:spPr bwMode="auto">
            <a:xfrm>
              <a:off x="3976688" y="16779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2" name="Line 87"/>
            <p:cNvSpPr>
              <a:spLocks noChangeShapeType="1"/>
            </p:cNvSpPr>
            <p:nvPr/>
          </p:nvSpPr>
          <p:spPr bwMode="auto">
            <a:xfrm>
              <a:off x="3919538" y="16589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3" name="Line 88"/>
            <p:cNvSpPr>
              <a:spLocks noChangeShapeType="1"/>
            </p:cNvSpPr>
            <p:nvPr/>
          </p:nvSpPr>
          <p:spPr bwMode="auto">
            <a:xfrm>
              <a:off x="3881438" y="16113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4" name="Line 89"/>
            <p:cNvSpPr>
              <a:spLocks noChangeShapeType="1"/>
            </p:cNvSpPr>
            <p:nvPr/>
          </p:nvSpPr>
          <p:spPr bwMode="auto">
            <a:xfrm>
              <a:off x="3862388" y="16303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5" name="Line 90"/>
            <p:cNvSpPr>
              <a:spLocks noChangeShapeType="1"/>
            </p:cNvSpPr>
            <p:nvPr/>
          </p:nvSpPr>
          <p:spPr bwMode="auto">
            <a:xfrm>
              <a:off x="3843338" y="15827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8" name="Line 91"/>
            <p:cNvSpPr>
              <a:spLocks noChangeShapeType="1"/>
            </p:cNvSpPr>
            <p:nvPr/>
          </p:nvSpPr>
          <p:spPr bwMode="auto">
            <a:xfrm>
              <a:off x="3824288" y="15732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29" name="Line 92"/>
            <p:cNvSpPr>
              <a:spLocks noChangeShapeType="1"/>
            </p:cNvSpPr>
            <p:nvPr/>
          </p:nvSpPr>
          <p:spPr bwMode="auto">
            <a:xfrm>
              <a:off x="3795713" y="15541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0" name="Line 93"/>
            <p:cNvSpPr>
              <a:spLocks noChangeShapeType="1"/>
            </p:cNvSpPr>
            <p:nvPr/>
          </p:nvSpPr>
          <p:spPr bwMode="auto">
            <a:xfrm>
              <a:off x="3776663" y="15732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1" name="Line 94"/>
            <p:cNvSpPr>
              <a:spLocks noChangeShapeType="1"/>
            </p:cNvSpPr>
            <p:nvPr/>
          </p:nvSpPr>
          <p:spPr bwMode="auto">
            <a:xfrm>
              <a:off x="3748088" y="15446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2" name="Line 95"/>
            <p:cNvSpPr>
              <a:spLocks noChangeShapeType="1"/>
            </p:cNvSpPr>
            <p:nvPr/>
          </p:nvSpPr>
          <p:spPr bwMode="auto">
            <a:xfrm>
              <a:off x="3738563" y="15541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3" name="Line 96"/>
            <p:cNvSpPr>
              <a:spLocks noChangeShapeType="1"/>
            </p:cNvSpPr>
            <p:nvPr/>
          </p:nvSpPr>
          <p:spPr bwMode="auto">
            <a:xfrm>
              <a:off x="3719513" y="15541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4" name="Line 97"/>
            <p:cNvSpPr>
              <a:spLocks noChangeShapeType="1"/>
            </p:cNvSpPr>
            <p:nvPr/>
          </p:nvSpPr>
          <p:spPr bwMode="auto">
            <a:xfrm>
              <a:off x="3709988" y="15255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5" name="Line 98"/>
            <p:cNvSpPr>
              <a:spLocks noChangeShapeType="1"/>
            </p:cNvSpPr>
            <p:nvPr/>
          </p:nvSpPr>
          <p:spPr bwMode="auto">
            <a:xfrm>
              <a:off x="3681413" y="15065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6" name="Line 99"/>
            <p:cNvSpPr>
              <a:spLocks noChangeShapeType="1"/>
            </p:cNvSpPr>
            <p:nvPr/>
          </p:nvSpPr>
          <p:spPr bwMode="auto">
            <a:xfrm>
              <a:off x="3662363" y="15065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7" name="Line 100"/>
            <p:cNvSpPr>
              <a:spLocks noChangeShapeType="1"/>
            </p:cNvSpPr>
            <p:nvPr/>
          </p:nvSpPr>
          <p:spPr bwMode="auto">
            <a:xfrm>
              <a:off x="3624263" y="14779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8" name="Line 101"/>
            <p:cNvSpPr>
              <a:spLocks noChangeShapeType="1"/>
            </p:cNvSpPr>
            <p:nvPr/>
          </p:nvSpPr>
          <p:spPr bwMode="auto">
            <a:xfrm>
              <a:off x="3614738" y="14874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39" name="Line 102"/>
            <p:cNvSpPr>
              <a:spLocks noChangeShapeType="1"/>
            </p:cNvSpPr>
            <p:nvPr/>
          </p:nvSpPr>
          <p:spPr bwMode="auto">
            <a:xfrm>
              <a:off x="3586163" y="14398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0" name="Line 103"/>
            <p:cNvSpPr>
              <a:spLocks noChangeShapeType="1"/>
            </p:cNvSpPr>
            <p:nvPr/>
          </p:nvSpPr>
          <p:spPr bwMode="auto">
            <a:xfrm>
              <a:off x="3557588" y="14303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1" name="Line 104"/>
            <p:cNvSpPr>
              <a:spLocks noChangeShapeType="1"/>
            </p:cNvSpPr>
            <p:nvPr/>
          </p:nvSpPr>
          <p:spPr bwMode="auto">
            <a:xfrm>
              <a:off x="3538538" y="14017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2" name="Line 105"/>
            <p:cNvSpPr>
              <a:spLocks noChangeShapeType="1"/>
            </p:cNvSpPr>
            <p:nvPr/>
          </p:nvSpPr>
          <p:spPr bwMode="auto">
            <a:xfrm>
              <a:off x="3500438" y="13827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3" name="Line 106"/>
            <p:cNvSpPr>
              <a:spLocks noChangeShapeType="1"/>
            </p:cNvSpPr>
            <p:nvPr/>
          </p:nvSpPr>
          <p:spPr bwMode="auto">
            <a:xfrm>
              <a:off x="3481388" y="13446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4" name="Line 107"/>
            <p:cNvSpPr>
              <a:spLocks noChangeShapeType="1"/>
            </p:cNvSpPr>
            <p:nvPr/>
          </p:nvSpPr>
          <p:spPr bwMode="auto">
            <a:xfrm>
              <a:off x="3462338" y="13446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5" name="Line 108"/>
            <p:cNvSpPr>
              <a:spLocks noChangeShapeType="1"/>
            </p:cNvSpPr>
            <p:nvPr/>
          </p:nvSpPr>
          <p:spPr bwMode="auto">
            <a:xfrm>
              <a:off x="3443288" y="132556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6" name="Line 109"/>
            <p:cNvSpPr>
              <a:spLocks noChangeShapeType="1"/>
            </p:cNvSpPr>
            <p:nvPr/>
          </p:nvSpPr>
          <p:spPr bwMode="auto">
            <a:xfrm>
              <a:off x="3405188" y="12969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7" name="Line 110"/>
            <p:cNvSpPr>
              <a:spLocks noChangeShapeType="1"/>
            </p:cNvSpPr>
            <p:nvPr/>
          </p:nvSpPr>
          <p:spPr bwMode="auto">
            <a:xfrm>
              <a:off x="3395663" y="13160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8" name="Line 111"/>
            <p:cNvSpPr>
              <a:spLocks noChangeShapeType="1"/>
            </p:cNvSpPr>
            <p:nvPr/>
          </p:nvSpPr>
          <p:spPr bwMode="auto">
            <a:xfrm>
              <a:off x="3386138" y="12969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49" name="Line 112"/>
            <p:cNvSpPr>
              <a:spLocks noChangeShapeType="1"/>
            </p:cNvSpPr>
            <p:nvPr/>
          </p:nvSpPr>
          <p:spPr bwMode="auto">
            <a:xfrm>
              <a:off x="3367088" y="12969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0" name="Line 113"/>
            <p:cNvSpPr>
              <a:spLocks noChangeShapeType="1"/>
            </p:cNvSpPr>
            <p:nvPr/>
          </p:nvSpPr>
          <p:spPr bwMode="auto">
            <a:xfrm>
              <a:off x="3348038" y="12779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1" name="Line 114"/>
            <p:cNvSpPr>
              <a:spLocks noChangeShapeType="1"/>
            </p:cNvSpPr>
            <p:nvPr/>
          </p:nvSpPr>
          <p:spPr bwMode="auto">
            <a:xfrm>
              <a:off x="3328988" y="12684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2" name="Line 115"/>
            <p:cNvSpPr>
              <a:spLocks noChangeShapeType="1"/>
            </p:cNvSpPr>
            <p:nvPr/>
          </p:nvSpPr>
          <p:spPr bwMode="auto">
            <a:xfrm>
              <a:off x="3338513" y="124936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3" name="Line 116"/>
            <p:cNvSpPr>
              <a:spLocks noChangeShapeType="1"/>
            </p:cNvSpPr>
            <p:nvPr/>
          </p:nvSpPr>
          <p:spPr bwMode="auto">
            <a:xfrm>
              <a:off x="3300413" y="12398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4" name="Line 117"/>
            <p:cNvSpPr>
              <a:spLocks noChangeShapeType="1"/>
            </p:cNvSpPr>
            <p:nvPr/>
          </p:nvSpPr>
          <p:spPr bwMode="auto">
            <a:xfrm>
              <a:off x="3290888" y="12398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5" name="Line 118"/>
            <p:cNvSpPr>
              <a:spLocks noChangeShapeType="1"/>
            </p:cNvSpPr>
            <p:nvPr/>
          </p:nvSpPr>
          <p:spPr bwMode="auto">
            <a:xfrm>
              <a:off x="3281363" y="12303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6" name="Line 119"/>
            <p:cNvSpPr>
              <a:spLocks noChangeShapeType="1"/>
            </p:cNvSpPr>
            <p:nvPr/>
          </p:nvSpPr>
          <p:spPr bwMode="auto">
            <a:xfrm>
              <a:off x="3176588" y="11445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7" name="Line 120"/>
            <p:cNvSpPr>
              <a:spLocks noChangeShapeType="1"/>
            </p:cNvSpPr>
            <p:nvPr/>
          </p:nvSpPr>
          <p:spPr bwMode="auto">
            <a:xfrm>
              <a:off x="3167063" y="11541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8" name="Line 121"/>
            <p:cNvSpPr>
              <a:spLocks noChangeShapeType="1"/>
            </p:cNvSpPr>
            <p:nvPr/>
          </p:nvSpPr>
          <p:spPr bwMode="auto">
            <a:xfrm>
              <a:off x="3119438" y="11064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59" name="Line 122"/>
            <p:cNvSpPr>
              <a:spLocks noChangeShapeType="1"/>
            </p:cNvSpPr>
            <p:nvPr/>
          </p:nvSpPr>
          <p:spPr bwMode="auto">
            <a:xfrm>
              <a:off x="3090863" y="10874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0" name="Line 123"/>
            <p:cNvSpPr>
              <a:spLocks noChangeShapeType="1"/>
            </p:cNvSpPr>
            <p:nvPr/>
          </p:nvSpPr>
          <p:spPr bwMode="auto">
            <a:xfrm>
              <a:off x="3062288" y="105886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1" name="Line 124"/>
            <p:cNvSpPr>
              <a:spLocks noChangeShapeType="1"/>
            </p:cNvSpPr>
            <p:nvPr/>
          </p:nvSpPr>
          <p:spPr bwMode="auto">
            <a:xfrm>
              <a:off x="2976563" y="10112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2" name="Line 125"/>
            <p:cNvSpPr>
              <a:spLocks noChangeShapeType="1"/>
            </p:cNvSpPr>
            <p:nvPr/>
          </p:nvSpPr>
          <p:spPr bwMode="auto">
            <a:xfrm>
              <a:off x="2928938" y="9731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3" name="Line 126"/>
            <p:cNvSpPr>
              <a:spLocks noChangeShapeType="1"/>
            </p:cNvSpPr>
            <p:nvPr/>
          </p:nvSpPr>
          <p:spPr bwMode="auto">
            <a:xfrm>
              <a:off x="2900363" y="9731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4" name="Line 127"/>
            <p:cNvSpPr>
              <a:spLocks noChangeShapeType="1"/>
            </p:cNvSpPr>
            <p:nvPr/>
          </p:nvSpPr>
          <p:spPr bwMode="auto">
            <a:xfrm>
              <a:off x="2900363" y="9731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5" name="Line 128"/>
            <p:cNvSpPr>
              <a:spLocks noChangeShapeType="1"/>
            </p:cNvSpPr>
            <p:nvPr/>
          </p:nvSpPr>
          <p:spPr bwMode="auto">
            <a:xfrm>
              <a:off x="2833688" y="8874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6" name="Line 129"/>
            <p:cNvSpPr>
              <a:spLocks noChangeShapeType="1"/>
            </p:cNvSpPr>
            <p:nvPr/>
          </p:nvSpPr>
          <p:spPr bwMode="auto">
            <a:xfrm>
              <a:off x="2776538" y="8397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7" name="Line 130"/>
            <p:cNvSpPr>
              <a:spLocks noChangeShapeType="1"/>
            </p:cNvSpPr>
            <p:nvPr/>
          </p:nvSpPr>
          <p:spPr bwMode="auto">
            <a:xfrm>
              <a:off x="2767013" y="849313"/>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8" name="Line 131"/>
            <p:cNvSpPr>
              <a:spLocks noChangeShapeType="1"/>
            </p:cNvSpPr>
            <p:nvPr/>
          </p:nvSpPr>
          <p:spPr bwMode="auto">
            <a:xfrm>
              <a:off x="2747963" y="81121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69" name="Line 132"/>
            <p:cNvSpPr>
              <a:spLocks noChangeShapeType="1"/>
            </p:cNvSpPr>
            <p:nvPr/>
          </p:nvSpPr>
          <p:spPr bwMode="auto">
            <a:xfrm>
              <a:off x="2728913" y="830263"/>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0" name="Line 133"/>
            <p:cNvSpPr>
              <a:spLocks noChangeShapeType="1"/>
            </p:cNvSpPr>
            <p:nvPr/>
          </p:nvSpPr>
          <p:spPr bwMode="auto">
            <a:xfrm>
              <a:off x="2719388" y="8016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1" name="Line 134"/>
            <p:cNvSpPr>
              <a:spLocks noChangeShapeType="1"/>
            </p:cNvSpPr>
            <p:nvPr/>
          </p:nvSpPr>
          <p:spPr bwMode="auto">
            <a:xfrm>
              <a:off x="2671763" y="7635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2" name="Line 135"/>
            <p:cNvSpPr>
              <a:spLocks noChangeShapeType="1"/>
            </p:cNvSpPr>
            <p:nvPr/>
          </p:nvSpPr>
          <p:spPr bwMode="auto">
            <a:xfrm>
              <a:off x="2652713" y="7635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3" name="Line 136"/>
            <p:cNvSpPr>
              <a:spLocks noChangeShapeType="1"/>
            </p:cNvSpPr>
            <p:nvPr/>
          </p:nvSpPr>
          <p:spPr bwMode="auto">
            <a:xfrm>
              <a:off x="2643188" y="7635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4" name="Line 137"/>
            <p:cNvSpPr>
              <a:spLocks noChangeShapeType="1"/>
            </p:cNvSpPr>
            <p:nvPr/>
          </p:nvSpPr>
          <p:spPr bwMode="auto">
            <a:xfrm>
              <a:off x="2652713" y="76358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5" name="Line 138"/>
            <p:cNvSpPr>
              <a:spLocks noChangeShapeType="1"/>
            </p:cNvSpPr>
            <p:nvPr/>
          </p:nvSpPr>
          <p:spPr bwMode="auto">
            <a:xfrm>
              <a:off x="2633663" y="7445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6" name="Line 139"/>
            <p:cNvSpPr>
              <a:spLocks noChangeShapeType="1"/>
            </p:cNvSpPr>
            <p:nvPr/>
          </p:nvSpPr>
          <p:spPr bwMode="auto">
            <a:xfrm>
              <a:off x="2614613" y="7445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7" name="Line 140"/>
            <p:cNvSpPr>
              <a:spLocks noChangeShapeType="1"/>
            </p:cNvSpPr>
            <p:nvPr/>
          </p:nvSpPr>
          <p:spPr bwMode="auto">
            <a:xfrm>
              <a:off x="2595563" y="7445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8" name="Line 141"/>
            <p:cNvSpPr>
              <a:spLocks noChangeShapeType="1"/>
            </p:cNvSpPr>
            <p:nvPr/>
          </p:nvSpPr>
          <p:spPr bwMode="auto">
            <a:xfrm>
              <a:off x="2586038" y="7445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79" name="Line 142"/>
            <p:cNvSpPr>
              <a:spLocks noChangeShapeType="1"/>
            </p:cNvSpPr>
            <p:nvPr/>
          </p:nvSpPr>
          <p:spPr bwMode="auto">
            <a:xfrm>
              <a:off x="2576513" y="7445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0" name="Line 143"/>
            <p:cNvSpPr>
              <a:spLocks noChangeShapeType="1"/>
            </p:cNvSpPr>
            <p:nvPr/>
          </p:nvSpPr>
          <p:spPr bwMode="auto">
            <a:xfrm>
              <a:off x="2566988" y="7445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1" name="Line 144"/>
            <p:cNvSpPr>
              <a:spLocks noChangeShapeType="1"/>
            </p:cNvSpPr>
            <p:nvPr/>
          </p:nvSpPr>
          <p:spPr bwMode="auto">
            <a:xfrm>
              <a:off x="2557463" y="7445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2" name="Line 145"/>
            <p:cNvSpPr>
              <a:spLocks noChangeShapeType="1"/>
            </p:cNvSpPr>
            <p:nvPr/>
          </p:nvSpPr>
          <p:spPr bwMode="auto">
            <a:xfrm>
              <a:off x="2843213" y="93503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3" name="Line 146"/>
            <p:cNvSpPr>
              <a:spLocks noChangeShapeType="1"/>
            </p:cNvSpPr>
            <p:nvPr/>
          </p:nvSpPr>
          <p:spPr bwMode="auto">
            <a:xfrm>
              <a:off x="3376613" y="1316038"/>
              <a:ext cx="0" cy="76200"/>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4" name="Line 147"/>
            <p:cNvSpPr>
              <a:spLocks noChangeShapeType="1"/>
            </p:cNvSpPr>
            <p:nvPr/>
          </p:nvSpPr>
          <p:spPr bwMode="auto">
            <a:xfrm>
              <a:off x="5862638"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5" name="Line 148"/>
            <p:cNvSpPr>
              <a:spLocks noChangeShapeType="1"/>
            </p:cNvSpPr>
            <p:nvPr/>
          </p:nvSpPr>
          <p:spPr bwMode="auto">
            <a:xfrm>
              <a:off x="5815013"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6" name="Line 149"/>
            <p:cNvSpPr>
              <a:spLocks noChangeShapeType="1"/>
            </p:cNvSpPr>
            <p:nvPr/>
          </p:nvSpPr>
          <p:spPr bwMode="auto">
            <a:xfrm>
              <a:off x="5767388"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7" name="Line 150"/>
            <p:cNvSpPr>
              <a:spLocks noChangeShapeType="1"/>
            </p:cNvSpPr>
            <p:nvPr/>
          </p:nvSpPr>
          <p:spPr bwMode="auto">
            <a:xfrm>
              <a:off x="5729288"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88" name="Line 151"/>
            <p:cNvSpPr>
              <a:spLocks noChangeShapeType="1"/>
            </p:cNvSpPr>
            <p:nvPr/>
          </p:nvSpPr>
          <p:spPr bwMode="auto">
            <a:xfrm>
              <a:off x="5681663" y="2173288"/>
              <a:ext cx="0" cy="66675"/>
            </a:xfrm>
            <a:prstGeom prst="line">
              <a:avLst/>
            </a:prstGeom>
            <a:noFill/>
            <a:ln w="1270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grpSp>
      <p:graphicFrame>
        <p:nvGraphicFramePr>
          <p:cNvPr id="190" name="Table 189"/>
          <p:cNvGraphicFramePr>
            <a:graphicFrameLocks noGrp="1"/>
          </p:cNvGraphicFramePr>
          <p:nvPr>
            <p:extLst>
              <p:ext uri="{D42A27DB-BD31-4B8C-83A1-F6EECF244321}">
                <p14:modId xmlns:p14="http://schemas.microsoft.com/office/powerpoint/2010/main" val="531977905"/>
              </p:ext>
            </p:extLst>
          </p:nvPr>
        </p:nvGraphicFramePr>
        <p:xfrm>
          <a:off x="4602244" y="2557242"/>
          <a:ext cx="3730723" cy="1371600"/>
        </p:xfrm>
        <a:graphic>
          <a:graphicData uri="http://schemas.openxmlformats.org/drawingml/2006/table">
            <a:tbl>
              <a:tblPr firstRow="1" bandRow="1">
                <a:tableStyleId>{69012ECD-51FC-41F1-AA8D-1B2483CD663E}</a:tableStyleId>
              </a:tblPr>
              <a:tblGrid>
                <a:gridCol w="1146549"/>
                <a:gridCol w="898497"/>
                <a:gridCol w="1685677"/>
              </a:tblGrid>
              <a:tr h="295396">
                <a:tc>
                  <a:txBody>
                    <a:bodyPr/>
                    <a:lstStyle/>
                    <a:p>
                      <a:endParaRPr lang="en-GB" sz="12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Events</a:t>
                      </a:r>
                      <a:br>
                        <a:rPr lang="en-GB" sz="1200" dirty="0" smtClean="0">
                          <a:solidFill>
                            <a:srgbClr val="000000"/>
                          </a:solidFill>
                          <a:latin typeface="+mn-lt"/>
                        </a:rPr>
                      </a:br>
                      <a:r>
                        <a:rPr lang="en-GB" sz="1200" dirty="0" smtClean="0">
                          <a:solidFill>
                            <a:srgbClr val="000000"/>
                          </a:solidFill>
                          <a:latin typeface="+mn-lt"/>
                        </a:rPr>
                        <a:t>n/N (%)</a:t>
                      </a:r>
                      <a:endParaRPr lang="en-GB" sz="1200" dirty="0">
                        <a:solidFill>
                          <a:srgbClr val="000000"/>
                        </a:solidFill>
                        <a:latin typeface="+mn-lt"/>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Median (95% CI)</a:t>
                      </a:r>
                      <a:br>
                        <a:rPr lang="en-GB" sz="1200" dirty="0" smtClean="0">
                          <a:solidFill>
                            <a:srgbClr val="000000"/>
                          </a:solidFill>
                          <a:latin typeface="+mn-lt"/>
                        </a:rPr>
                      </a:br>
                      <a:r>
                        <a:rPr lang="en-GB" sz="1200" dirty="0" smtClean="0">
                          <a:solidFill>
                            <a:srgbClr val="000000"/>
                          </a:solidFill>
                          <a:latin typeface="+mn-lt"/>
                        </a:rPr>
                        <a:t>(months)</a:t>
                      </a:r>
                      <a:endParaRPr lang="en-GB" sz="1200" dirty="0">
                        <a:solidFill>
                          <a:srgbClr val="000000"/>
                        </a:solidFill>
                        <a:latin typeface="+mn-lt"/>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250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solidFill>
                            <a:srgbClr val="000000"/>
                          </a:solidFill>
                          <a:latin typeface="+mn-lt"/>
                        </a:rPr>
                        <a:t>Panitumumab</a:t>
                      </a:r>
                      <a:endParaRPr lang="en-GB" sz="1200" dirty="0" smtClean="0">
                        <a:solidFill>
                          <a:srgbClr val="000000"/>
                        </a:solidFill>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latin typeface="+mn-lt"/>
                        </a:rPr>
                        <a:t>383/499</a:t>
                      </a:r>
                      <a:br>
                        <a:rPr lang="en-GB" sz="1200" dirty="0" smtClean="0">
                          <a:latin typeface="+mn-lt"/>
                        </a:rPr>
                      </a:br>
                      <a:r>
                        <a:rPr lang="en-GB" sz="1200" dirty="0" smtClean="0">
                          <a:latin typeface="+mn-lt"/>
                        </a:rPr>
                        <a:t>(76.8%)</a:t>
                      </a:r>
                      <a:endParaRPr lang="en-GB" sz="12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latin typeface="+mn-lt"/>
                        </a:rPr>
                        <a:t>10.4 (9.4, 11.6)</a:t>
                      </a:r>
                      <a:endParaRPr lang="en-GB" sz="12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solidFill>
                            <a:srgbClr val="000000"/>
                          </a:solidFill>
                          <a:latin typeface="+mn-lt"/>
                        </a:rPr>
                        <a:t>Cetuximab</a:t>
                      </a:r>
                      <a:endParaRPr lang="en-GB" sz="1200" dirty="0" smtClean="0">
                        <a:solidFill>
                          <a:srgbClr val="000000"/>
                        </a:solidFill>
                        <a:latin typeface="+mn-lt"/>
                      </a:endParaRPr>
                    </a:p>
                    <a:p>
                      <a:endParaRPr lang="en-GB" sz="12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latin typeface="+mn-lt"/>
                        </a:rPr>
                        <a:t>392/500</a:t>
                      </a:r>
                      <a:br>
                        <a:rPr lang="en-GB" sz="1200" dirty="0" smtClean="0">
                          <a:latin typeface="+mn-lt"/>
                        </a:rPr>
                      </a:br>
                      <a:r>
                        <a:rPr lang="en-GB" sz="1200" dirty="0" smtClean="0">
                          <a:latin typeface="+mn-lt"/>
                        </a:rPr>
                        <a:t>(78.4%)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200" dirty="0" smtClean="0">
                          <a:latin typeface="+mn-lt"/>
                        </a:rPr>
                        <a:t>10.0 (9.3, 11.0)</a:t>
                      </a:r>
                      <a:endParaRPr lang="en-GB" sz="120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91" name="TextBox 190"/>
          <p:cNvSpPr txBox="1"/>
          <p:nvPr/>
        </p:nvSpPr>
        <p:spPr>
          <a:xfrm>
            <a:off x="4602244" y="4000619"/>
            <a:ext cx="3002745" cy="830997"/>
          </a:xfrm>
          <a:prstGeom prst="rect">
            <a:avLst/>
          </a:prstGeom>
          <a:noFill/>
        </p:spPr>
        <p:txBody>
          <a:bodyPr wrap="none" rtlCol="0">
            <a:spAutoFit/>
          </a:bodyPr>
          <a:lstStyle/>
          <a:p>
            <a:r>
              <a:rPr lang="en-GB" sz="1200" dirty="0" smtClean="0">
                <a:latin typeface="+mn-lt"/>
              </a:rPr>
              <a:t>HR 0.97 (95% CI: 0.84, 1.11)</a:t>
            </a:r>
          </a:p>
          <a:p>
            <a:r>
              <a:rPr lang="en-GB" sz="1200" dirty="0" smtClean="0">
                <a:latin typeface="+mn-lt"/>
              </a:rPr>
              <a:t>p-value 0.0007</a:t>
            </a:r>
          </a:p>
          <a:p>
            <a:r>
              <a:rPr lang="en-GB" sz="1200" dirty="0" smtClean="0">
                <a:latin typeface="+mn-lt"/>
              </a:rPr>
              <a:t>Z-score –3.19</a:t>
            </a:r>
          </a:p>
          <a:p>
            <a:r>
              <a:rPr lang="en-GB" sz="1200" dirty="0" smtClean="0">
                <a:latin typeface="+mn-lt"/>
              </a:rPr>
              <a:t>Retention rate 1.06 (95% CI: 0.82, 1.29)</a:t>
            </a:r>
            <a:endParaRPr lang="en-GB" sz="1200" dirty="0">
              <a:latin typeface="+mn-lt"/>
            </a:endParaRPr>
          </a:p>
        </p:txBody>
      </p:sp>
      <p:cxnSp>
        <p:nvCxnSpPr>
          <p:cNvPr id="4191" name="Straight Connector 4190"/>
          <p:cNvCxnSpPr/>
          <p:nvPr/>
        </p:nvCxnSpPr>
        <p:spPr>
          <a:xfrm>
            <a:off x="4055264" y="3165873"/>
            <a:ext cx="437321" cy="0"/>
          </a:xfrm>
          <a:prstGeom prst="line">
            <a:avLst/>
          </a:prstGeom>
          <a:noFill/>
          <a:ln w="1905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4" name="Straight Connector 193"/>
          <p:cNvCxnSpPr/>
          <p:nvPr/>
        </p:nvCxnSpPr>
        <p:spPr>
          <a:xfrm>
            <a:off x="4055264" y="3620418"/>
            <a:ext cx="437321"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189" name="Text Box 8"/>
          <p:cNvSpPr txBox="1">
            <a:spLocks noChangeArrowheads="1"/>
          </p:cNvSpPr>
          <p:nvPr/>
        </p:nvSpPr>
        <p:spPr bwMode="auto">
          <a:xfrm>
            <a:off x="5717332" y="6490286"/>
            <a:ext cx="320600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Price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18)</a:t>
            </a:r>
            <a:r>
              <a:rPr lang="en-GB" sz="1100" dirty="0" smtClean="0"/>
              <a:t> </a:t>
            </a:r>
            <a:endParaRPr lang="en-GB" sz="1100" dirty="0"/>
          </a:p>
        </p:txBody>
      </p:sp>
    </p:spTree>
    <p:extLst>
      <p:ext uri="{BB962C8B-B14F-4D97-AF65-F5344CB8AC3E}">
        <p14:creationId xmlns:p14="http://schemas.microsoft.com/office/powerpoint/2010/main" val="31249217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18: ASPECCT: a randomized, </a:t>
            </a:r>
            <a:r>
              <a:rPr lang="en-GB" sz="1800" dirty="0" err="1"/>
              <a:t>multicenter</a:t>
            </a:r>
            <a:r>
              <a:rPr lang="en-GB" sz="1800" dirty="0"/>
              <a:t>, open-label, phase 3 study of </a:t>
            </a:r>
            <a:r>
              <a:rPr lang="en-GB" sz="1800" dirty="0" err="1"/>
              <a:t>panitumumab</a:t>
            </a:r>
            <a:r>
              <a:rPr lang="en-GB" sz="1800" dirty="0"/>
              <a:t> (</a:t>
            </a:r>
            <a:r>
              <a:rPr lang="en-GB" sz="1800" dirty="0" err="1"/>
              <a:t>pmab</a:t>
            </a:r>
            <a:r>
              <a:rPr lang="en-GB" sz="1800" dirty="0"/>
              <a:t>) vs </a:t>
            </a:r>
            <a:r>
              <a:rPr lang="en-GB" sz="1800" dirty="0" err="1"/>
              <a:t>cetuximab</a:t>
            </a:r>
            <a:r>
              <a:rPr lang="en-GB" sz="1800" dirty="0"/>
              <a:t> (</a:t>
            </a:r>
            <a:r>
              <a:rPr lang="en-GB" sz="1800" dirty="0" err="1"/>
              <a:t>cmab</a:t>
            </a:r>
            <a:r>
              <a:rPr lang="en-GB" sz="1800" dirty="0"/>
              <a:t>) for previously treated wild-type (WT) KRAS metastatic colorectal cancer (</a:t>
            </a:r>
            <a:r>
              <a:rPr lang="en-GB" sz="1800" dirty="0" err="1"/>
              <a:t>mCRC</a:t>
            </a:r>
            <a:r>
              <a:rPr lang="en-GB" sz="1800" dirty="0"/>
              <a:t>) – </a:t>
            </a:r>
            <a:r>
              <a:rPr lang="en-GB" sz="1800" i="1" dirty="0"/>
              <a:t>Price T et al</a:t>
            </a:r>
            <a:endParaRPr lang="en-GB" sz="1800" dirty="0"/>
          </a:p>
        </p:txBody>
      </p:sp>
      <p:sp>
        <p:nvSpPr>
          <p:cNvPr id="3" name="Content Placeholder 2"/>
          <p:cNvSpPr>
            <a:spLocks noGrp="1"/>
          </p:cNvSpPr>
          <p:nvPr>
            <p:ph idx="1"/>
          </p:nvPr>
        </p:nvSpPr>
        <p:spPr/>
        <p:txBody>
          <a:bodyPr/>
          <a:lstStyle/>
          <a:p>
            <a:r>
              <a:rPr lang="en-GB" sz="1800" dirty="0" smtClean="0"/>
              <a:t>Key results (continued)</a:t>
            </a:r>
          </a:p>
          <a:p>
            <a:pPr lvl="1"/>
            <a:endParaRPr lang="en-GB" sz="1800" dirty="0"/>
          </a:p>
          <a:p>
            <a:pPr lvl="1"/>
            <a:endParaRPr lang="en-GB" sz="1800" dirty="0" smtClean="0"/>
          </a:p>
          <a:p>
            <a:pPr lvl="1"/>
            <a:endParaRPr lang="en-GB" sz="1800" dirty="0"/>
          </a:p>
          <a:p>
            <a:pPr lvl="1"/>
            <a:endParaRPr lang="en-GB" sz="1800" dirty="0" smtClean="0"/>
          </a:p>
          <a:p>
            <a:pPr lvl="1"/>
            <a:endParaRPr lang="en-GB" sz="1800" dirty="0" smtClean="0"/>
          </a:p>
          <a:p>
            <a:pPr lvl="1"/>
            <a:endParaRPr lang="en-GB" sz="1800" dirty="0"/>
          </a:p>
          <a:p>
            <a:pPr lvl="1"/>
            <a:endParaRPr lang="en-GB" sz="1800" dirty="0" smtClean="0"/>
          </a:p>
          <a:p>
            <a:pPr lvl="1">
              <a:spcBef>
                <a:spcPts val="1200"/>
              </a:spcBef>
            </a:pPr>
            <a:r>
              <a:rPr lang="en-GB" sz="1800" dirty="0" smtClean="0"/>
              <a:t>The incidence </a:t>
            </a:r>
            <a:r>
              <a:rPr lang="en-GB" sz="1800" dirty="0"/>
              <a:t>of </a:t>
            </a:r>
            <a:r>
              <a:rPr lang="en-GB" sz="1800" dirty="0" smtClean="0"/>
              <a:t>adverse </a:t>
            </a:r>
            <a:r>
              <a:rPr lang="en-GB" sz="1800" dirty="0"/>
              <a:t>events (97.8 </a:t>
            </a:r>
            <a:r>
              <a:rPr lang="en-GB" sz="1800" dirty="0" smtClean="0"/>
              <a:t>vs. </a:t>
            </a:r>
            <a:r>
              <a:rPr lang="en-GB" sz="1800" dirty="0"/>
              <a:t>98.2</a:t>
            </a:r>
            <a:r>
              <a:rPr lang="en-GB" sz="1800" dirty="0" smtClean="0"/>
              <a:t>%) and serious adverse </a:t>
            </a:r>
            <a:r>
              <a:rPr lang="en-GB" sz="1800" dirty="0"/>
              <a:t>events </a:t>
            </a:r>
            <a:r>
              <a:rPr lang="en-GB" sz="1800" dirty="0" smtClean="0"/>
              <a:t>(30.4 vs. </a:t>
            </a:r>
            <a:r>
              <a:rPr lang="en-GB" sz="1800" dirty="0"/>
              <a:t>33.6</a:t>
            </a:r>
            <a:r>
              <a:rPr lang="en-GB" sz="1800" dirty="0" smtClean="0"/>
              <a:t>%) were </a:t>
            </a:r>
            <a:r>
              <a:rPr lang="en-GB" sz="1800" dirty="0"/>
              <a:t>similar </a:t>
            </a:r>
            <a:r>
              <a:rPr lang="en-GB" sz="1800" dirty="0" smtClean="0"/>
              <a:t>between panitumumab and cetuximab </a:t>
            </a:r>
          </a:p>
          <a:p>
            <a:pPr>
              <a:spcBef>
                <a:spcPts val="1200"/>
              </a:spcBef>
            </a:pPr>
            <a:r>
              <a:rPr lang="en-GB" sz="1800" b="1" dirty="0" smtClean="0"/>
              <a:t>Conclusions</a:t>
            </a:r>
          </a:p>
          <a:p>
            <a:pPr lvl="1"/>
            <a:r>
              <a:rPr lang="en-GB" sz="1800" b="1" dirty="0" smtClean="0"/>
              <a:t>Panitumumab achieved non-inferiority to </a:t>
            </a:r>
            <a:r>
              <a:rPr lang="en-GB" sz="1800" b="1" dirty="0"/>
              <a:t>cetuximab for </a:t>
            </a:r>
            <a:r>
              <a:rPr lang="en-GB" sz="1800" b="1" dirty="0" smtClean="0"/>
              <a:t>OS</a:t>
            </a:r>
          </a:p>
          <a:p>
            <a:pPr lvl="1"/>
            <a:r>
              <a:rPr lang="en-GB" sz="1800" b="1" dirty="0" smtClean="0"/>
              <a:t>No new safety or tolerability issues were identified with panitumumab</a:t>
            </a:r>
            <a:endParaRPr lang="en-GB" sz="1800" b="1" dirty="0"/>
          </a:p>
          <a:p>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3870686991"/>
              </p:ext>
            </p:extLst>
          </p:nvPr>
        </p:nvGraphicFramePr>
        <p:xfrm>
          <a:off x="766354" y="1752600"/>
          <a:ext cx="7855133" cy="2438400"/>
        </p:xfrm>
        <a:graphic>
          <a:graphicData uri="http://schemas.openxmlformats.org/drawingml/2006/table">
            <a:tbl>
              <a:tblPr firstRow="1" bandRow="1">
                <a:tableStyleId>{69012ECD-51FC-41F1-AA8D-1B2483CD663E}</a:tableStyleId>
              </a:tblPr>
              <a:tblGrid>
                <a:gridCol w="3886224"/>
                <a:gridCol w="2167932"/>
                <a:gridCol w="1800977"/>
              </a:tblGrid>
              <a:tr h="174220">
                <a:tc>
                  <a:txBody>
                    <a:bodyPr/>
                    <a:lstStyle/>
                    <a:p>
                      <a:r>
                        <a:rPr lang="en-GB" sz="1400" dirty="0" smtClean="0">
                          <a:solidFill>
                            <a:schemeClr val="tx2"/>
                          </a:solidFill>
                        </a:rPr>
                        <a:t>Objective response rates</a:t>
                      </a:r>
                      <a:endParaRPr lang="en-GB" sz="1400" dirty="0">
                        <a:solidFill>
                          <a:schemeClr val="tx2"/>
                        </a:solidFill>
                      </a:endParaRPr>
                    </a:p>
                  </a:txBody>
                  <a:tcPr anchor="ctr"/>
                </a:tc>
                <a:tc>
                  <a:txBody>
                    <a:bodyPr/>
                    <a:lstStyle/>
                    <a:p>
                      <a:pPr algn="ctr"/>
                      <a:r>
                        <a:rPr lang="en-GB" sz="1400" dirty="0" smtClean="0">
                          <a:solidFill>
                            <a:schemeClr val="tx2"/>
                          </a:solidFill>
                        </a:rPr>
                        <a:t>Panitumumab</a:t>
                      </a:r>
                      <a:r>
                        <a:rPr lang="en-GB" sz="1400" baseline="0" dirty="0" smtClean="0">
                          <a:solidFill>
                            <a:schemeClr val="tx2"/>
                          </a:solidFill>
                        </a:rPr>
                        <a:t> (n=486)</a:t>
                      </a:r>
                      <a:endParaRPr lang="en-GB" sz="1400" dirty="0">
                        <a:solidFill>
                          <a:schemeClr val="tx2"/>
                        </a:solidFill>
                      </a:endParaRPr>
                    </a:p>
                  </a:txBody>
                  <a:tcPr anchor="ctr"/>
                </a:tc>
                <a:tc>
                  <a:txBody>
                    <a:bodyPr/>
                    <a:lstStyle/>
                    <a:p>
                      <a:pPr algn="ctr"/>
                      <a:r>
                        <a:rPr lang="en-GB" sz="1400" dirty="0" err="1" smtClean="0">
                          <a:solidFill>
                            <a:schemeClr val="tx2"/>
                          </a:solidFill>
                        </a:rPr>
                        <a:t>Cetuximab</a:t>
                      </a:r>
                      <a:r>
                        <a:rPr lang="en-GB" sz="1400" dirty="0" smtClean="0">
                          <a:solidFill>
                            <a:schemeClr val="tx2"/>
                          </a:solidFill>
                        </a:rPr>
                        <a:t> (n=485)</a:t>
                      </a:r>
                      <a:endParaRPr lang="en-GB" sz="1400" dirty="0">
                        <a:solidFill>
                          <a:schemeClr val="tx2"/>
                        </a:solidFill>
                      </a:endParaRPr>
                    </a:p>
                  </a:txBody>
                  <a:tcPr anchor="ctr"/>
                </a:tc>
              </a:tr>
              <a:tr h="187066">
                <a:tc>
                  <a:txBody>
                    <a:bodyPr/>
                    <a:lstStyle/>
                    <a:p>
                      <a:r>
                        <a:rPr lang="en-GB" sz="1400" b="0" dirty="0" smtClean="0"/>
                        <a:t>Best tumour response over study, n (%)</a:t>
                      </a:r>
                      <a:endParaRPr lang="en-GB" sz="1400" b="0" dirty="0"/>
                    </a:p>
                  </a:txBody>
                  <a:tcPr anchor="ctr"/>
                </a:tc>
                <a:tc>
                  <a:txBody>
                    <a:bodyPr/>
                    <a:lstStyle/>
                    <a:p>
                      <a:pPr algn="ctr"/>
                      <a:endParaRPr lang="en-GB" sz="1400" dirty="0"/>
                    </a:p>
                  </a:txBody>
                  <a:tcPr anchor="ctr"/>
                </a:tc>
                <a:tc>
                  <a:txBody>
                    <a:bodyPr/>
                    <a:lstStyle/>
                    <a:p>
                      <a:pPr algn="ctr"/>
                      <a:endParaRPr lang="en-GB" sz="1400" dirty="0"/>
                    </a:p>
                  </a:txBody>
                  <a:tcPr anchor="ctr"/>
                </a:tc>
              </a:tr>
              <a:tr h="187066">
                <a:tc>
                  <a:txBody>
                    <a:bodyPr/>
                    <a:lstStyle/>
                    <a:p>
                      <a:pPr marL="180000"/>
                      <a:r>
                        <a:rPr lang="en-GB" sz="1400" b="0" dirty="0" smtClean="0"/>
                        <a:t>Complete</a:t>
                      </a:r>
                      <a:r>
                        <a:rPr lang="en-GB" sz="1400" b="0" baseline="0" dirty="0" smtClean="0"/>
                        <a:t> response</a:t>
                      </a:r>
                      <a:endParaRPr lang="en-GB" sz="1400" b="0" dirty="0"/>
                    </a:p>
                  </a:txBody>
                  <a:tcPr anchor="ctr"/>
                </a:tc>
                <a:tc>
                  <a:txBody>
                    <a:bodyPr/>
                    <a:lstStyle/>
                    <a:p>
                      <a:pPr algn="ctr"/>
                      <a:r>
                        <a:rPr lang="en-GB" sz="1400" dirty="0" smtClean="0"/>
                        <a:t>2 (0.4)</a:t>
                      </a:r>
                      <a:endParaRPr lang="en-GB" sz="1400" dirty="0"/>
                    </a:p>
                  </a:txBody>
                  <a:tcPr anchor="ctr"/>
                </a:tc>
                <a:tc>
                  <a:txBody>
                    <a:bodyPr/>
                    <a:lstStyle/>
                    <a:p>
                      <a:pPr algn="ctr"/>
                      <a:r>
                        <a:rPr lang="en-GB" sz="1400" dirty="0" smtClean="0"/>
                        <a:t>0 (0)</a:t>
                      </a:r>
                      <a:endParaRPr lang="en-GB" sz="1400" dirty="0"/>
                    </a:p>
                  </a:txBody>
                  <a:tcPr anchor="ctr"/>
                </a:tc>
              </a:tr>
              <a:tr h="187066">
                <a:tc>
                  <a:txBody>
                    <a:bodyPr/>
                    <a:lstStyle/>
                    <a:p>
                      <a:pPr marL="180000"/>
                      <a:r>
                        <a:rPr lang="en-GB" sz="1400" b="0" dirty="0" smtClean="0"/>
                        <a:t>Partial</a:t>
                      </a:r>
                      <a:r>
                        <a:rPr lang="en-GB" sz="1400" b="0" baseline="0" dirty="0" smtClean="0"/>
                        <a:t> response</a:t>
                      </a:r>
                      <a:endParaRPr lang="en-GB" sz="1400" b="0" dirty="0"/>
                    </a:p>
                  </a:txBody>
                  <a:tcPr anchor="ctr"/>
                </a:tc>
                <a:tc>
                  <a:txBody>
                    <a:bodyPr/>
                    <a:lstStyle/>
                    <a:p>
                      <a:pPr algn="ctr"/>
                      <a:r>
                        <a:rPr lang="en-GB" sz="1400" dirty="0" smtClean="0"/>
                        <a:t>105 (21.6)</a:t>
                      </a:r>
                      <a:endParaRPr lang="en-GB" sz="1400" dirty="0"/>
                    </a:p>
                  </a:txBody>
                  <a:tcPr anchor="ctr"/>
                </a:tc>
                <a:tc>
                  <a:txBody>
                    <a:bodyPr/>
                    <a:lstStyle/>
                    <a:p>
                      <a:pPr algn="ctr"/>
                      <a:r>
                        <a:rPr lang="en-GB" sz="1400" dirty="0" smtClean="0"/>
                        <a:t>96 (19.8)</a:t>
                      </a:r>
                      <a:endParaRPr lang="en-GB" sz="1400" dirty="0"/>
                    </a:p>
                  </a:txBody>
                  <a:tcPr anchor="ctr"/>
                </a:tc>
              </a:tr>
              <a:tr h="187066">
                <a:tc>
                  <a:txBody>
                    <a:bodyPr/>
                    <a:lstStyle/>
                    <a:p>
                      <a:pPr marL="180000"/>
                      <a:r>
                        <a:rPr lang="en-GB" sz="1400" b="0" dirty="0" smtClean="0"/>
                        <a:t>Stable disease or non</a:t>
                      </a:r>
                      <a:r>
                        <a:rPr lang="en-GB" sz="1400" b="0" baseline="0" dirty="0" smtClean="0"/>
                        <a:t>-CR / non-PD</a:t>
                      </a:r>
                      <a:endParaRPr lang="en-GB" sz="1400" b="0" dirty="0"/>
                    </a:p>
                  </a:txBody>
                  <a:tcPr anchor="ctr"/>
                </a:tc>
                <a:tc>
                  <a:txBody>
                    <a:bodyPr/>
                    <a:lstStyle/>
                    <a:p>
                      <a:pPr algn="ctr"/>
                      <a:r>
                        <a:rPr lang="en-GB" sz="1400" dirty="0" smtClean="0"/>
                        <a:t>226 (46.5)</a:t>
                      </a:r>
                      <a:endParaRPr lang="en-GB" sz="1400" dirty="0"/>
                    </a:p>
                  </a:txBody>
                  <a:tcPr anchor="ctr"/>
                </a:tc>
                <a:tc>
                  <a:txBody>
                    <a:bodyPr/>
                    <a:lstStyle/>
                    <a:p>
                      <a:pPr algn="ctr"/>
                      <a:r>
                        <a:rPr lang="en-GB" sz="1400" dirty="0" smtClean="0"/>
                        <a:t>236 (48.7)</a:t>
                      </a:r>
                      <a:endParaRPr lang="en-GB" sz="1400" dirty="0"/>
                    </a:p>
                  </a:txBody>
                  <a:tcPr anchor="ctr"/>
                </a:tc>
              </a:tr>
              <a:tr h="187066">
                <a:tc>
                  <a:txBody>
                    <a:bodyPr/>
                    <a:lstStyle/>
                    <a:p>
                      <a:r>
                        <a:rPr lang="en-GB" sz="1400" b="0" dirty="0" smtClean="0"/>
                        <a:t>Patients with objective response*, n (%)</a:t>
                      </a:r>
                      <a:endParaRPr lang="en-GB" sz="1400" b="0" dirty="0"/>
                    </a:p>
                  </a:txBody>
                  <a:tcPr anchor="ctr"/>
                </a:tc>
                <a:tc>
                  <a:txBody>
                    <a:bodyPr/>
                    <a:lstStyle/>
                    <a:p>
                      <a:pPr algn="ctr"/>
                      <a:r>
                        <a:rPr lang="en-GB" sz="1400" dirty="0" smtClean="0"/>
                        <a:t>107 (22.0)</a:t>
                      </a:r>
                      <a:endParaRPr lang="en-GB" sz="1400" dirty="0"/>
                    </a:p>
                  </a:txBody>
                  <a:tcPr anchor="ctr"/>
                </a:tc>
                <a:tc>
                  <a:txBody>
                    <a:bodyPr/>
                    <a:lstStyle/>
                    <a:p>
                      <a:pPr algn="ctr"/>
                      <a:r>
                        <a:rPr lang="en-GB" sz="1400" dirty="0" smtClean="0"/>
                        <a:t>96 (19.8)</a:t>
                      </a:r>
                      <a:endParaRPr lang="en-GB" sz="1400" dirty="0"/>
                    </a:p>
                  </a:txBody>
                  <a:tcPr anchor="ctr"/>
                </a:tc>
              </a:tr>
              <a:tr h="187066">
                <a:tc>
                  <a:txBody>
                    <a:bodyPr/>
                    <a:lstStyle/>
                    <a:p>
                      <a:pPr marL="180000"/>
                      <a:r>
                        <a:rPr lang="en-GB" sz="1400" b="0" dirty="0" smtClean="0"/>
                        <a:t>Rate (95% CI), %</a:t>
                      </a:r>
                      <a:endParaRPr lang="en-GB" sz="1400" b="0" dirty="0"/>
                    </a:p>
                  </a:txBody>
                  <a:tcPr anchor="ctr"/>
                </a:tc>
                <a:tc>
                  <a:txBody>
                    <a:bodyPr/>
                    <a:lstStyle/>
                    <a:p>
                      <a:pPr algn="ctr"/>
                      <a:r>
                        <a:rPr lang="en-GB" sz="1400" dirty="0" smtClean="0"/>
                        <a:t>22.0 (18.4,</a:t>
                      </a:r>
                      <a:r>
                        <a:rPr lang="en-GB" sz="1400" baseline="0" dirty="0" smtClean="0"/>
                        <a:t> 26.0)</a:t>
                      </a:r>
                      <a:endParaRPr lang="en-GB" sz="1400" dirty="0"/>
                    </a:p>
                  </a:txBody>
                  <a:tcPr anchor="ctr"/>
                </a:tc>
                <a:tc>
                  <a:txBody>
                    <a:bodyPr/>
                    <a:lstStyle/>
                    <a:p>
                      <a:pPr algn="ctr"/>
                      <a:r>
                        <a:rPr lang="en-GB" sz="1400" dirty="0" smtClean="0"/>
                        <a:t>19.8</a:t>
                      </a:r>
                      <a:r>
                        <a:rPr lang="en-GB" sz="1400" baseline="0" dirty="0" smtClean="0"/>
                        <a:t> (16.3, 23.6)</a:t>
                      </a:r>
                      <a:endParaRPr lang="en-GB" sz="1400" dirty="0"/>
                    </a:p>
                  </a:txBody>
                  <a:tcPr anchor="ctr"/>
                </a:tc>
              </a:tr>
              <a:tr h="187066">
                <a:tc>
                  <a:txBody>
                    <a:bodyPr/>
                    <a:lstStyle/>
                    <a:p>
                      <a:pPr marL="180000"/>
                      <a:r>
                        <a:rPr lang="en-GB" sz="1400" b="0" dirty="0" smtClean="0"/>
                        <a:t>Odds ratio</a:t>
                      </a:r>
                      <a:r>
                        <a:rPr lang="en-GB" sz="1400" b="0" baseline="0" dirty="0" smtClean="0"/>
                        <a:t> (95% CI)</a:t>
                      </a:r>
                      <a:endParaRPr lang="en-GB" sz="1400" b="0" dirty="0"/>
                    </a:p>
                  </a:txBody>
                  <a:tcPr anchor="ctr"/>
                </a:tc>
                <a:tc gridSpan="2">
                  <a:txBody>
                    <a:bodyPr/>
                    <a:lstStyle/>
                    <a:p>
                      <a:pPr algn="ctr"/>
                      <a:r>
                        <a:rPr lang="en-GB" sz="1400" dirty="0" smtClean="0"/>
                        <a:t>1.2 (0.8, 1.6)</a:t>
                      </a:r>
                      <a:endParaRPr lang="en-GB" sz="1400" dirty="0"/>
                    </a:p>
                  </a:txBody>
                  <a:tcPr anchor="ctr"/>
                </a:tc>
                <a:tc hMerge="1">
                  <a:txBody>
                    <a:bodyPr/>
                    <a:lstStyle/>
                    <a:p>
                      <a:pPr algn="ctr"/>
                      <a:endParaRPr lang="en-GB" sz="1600" dirty="0"/>
                    </a:p>
                  </a:txBody>
                  <a:tcPr anchor="ctr"/>
                </a:tc>
              </a:tr>
            </a:tbl>
          </a:graphicData>
        </a:graphic>
      </p:graphicFrame>
      <p:sp>
        <p:nvSpPr>
          <p:cNvPr id="6" name="Text Box 9"/>
          <p:cNvSpPr txBox="1">
            <a:spLocks noChangeArrowheads="1"/>
          </p:cNvSpPr>
          <p:nvPr/>
        </p:nvSpPr>
        <p:spPr bwMode="auto">
          <a:xfrm>
            <a:off x="231775" y="6505675"/>
            <a:ext cx="238847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000" dirty="0" smtClean="0"/>
              <a:t>*Best tumour response or partial response</a:t>
            </a:r>
          </a:p>
        </p:txBody>
      </p:sp>
      <p:sp>
        <p:nvSpPr>
          <p:cNvPr id="7" name="Text Box 8"/>
          <p:cNvSpPr txBox="1">
            <a:spLocks noChangeArrowheads="1"/>
          </p:cNvSpPr>
          <p:nvPr/>
        </p:nvSpPr>
        <p:spPr bwMode="auto">
          <a:xfrm>
            <a:off x="5717332" y="6490286"/>
            <a:ext cx="320600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Price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18)</a:t>
            </a:r>
            <a:r>
              <a:rPr lang="en-GB" sz="1100" dirty="0" smtClean="0"/>
              <a:t> </a:t>
            </a:r>
            <a:endParaRPr lang="en-GB" sz="1100" dirty="0"/>
          </a:p>
        </p:txBody>
      </p:sp>
    </p:spTree>
    <p:extLst>
      <p:ext uri="{BB962C8B-B14F-4D97-AF65-F5344CB8AC3E}">
        <p14:creationId xmlns:p14="http://schemas.microsoft.com/office/powerpoint/2010/main" val="36691110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a:lstStyle/>
          <a:p>
            <a:r>
              <a:rPr lang="en-GB" dirty="0"/>
              <a:t>Palliative therapy</a:t>
            </a:r>
          </a:p>
        </p:txBody>
      </p:sp>
      <p:sp>
        <p:nvSpPr>
          <p:cNvPr id="2057" name="Rectangle 9"/>
          <p:cNvSpPr>
            <a:spLocks noGrp="1" noChangeArrowheads="1"/>
          </p:cNvSpPr>
          <p:nvPr>
            <p:ph type="body" idx="1"/>
          </p:nvPr>
        </p:nvSpPr>
        <p:spPr/>
        <p:txBody>
          <a:bodyPr/>
          <a:lstStyle/>
          <a:p>
            <a:r>
              <a:rPr lang="en-GB" b="1" dirty="0"/>
              <a:t>COLORECTAL </a:t>
            </a:r>
            <a:r>
              <a:rPr lang="en-GB" b="1" dirty="0" smtClean="0"/>
              <a:t>CANCER</a:t>
            </a:r>
            <a:endParaRPr lang="en-GB" b="1" i="1" dirty="0"/>
          </a:p>
        </p:txBody>
      </p:sp>
    </p:spTree>
    <p:custDataLst>
      <p:tags r:id="rId1"/>
    </p:custDataLst>
    <p:extLst>
      <p:ext uri="{BB962C8B-B14F-4D97-AF65-F5344CB8AC3E}">
        <p14:creationId xmlns:p14="http://schemas.microsoft.com/office/powerpoint/2010/main" val="21890465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GB" sz="1800" dirty="0" smtClean="0"/>
              <a:t>2156: Effects of regorafenib therapy on health-related quality of life in patients with metastatic colorectal cancer in the phase III CORRECT study </a:t>
            </a:r>
            <a:br>
              <a:rPr lang="en-GB" sz="1800" dirty="0" smtClean="0"/>
            </a:br>
            <a:r>
              <a:rPr lang="en-GB" sz="1800" dirty="0" smtClean="0"/>
              <a:t>– </a:t>
            </a:r>
            <a:r>
              <a:rPr lang="en-GB" sz="1800" i="1" dirty="0" smtClean="0"/>
              <a:t>Siena S et al</a:t>
            </a:r>
            <a:endParaRPr lang="en-GB" sz="1800" i="1" dirty="0"/>
          </a:p>
        </p:txBody>
      </p:sp>
      <p:sp>
        <p:nvSpPr>
          <p:cNvPr id="3" name="Content Placeholder 2"/>
          <p:cNvSpPr>
            <a:spLocks noGrp="1"/>
          </p:cNvSpPr>
          <p:nvPr>
            <p:ph idx="1"/>
          </p:nvPr>
        </p:nvSpPr>
        <p:spPr/>
        <p:txBody>
          <a:bodyPr/>
          <a:lstStyle/>
          <a:p>
            <a:r>
              <a:rPr lang="en-US" sz="1800" dirty="0"/>
              <a:t>Study </a:t>
            </a:r>
            <a:r>
              <a:rPr lang="en-US" sz="1800" dirty="0" smtClean="0"/>
              <a:t>objective</a:t>
            </a:r>
            <a:endParaRPr lang="en-GB" sz="1800" dirty="0" smtClean="0"/>
          </a:p>
          <a:p>
            <a:pPr lvl="1"/>
            <a:r>
              <a:rPr lang="en-GB" sz="1800" dirty="0" smtClean="0"/>
              <a:t>To investigate the impact of regorafenib efficacy and tolerability on </a:t>
            </a:r>
            <a:r>
              <a:rPr lang="en-GB" sz="1800" dirty="0" err="1" smtClean="0"/>
              <a:t>QoL</a:t>
            </a:r>
            <a:endParaRPr lang="en-GB" sz="1800" dirty="0" smtClean="0"/>
          </a:p>
          <a:p>
            <a:pPr lvl="1"/>
            <a:endParaRPr lang="en-GB" sz="1800" dirty="0" smtClean="0"/>
          </a:p>
          <a:p>
            <a:pPr lvl="1"/>
            <a:endParaRPr lang="en-GB" sz="1800" dirty="0" smtClean="0"/>
          </a:p>
          <a:p>
            <a:pPr lvl="1"/>
            <a:endParaRPr lang="en-GB" sz="1800" dirty="0" smtClean="0"/>
          </a:p>
          <a:p>
            <a:pPr lvl="1"/>
            <a:endParaRPr lang="en-GB" sz="1800" dirty="0" smtClean="0"/>
          </a:p>
          <a:p>
            <a:pPr lvl="1"/>
            <a:endParaRPr lang="en-GB" sz="1800" dirty="0" smtClean="0"/>
          </a:p>
          <a:p>
            <a:pPr lvl="1"/>
            <a:endParaRPr lang="en-GB" sz="1800" dirty="0" smtClean="0"/>
          </a:p>
          <a:p>
            <a:pPr lvl="1"/>
            <a:endParaRPr lang="en-GB" sz="1800" dirty="0" smtClean="0"/>
          </a:p>
          <a:p>
            <a:pPr lvl="1"/>
            <a:endParaRPr lang="en-GB" sz="1800" dirty="0" smtClean="0"/>
          </a:p>
          <a:p>
            <a:pPr lvl="1"/>
            <a:endParaRPr lang="en-GB" sz="1800" dirty="0" smtClean="0"/>
          </a:p>
          <a:p>
            <a:endParaRPr lang="en-GB" sz="1800" dirty="0" smtClean="0"/>
          </a:p>
          <a:p>
            <a:pPr lvl="1"/>
            <a:endParaRPr lang="en-GB" sz="1800" dirty="0"/>
          </a:p>
        </p:txBody>
      </p:sp>
      <p:sp>
        <p:nvSpPr>
          <p:cNvPr id="5" name="Rectangle 9"/>
          <p:cNvSpPr txBox="1">
            <a:spLocks noChangeArrowheads="1"/>
          </p:cNvSpPr>
          <p:nvPr/>
        </p:nvSpPr>
        <p:spPr bwMode="auto">
          <a:xfrm>
            <a:off x="228600" y="5215824"/>
            <a:ext cx="426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r>
              <a:rPr lang="en-GB" sz="1600" kern="0" dirty="0" smtClean="0"/>
              <a:t>: OS</a:t>
            </a:r>
          </a:p>
          <a:p>
            <a:endParaRPr lang="en-GB" sz="1600" kern="0" dirty="0" smtClean="0"/>
          </a:p>
        </p:txBody>
      </p:sp>
      <p:grpSp>
        <p:nvGrpSpPr>
          <p:cNvPr id="22" name="Group 21"/>
          <p:cNvGrpSpPr/>
          <p:nvPr/>
        </p:nvGrpSpPr>
        <p:grpSpPr>
          <a:xfrm>
            <a:off x="228600" y="2277663"/>
            <a:ext cx="8686800" cy="2651123"/>
            <a:chOff x="228600" y="1600200"/>
            <a:chExt cx="8686800" cy="2651123"/>
          </a:xfrm>
        </p:grpSpPr>
        <p:sp>
          <p:nvSpPr>
            <p:cNvPr id="7" name="Oval 14"/>
            <p:cNvSpPr>
              <a:spLocks noChangeArrowheads="1"/>
            </p:cNvSpPr>
            <p:nvPr/>
          </p:nvSpPr>
          <p:spPr bwMode="auto">
            <a:xfrm>
              <a:off x="3941537" y="26368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8" name="AutoShape 15"/>
            <p:cNvCxnSpPr>
              <a:cxnSpLocks noChangeShapeType="1"/>
              <a:stCxn id="7" idx="0"/>
            </p:cNvCxnSpPr>
            <p:nvPr/>
          </p:nvCxnSpPr>
          <p:spPr bwMode="auto">
            <a:xfrm rot="5400000" flipH="1" flipV="1">
              <a:off x="4236189" y="2007716"/>
              <a:ext cx="626267" cy="631975"/>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p:cNvCxnSpPr>
            <p:nvPr/>
          </p:nvCxnSpPr>
          <p:spPr bwMode="auto">
            <a:xfrm rot="16200000" flipH="1">
              <a:off x="4239363" y="3215007"/>
              <a:ext cx="619919" cy="631975"/>
            </a:xfrm>
            <a:prstGeom prst="bentConnector2">
              <a:avLst/>
            </a:prstGeom>
            <a:noFill/>
            <a:ln w="38100">
              <a:solidFill>
                <a:schemeClr val="bg1"/>
              </a:solidFill>
              <a:miter lim="800000"/>
              <a:headEnd/>
              <a:tailEnd type="triangle" w="med" len="med"/>
            </a:ln>
          </p:spPr>
        </p:cxnSp>
        <p:sp>
          <p:nvSpPr>
            <p:cNvPr id="10" name="AutoShape 12"/>
            <p:cNvSpPr>
              <a:spLocks noChangeArrowheads="1"/>
            </p:cNvSpPr>
            <p:nvPr/>
          </p:nvSpPr>
          <p:spPr bwMode="auto">
            <a:xfrm>
              <a:off x="8257722" y="357663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1" name="AutoShape 12"/>
            <p:cNvSpPr>
              <a:spLocks noChangeArrowheads="1"/>
            </p:cNvSpPr>
            <p:nvPr/>
          </p:nvSpPr>
          <p:spPr bwMode="auto">
            <a:xfrm>
              <a:off x="8257722" y="174625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13" name="AutoShape 19"/>
            <p:cNvCxnSpPr>
              <a:cxnSpLocks noChangeShapeType="1"/>
              <a:endCxn id="7" idx="2"/>
            </p:cNvCxnSpPr>
            <p:nvPr/>
          </p:nvCxnSpPr>
          <p:spPr bwMode="auto">
            <a:xfrm>
              <a:off x="3684814" y="2928936"/>
              <a:ext cx="256723" cy="0"/>
            </a:xfrm>
            <a:prstGeom prst="straightConnector1">
              <a:avLst/>
            </a:prstGeom>
            <a:noFill/>
            <a:ln w="38100">
              <a:solidFill>
                <a:schemeClr val="bg1"/>
              </a:solidFill>
              <a:round/>
              <a:headEnd/>
              <a:tailEnd type="triangle" w="med" len="med"/>
            </a:ln>
          </p:spPr>
        </p:cxnSp>
        <p:cxnSp>
          <p:nvCxnSpPr>
            <p:cNvPr id="14" name="AutoShape 20"/>
            <p:cNvCxnSpPr>
              <a:cxnSpLocks noChangeShapeType="1"/>
              <a:stCxn id="17" idx="3"/>
              <a:endCxn id="10" idx="1"/>
            </p:cNvCxnSpPr>
            <p:nvPr/>
          </p:nvCxnSpPr>
          <p:spPr bwMode="auto">
            <a:xfrm>
              <a:off x="7542220" y="3840955"/>
              <a:ext cx="715502" cy="0"/>
            </a:xfrm>
            <a:prstGeom prst="straightConnector1">
              <a:avLst/>
            </a:prstGeom>
            <a:noFill/>
            <a:ln w="38100">
              <a:solidFill>
                <a:schemeClr val="bg1"/>
              </a:solidFill>
              <a:prstDash val="solid"/>
              <a:round/>
              <a:headEnd/>
              <a:tailEnd type="triangle" w="med" len="med"/>
            </a:ln>
          </p:spPr>
        </p:cxnSp>
        <p:cxnSp>
          <p:nvCxnSpPr>
            <p:cNvPr id="15" name="AutoShape 21"/>
            <p:cNvCxnSpPr>
              <a:cxnSpLocks noChangeShapeType="1"/>
              <a:stCxn id="18" idx="3"/>
              <a:endCxn id="11" idx="1"/>
            </p:cNvCxnSpPr>
            <p:nvPr/>
          </p:nvCxnSpPr>
          <p:spPr bwMode="auto">
            <a:xfrm>
              <a:off x="7543800" y="2010569"/>
              <a:ext cx="713922" cy="0"/>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228600" y="2219214"/>
              <a:ext cx="3456214" cy="1429919"/>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NZ" altLang="zh-CN" dirty="0" smtClean="0">
                  <a:solidFill>
                    <a:schemeClr val="tx2"/>
                  </a:solidFill>
                  <a:ea typeface="SimSun" pitchFamily="2" charset="-122"/>
                </a:rPr>
                <a:t>Patients with </a:t>
              </a:r>
              <a:r>
                <a:rPr lang="en-GB" altLang="zh-CN" dirty="0" err="1" smtClean="0">
                  <a:solidFill>
                    <a:schemeClr val="tx2"/>
                  </a:solidFill>
                  <a:ea typeface="SimSun" pitchFamily="2" charset="-122"/>
                </a:rPr>
                <a:t>mCRC</a:t>
              </a:r>
              <a:r>
                <a:rPr lang="en-GB" altLang="zh-CN" dirty="0" smtClean="0">
                  <a:solidFill>
                    <a:schemeClr val="tx2"/>
                  </a:solidFill>
                  <a:ea typeface="SimSun" pitchFamily="2" charset="-122"/>
                </a:rPr>
                <a:t> </a:t>
              </a:r>
            </a:p>
            <a:p>
              <a:pPr marL="180975" indent="-180975" algn="l" defTabSz="892175" eaLnBrk="0" hangingPunct="0">
                <a:spcAft>
                  <a:spcPct val="30000"/>
                </a:spcAft>
                <a:buFont typeface="Arial" panose="020B0604020202020204" pitchFamily="34" charset="0"/>
                <a:buChar char="•"/>
              </a:pPr>
              <a:r>
                <a:rPr lang="en-GB" altLang="zh-CN" dirty="0" smtClean="0">
                  <a:solidFill>
                    <a:schemeClr val="tx2"/>
                  </a:solidFill>
                  <a:ea typeface="SimSun" pitchFamily="2" charset="-122"/>
                </a:rPr>
                <a:t>Progressing after all standard therapies</a:t>
              </a: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(n=760)</a:t>
              </a:r>
              <a:endParaRPr lang="en-GB" altLang="zh-CN" dirty="0">
                <a:solidFill>
                  <a:schemeClr val="tx2"/>
                </a:solidFill>
                <a:ea typeface="SimSun" pitchFamily="2" charset="-122"/>
              </a:endParaRPr>
            </a:p>
          </p:txBody>
        </p:sp>
        <p:sp>
          <p:nvSpPr>
            <p:cNvPr id="17" name="AutoShape 12"/>
            <p:cNvSpPr>
              <a:spLocks noChangeArrowheads="1"/>
            </p:cNvSpPr>
            <p:nvPr/>
          </p:nvSpPr>
          <p:spPr bwMode="auto">
            <a:xfrm>
              <a:off x="4865310" y="3430587"/>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smtClean="0">
                  <a:ea typeface="SimSun" pitchFamily="2" charset="-122"/>
                </a:rPr>
                <a:t>Placebo+BSC</a:t>
              </a:r>
              <a:r>
                <a:rPr lang="en-GB" altLang="zh-CN" dirty="0" smtClean="0">
                  <a:ea typeface="SimSun" pitchFamily="2" charset="-122"/>
                </a:rPr>
                <a:t> </a:t>
              </a:r>
            </a:p>
            <a:p>
              <a:pPr algn="ctr" defTabSz="892175" eaLnBrk="0" hangingPunct="0"/>
              <a:r>
                <a:rPr lang="en-GB" altLang="zh-CN" dirty="0" smtClean="0">
                  <a:ea typeface="SimSun" pitchFamily="2" charset="-122"/>
                </a:rPr>
                <a:t>(n=255)</a:t>
              </a:r>
              <a:endParaRPr lang="en-GB" altLang="zh-CN" dirty="0">
                <a:ea typeface="SimSun" pitchFamily="2" charset="-122"/>
              </a:endParaRPr>
            </a:p>
          </p:txBody>
        </p:sp>
        <p:sp>
          <p:nvSpPr>
            <p:cNvPr id="18" name="AutoShape 8"/>
            <p:cNvSpPr>
              <a:spLocks noChangeArrowheads="1"/>
            </p:cNvSpPr>
            <p:nvPr/>
          </p:nvSpPr>
          <p:spPr bwMode="auto">
            <a:xfrm>
              <a:off x="4865310" y="1600200"/>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chemeClr val="tx2"/>
                  </a:solidFill>
                  <a:ea typeface="SimSun" pitchFamily="2" charset="-122"/>
                </a:rPr>
                <a:t>Regorafenib*+BSC</a:t>
              </a:r>
            </a:p>
            <a:p>
              <a:pPr algn="ctr" defTabSz="892175" eaLnBrk="0" hangingPunct="0"/>
              <a:r>
                <a:rPr lang="en-GB" altLang="zh-CN" dirty="0" smtClean="0">
                  <a:solidFill>
                    <a:schemeClr val="tx2"/>
                  </a:solidFill>
                  <a:ea typeface="SimSun" pitchFamily="2" charset="-122"/>
                </a:rPr>
                <a:t>(n=505)</a:t>
              </a:r>
              <a:endParaRPr lang="en-GB" altLang="zh-CN" dirty="0">
                <a:solidFill>
                  <a:schemeClr val="tx2"/>
                </a:solidFill>
                <a:ea typeface="SimSun" pitchFamily="2" charset="-122"/>
              </a:endParaRPr>
            </a:p>
          </p:txBody>
        </p:sp>
      </p:grpSp>
      <p:sp>
        <p:nvSpPr>
          <p:cNvPr id="20" name="Text Box 8"/>
          <p:cNvSpPr txBox="1">
            <a:spLocks noChangeArrowheads="1"/>
          </p:cNvSpPr>
          <p:nvPr/>
        </p:nvSpPr>
        <p:spPr bwMode="auto">
          <a:xfrm>
            <a:off x="5520163" y="6490286"/>
            <a:ext cx="340317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Siena </a:t>
            </a:r>
            <a:r>
              <a:rPr lang="en-GB" sz="1100" dirty="0"/>
              <a:t>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2156)</a:t>
            </a:r>
            <a:r>
              <a:rPr lang="en-GB" sz="1100" dirty="0" smtClean="0"/>
              <a:t> </a:t>
            </a:r>
            <a:endParaRPr lang="en-GB" sz="1100" dirty="0"/>
          </a:p>
        </p:txBody>
      </p:sp>
      <p:sp>
        <p:nvSpPr>
          <p:cNvPr id="21" name="Text Box 9"/>
          <p:cNvSpPr txBox="1">
            <a:spLocks noChangeArrowheads="1"/>
          </p:cNvSpPr>
          <p:nvPr/>
        </p:nvSpPr>
        <p:spPr bwMode="auto">
          <a:xfrm>
            <a:off x="231776" y="6505675"/>
            <a:ext cx="526478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t>*160 mg od for 3 weeks of each 4-week cycle</a:t>
            </a:r>
            <a:endParaRPr lang="en-GB" sz="1000" dirty="0"/>
          </a:p>
        </p:txBody>
      </p:sp>
      <p:sp>
        <p:nvSpPr>
          <p:cNvPr id="19" name="Rectangle 9"/>
          <p:cNvSpPr txBox="1">
            <a:spLocks noChangeArrowheads="1"/>
          </p:cNvSpPr>
          <p:nvPr/>
        </p:nvSpPr>
        <p:spPr bwMode="auto">
          <a:xfrm>
            <a:off x="4238106" y="5215824"/>
            <a:ext cx="426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sz="1600" b="1" kern="0" dirty="0" smtClean="0"/>
              <a:t>Secondary endpoint</a:t>
            </a:r>
            <a:r>
              <a:rPr lang="en-GB" sz="1600" kern="0" dirty="0" smtClean="0"/>
              <a:t>: </a:t>
            </a:r>
            <a:r>
              <a:rPr lang="en-GB" sz="1600" dirty="0" err="1"/>
              <a:t>QoL</a:t>
            </a:r>
            <a:r>
              <a:rPr lang="en-GB" sz="1600" dirty="0"/>
              <a:t> </a:t>
            </a:r>
            <a:r>
              <a:rPr lang="en-GB" sz="1600" dirty="0" smtClean="0"/>
              <a:t>(assessed </a:t>
            </a:r>
            <a:r>
              <a:rPr lang="en-GB" sz="1600" dirty="0"/>
              <a:t>by EORTC QLQ-C30 and </a:t>
            </a:r>
            <a:r>
              <a:rPr lang="en-GB" sz="1600" dirty="0" smtClean="0"/>
              <a:t>EQ-5D)</a:t>
            </a:r>
            <a:endParaRPr lang="en-GB" sz="1600" dirty="0"/>
          </a:p>
          <a:p>
            <a:pPr marL="0" indent="0">
              <a:buFontTx/>
              <a:buNone/>
            </a:pPr>
            <a:endParaRPr lang="en-GB" sz="1600" kern="0" dirty="0" smtClean="0"/>
          </a:p>
          <a:p>
            <a:endParaRPr lang="en-GB" sz="1600" kern="0" dirty="0" smtClean="0"/>
          </a:p>
        </p:txBody>
      </p:sp>
    </p:spTree>
    <p:extLst>
      <p:ext uri="{BB962C8B-B14F-4D97-AF65-F5344CB8AC3E}">
        <p14:creationId xmlns:p14="http://schemas.microsoft.com/office/powerpoint/2010/main" val="34252285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GB" sz="1800" dirty="0" smtClean="0"/>
              <a:t>2156: Effects </a:t>
            </a:r>
            <a:r>
              <a:rPr lang="en-GB" sz="1800" dirty="0"/>
              <a:t>of regorafenib therapy on health-related quality of life in patients with metastatic colorectal cancer in the phase III CORRECT study </a:t>
            </a:r>
            <a:r>
              <a:rPr lang="en-GB" sz="1800" dirty="0" smtClean="0"/>
              <a:t/>
            </a:r>
            <a:br>
              <a:rPr lang="en-GB" sz="1800" dirty="0" smtClean="0"/>
            </a:br>
            <a:r>
              <a:rPr lang="en-GB" sz="1800" dirty="0" smtClean="0"/>
              <a:t>– </a:t>
            </a:r>
            <a:r>
              <a:rPr lang="en-GB" sz="1800" i="1" dirty="0"/>
              <a:t>Siena S et al</a:t>
            </a:r>
            <a:endParaRPr lang="en-GB" sz="1800" dirty="0"/>
          </a:p>
        </p:txBody>
      </p:sp>
      <p:sp>
        <p:nvSpPr>
          <p:cNvPr id="3" name="Content Placeholder 2"/>
          <p:cNvSpPr>
            <a:spLocks noGrp="1"/>
          </p:cNvSpPr>
          <p:nvPr>
            <p:ph idx="1"/>
          </p:nvPr>
        </p:nvSpPr>
        <p:spPr/>
        <p:txBody>
          <a:bodyPr/>
          <a:lstStyle/>
          <a:p>
            <a:r>
              <a:rPr lang="en-GB" sz="1700" dirty="0" smtClean="0"/>
              <a:t>Key results </a:t>
            </a:r>
          </a:p>
          <a:p>
            <a:pPr lvl="1"/>
            <a:r>
              <a:rPr lang="en-GB" sz="1700" dirty="0" smtClean="0"/>
              <a:t>Regorafenib improved OS (HR 0.77 [95% CI: 0.64, 0.94]; p=0.005) and PFS </a:t>
            </a:r>
            <a:br>
              <a:rPr lang="en-GB" sz="1700" dirty="0" smtClean="0"/>
            </a:br>
            <a:r>
              <a:rPr lang="en-GB" sz="1700" dirty="0" smtClean="0"/>
              <a:t>(HR 0.94 [95% CI: 0.42, 0.58]; p&lt;0.001) vs. placebo</a:t>
            </a:r>
          </a:p>
          <a:p>
            <a:pPr lvl="1"/>
            <a:r>
              <a:rPr lang="en-GB" sz="1700" dirty="0" smtClean="0"/>
              <a:t>Regorafenib was associated with higher rates of adverse events, including fatigue, </a:t>
            </a:r>
            <a:r>
              <a:rPr lang="en-GB" sz="1700" dirty="0"/>
              <a:t>hand–foot skin reaction, </a:t>
            </a:r>
            <a:r>
              <a:rPr lang="en-GB" sz="1700" dirty="0" smtClean="0"/>
              <a:t>diarrhoea</a:t>
            </a:r>
          </a:p>
          <a:p>
            <a:pPr lvl="1"/>
            <a:r>
              <a:rPr lang="en-GB" sz="1700" dirty="0" smtClean="0"/>
              <a:t>Overall change in </a:t>
            </a:r>
            <a:r>
              <a:rPr lang="en-GB" sz="1700" dirty="0" err="1" smtClean="0"/>
              <a:t>QoL</a:t>
            </a:r>
            <a:r>
              <a:rPr lang="en-GB" sz="1700" dirty="0" smtClean="0"/>
              <a:t> was similar with regorafenib vs. placebo</a:t>
            </a:r>
          </a:p>
          <a:p>
            <a:pPr lvl="2"/>
            <a:r>
              <a:rPr lang="en-GB" sz="1700" dirty="0"/>
              <a:t>Changes from baseline did not differ between </a:t>
            </a:r>
            <a:r>
              <a:rPr lang="en-GB" sz="1700" dirty="0" smtClean="0"/>
              <a:t>regorafenib and placebo </a:t>
            </a:r>
            <a:r>
              <a:rPr lang="en-GB" sz="1700" dirty="0"/>
              <a:t>on most of the 15 domains assessed in the EORTC </a:t>
            </a:r>
            <a:r>
              <a:rPr lang="en-GB" sz="1700" dirty="0" smtClean="0"/>
              <a:t>QLQ-C30</a:t>
            </a:r>
          </a:p>
          <a:p>
            <a:pPr lvl="1"/>
            <a:endParaRPr lang="en-GB" sz="1700" dirty="0"/>
          </a:p>
          <a:p>
            <a:pPr lvl="1"/>
            <a:endParaRPr lang="en-GB" sz="1700" dirty="0" smtClean="0"/>
          </a:p>
          <a:p>
            <a:pPr lvl="1"/>
            <a:endParaRPr lang="en-GB" sz="1700" dirty="0"/>
          </a:p>
          <a:p>
            <a:pPr lvl="1"/>
            <a:endParaRPr lang="en-GB" sz="1700" dirty="0" smtClean="0"/>
          </a:p>
          <a:p>
            <a:r>
              <a:rPr lang="en-GB" sz="1700" b="1" dirty="0" smtClean="0"/>
              <a:t>Conclusion</a:t>
            </a:r>
          </a:p>
          <a:p>
            <a:pPr lvl="1"/>
            <a:r>
              <a:rPr lang="en-GB" sz="1700" b="1" dirty="0" smtClean="0"/>
              <a:t>There was </a:t>
            </a:r>
            <a:r>
              <a:rPr lang="en-GB" sz="1700" b="1" dirty="0"/>
              <a:t>n</a:t>
            </a:r>
            <a:r>
              <a:rPr lang="en-GB" sz="1700" b="1" dirty="0" smtClean="0"/>
              <a:t>o </a:t>
            </a:r>
            <a:r>
              <a:rPr lang="en-GB" sz="1700" b="1" dirty="0"/>
              <a:t>substantial </a:t>
            </a:r>
            <a:r>
              <a:rPr lang="en-GB" sz="1700" b="1" dirty="0" smtClean="0"/>
              <a:t>difference in </a:t>
            </a:r>
            <a:r>
              <a:rPr lang="en-GB" sz="1700" b="1" dirty="0" err="1"/>
              <a:t>QoL</a:t>
            </a:r>
            <a:r>
              <a:rPr lang="en-GB" sz="1700" b="1" dirty="0"/>
              <a:t> </a:t>
            </a:r>
            <a:r>
              <a:rPr lang="en-GB" sz="1700" b="1" dirty="0" smtClean="0"/>
              <a:t>with REG vs. placebo</a:t>
            </a:r>
          </a:p>
          <a:p>
            <a:pPr lvl="2"/>
            <a:endParaRPr lang="en-GB" sz="1700" dirty="0" smtClean="0"/>
          </a:p>
          <a:p>
            <a:pPr lvl="2"/>
            <a:endParaRPr lang="en-GB" sz="1700" dirty="0" smtClean="0"/>
          </a:p>
          <a:p>
            <a:pPr lvl="2"/>
            <a:endParaRPr lang="en-GB" sz="1700" dirty="0"/>
          </a:p>
        </p:txBody>
      </p:sp>
      <p:sp>
        <p:nvSpPr>
          <p:cNvPr id="5" name="Text Box 9"/>
          <p:cNvSpPr txBox="1">
            <a:spLocks noChangeArrowheads="1"/>
          </p:cNvSpPr>
          <p:nvPr/>
        </p:nvSpPr>
        <p:spPr bwMode="auto">
          <a:xfrm>
            <a:off x="231776" y="6505675"/>
            <a:ext cx="527494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t>CMD, clinically meaningful difference</a:t>
            </a:r>
            <a:endParaRPr lang="en-GB" sz="1000" dirty="0"/>
          </a:p>
        </p:txBody>
      </p:sp>
      <p:graphicFrame>
        <p:nvGraphicFramePr>
          <p:cNvPr id="6" name="Table 5"/>
          <p:cNvGraphicFramePr>
            <a:graphicFrameLocks noGrp="1"/>
          </p:cNvGraphicFramePr>
          <p:nvPr>
            <p:extLst>
              <p:ext uri="{D42A27DB-BD31-4B8C-83A1-F6EECF244321}">
                <p14:modId xmlns:p14="http://schemas.microsoft.com/office/powerpoint/2010/main" val="2067613583"/>
              </p:ext>
            </p:extLst>
          </p:nvPr>
        </p:nvGraphicFramePr>
        <p:xfrm>
          <a:off x="1028700" y="3830996"/>
          <a:ext cx="7086600" cy="1158240"/>
        </p:xfrm>
        <a:graphic>
          <a:graphicData uri="http://schemas.openxmlformats.org/drawingml/2006/table">
            <a:tbl>
              <a:tblPr firstRow="1" bandRow="1">
                <a:tableStyleId>{69012ECD-51FC-41F1-AA8D-1B2483CD663E}</a:tableStyleId>
              </a:tblPr>
              <a:tblGrid>
                <a:gridCol w="3255917"/>
                <a:gridCol w="2413363"/>
                <a:gridCol w="1417320"/>
              </a:tblGrid>
              <a:tr h="250514">
                <a:tc>
                  <a:txBody>
                    <a:bodyPr/>
                    <a:lstStyle/>
                    <a:p>
                      <a:r>
                        <a:rPr lang="en-GB" sz="1300" dirty="0" smtClean="0">
                          <a:solidFill>
                            <a:schemeClr val="tx2"/>
                          </a:solidFill>
                        </a:rPr>
                        <a:t>Difference</a:t>
                      </a:r>
                      <a:r>
                        <a:rPr lang="en-GB" sz="1300" baseline="0" dirty="0" smtClean="0">
                          <a:solidFill>
                            <a:schemeClr val="tx2"/>
                          </a:solidFill>
                        </a:rPr>
                        <a:t> vs. placebo</a:t>
                      </a:r>
                      <a:endParaRPr lang="en-GB" sz="1300" dirty="0">
                        <a:solidFill>
                          <a:schemeClr val="tx2"/>
                        </a:solidFill>
                      </a:endParaRPr>
                    </a:p>
                  </a:txBody>
                  <a:tcPr/>
                </a:tc>
                <a:tc>
                  <a:txBody>
                    <a:bodyPr/>
                    <a:lstStyle/>
                    <a:p>
                      <a:pPr algn="ctr"/>
                      <a:r>
                        <a:rPr lang="en-GB" sz="1300" dirty="0" smtClean="0">
                          <a:solidFill>
                            <a:schemeClr val="tx2"/>
                          </a:solidFill>
                        </a:rPr>
                        <a:t>LS mean time-adjusted</a:t>
                      </a:r>
                      <a:r>
                        <a:rPr lang="en-GB" sz="1300" baseline="0" dirty="0" smtClean="0">
                          <a:solidFill>
                            <a:schemeClr val="tx2"/>
                          </a:solidFill>
                        </a:rPr>
                        <a:t> AUC</a:t>
                      </a:r>
                      <a:endParaRPr lang="en-GB" sz="1300" dirty="0">
                        <a:solidFill>
                          <a:schemeClr val="tx2"/>
                        </a:solidFill>
                      </a:endParaRPr>
                    </a:p>
                  </a:txBody>
                  <a:tcPr/>
                </a:tc>
                <a:tc>
                  <a:txBody>
                    <a:bodyPr/>
                    <a:lstStyle/>
                    <a:p>
                      <a:pPr algn="ctr"/>
                      <a:r>
                        <a:rPr lang="en-GB" sz="1300" dirty="0" smtClean="0">
                          <a:solidFill>
                            <a:schemeClr val="tx2"/>
                          </a:solidFill>
                        </a:rPr>
                        <a:t>95% CI</a:t>
                      </a:r>
                      <a:endParaRPr lang="en-GB" sz="1300" dirty="0">
                        <a:solidFill>
                          <a:schemeClr val="tx2"/>
                        </a:solidFill>
                      </a:endParaRPr>
                    </a:p>
                  </a:txBody>
                  <a:tcPr/>
                </a:tc>
              </a:tr>
              <a:tr h="250514">
                <a:tc>
                  <a:txBody>
                    <a:bodyPr/>
                    <a:lstStyle/>
                    <a:p>
                      <a:r>
                        <a:rPr lang="en-GB" sz="1300" dirty="0" smtClean="0"/>
                        <a:t>EORTC QLQ-C30 (CMD:</a:t>
                      </a:r>
                      <a:r>
                        <a:rPr lang="en-GB" sz="1300" baseline="0" dirty="0" smtClean="0"/>
                        <a:t> ≥10)</a:t>
                      </a:r>
                      <a:endParaRPr lang="en-GB" sz="1300" dirty="0"/>
                    </a:p>
                  </a:txBody>
                  <a:tcPr/>
                </a:tc>
                <a:tc>
                  <a:txBody>
                    <a:bodyPr/>
                    <a:lstStyle/>
                    <a:p>
                      <a:pPr algn="ctr"/>
                      <a:r>
                        <a:rPr lang="en-GB" sz="1300" baseline="0" dirty="0" smtClean="0"/>
                        <a:t>–1.19</a:t>
                      </a:r>
                      <a:endParaRPr lang="en-GB" sz="1300" dirty="0"/>
                    </a:p>
                  </a:txBody>
                  <a:tcPr/>
                </a:tc>
                <a:tc>
                  <a:txBody>
                    <a:bodyPr/>
                    <a:lstStyle/>
                    <a:p>
                      <a:pPr algn="ctr"/>
                      <a:r>
                        <a:rPr lang="en-GB" sz="1300" baseline="0" dirty="0" smtClean="0"/>
                        <a:t>–3.13, 0.75</a:t>
                      </a:r>
                      <a:endParaRPr lang="en-GB" sz="1300" dirty="0"/>
                    </a:p>
                  </a:txBody>
                  <a:tcPr/>
                </a:tc>
              </a:tr>
              <a:tr h="250514">
                <a:tc>
                  <a:txBody>
                    <a:bodyPr/>
                    <a:lstStyle/>
                    <a:p>
                      <a:r>
                        <a:rPr lang="en-GB" sz="1300" dirty="0" smtClean="0"/>
                        <a:t>EQ-5D health utility index (CMD:</a:t>
                      </a:r>
                      <a:r>
                        <a:rPr lang="en-GB" sz="1300" baseline="0" dirty="0" smtClean="0"/>
                        <a:t> ≥0.08)</a:t>
                      </a:r>
                      <a:endParaRPr lang="en-GB" sz="1300" dirty="0"/>
                    </a:p>
                  </a:txBody>
                  <a:tcPr/>
                </a:tc>
                <a:tc>
                  <a:txBody>
                    <a:bodyPr/>
                    <a:lstStyle/>
                    <a:p>
                      <a:pPr algn="ctr"/>
                      <a:r>
                        <a:rPr lang="en-GB" sz="1300" dirty="0" smtClean="0"/>
                        <a:t>0.00</a:t>
                      </a:r>
                      <a:endParaRPr lang="en-GB" sz="1300" dirty="0"/>
                    </a:p>
                  </a:txBody>
                  <a:tcPr/>
                </a:tc>
                <a:tc>
                  <a:txBody>
                    <a:bodyPr/>
                    <a:lstStyle/>
                    <a:p>
                      <a:pPr algn="ctr"/>
                      <a:r>
                        <a:rPr lang="en-GB" sz="1300" baseline="0" dirty="0" smtClean="0"/>
                        <a:t>–0.03, 0.03</a:t>
                      </a:r>
                      <a:endParaRPr lang="en-GB" sz="1300" dirty="0"/>
                    </a:p>
                  </a:txBody>
                  <a:tcPr/>
                </a:tc>
              </a:tr>
              <a:tr h="250514">
                <a:tc>
                  <a:txBody>
                    <a:bodyPr/>
                    <a:lstStyle/>
                    <a:p>
                      <a:r>
                        <a:rPr lang="en-GB" sz="1300" dirty="0" smtClean="0"/>
                        <a:t>EQ-5D Visual</a:t>
                      </a:r>
                      <a:r>
                        <a:rPr lang="en-GB" sz="1300" baseline="0" dirty="0" smtClean="0"/>
                        <a:t> analogue scale </a:t>
                      </a:r>
                      <a:r>
                        <a:rPr lang="en-GB" sz="1300" dirty="0" smtClean="0"/>
                        <a:t>(CMD:</a:t>
                      </a:r>
                      <a:r>
                        <a:rPr lang="en-GB" sz="1300" baseline="0" dirty="0" smtClean="0"/>
                        <a:t> ≥07)</a:t>
                      </a:r>
                      <a:endParaRPr lang="en-GB" sz="1300" dirty="0"/>
                    </a:p>
                  </a:txBody>
                  <a:tcPr/>
                </a:tc>
                <a:tc>
                  <a:txBody>
                    <a:bodyPr/>
                    <a:lstStyle/>
                    <a:p>
                      <a:pPr algn="ctr"/>
                      <a:r>
                        <a:rPr lang="en-GB" sz="1300" baseline="0" dirty="0" smtClean="0"/>
                        <a:t>–</a:t>
                      </a:r>
                      <a:r>
                        <a:rPr lang="en-GB" sz="1300" dirty="0" smtClean="0"/>
                        <a:t>1.21</a:t>
                      </a:r>
                      <a:r>
                        <a:rPr lang="en-GB" sz="1300" baseline="0" dirty="0" smtClean="0"/>
                        <a:t> </a:t>
                      </a:r>
                      <a:endParaRPr lang="en-GB" sz="1300" dirty="0"/>
                    </a:p>
                  </a:txBody>
                  <a:tcPr/>
                </a:tc>
                <a:tc>
                  <a:txBody>
                    <a:bodyPr/>
                    <a:lstStyle/>
                    <a:p>
                      <a:pPr algn="ctr"/>
                      <a:r>
                        <a:rPr lang="en-GB" sz="1300" baseline="0" dirty="0" smtClean="0"/>
                        <a:t>–3.04, 0.61</a:t>
                      </a:r>
                      <a:endParaRPr lang="en-GB" sz="1300" dirty="0"/>
                    </a:p>
                  </a:txBody>
                  <a:tcPr/>
                </a:tc>
              </a:tr>
            </a:tbl>
          </a:graphicData>
        </a:graphic>
      </p:graphicFrame>
      <p:sp>
        <p:nvSpPr>
          <p:cNvPr id="7" name="Text Box 8"/>
          <p:cNvSpPr txBox="1">
            <a:spLocks noChangeArrowheads="1"/>
          </p:cNvSpPr>
          <p:nvPr/>
        </p:nvSpPr>
        <p:spPr bwMode="auto">
          <a:xfrm>
            <a:off x="5520163" y="6490286"/>
            <a:ext cx="3403175"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Siena </a:t>
            </a:r>
            <a:r>
              <a:rPr lang="en-GB" sz="1100" dirty="0"/>
              <a:t>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a:t>abstr</a:t>
            </a:r>
            <a:r>
              <a:rPr lang="fr-FR" sz="1100" dirty="0"/>
              <a:t> </a:t>
            </a:r>
            <a:r>
              <a:rPr lang="fr-FR" sz="1100" dirty="0" smtClean="0"/>
              <a:t>2156)</a:t>
            </a:r>
            <a:r>
              <a:rPr lang="en-GB" sz="1100" dirty="0" smtClean="0"/>
              <a:t> </a:t>
            </a:r>
            <a:endParaRPr lang="en-GB" sz="1100" dirty="0"/>
          </a:p>
        </p:txBody>
      </p:sp>
    </p:spTree>
    <p:extLst>
      <p:ext uri="{BB962C8B-B14F-4D97-AF65-F5344CB8AC3E}">
        <p14:creationId xmlns:p14="http://schemas.microsoft.com/office/powerpoint/2010/main" val="35436803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2278: Metachronous </a:t>
            </a:r>
            <a:r>
              <a:rPr lang="en-GB" sz="1800" dirty="0"/>
              <a:t>peritoneal carcinomatosis after curative treatment of colorectal </a:t>
            </a:r>
            <a:r>
              <a:rPr lang="en-GB" sz="1800" dirty="0" smtClean="0"/>
              <a:t>cancer – </a:t>
            </a:r>
            <a:r>
              <a:rPr lang="en-GB" sz="1800" i="1" dirty="0"/>
              <a:t>Van </a:t>
            </a:r>
            <a:r>
              <a:rPr lang="en-GB" sz="1800" i="1" dirty="0" err="1" smtClean="0"/>
              <a:t>Gestel</a:t>
            </a:r>
            <a:r>
              <a:rPr lang="en-GB" sz="1800" i="1" dirty="0" smtClean="0"/>
              <a:t> YRBM et al</a:t>
            </a:r>
            <a:endParaRPr lang="en-GB" sz="1800" i="1" dirty="0"/>
          </a:p>
        </p:txBody>
      </p:sp>
      <p:sp>
        <p:nvSpPr>
          <p:cNvPr id="3" name="Content Placeholder 2"/>
          <p:cNvSpPr>
            <a:spLocks noGrp="1"/>
          </p:cNvSpPr>
          <p:nvPr>
            <p:ph idx="1"/>
          </p:nvPr>
        </p:nvSpPr>
        <p:spPr/>
        <p:txBody>
          <a:bodyPr/>
          <a:lstStyle/>
          <a:p>
            <a:r>
              <a:rPr lang="en-GB" sz="1700" dirty="0" smtClean="0"/>
              <a:t>Study objective</a:t>
            </a:r>
          </a:p>
          <a:p>
            <a:pPr lvl="1"/>
            <a:r>
              <a:rPr lang="en-GB" sz="1700" dirty="0" smtClean="0"/>
              <a:t>To examine the incidence </a:t>
            </a:r>
            <a:r>
              <a:rPr lang="en-GB" sz="1700" dirty="0"/>
              <a:t>of and risk factors for developing metachronous </a:t>
            </a:r>
            <a:r>
              <a:rPr lang="en-GB" sz="1700" dirty="0" smtClean="0"/>
              <a:t>peritoneal carcinomatosis </a:t>
            </a:r>
            <a:r>
              <a:rPr lang="en-GB" sz="1700" dirty="0"/>
              <a:t>from colorectal </a:t>
            </a:r>
            <a:r>
              <a:rPr lang="en-GB" sz="1700" dirty="0" smtClean="0"/>
              <a:t>cancer</a:t>
            </a:r>
          </a:p>
          <a:p>
            <a:pPr lvl="1"/>
            <a:r>
              <a:rPr lang="en-GB" sz="1700" dirty="0" smtClean="0"/>
              <a:t>To investigate survival following </a:t>
            </a:r>
            <a:r>
              <a:rPr lang="en-GB" sz="1700" dirty="0"/>
              <a:t>diagnosis of </a:t>
            </a:r>
            <a:r>
              <a:rPr lang="en-GB" sz="1700" dirty="0" smtClean="0"/>
              <a:t>peritoneal carcinomatosis</a:t>
            </a:r>
          </a:p>
          <a:p>
            <a:r>
              <a:rPr lang="en-GB" sz="1700" dirty="0" smtClean="0"/>
              <a:t>Study design</a:t>
            </a:r>
          </a:p>
          <a:p>
            <a:pPr lvl="1"/>
            <a:r>
              <a:rPr lang="en-GB" sz="1700" dirty="0" smtClean="0"/>
              <a:t>Data </a:t>
            </a:r>
            <a:r>
              <a:rPr lang="en-GB" sz="1700" dirty="0"/>
              <a:t>on metachronous metastases were </a:t>
            </a:r>
            <a:r>
              <a:rPr lang="en-GB" sz="1700" dirty="0" smtClean="0"/>
              <a:t>collected for </a:t>
            </a:r>
            <a:r>
              <a:rPr lang="en-GB" sz="1700" dirty="0"/>
              <a:t>5671 </a:t>
            </a:r>
            <a:r>
              <a:rPr lang="en-GB" sz="1700" dirty="0" smtClean="0"/>
              <a:t>patients </a:t>
            </a:r>
            <a:r>
              <a:rPr lang="en-GB" sz="1700" dirty="0"/>
              <a:t>diagnosed with M0 colorectal cancer </a:t>
            </a:r>
            <a:r>
              <a:rPr lang="en-GB" sz="1700" dirty="0" smtClean="0"/>
              <a:t>(Dutch </a:t>
            </a:r>
            <a:r>
              <a:rPr lang="en-GB" sz="1700" dirty="0"/>
              <a:t>Eindhoven Cancer </a:t>
            </a:r>
            <a:r>
              <a:rPr lang="en-GB" sz="1700" dirty="0" smtClean="0"/>
              <a:t>Registry)</a:t>
            </a:r>
            <a:endParaRPr lang="en-GB" sz="1700" dirty="0"/>
          </a:p>
          <a:p>
            <a:pPr lvl="1"/>
            <a:r>
              <a:rPr lang="en-GB" sz="1700" dirty="0" smtClean="0"/>
              <a:t>Survival </a:t>
            </a:r>
            <a:r>
              <a:rPr lang="en-GB" sz="1700" dirty="0"/>
              <a:t>was defined as time from metastases diagnosis to </a:t>
            </a:r>
            <a:r>
              <a:rPr lang="en-GB" sz="1700" dirty="0" smtClean="0"/>
              <a:t>death</a:t>
            </a:r>
            <a:endParaRPr lang="en-GB" sz="1700" dirty="0"/>
          </a:p>
          <a:p>
            <a:pPr lvl="1"/>
            <a:r>
              <a:rPr lang="en-GB" sz="1700" dirty="0" smtClean="0"/>
              <a:t>Median </a:t>
            </a:r>
            <a:r>
              <a:rPr lang="en-GB" sz="1700" dirty="0"/>
              <a:t>follow-up was </a:t>
            </a:r>
            <a:r>
              <a:rPr lang="en-GB" sz="1700" dirty="0" smtClean="0"/>
              <a:t>5 years</a:t>
            </a:r>
          </a:p>
          <a:p>
            <a:r>
              <a:rPr lang="en-GB" sz="1700" dirty="0" smtClean="0"/>
              <a:t>Key results</a:t>
            </a:r>
          </a:p>
          <a:p>
            <a:pPr lvl="1"/>
            <a:r>
              <a:rPr lang="en-GB" sz="1700" dirty="0" smtClean="0"/>
              <a:t>Of 1042 </a:t>
            </a:r>
            <a:r>
              <a:rPr lang="en-GB" sz="1700" dirty="0"/>
              <a:t>(18%) </a:t>
            </a:r>
            <a:r>
              <a:rPr lang="en-GB" sz="1700" dirty="0" smtClean="0"/>
              <a:t>patients diagnosed </a:t>
            </a:r>
            <a:r>
              <a:rPr lang="en-GB" sz="1700" dirty="0"/>
              <a:t>with metastatic </a:t>
            </a:r>
            <a:r>
              <a:rPr lang="en-GB" sz="1700" dirty="0" smtClean="0"/>
              <a:t>disease, 197 </a:t>
            </a:r>
            <a:r>
              <a:rPr lang="en-GB" sz="1700" dirty="0"/>
              <a:t>(19%) </a:t>
            </a:r>
            <a:r>
              <a:rPr lang="en-GB" sz="1700" dirty="0" smtClean="0"/>
              <a:t>developed </a:t>
            </a:r>
            <a:r>
              <a:rPr lang="en-GB" sz="1700" dirty="0"/>
              <a:t>metachronous peritoneal carcinomatosis </a:t>
            </a:r>
            <a:endParaRPr lang="en-GB" sz="1700" dirty="0" smtClean="0"/>
          </a:p>
          <a:p>
            <a:pPr lvl="1"/>
            <a:r>
              <a:rPr lang="en-GB" sz="1700" dirty="0" smtClean="0"/>
              <a:t>Risk factors for developing metachronous</a:t>
            </a:r>
            <a:r>
              <a:rPr lang="en-GB" sz="1700" dirty="0"/>
              <a:t> peritoneal carcinomatosis </a:t>
            </a:r>
            <a:r>
              <a:rPr lang="en-GB" sz="1700" dirty="0" smtClean="0"/>
              <a:t>included an advanced primary tumour stage (HR 2.0); positive lymph nodes at initial diagnosis (2.5); primary mucinous adenocarcinoma (1.9); positive resection margin (2.9); unknown differentiation grade (1.6) and primary colonic tumours (3.5)</a:t>
            </a:r>
            <a:endParaRPr lang="en-GB" sz="1700" dirty="0"/>
          </a:p>
        </p:txBody>
      </p:sp>
      <p:sp>
        <p:nvSpPr>
          <p:cNvPr id="6" name="Text Box 8"/>
          <p:cNvSpPr txBox="1">
            <a:spLocks noChangeArrowheads="1"/>
          </p:cNvSpPr>
          <p:nvPr/>
        </p:nvSpPr>
        <p:spPr bwMode="auto">
          <a:xfrm>
            <a:off x="5185135" y="6490286"/>
            <a:ext cx="373820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a:t>Van </a:t>
            </a:r>
            <a:r>
              <a:rPr lang="en-GB" sz="1100" dirty="0" err="1"/>
              <a:t>Gestel</a:t>
            </a:r>
            <a:r>
              <a:rPr lang="en-GB" sz="1100" dirty="0"/>
              <a:t> </a:t>
            </a:r>
            <a:r>
              <a:rPr lang="en-GB" sz="1100" dirty="0" smtClean="0"/>
              <a:t>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2278)</a:t>
            </a:r>
            <a:endParaRPr lang="en-GB" sz="1100" dirty="0"/>
          </a:p>
        </p:txBody>
      </p:sp>
    </p:spTree>
    <p:extLst>
      <p:ext uri="{BB962C8B-B14F-4D97-AF65-F5344CB8AC3E}">
        <p14:creationId xmlns:p14="http://schemas.microsoft.com/office/powerpoint/2010/main" val="329731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LBA3506: Randomized comparison of FOLFIRI plus </a:t>
            </a:r>
            <a:r>
              <a:rPr lang="en-US" sz="1800" dirty="0" err="1" smtClean="0"/>
              <a:t>cetuximab</a:t>
            </a:r>
            <a:r>
              <a:rPr lang="en-US" sz="1800" dirty="0" smtClean="0"/>
              <a:t> versus FOLFIRI plus </a:t>
            </a:r>
            <a:r>
              <a:rPr lang="en-US" sz="1800" dirty="0" err="1" smtClean="0"/>
              <a:t>bevacizumab</a:t>
            </a:r>
            <a:r>
              <a:rPr lang="en-US" sz="1800" dirty="0" smtClean="0"/>
              <a:t> </a:t>
            </a:r>
            <a:r>
              <a:rPr lang="en-GB" sz="1800" dirty="0" smtClean="0"/>
              <a:t>as first-line treatment of KRAS-</a:t>
            </a:r>
            <a:r>
              <a:rPr lang="en-GB" sz="1800" dirty="0" err="1" smtClean="0"/>
              <a:t>wildtype</a:t>
            </a:r>
            <a:r>
              <a:rPr lang="en-GB" sz="1800" dirty="0" smtClean="0"/>
              <a:t> metastatic colorectal cancer: German AIO study KRK-0306 (FIRE-3) </a:t>
            </a:r>
            <a:r>
              <a:rPr lang="en-US" sz="1800" dirty="0" smtClean="0"/>
              <a:t>– </a:t>
            </a:r>
            <a:r>
              <a:rPr lang="en-US" sz="1800" i="1" dirty="0" err="1" smtClean="0"/>
              <a:t>Stintzing</a:t>
            </a:r>
            <a:r>
              <a:rPr lang="en-US" sz="1800" i="1" dirty="0" smtClean="0"/>
              <a:t> S et al</a:t>
            </a:r>
            <a:endParaRPr lang="en-US" sz="1800" i="1" dirty="0"/>
          </a:p>
        </p:txBody>
      </p:sp>
      <p:sp>
        <p:nvSpPr>
          <p:cNvPr id="3" name="Content Placeholder 2"/>
          <p:cNvSpPr>
            <a:spLocks noGrp="1"/>
          </p:cNvSpPr>
          <p:nvPr>
            <p:ph idx="1"/>
          </p:nvPr>
        </p:nvSpPr>
        <p:spPr>
          <a:xfrm>
            <a:off x="228600" y="1320800"/>
            <a:ext cx="8686800" cy="5308600"/>
          </a:xfrm>
        </p:spPr>
        <p:txBody>
          <a:bodyPr/>
          <a:lstStyle/>
          <a:p>
            <a:r>
              <a:rPr lang="en-US" sz="1600" dirty="0" smtClean="0"/>
              <a:t>Study objective</a:t>
            </a:r>
          </a:p>
          <a:p>
            <a:pPr lvl="1"/>
            <a:r>
              <a:rPr lang="en-US" sz="1600" dirty="0" smtClean="0"/>
              <a:t>To compare </a:t>
            </a:r>
            <a:r>
              <a:rPr lang="en-US" sz="1600" dirty="0" err="1" smtClean="0"/>
              <a:t>FOLFIRI+cetuximab</a:t>
            </a:r>
            <a:r>
              <a:rPr lang="en-US" sz="1600" dirty="0" smtClean="0"/>
              <a:t> with FOLFIRI+BEV in first-line treatment of WT </a:t>
            </a:r>
            <a:r>
              <a:rPr lang="en-GB" sz="1600" i="1" dirty="0" smtClean="0"/>
              <a:t>KRAS</a:t>
            </a:r>
            <a:r>
              <a:rPr lang="en-GB" sz="1600" dirty="0" smtClean="0"/>
              <a:t> </a:t>
            </a:r>
            <a:r>
              <a:rPr lang="en-GB" sz="1600" dirty="0" err="1" smtClean="0"/>
              <a:t>mCRC</a:t>
            </a:r>
            <a:endParaRPr lang="en-US" sz="1600" dirty="0" smtClean="0"/>
          </a:p>
          <a:p>
            <a:r>
              <a:rPr lang="en-US" sz="1600" dirty="0" smtClean="0"/>
              <a:t>Study type / design</a:t>
            </a:r>
          </a:p>
        </p:txBody>
      </p:sp>
      <p:sp>
        <p:nvSpPr>
          <p:cNvPr id="4" name="Text Placeholder 3"/>
          <p:cNvSpPr>
            <a:spLocks noGrp="1"/>
          </p:cNvSpPr>
          <p:nvPr>
            <p:ph type="body" sz="quarter" idx="11"/>
          </p:nvPr>
        </p:nvSpPr>
        <p:spPr>
          <a:xfrm>
            <a:off x="4581948" y="6387784"/>
            <a:ext cx="4336143" cy="307975"/>
          </a:xfrm>
        </p:spPr>
        <p:txBody>
          <a:bodyPr/>
          <a:lstStyle/>
          <a:p>
            <a:r>
              <a:rPr lang="en-US" sz="1100" dirty="0" err="1" smtClean="0"/>
              <a:t>Stintzing</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LBA3506) </a:t>
            </a:r>
            <a:endParaRPr lang="en-US" sz="1100" dirty="0"/>
          </a:p>
        </p:txBody>
      </p:sp>
      <p:sp>
        <p:nvSpPr>
          <p:cNvPr id="11" name="Rounded Rectangle 10"/>
          <p:cNvSpPr/>
          <p:nvPr/>
        </p:nvSpPr>
        <p:spPr bwMode="auto">
          <a:xfrm>
            <a:off x="478971" y="2651406"/>
            <a:ext cx="3151407" cy="2244586"/>
          </a:xfrm>
          <a:prstGeom prst="roundRect">
            <a:avLst/>
          </a:prstGeom>
          <a:solidFill>
            <a:schemeClr val="accent3"/>
          </a:solidFill>
          <a:ln w="9525" algn="ctr">
            <a:noFill/>
            <a:round/>
            <a:headEnd/>
            <a:tailEnd/>
          </a:ln>
        </p:spPr>
        <p:txBody>
          <a:bodyPr wrap="square" lIns="90488" tIns="44450" rIns="90488" bIns="44450">
            <a:spAutoFit/>
          </a:bodyPr>
          <a:lstStyle/>
          <a:p>
            <a:r>
              <a:rPr lang="en-GB" sz="1400" b="1" dirty="0" smtClean="0">
                <a:solidFill>
                  <a:schemeClr val="tx2"/>
                </a:solidFill>
              </a:rPr>
              <a:t>Patients with confirmed </a:t>
            </a:r>
            <a:r>
              <a:rPr lang="en-GB" sz="1400" b="1" dirty="0" err="1" smtClean="0">
                <a:solidFill>
                  <a:schemeClr val="tx2"/>
                </a:solidFill>
              </a:rPr>
              <a:t>mCRC</a:t>
            </a:r>
            <a:endParaRPr lang="en-GB" sz="1400" b="1" dirty="0">
              <a:solidFill>
                <a:schemeClr val="tx2"/>
              </a:solidFill>
            </a:endParaRPr>
          </a:p>
          <a:p>
            <a:pPr marL="180975" indent="-180975">
              <a:buFont typeface="Arial" panose="020B0604020202020204" pitchFamily="34" charset="0"/>
              <a:buChar char="•"/>
            </a:pPr>
            <a:r>
              <a:rPr lang="en-GB" sz="1400" b="1" dirty="0">
                <a:solidFill>
                  <a:schemeClr val="tx2"/>
                </a:solidFill>
              </a:rPr>
              <a:t>Aged ≥18 years </a:t>
            </a:r>
            <a:endParaRPr lang="en-GB" sz="1400" b="1" dirty="0" smtClean="0">
              <a:solidFill>
                <a:schemeClr val="tx2"/>
              </a:solidFill>
            </a:endParaRPr>
          </a:p>
          <a:p>
            <a:pPr marL="180975" indent="-180975">
              <a:buFont typeface="Arial" panose="020B0604020202020204" pitchFamily="34" charset="0"/>
              <a:buChar char="•"/>
            </a:pPr>
            <a:r>
              <a:rPr lang="en-GB" sz="1400" b="1" dirty="0" smtClean="0">
                <a:solidFill>
                  <a:schemeClr val="tx2"/>
                </a:solidFill>
              </a:rPr>
              <a:t>First-line </a:t>
            </a:r>
            <a:r>
              <a:rPr lang="en-GB" sz="1400" b="1" dirty="0">
                <a:solidFill>
                  <a:schemeClr val="tx2"/>
                </a:solidFill>
              </a:rPr>
              <a:t>therapy</a:t>
            </a:r>
          </a:p>
          <a:p>
            <a:pPr marL="180975" indent="-180975">
              <a:buFont typeface="Arial" panose="020B0604020202020204" pitchFamily="34" charset="0"/>
              <a:buChar char="•"/>
            </a:pPr>
            <a:r>
              <a:rPr lang="en-GB" sz="1400" b="1" dirty="0" smtClean="0">
                <a:solidFill>
                  <a:schemeClr val="tx2"/>
                </a:solidFill>
              </a:rPr>
              <a:t>WT </a:t>
            </a:r>
            <a:r>
              <a:rPr lang="en-GB" sz="1400" b="1" i="1" dirty="0" smtClean="0">
                <a:solidFill>
                  <a:schemeClr val="tx2"/>
                </a:solidFill>
              </a:rPr>
              <a:t>KRAS</a:t>
            </a:r>
          </a:p>
          <a:p>
            <a:pPr marL="180975" indent="-180975">
              <a:buFont typeface="Arial" panose="020B0604020202020204" pitchFamily="34" charset="0"/>
              <a:buChar char="•"/>
            </a:pPr>
            <a:r>
              <a:rPr lang="en-NZ" sz="1400" b="1" dirty="0">
                <a:solidFill>
                  <a:schemeClr val="tx2"/>
                </a:solidFill>
              </a:rPr>
              <a:t>ECOG PS 0–2</a:t>
            </a:r>
          </a:p>
          <a:p>
            <a:pPr marL="180975" indent="-180975">
              <a:buFont typeface="Arial" panose="020B0604020202020204" pitchFamily="34" charset="0"/>
              <a:buChar char="•"/>
            </a:pPr>
            <a:r>
              <a:rPr lang="en-NZ" sz="1400" b="1" dirty="0">
                <a:solidFill>
                  <a:schemeClr val="tx2"/>
                </a:solidFill>
              </a:rPr>
              <a:t>Prior adjuvant </a:t>
            </a:r>
            <a:r>
              <a:rPr lang="en-NZ" sz="1400" b="1" dirty="0" smtClean="0">
                <a:solidFill>
                  <a:schemeClr val="tx2"/>
                </a:solidFill>
              </a:rPr>
              <a:t>chemotherapy allowed </a:t>
            </a:r>
            <a:r>
              <a:rPr lang="en-NZ" sz="1400" b="1" dirty="0">
                <a:solidFill>
                  <a:schemeClr val="tx2"/>
                </a:solidFill>
              </a:rPr>
              <a:t>if completed </a:t>
            </a:r>
            <a:r>
              <a:rPr lang="en-NZ" sz="1400" b="1" dirty="0" smtClean="0">
                <a:solidFill>
                  <a:schemeClr val="tx2"/>
                </a:solidFill>
              </a:rPr>
              <a:t>&gt;6 </a:t>
            </a:r>
            <a:r>
              <a:rPr lang="en-NZ" sz="1400" b="1" dirty="0" err="1" smtClean="0">
                <a:solidFill>
                  <a:schemeClr val="tx2"/>
                </a:solidFill>
              </a:rPr>
              <a:t>mos</a:t>
            </a:r>
            <a:r>
              <a:rPr lang="en-NZ" sz="1400" b="1" dirty="0" smtClean="0">
                <a:solidFill>
                  <a:schemeClr val="tx2"/>
                </a:solidFill>
              </a:rPr>
              <a:t> prior</a:t>
            </a:r>
            <a:endParaRPr lang="en-GB" sz="1400" b="1" dirty="0" smtClean="0">
              <a:solidFill>
                <a:schemeClr val="tx2"/>
              </a:solidFill>
            </a:endParaRPr>
          </a:p>
          <a:p>
            <a:r>
              <a:rPr lang="en-GB" sz="1400" b="1" dirty="0" smtClean="0">
                <a:solidFill>
                  <a:schemeClr val="tx2"/>
                </a:solidFill>
              </a:rPr>
              <a:t>(n=592)</a:t>
            </a:r>
            <a:endParaRPr lang="en-GB" sz="1400" b="1" dirty="0">
              <a:solidFill>
                <a:schemeClr val="tx2"/>
              </a:solidFill>
            </a:endParaRPr>
          </a:p>
        </p:txBody>
      </p:sp>
      <p:sp>
        <p:nvSpPr>
          <p:cNvPr id="20" name="TextBox 19"/>
          <p:cNvSpPr txBox="1"/>
          <p:nvPr/>
        </p:nvSpPr>
        <p:spPr>
          <a:xfrm>
            <a:off x="197022" y="6141761"/>
            <a:ext cx="3947160" cy="553998"/>
          </a:xfrm>
          <a:prstGeom prst="rect">
            <a:avLst/>
          </a:prstGeom>
          <a:noFill/>
        </p:spPr>
        <p:txBody>
          <a:bodyPr wrap="square" rtlCol="0">
            <a:spAutoFit/>
          </a:bodyPr>
          <a:lstStyle/>
          <a:p>
            <a:r>
              <a:rPr lang="en-GB" sz="1000" b="0" dirty="0" smtClean="0">
                <a:solidFill>
                  <a:srgbClr val="000000"/>
                </a:solidFill>
              </a:rPr>
              <a:t>FOLFIRI: 5-FU: 400 mg/m</a:t>
            </a:r>
            <a:r>
              <a:rPr lang="en-GB" sz="1000" b="0" baseline="30000" dirty="0" smtClean="0">
                <a:solidFill>
                  <a:srgbClr val="000000"/>
                </a:solidFill>
              </a:rPr>
              <a:t>2</a:t>
            </a:r>
            <a:r>
              <a:rPr lang="en-GB" sz="1000" b="0" dirty="0" smtClean="0">
                <a:solidFill>
                  <a:srgbClr val="000000"/>
                </a:solidFill>
              </a:rPr>
              <a:t> (iv bolus; </a:t>
            </a:r>
            <a:r>
              <a:rPr lang="en-GB" sz="1000" b="0" dirty="0" err="1" smtClean="0">
                <a:solidFill>
                  <a:srgbClr val="000000"/>
                </a:solidFill>
              </a:rPr>
              <a:t>folinic</a:t>
            </a:r>
            <a:r>
              <a:rPr lang="en-GB" sz="1000" b="0" dirty="0" smtClean="0">
                <a:solidFill>
                  <a:srgbClr val="000000"/>
                </a:solidFill>
              </a:rPr>
              <a:t> acid: 400 mg/m</a:t>
            </a:r>
            <a:r>
              <a:rPr lang="en-GB" sz="1000" b="0" baseline="30000" dirty="0" smtClean="0">
                <a:solidFill>
                  <a:srgbClr val="000000"/>
                </a:solidFill>
              </a:rPr>
              <a:t>2</a:t>
            </a:r>
          </a:p>
          <a:p>
            <a:r>
              <a:rPr lang="en-GB" sz="1000" b="0" dirty="0" err="1" smtClean="0">
                <a:solidFill>
                  <a:srgbClr val="000000"/>
                </a:solidFill>
              </a:rPr>
              <a:t>Irinotecan</a:t>
            </a:r>
            <a:r>
              <a:rPr lang="en-GB" sz="1000" b="0" dirty="0" smtClean="0">
                <a:solidFill>
                  <a:srgbClr val="000000"/>
                </a:solidFill>
              </a:rPr>
              <a:t>: 180 mg/m</a:t>
            </a:r>
            <a:r>
              <a:rPr lang="en-GB" sz="1000" b="0" baseline="30000" dirty="0" smtClean="0">
                <a:solidFill>
                  <a:srgbClr val="000000"/>
                </a:solidFill>
              </a:rPr>
              <a:t>2</a:t>
            </a:r>
          </a:p>
          <a:p>
            <a:r>
              <a:rPr lang="en-GB" sz="1000" b="0" dirty="0" smtClean="0">
                <a:solidFill>
                  <a:srgbClr val="000000"/>
                </a:solidFill>
              </a:rPr>
              <a:t>5-FU: 2400 mg/m</a:t>
            </a:r>
            <a:r>
              <a:rPr lang="en-GB" sz="1000" b="0" baseline="30000" dirty="0" smtClean="0">
                <a:solidFill>
                  <a:srgbClr val="000000"/>
                </a:solidFill>
              </a:rPr>
              <a:t>2</a:t>
            </a:r>
            <a:r>
              <a:rPr lang="en-GB" sz="1000" b="0" dirty="0" smtClean="0">
                <a:solidFill>
                  <a:srgbClr val="000000"/>
                </a:solidFill>
              </a:rPr>
              <a:t> (iv 46 h)</a:t>
            </a:r>
          </a:p>
        </p:txBody>
      </p:sp>
      <p:sp>
        <p:nvSpPr>
          <p:cNvPr id="19" name="Oval 18"/>
          <p:cNvSpPr/>
          <p:nvPr/>
        </p:nvSpPr>
        <p:spPr bwMode="auto">
          <a:xfrm>
            <a:off x="3951312" y="3538300"/>
            <a:ext cx="489858" cy="476071"/>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R</a:t>
            </a:r>
          </a:p>
        </p:txBody>
      </p:sp>
      <p:cxnSp>
        <p:nvCxnSpPr>
          <p:cNvPr id="21" name="AutoShape 15"/>
          <p:cNvCxnSpPr>
            <a:cxnSpLocks noChangeShapeType="1"/>
            <a:stCxn id="19" idx="0"/>
            <a:endCxn id="24" idx="1"/>
          </p:cNvCxnSpPr>
          <p:nvPr/>
        </p:nvCxnSpPr>
        <p:spPr bwMode="auto">
          <a:xfrm rot="5400000" flipH="1" flipV="1">
            <a:off x="4294956" y="3174603"/>
            <a:ext cx="264983" cy="462412"/>
          </a:xfrm>
          <a:prstGeom prst="bentConnector2">
            <a:avLst/>
          </a:prstGeom>
          <a:noFill/>
          <a:ln w="38100">
            <a:solidFill>
              <a:schemeClr val="bg1"/>
            </a:solidFill>
            <a:miter lim="800000"/>
            <a:headEnd/>
            <a:tailEnd type="triangle" w="med" len="med"/>
          </a:ln>
        </p:spPr>
      </p:cxnSp>
      <p:cxnSp>
        <p:nvCxnSpPr>
          <p:cNvPr id="22" name="AutoShape 16"/>
          <p:cNvCxnSpPr>
            <a:cxnSpLocks noChangeShapeType="1"/>
            <a:stCxn id="19" idx="4"/>
            <a:endCxn id="25" idx="1"/>
          </p:cNvCxnSpPr>
          <p:nvPr/>
        </p:nvCxnSpPr>
        <p:spPr bwMode="auto">
          <a:xfrm rot="16200000" flipH="1">
            <a:off x="4309125" y="3901487"/>
            <a:ext cx="236644" cy="462412"/>
          </a:xfrm>
          <a:prstGeom prst="bentConnector2">
            <a:avLst/>
          </a:prstGeom>
          <a:noFill/>
          <a:ln w="38100">
            <a:solidFill>
              <a:schemeClr val="bg1"/>
            </a:solidFill>
            <a:miter lim="800000"/>
            <a:headEnd/>
            <a:tailEnd type="triangle" w="med" len="med"/>
          </a:ln>
        </p:spPr>
      </p:cxnSp>
      <p:cxnSp>
        <p:nvCxnSpPr>
          <p:cNvPr id="23" name="AutoShape 19"/>
          <p:cNvCxnSpPr>
            <a:cxnSpLocks noChangeShapeType="1"/>
            <a:stCxn id="11" idx="3"/>
            <a:endCxn id="19" idx="2"/>
          </p:cNvCxnSpPr>
          <p:nvPr/>
        </p:nvCxnSpPr>
        <p:spPr bwMode="auto">
          <a:xfrm>
            <a:off x="3630378" y="3773699"/>
            <a:ext cx="320934" cy="2637"/>
          </a:xfrm>
          <a:prstGeom prst="straightConnector1">
            <a:avLst/>
          </a:prstGeom>
          <a:noFill/>
          <a:ln w="38100">
            <a:solidFill>
              <a:schemeClr val="bg1"/>
            </a:solidFill>
            <a:round/>
            <a:headEnd/>
            <a:tailEnd type="triangle" w="med" len="med"/>
          </a:ln>
        </p:spPr>
      </p:cxnSp>
      <p:sp>
        <p:nvSpPr>
          <p:cNvPr id="24" name="Rounded Rectangle 23"/>
          <p:cNvSpPr/>
          <p:nvPr/>
        </p:nvSpPr>
        <p:spPr>
          <a:xfrm>
            <a:off x="4658653" y="2985317"/>
            <a:ext cx="3298432" cy="57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err="1" smtClean="0">
                <a:solidFill>
                  <a:schemeClr val="tx1"/>
                </a:solidFill>
                <a:latin typeface="Arial" pitchFamily="34" charset="0"/>
              </a:rPr>
              <a:t>FOLFIRI+cetuximab</a:t>
            </a:r>
            <a:r>
              <a:rPr lang="en-GB" sz="1200" dirty="0" smtClean="0">
                <a:solidFill>
                  <a:schemeClr val="tx1"/>
                </a:solidFill>
                <a:latin typeface="Arial" pitchFamily="34" charset="0"/>
              </a:rPr>
              <a:t> (</a:t>
            </a:r>
            <a:r>
              <a:rPr lang="en-GB" sz="1200" dirty="0">
                <a:solidFill>
                  <a:schemeClr val="tx1"/>
                </a:solidFill>
                <a:latin typeface="Arial" pitchFamily="34" charset="0"/>
              </a:rPr>
              <a:t>400 </a:t>
            </a:r>
            <a:r>
              <a:rPr lang="en-GB" sz="1200" dirty="0" smtClean="0">
                <a:solidFill>
                  <a:schemeClr val="tx1"/>
                </a:solidFill>
                <a:latin typeface="Arial" pitchFamily="34" charset="0"/>
              </a:rPr>
              <a:t>mg/m</a:t>
            </a:r>
            <a:r>
              <a:rPr lang="en-GB" sz="1200" baseline="30000" dirty="0" smtClean="0">
                <a:solidFill>
                  <a:schemeClr val="tx1"/>
                </a:solidFill>
                <a:latin typeface="Arial" pitchFamily="34" charset="0"/>
              </a:rPr>
              <a:t>2</a:t>
            </a:r>
            <a:r>
              <a:rPr lang="en-GB" sz="1200" dirty="0" smtClean="0">
                <a:solidFill>
                  <a:schemeClr val="tx1"/>
                </a:solidFill>
                <a:latin typeface="Arial" pitchFamily="34" charset="0"/>
              </a:rPr>
              <a:t> iv 120 min initial dose 250 mg/m</a:t>
            </a:r>
            <a:r>
              <a:rPr lang="en-GB" sz="1200" baseline="30000" dirty="0" smtClean="0">
                <a:solidFill>
                  <a:schemeClr val="tx1"/>
                </a:solidFill>
                <a:latin typeface="Arial" pitchFamily="34" charset="0"/>
              </a:rPr>
              <a:t>2 </a:t>
            </a:r>
            <a:r>
              <a:rPr lang="en-GB" sz="1200" dirty="0" smtClean="0">
                <a:solidFill>
                  <a:schemeClr val="tx1"/>
                </a:solidFill>
                <a:latin typeface="Arial" pitchFamily="34" charset="0"/>
              </a:rPr>
              <a:t>iv </a:t>
            </a:r>
            <a:r>
              <a:rPr lang="en-GB" sz="1200" dirty="0">
                <a:solidFill>
                  <a:schemeClr val="tx1"/>
                </a:solidFill>
                <a:latin typeface="Arial" pitchFamily="34" charset="0"/>
              </a:rPr>
              <a:t>60 </a:t>
            </a:r>
            <a:r>
              <a:rPr lang="en-GB" sz="1200" dirty="0" smtClean="0">
                <a:solidFill>
                  <a:schemeClr val="tx1"/>
                </a:solidFill>
                <a:latin typeface="Arial" pitchFamily="34" charset="0"/>
              </a:rPr>
              <a:t>min q1w</a:t>
            </a:r>
            <a:r>
              <a:rPr lang="en-GB" sz="1200" dirty="0" smtClean="0">
                <a:solidFill>
                  <a:schemeClr val="tx1"/>
                </a:solidFill>
              </a:rPr>
              <a:t>)</a:t>
            </a:r>
            <a:r>
              <a:rPr lang="en-GB" sz="1200" b="1" dirty="0" smtClean="0">
                <a:solidFill>
                  <a:schemeClr val="tx1"/>
                </a:solidFill>
                <a:latin typeface="Arial" pitchFamily="34" charset="0"/>
              </a:rPr>
              <a:t> </a:t>
            </a:r>
            <a:endParaRPr lang="en-GB" sz="1000" b="1" dirty="0">
              <a:solidFill>
                <a:schemeClr val="tx1"/>
              </a:solidFill>
              <a:latin typeface="Arial" pitchFamily="34" charset="0"/>
            </a:endParaRPr>
          </a:p>
        </p:txBody>
      </p:sp>
      <p:sp>
        <p:nvSpPr>
          <p:cNvPr id="25" name="Rounded Rectangle 24"/>
          <p:cNvSpPr/>
          <p:nvPr/>
        </p:nvSpPr>
        <p:spPr>
          <a:xfrm>
            <a:off x="4658653" y="3963015"/>
            <a:ext cx="3298432" cy="57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2"/>
                </a:solidFill>
              </a:rPr>
              <a:t>FOLFIRI+BEV</a:t>
            </a:r>
            <a:r>
              <a:rPr lang="en-NZ" sz="1200" b="1" dirty="0">
                <a:solidFill>
                  <a:schemeClr val="tx2"/>
                </a:solidFill>
              </a:rPr>
              <a:t/>
            </a:r>
            <a:br>
              <a:rPr lang="en-NZ" sz="1200" b="1" dirty="0">
                <a:solidFill>
                  <a:schemeClr val="tx2"/>
                </a:solidFill>
              </a:rPr>
            </a:br>
            <a:r>
              <a:rPr lang="en-NZ" sz="1200" dirty="0">
                <a:solidFill>
                  <a:schemeClr val="tx2"/>
                </a:solidFill>
              </a:rPr>
              <a:t>(</a:t>
            </a:r>
            <a:r>
              <a:rPr lang="en-NZ" sz="1200" dirty="0" smtClean="0">
                <a:solidFill>
                  <a:schemeClr val="tx2"/>
                </a:solidFill>
              </a:rPr>
              <a:t>5 mg/kg iv 30–90 min q2w)</a:t>
            </a:r>
            <a:endParaRPr lang="en-NZ" sz="1200" dirty="0">
              <a:solidFill>
                <a:schemeClr val="tx2"/>
              </a:solidFill>
            </a:endParaRPr>
          </a:p>
        </p:txBody>
      </p:sp>
      <p:sp>
        <p:nvSpPr>
          <p:cNvPr id="15" name="Rectangle 9"/>
          <p:cNvSpPr txBox="1">
            <a:spLocks noChangeArrowheads="1"/>
          </p:cNvSpPr>
          <p:nvPr/>
        </p:nvSpPr>
        <p:spPr bwMode="auto">
          <a:xfrm>
            <a:off x="485775" y="5314325"/>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Primary endpoint</a:t>
            </a:r>
          </a:p>
          <a:p>
            <a:r>
              <a:rPr lang="en-GB" sz="1400" kern="0" dirty="0" smtClean="0"/>
              <a:t>ORR</a:t>
            </a:r>
          </a:p>
        </p:txBody>
      </p:sp>
      <p:sp>
        <p:nvSpPr>
          <p:cNvPr id="16" name="Rectangle 9"/>
          <p:cNvSpPr txBox="1">
            <a:spLocks noChangeArrowheads="1"/>
          </p:cNvSpPr>
          <p:nvPr/>
        </p:nvSpPr>
        <p:spPr bwMode="auto">
          <a:xfrm>
            <a:off x="4648200" y="5314325"/>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Secondary endpoints</a:t>
            </a:r>
          </a:p>
          <a:p>
            <a:r>
              <a:rPr lang="en-NZ" sz="1400" kern="0" dirty="0"/>
              <a:t>PFS, OS, time to failure of </a:t>
            </a:r>
            <a:r>
              <a:rPr lang="en-NZ" sz="1400" kern="0" dirty="0" smtClean="0"/>
              <a:t>strategy, safety</a:t>
            </a:r>
            <a:endParaRPr lang="en-GB" sz="1400" kern="0" dirty="0" smtClean="0"/>
          </a:p>
          <a:p>
            <a:endParaRPr lang="en-GB" sz="1400" kern="0" dirty="0" smtClean="0"/>
          </a:p>
        </p:txBody>
      </p:sp>
    </p:spTree>
    <p:extLst>
      <p:ext uri="{BB962C8B-B14F-4D97-AF65-F5344CB8AC3E}">
        <p14:creationId xmlns:p14="http://schemas.microsoft.com/office/powerpoint/2010/main" val="38171094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2278: Metachronous peritoneal carcinomatosis after curative treatment of colorectal cancer – </a:t>
            </a:r>
            <a:r>
              <a:rPr lang="en-GB" sz="1800" i="1" dirty="0" smtClean="0"/>
              <a:t>Van </a:t>
            </a:r>
            <a:r>
              <a:rPr lang="en-GB" sz="1800" i="1" dirty="0" err="1" smtClean="0"/>
              <a:t>Gestel</a:t>
            </a:r>
            <a:r>
              <a:rPr lang="en-GB" sz="1800" i="1" dirty="0" smtClean="0"/>
              <a:t> YRBM et al</a:t>
            </a:r>
            <a:endParaRPr lang="en-GB" sz="1800" i="1" dirty="0"/>
          </a:p>
        </p:txBody>
      </p:sp>
      <p:sp>
        <p:nvSpPr>
          <p:cNvPr id="3" name="Content Placeholder 2"/>
          <p:cNvSpPr>
            <a:spLocks noGrp="1"/>
          </p:cNvSpPr>
          <p:nvPr>
            <p:ph idx="1"/>
          </p:nvPr>
        </p:nvSpPr>
        <p:spPr/>
        <p:txBody>
          <a:bodyPr/>
          <a:lstStyle/>
          <a:p>
            <a:r>
              <a:rPr lang="en-GB" sz="1800" dirty="0" smtClean="0"/>
              <a:t>Key results (continued)</a:t>
            </a:r>
            <a:br>
              <a:rPr lang="en-GB" sz="1800" dirty="0" smtClean="0"/>
            </a:br>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r>
              <a:rPr lang="en-GB" sz="1800" b="1" dirty="0" smtClean="0"/>
              <a:t>Conclusion</a:t>
            </a:r>
          </a:p>
          <a:p>
            <a:pPr lvl="1"/>
            <a:r>
              <a:rPr lang="en-GB" sz="1800" b="1" dirty="0" smtClean="0"/>
              <a:t>Identifying patients at high risk of developing metachronous peritoneal carcinomatosis may enable tailor-made follow-up and improve treatment outcomes</a:t>
            </a:r>
            <a:endParaRPr lang="en-GB" sz="1800" b="1" dirty="0"/>
          </a:p>
        </p:txBody>
      </p:sp>
      <p:grpSp>
        <p:nvGrpSpPr>
          <p:cNvPr id="11" name="Group 10"/>
          <p:cNvGrpSpPr/>
          <p:nvPr/>
        </p:nvGrpSpPr>
        <p:grpSpPr>
          <a:xfrm>
            <a:off x="1057005" y="1899265"/>
            <a:ext cx="3061174" cy="2771760"/>
            <a:chOff x="1893167" y="1722120"/>
            <a:chExt cx="5902093" cy="4130040"/>
          </a:xfrm>
        </p:grpSpPr>
        <p:sp>
          <p:nvSpPr>
            <p:cNvPr id="31" name="Freeform 30"/>
            <p:cNvSpPr/>
            <p:nvPr/>
          </p:nvSpPr>
          <p:spPr>
            <a:xfrm>
              <a:off x="1893167" y="1722120"/>
              <a:ext cx="1642513" cy="2870200"/>
            </a:xfrm>
            <a:custGeom>
              <a:avLst/>
              <a:gdLst>
                <a:gd name="connsiteX0" fmla="*/ 11833 w 1642513"/>
                <a:gd name="connsiteY0" fmla="*/ 0 h 2870200"/>
                <a:gd name="connsiteX1" fmla="*/ 6753 w 1642513"/>
                <a:gd name="connsiteY1" fmla="*/ 157480 h 2870200"/>
                <a:gd name="connsiteX2" fmla="*/ 11833 w 1642513"/>
                <a:gd name="connsiteY2" fmla="*/ 172720 h 2870200"/>
                <a:gd name="connsiteX3" fmla="*/ 27073 w 1642513"/>
                <a:gd name="connsiteY3" fmla="*/ 182880 h 2870200"/>
                <a:gd name="connsiteX4" fmla="*/ 52473 w 1642513"/>
                <a:gd name="connsiteY4" fmla="*/ 228600 h 2870200"/>
                <a:gd name="connsiteX5" fmla="*/ 62633 w 1642513"/>
                <a:gd name="connsiteY5" fmla="*/ 289560 h 2870200"/>
                <a:gd name="connsiteX6" fmla="*/ 67713 w 1642513"/>
                <a:gd name="connsiteY6" fmla="*/ 320040 h 2870200"/>
                <a:gd name="connsiteX7" fmla="*/ 82953 w 1642513"/>
                <a:gd name="connsiteY7" fmla="*/ 370840 h 2870200"/>
                <a:gd name="connsiteX8" fmla="*/ 93113 w 1642513"/>
                <a:gd name="connsiteY8" fmla="*/ 406400 h 2870200"/>
                <a:gd name="connsiteX9" fmla="*/ 103273 w 1642513"/>
                <a:gd name="connsiteY9" fmla="*/ 426720 h 2870200"/>
                <a:gd name="connsiteX10" fmla="*/ 113433 w 1642513"/>
                <a:gd name="connsiteY10" fmla="*/ 457200 h 2870200"/>
                <a:gd name="connsiteX11" fmla="*/ 118513 w 1642513"/>
                <a:gd name="connsiteY11" fmla="*/ 472440 h 2870200"/>
                <a:gd name="connsiteX12" fmla="*/ 123593 w 1642513"/>
                <a:gd name="connsiteY12" fmla="*/ 487680 h 2870200"/>
                <a:gd name="connsiteX13" fmla="*/ 128673 w 1642513"/>
                <a:gd name="connsiteY13" fmla="*/ 502920 h 2870200"/>
                <a:gd name="connsiteX14" fmla="*/ 133753 w 1642513"/>
                <a:gd name="connsiteY14" fmla="*/ 574040 h 2870200"/>
                <a:gd name="connsiteX15" fmla="*/ 148993 w 1642513"/>
                <a:gd name="connsiteY15" fmla="*/ 619760 h 2870200"/>
                <a:gd name="connsiteX16" fmla="*/ 174393 w 1642513"/>
                <a:gd name="connsiteY16" fmla="*/ 695960 h 2870200"/>
                <a:gd name="connsiteX17" fmla="*/ 179473 w 1642513"/>
                <a:gd name="connsiteY17" fmla="*/ 726440 h 2870200"/>
                <a:gd name="connsiteX18" fmla="*/ 189633 w 1642513"/>
                <a:gd name="connsiteY18" fmla="*/ 756920 h 2870200"/>
                <a:gd name="connsiteX19" fmla="*/ 194713 w 1642513"/>
                <a:gd name="connsiteY19" fmla="*/ 777240 h 2870200"/>
                <a:gd name="connsiteX20" fmla="*/ 204873 w 1642513"/>
                <a:gd name="connsiteY20" fmla="*/ 807720 h 2870200"/>
                <a:gd name="connsiteX21" fmla="*/ 209953 w 1642513"/>
                <a:gd name="connsiteY21" fmla="*/ 838200 h 2870200"/>
                <a:gd name="connsiteX22" fmla="*/ 220113 w 1642513"/>
                <a:gd name="connsiteY22" fmla="*/ 868680 h 2870200"/>
                <a:gd name="connsiteX23" fmla="*/ 225193 w 1642513"/>
                <a:gd name="connsiteY23" fmla="*/ 883920 h 2870200"/>
                <a:gd name="connsiteX24" fmla="*/ 235353 w 1642513"/>
                <a:gd name="connsiteY24" fmla="*/ 899160 h 2870200"/>
                <a:gd name="connsiteX25" fmla="*/ 250593 w 1642513"/>
                <a:gd name="connsiteY25" fmla="*/ 944880 h 2870200"/>
                <a:gd name="connsiteX26" fmla="*/ 260753 w 1642513"/>
                <a:gd name="connsiteY26" fmla="*/ 960120 h 2870200"/>
                <a:gd name="connsiteX27" fmla="*/ 281073 w 1642513"/>
                <a:gd name="connsiteY27" fmla="*/ 1005840 h 2870200"/>
                <a:gd name="connsiteX28" fmla="*/ 286153 w 1642513"/>
                <a:gd name="connsiteY28" fmla="*/ 1046480 h 2870200"/>
                <a:gd name="connsiteX29" fmla="*/ 296313 w 1642513"/>
                <a:gd name="connsiteY29" fmla="*/ 1076960 h 2870200"/>
                <a:gd name="connsiteX30" fmla="*/ 301393 w 1642513"/>
                <a:gd name="connsiteY30" fmla="*/ 1092200 h 2870200"/>
                <a:gd name="connsiteX31" fmla="*/ 311553 w 1642513"/>
                <a:gd name="connsiteY31" fmla="*/ 1107440 h 2870200"/>
                <a:gd name="connsiteX32" fmla="*/ 321713 w 1642513"/>
                <a:gd name="connsiteY32" fmla="*/ 1163320 h 2870200"/>
                <a:gd name="connsiteX33" fmla="*/ 336953 w 1642513"/>
                <a:gd name="connsiteY33" fmla="*/ 1209040 h 2870200"/>
                <a:gd name="connsiteX34" fmla="*/ 342033 w 1642513"/>
                <a:gd name="connsiteY34" fmla="*/ 1224280 h 2870200"/>
                <a:gd name="connsiteX35" fmla="*/ 347113 w 1642513"/>
                <a:gd name="connsiteY35" fmla="*/ 1239520 h 2870200"/>
                <a:gd name="connsiteX36" fmla="*/ 357273 w 1642513"/>
                <a:gd name="connsiteY36" fmla="*/ 1254760 h 2870200"/>
                <a:gd name="connsiteX37" fmla="*/ 372513 w 1642513"/>
                <a:gd name="connsiteY37" fmla="*/ 1290320 h 2870200"/>
                <a:gd name="connsiteX38" fmla="*/ 377593 w 1642513"/>
                <a:gd name="connsiteY38" fmla="*/ 1310640 h 2870200"/>
                <a:gd name="connsiteX39" fmla="*/ 387753 w 1642513"/>
                <a:gd name="connsiteY39" fmla="*/ 1341120 h 2870200"/>
                <a:gd name="connsiteX40" fmla="*/ 392833 w 1642513"/>
                <a:gd name="connsiteY40" fmla="*/ 1361440 h 2870200"/>
                <a:gd name="connsiteX41" fmla="*/ 402993 w 1642513"/>
                <a:gd name="connsiteY41" fmla="*/ 1407160 h 2870200"/>
                <a:gd name="connsiteX42" fmla="*/ 413153 w 1642513"/>
                <a:gd name="connsiteY42" fmla="*/ 1437640 h 2870200"/>
                <a:gd name="connsiteX43" fmla="*/ 423313 w 1642513"/>
                <a:gd name="connsiteY43" fmla="*/ 1468120 h 2870200"/>
                <a:gd name="connsiteX44" fmla="*/ 428393 w 1642513"/>
                <a:gd name="connsiteY44" fmla="*/ 1483360 h 2870200"/>
                <a:gd name="connsiteX45" fmla="*/ 433473 w 1642513"/>
                <a:gd name="connsiteY45" fmla="*/ 1498600 h 2870200"/>
                <a:gd name="connsiteX46" fmla="*/ 443633 w 1642513"/>
                <a:gd name="connsiteY46" fmla="*/ 1513840 h 2870200"/>
                <a:gd name="connsiteX47" fmla="*/ 453793 w 1642513"/>
                <a:gd name="connsiteY47" fmla="*/ 1544320 h 2870200"/>
                <a:gd name="connsiteX48" fmla="*/ 458873 w 1642513"/>
                <a:gd name="connsiteY48" fmla="*/ 1559560 h 2870200"/>
                <a:gd name="connsiteX49" fmla="*/ 479193 w 1642513"/>
                <a:gd name="connsiteY49" fmla="*/ 1590040 h 2870200"/>
                <a:gd name="connsiteX50" fmla="*/ 484273 w 1642513"/>
                <a:gd name="connsiteY50" fmla="*/ 1605280 h 2870200"/>
                <a:gd name="connsiteX51" fmla="*/ 504593 w 1642513"/>
                <a:gd name="connsiteY51" fmla="*/ 1635760 h 2870200"/>
                <a:gd name="connsiteX52" fmla="*/ 514753 w 1642513"/>
                <a:gd name="connsiteY52" fmla="*/ 1651000 h 2870200"/>
                <a:gd name="connsiteX53" fmla="*/ 524913 w 1642513"/>
                <a:gd name="connsiteY53" fmla="*/ 1681480 h 2870200"/>
                <a:gd name="connsiteX54" fmla="*/ 529993 w 1642513"/>
                <a:gd name="connsiteY54" fmla="*/ 1696720 h 2870200"/>
                <a:gd name="connsiteX55" fmla="*/ 560473 w 1642513"/>
                <a:gd name="connsiteY55" fmla="*/ 1742440 h 2870200"/>
                <a:gd name="connsiteX56" fmla="*/ 570633 w 1642513"/>
                <a:gd name="connsiteY56" fmla="*/ 1757680 h 2870200"/>
                <a:gd name="connsiteX57" fmla="*/ 580793 w 1642513"/>
                <a:gd name="connsiteY57" fmla="*/ 1788160 h 2870200"/>
                <a:gd name="connsiteX58" fmla="*/ 601113 w 1642513"/>
                <a:gd name="connsiteY58" fmla="*/ 1818640 h 2870200"/>
                <a:gd name="connsiteX59" fmla="*/ 621433 w 1642513"/>
                <a:gd name="connsiteY59" fmla="*/ 1864360 h 2870200"/>
                <a:gd name="connsiteX60" fmla="*/ 626513 w 1642513"/>
                <a:gd name="connsiteY60" fmla="*/ 1884680 h 2870200"/>
                <a:gd name="connsiteX61" fmla="*/ 641753 w 1642513"/>
                <a:gd name="connsiteY61" fmla="*/ 1930400 h 2870200"/>
                <a:gd name="connsiteX62" fmla="*/ 651913 w 1642513"/>
                <a:gd name="connsiteY62" fmla="*/ 1945640 h 2870200"/>
                <a:gd name="connsiteX63" fmla="*/ 656993 w 1642513"/>
                <a:gd name="connsiteY63" fmla="*/ 1965960 h 2870200"/>
                <a:gd name="connsiteX64" fmla="*/ 682393 w 1642513"/>
                <a:gd name="connsiteY64" fmla="*/ 1996440 h 2870200"/>
                <a:gd name="connsiteX65" fmla="*/ 692553 w 1642513"/>
                <a:gd name="connsiteY65" fmla="*/ 2011680 h 2870200"/>
                <a:gd name="connsiteX66" fmla="*/ 697633 w 1642513"/>
                <a:gd name="connsiteY66" fmla="*/ 2026920 h 2870200"/>
                <a:gd name="connsiteX67" fmla="*/ 728113 w 1642513"/>
                <a:gd name="connsiteY67" fmla="*/ 2072640 h 2870200"/>
                <a:gd name="connsiteX68" fmla="*/ 738273 w 1642513"/>
                <a:gd name="connsiteY68" fmla="*/ 2087880 h 2870200"/>
                <a:gd name="connsiteX69" fmla="*/ 768753 w 1642513"/>
                <a:gd name="connsiteY69" fmla="*/ 2118360 h 2870200"/>
                <a:gd name="connsiteX70" fmla="*/ 799233 w 1642513"/>
                <a:gd name="connsiteY70" fmla="*/ 2164080 h 2870200"/>
                <a:gd name="connsiteX71" fmla="*/ 814473 w 1642513"/>
                <a:gd name="connsiteY71" fmla="*/ 2174240 h 2870200"/>
                <a:gd name="connsiteX72" fmla="*/ 855113 w 1642513"/>
                <a:gd name="connsiteY72" fmla="*/ 2235200 h 2870200"/>
                <a:gd name="connsiteX73" fmla="*/ 870353 w 1642513"/>
                <a:gd name="connsiteY73" fmla="*/ 2245360 h 2870200"/>
                <a:gd name="connsiteX74" fmla="*/ 890673 w 1642513"/>
                <a:gd name="connsiteY74" fmla="*/ 2275840 h 2870200"/>
                <a:gd name="connsiteX75" fmla="*/ 895753 w 1642513"/>
                <a:gd name="connsiteY75" fmla="*/ 2291080 h 2870200"/>
                <a:gd name="connsiteX76" fmla="*/ 916073 w 1642513"/>
                <a:gd name="connsiteY76" fmla="*/ 2321560 h 2870200"/>
                <a:gd name="connsiteX77" fmla="*/ 921153 w 1642513"/>
                <a:gd name="connsiteY77" fmla="*/ 2336800 h 2870200"/>
                <a:gd name="connsiteX78" fmla="*/ 941473 w 1642513"/>
                <a:gd name="connsiteY78" fmla="*/ 2367280 h 2870200"/>
                <a:gd name="connsiteX79" fmla="*/ 951633 w 1642513"/>
                <a:gd name="connsiteY79" fmla="*/ 2382520 h 2870200"/>
                <a:gd name="connsiteX80" fmla="*/ 966873 w 1642513"/>
                <a:gd name="connsiteY80" fmla="*/ 2397760 h 2870200"/>
                <a:gd name="connsiteX81" fmla="*/ 987193 w 1642513"/>
                <a:gd name="connsiteY81" fmla="*/ 2428240 h 2870200"/>
                <a:gd name="connsiteX82" fmla="*/ 997353 w 1642513"/>
                <a:gd name="connsiteY82" fmla="*/ 2443480 h 2870200"/>
                <a:gd name="connsiteX83" fmla="*/ 1012593 w 1642513"/>
                <a:gd name="connsiteY83" fmla="*/ 2453640 h 2870200"/>
                <a:gd name="connsiteX84" fmla="*/ 1053233 w 1642513"/>
                <a:gd name="connsiteY84" fmla="*/ 2514600 h 2870200"/>
                <a:gd name="connsiteX85" fmla="*/ 1058313 w 1642513"/>
                <a:gd name="connsiteY85" fmla="*/ 2529840 h 2870200"/>
                <a:gd name="connsiteX86" fmla="*/ 1119273 w 1642513"/>
                <a:gd name="connsiteY86" fmla="*/ 2580640 h 2870200"/>
                <a:gd name="connsiteX87" fmla="*/ 1149753 w 1642513"/>
                <a:gd name="connsiteY87" fmla="*/ 2606040 h 2870200"/>
                <a:gd name="connsiteX88" fmla="*/ 1164993 w 1642513"/>
                <a:gd name="connsiteY88" fmla="*/ 2621280 h 2870200"/>
                <a:gd name="connsiteX89" fmla="*/ 1195473 w 1642513"/>
                <a:gd name="connsiteY89" fmla="*/ 2631440 h 2870200"/>
                <a:gd name="connsiteX90" fmla="*/ 1231033 w 1642513"/>
                <a:gd name="connsiteY90" fmla="*/ 2646680 h 2870200"/>
                <a:gd name="connsiteX91" fmla="*/ 1246273 w 1642513"/>
                <a:gd name="connsiteY91" fmla="*/ 2656840 h 2870200"/>
                <a:gd name="connsiteX92" fmla="*/ 1261513 w 1642513"/>
                <a:gd name="connsiteY92" fmla="*/ 2661920 h 2870200"/>
                <a:gd name="connsiteX93" fmla="*/ 1276753 w 1642513"/>
                <a:gd name="connsiteY93" fmla="*/ 2672080 h 2870200"/>
                <a:gd name="connsiteX94" fmla="*/ 1297073 w 1642513"/>
                <a:gd name="connsiteY94" fmla="*/ 2682240 h 2870200"/>
                <a:gd name="connsiteX95" fmla="*/ 1327553 w 1642513"/>
                <a:gd name="connsiteY95" fmla="*/ 2702560 h 2870200"/>
                <a:gd name="connsiteX96" fmla="*/ 1358033 w 1642513"/>
                <a:gd name="connsiteY96" fmla="*/ 2717800 h 2870200"/>
                <a:gd name="connsiteX97" fmla="*/ 1373273 w 1642513"/>
                <a:gd name="connsiteY97" fmla="*/ 2727960 h 2870200"/>
                <a:gd name="connsiteX98" fmla="*/ 1393593 w 1642513"/>
                <a:gd name="connsiteY98" fmla="*/ 2743200 h 2870200"/>
                <a:gd name="connsiteX99" fmla="*/ 1413913 w 1642513"/>
                <a:gd name="connsiteY99" fmla="*/ 2748280 h 2870200"/>
                <a:gd name="connsiteX100" fmla="*/ 1429153 w 1642513"/>
                <a:gd name="connsiteY100" fmla="*/ 2753360 h 2870200"/>
                <a:gd name="connsiteX101" fmla="*/ 1464713 w 1642513"/>
                <a:gd name="connsiteY101" fmla="*/ 2773680 h 2870200"/>
                <a:gd name="connsiteX102" fmla="*/ 1479953 w 1642513"/>
                <a:gd name="connsiteY102" fmla="*/ 2778760 h 2870200"/>
                <a:gd name="connsiteX103" fmla="*/ 1525673 w 1642513"/>
                <a:gd name="connsiteY103" fmla="*/ 2804160 h 2870200"/>
                <a:gd name="connsiteX104" fmla="*/ 1540913 w 1642513"/>
                <a:gd name="connsiteY104" fmla="*/ 2809240 h 2870200"/>
                <a:gd name="connsiteX105" fmla="*/ 1556153 w 1642513"/>
                <a:gd name="connsiteY105" fmla="*/ 2819400 h 2870200"/>
                <a:gd name="connsiteX106" fmla="*/ 1566313 w 1642513"/>
                <a:gd name="connsiteY106" fmla="*/ 2834640 h 2870200"/>
                <a:gd name="connsiteX107" fmla="*/ 1581553 w 1642513"/>
                <a:gd name="connsiteY107" fmla="*/ 2839720 h 2870200"/>
                <a:gd name="connsiteX108" fmla="*/ 1612033 w 1642513"/>
                <a:gd name="connsiteY108" fmla="*/ 2854960 h 2870200"/>
                <a:gd name="connsiteX109" fmla="*/ 1627273 w 1642513"/>
                <a:gd name="connsiteY109" fmla="*/ 2865120 h 2870200"/>
                <a:gd name="connsiteX110" fmla="*/ 1642513 w 1642513"/>
                <a:gd name="connsiteY110" fmla="*/ 2870200 h 28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42513" h="2870200">
                  <a:moveTo>
                    <a:pt x="11833" y="0"/>
                  </a:moveTo>
                  <a:cubicBezTo>
                    <a:pt x="-3793" y="78132"/>
                    <a:pt x="-2273" y="49172"/>
                    <a:pt x="6753" y="157480"/>
                  </a:cubicBezTo>
                  <a:cubicBezTo>
                    <a:pt x="7198" y="162816"/>
                    <a:pt x="8488" y="168539"/>
                    <a:pt x="11833" y="172720"/>
                  </a:cubicBezTo>
                  <a:cubicBezTo>
                    <a:pt x="15647" y="177488"/>
                    <a:pt x="21993" y="179493"/>
                    <a:pt x="27073" y="182880"/>
                  </a:cubicBezTo>
                  <a:cubicBezTo>
                    <a:pt x="50363" y="217815"/>
                    <a:pt x="43532" y="201776"/>
                    <a:pt x="52473" y="228600"/>
                  </a:cubicBezTo>
                  <a:cubicBezTo>
                    <a:pt x="62208" y="296743"/>
                    <a:pt x="52729" y="235086"/>
                    <a:pt x="62633" y="289560"/>
                  </a:cubicBezTo>
                  <a:cubicBezTo>
                    <a:pt x="64476" y="299694"/>
                    <a:pt x="65693" y="309940"/>
                    <a:pt x="67713" y="320040"/>
                  </a:cubicBezTo>
                  <a:cubicBezTo>
                    <a:pt x="75776" y="360354"/>
                    <a:pt x="69994" y="319004"/>
                    <a:pt x="82953" y="370840"/>
                  </a:cubicBezTo>
                  <a:cubicBezTo>
                    <a:pt x="85531" y="381151"/>
                    <a:pt x="88740" y="396197"/>
                    <a:pt x="93113" y="406400"/>
                  </a:cubicBezTo>
                  <a:cubicBezTo>
                    <a:pt x="96096" y="413361"/>
                    <a:pt x="100461" y="419689"/>
                    <a:pt x="103273" y="426720"/>
                  </a:cubicBezTo>
                  <a:cubicBezTo>
                    <a:pt x="107250" y="436664"/>
                    <a:pt x="110046" y="447040"/>
                    <a:pt x="113433" y="457200"/>
                  </a:cubicBezTo>
                  <a:lnTo>
                    <a:pt x="118513" y="472440"/>
                  </a:lnTo>
                  <a:lnTo>
                    <a:pt x="123593" y="487680"/>
                  </a:lnTo>
                  <a:lnTo>
                    <a:pt x="128673" y="502920"/>
                  </a:lnTo>
                  <a:cubicBezTo>
                    <a:pt x="130366" y="526627"/>
                    <a:pt x="130227" y="550536"/>
                    <a:pt x="133753" y="574040"/>
                  </a:cubicBezTo>
                  <a:lnTo>
                    <a:pt x="148993" y="619760"/>
                  </a:lnTo>
                  <a:lnTo>
                    <a:pt x="174393" y="695960"/>
                  </a:lnTo>
                  <a:cubicBezTo>
                    <a:pt x="177650" y="705732"/>
                    <a:pt x="176975" y="716447"/>
                    <a:pt x="179473" y="726440"/>
                  </a:cubicBezTo>
                  <a:cubicBezTo>
                    <a:pt x="182070" y="736830"/>
                    <a:pt x="186246" y="746760"/>
                    <a:pt x="189633" y="756920"/>
                  </a:cubicBezTo>
                  <a:cubicBezTo>
                    <a:pt x="191841" y="763544"/>
                    <a:pt x="192707" y="770553"/>
                    <a:pt x="194713" y="777240"/>
                  </a:cubicBezTo>
                  <a:cubicBezTo>
                    <a:pt x="197790" y="787498"/>
                    <a:pt x="203112" y="797156"/>
                    <a:pt x="204873" y="807720"/>
                  </a:cubicBezTo>
                  <a:cubicBezTo>
                    <a:pt x="206566" y="817880"/>
                    <a:pt x="207455" y="828207"/>
                    <a:pt x="209953" y="838200"/>
                  </a:cubicBezTo>
                  <a:cubicBezTo>
                    <a:pt x="212550" y="848590"/>
                    <a:pt x="216726" y="858520"/>
                    <a:pt x="220113" y="868680"/>
                  </a:cubicBezTo>
                  <a:cubicBezTo>
                    <a:pt x="221806" y="873760"/>
                    <a:pt x="222223" y="879465"/>
                    <a:pt x="225193" y="883920"/>
                  </a:cubicBezTo>
                  <a:cubicBezTo>
                    <a:pt x="228580" y="889000"/>
                    <a:pt x="232873" y="893581"/>
                    <a:pt x="235353" y="899160"/>
                  </a:cubicBezTo>
                  <a:lnTo>
                    <a:pt x="250593" y="944880"/>
                  </a:lnTo>
                  <a:cubicBezTo>
                    <a:pt x="252524" y="950672"/>
                    <a:pt x="258273" y="954541"/>
                    <a:pt x="260753" y="960120"/>
                  </a:cubicBezTo>
                  <a:cubicBezTo>
                    <a:pt x="284934" y="1014528"/>
                    <a:pt x="258080" y="971350"/>
                    <a:pt x="281073" y="1005840"/>
                  </a:cubicBezTo>
                  <a:cubicBezTo>
                    <a:pt x="282766" y="1019387"/>
                    <a:pt x="283292" y="1033131"/>
                    <a:pt x="286153" y="1046480"/>
                  </a:cubicBezTo>
                  <a:cubicBezTo>
                    <a:pt x="288397" y="1056952"/>
                    <a:pt x="292926" y="1066800"/>
                    <a:pt x="296313" y="1076960"/>
                  </a:cubicBezTo>
                  <a:lnTo>
                    <a:pt x="301393" y="1092200"/>
                  </a:lnTo>
                  <a:cubicBezTo>
                    <a:pt x="303324" y="1097992"/>
                    <a:pt x="308166" y="1102360"/>
                    <a:pt x="311553" y="1107440"/>
                  </a:cubicBezTo>
                  <a:cubicBezTo>
                    <a:pt x="313213" y="1117397"/>
                    <a:pt x="318670" y="1152163"/>
                    <a:pt x="321713" y="1163320"/>
                  </a:cubicBezTo>
                  <a:lnTo>
                    <a:pt x="336953" y="1209040"/>
                  </a:lnTo>
                  <a:lnTo>
                    <a:pt x="342033" y="1224280"/>
                  </a:lnTo>
                  <a:cubicBezTo>
                    <a:pt x="343726" y="1229360"/>
                    <a:pt x="344143" y="1235065"/>
                    <a:pt x="347113" y="1239520"/>
                  </a:cubicBezTo>
                  <a:lnTo>
                    <a:pt x="357273" y="1254760"/>
                  </a:lnTo>
                  <a:cubicBezTo>
                    <a:pt x="371857" y="1313097"/>
                    <a:pt x="351464" y="1241205"/>
                    <a:pt x="372513" y="1290320"/>
                  </a:cubicBezTo>
                  <a:cubicBezTo>
                    <a:pt x="375263" y="1296737"/>
                    <a:pt x="375587" y="1303953"/>
                    <a:pt x="377593" y="1310640"/>
                  </a:cubicBezTo>
                  <a:cubicBezTo>
                    <a:pt x="380670" y="1320898"/>
                    <a:pt x="384366" y="1330960"/>
                    <a:pt x="387753" y="1341120"/>
                  </a:cubicBezTo>
                  <a:cubicBezTo>
                    <a:pt x="389961" y="1347744"/>
                    <a:pt x="391318" y="1354624"/>
                    <a:pt x="392833" y="1361440"/>
                  </a:cubicBezTo>
                  <a:cubicBezTo>
                    <a:pt x="396976" y="1380085"/>
                    <a:pt x="397683" y="1389461"/>
                    <a:pt x="402993" y="1407160"/>
                  </a:cubicBezTo>
                  <a:cubicBezTo>
                    <a:pt x="406070" y="1417418"/>
                    <a:pt x="409766" y="1427480"/>
                    <a:pt x="413153" y="1437640"/>
                  </a:cubicBezTo>
                  <a:lnTo>
                    <a:pt x="423313" y="1468120"/>
                  </a:lnTo>
                  <a:lnTo>
                    <a:pt x="428393" y="1483360"/>
                  </a:lnTo>
                  <a:cubicBezTo>
                    <a:pt x="430086" y="1488440"/>
                    <a:pt x="430503" y="1494145"/>
                    <a:pt x="433473" y="1498600"/>
                  </a:cubicBezTo>
                  <a:cubicBezTo>
                    <a:pt x="436860" y="1503680"/>
                    <a:pt x="441153" y="1508261"/>
                    <a:pt x="443633" y="1513840"/>
                  </a:cubicBezTo>
                  <a:cubicBezTo>
                    <a:pt x="447983" y="1523627"/>
                    <a:pt x="450406" y="1534160"/>
                    <a:pt x="453793" y="1544320"/>
                  </a:cubicBezTo>
                  <a:cubicBezTo>
                    <a:pt x="455486" y="1549400"/>
                    <a:pt x="455903" y="1555105"/>
                    <a:pt x="458873" y="1559560"/>
                  </a:cubicBezTo>
                  <a:cubicBezTo>
                    <a:pt x="465646" y="1569720"/>
                    <a:pt x="475332" y="1578456"/>
                    <a:pt x="479193" y="1590040"/>
                  </a:cubicBezTo>
                  <a:cubicBezTo>
                    <a:pt x="480886" y="1595120"/>
                    <a:pt x="481672" y="1600599"/>
                    <a:pt x="484273" y="1605280"/>
                  </a:cubicBezTo>
                  <a:cubicBezTo>
                    <a:pt x="490203" y="1615954"/>
                    <a:pt x="497820" y="1625600"/>
                    <a:pt x="504593" y="1635760"/>
                  </a:cubicBezTo>
                  <a:lnTo>
                    <a:pt x="514753" y="1651000"/>
                  </a:lnTo>
                  <a:cubicBezTo>
                    <a:pt x="520694" y="1659911"/>
                    <a:pt x="521526" y="1671320"/>
                    <a:pt x="524913" y="1681480"/>
                  </a:cubicBezTo>
                  <a:cubicBezTo>
                    <a:pt x="526606" y="1686560"/>
                    <a:pt x="527023" y="1692265"/>
                    <a:pt x="529993" y="1696720"/>
                  </a:cubicBezTo>
                  <a:lnTo>
                    <a:pt x="560473" y="1742440"/>
                  </a:lnTo>
                  <a:cubicBezTo>
                    <a:pt x="563860" y="1747520"/>
                    <a:pt x="568702" y="1751888"/>
                    <a:pt x="570633" y="1757680"/>
                  </a:cubicBezTo>
                  <a:lnTo>
                    <a:pt x="580793" y="1788160"/>
                  </a:lnTo>
                  <a:cubicBezTo>
                    <a:pt x="584654" y="1799744"/>
                    <a:pt x="597252" y="1807056"/>
                    <a:pt x="601113" y="1818640"/>
                  </a:cubicBezTo>
                  <a:cubicBezTo>
                    <a:pt x="613204" y="1854912"/>
                    <a:pt x="605332" y="1840209"/>
                    <a:pt x="621433" y="1864360"/>
                  </a:cubicBezTo>
                  <a:cubicBezTo>
                    <a:pt x="623126" y="1871133"/>
                    <a:pt x="624507" y="1877993"/>
                    <a:pt x="626513" y="1884680"/>
                  </a:cubicBezTo>
                  <a:lnTo>
                    <a:pt x="641753" y="1930400"/>
                  </a:lnTo>
                  <a:cubicBezTo>
                    <a:pt x="643684" y="1936192"/>
                    <a:pt x="648526" y="1940560"/>
                    <a:pt x="651913" y="1945640"/>
                  </a:cubicBezTo>
                  <a:cubicBezTo>
                    <a:pt x="653606" y="1952413"/>
                    <a:pt x="654243" y="1959543"/>
                    <a:pt x="656993" y="1965960"/>
                  </a:cubicBezTo>
                  <a:cubicBezTo>
                    <a:pt x="663670" y="1981540"/>
                    <a:pt x="671623" y="1983516"/>
                    <a:pt x="682393" y="1996440"/>
                  </a:cubicBezTo>
                  <a:cubicBezTo>
                    <a:pt x="686302" y="2001130"/>
                    <a:pt x="689823" y="2006219"/>
                    <a:pt x="692553" y="2011680"/>
                  </a:cubicBezTo>
                  <a:cubicBezTo>
                    <a:pt x="694948" y="2016469"/>
                    <a:pt x="695032" y="2022239"/>
                    <a:pt x="697633" y="2026920"/>
                  </a:cubicBezTo>
                  <a:lnTo>
                    <a:pt x="728113" y="2072640"/>
                  </a:lnTo>
                  <a:cubicBezTo>
                    <a:pt x="731500" y="2077720"/>
                    <a:pt x="733956" y="2083563"/>
                    <a:pt x="738273" y="2087880"/>
                  </a:cubicBezTo>
                  <a:cubicBezTo>
                    <a:pt x="748433" y="2098040"/>
                    <a:pt x="760783" y="2106405"/>
                    <a:pt x="768753" y="2118360"/>
                  </a:cubicBezTo>
                  <a:lnTo>
                    <a:pt x="799233" y="2164080"/>
                  </a:lnTo>
                  <a:cubicBezTo>
                    <a:pt x="802620" y="2169160"/>
                    <a:pt x="809393" y="2170853"/>
                    <a:pt x="814473" y="2174240"/>
                  </a:cubicBezTo>
                  <a:lnTo>
                    <a:pt x="855113" y="2235200"/>
                  </a:lnTo>
                  <a:cubicBezTo>
                    <a:pt x="858500" y="2240280"/>
                    <a:pt x="865273" y="2241973"/>
                    <a:pt x="870353" y="2245360"/>
                  </a:cubicBezTo>
                  <a:lnTo>
                    <a:pt x="890673" y="2275840"/>
                  </a:lnTo>
                  <a:cubicBezTo>
                    <a:pt x="893643" y="2280295"/>
                    <a:pt x="893152" y="2286399"/>
                    <a:pt x="895753" y="2291080"/>
                  </a:cubicBezTo>
                  <a:cubicBezTo>
                    <a:pt x="901683" y="2301754"/>
                    <a:pt x="909300" y="2311400"/>
                    <a:pt x="916073" y="2321560"/>
                  </a:cubicBezTo>
                  <a:cubicBezTo>
                    <a:pt x="919043" y="2326015"/>
                    <a:pt x="918552" y="2332119"/>
                    <a:pt x="921153" y="2336800"/>
                  </a:cubicBezTo>
                  <a:cubicBezTo>
                    <a:pt x="927083" y="2347474"/>
                    <a:pt x="934700" y="2357120"/>
                    <a:pt x="941473" y="2367280"/>
                  </a:cubicBezTo>
                  <a:cubicBezTo>
                    <a:pt x="944860" y="2372360"/>
                    <a:pt x="947316" y="2378203"/>
                    <a:pt x="951633" y="2382520"/>
                  </a:cubicBezTo>
                  <a:cubicBezTo>
                    <a:pt x="956713" y="2387600"/>
                    <a:pt x="962462" y="2392089"/>
                    <a:pt x="966873" y="2397760"/>
                  </a:cubicBezTo>
                  <a:cubicBezTo>
                    <a:pt x="974370" y="2407399"/>
                    <a:pt x="980420" y="2418080"/>
                    <a:pt x="987193" y="2428240"/>
                  </a:cubicBezTo>
                  <a:cubicBezTo>
                    <a:pt x="990580" y="2433320"/>
                    <a:pt x="992273" y="2440093"/>
                    <a:pt x="997353" y="2443480"/>
                  </a:cubicBezTo>
                  <a:lnTo>
                    <a:pt x="1012593" y="2453640"/>
                  </a:lnTo>
                  <a:lnTo>
                    <a:pt x="1053233" y="2514600"/>
                  </a:lnTo>
                  <a:cubicBezTo>
                    <a:pt x="1056203" y="2519055"/>
                    <a:pt x="1055025" y="2525613"/>
                    <a:pt x="1058313" y="2529840"/>
                  </a:cubicBezTo>
                  <a:cubicBezTo>
                    <a:pt x="1116569" y="2604740"/>
                    <a:pt x="1060571" y="2521938"/>
                    <a:pt x="1119273" y="2580640"/>
                  </a:cubicBezTo>
                  <a:cubicBezTo>
                    <a:pt x="1163797" y="2625164"/>
                    <a:pt x="1107318" y="2570677"/>
                    <a:pt x="1149753" y="2606040"/>
                  </a:cubicBezTo>
                  <a:cubicBezTo>
                    <a:pt x="1155272" y="2610639"/>
                    <a:pt x="1158713" y="2617791"/>
                    <a:pt x="1164993" y="2621280"/>
                  </a:cubicBezTo>
                  <a:cubicBezTo>
                    <a:pt x="1174355" y="2626481"/>
                    <a:pt x="1195473" y="2631440"/>
                    <a:pt x="1195473" y="2631440"/>
                  </a:cubicBezTo>
                  <a:cubicBezTo>
                    <a:pt x="1233734" y="2656947"/>
                    <a:pt x="1185108" y="2626998"/>
                    <a:pt x="1231033" y="2646680"/>
                  </a:cubicBezTo>
                  <a:cubicBezTo>
                    <a:pt x="1236645" y="2649085"/>
                    <a:pt x="1240812" y="2654110"/>
                    <a:pt x="1246273" y="2656840"/>
                  </a:cubicBezTo>
                  <a:cubicBezTo>
                    <a:pt x="1251062" y="2659235"/>
                    <a:pt x="1256433" y="2660227"/>
                    <a:pt x="1261513" y="2661920"/>
                  </a:cubicBezTo>
                  <a:cubicBezTo>
                    <a:pt x="1266593" y="2665307"/>
                    <a:pt x="1271452" y="2669051"/>
                    <a:pt x="1276753" y="2672080"/>
                  </a:cubicBezTo>
                  <a:cubicBezTo>
                    <a:pt x="1283328" y="2675837"/>
                    <a:pt x="1290911" y="2677838"/>
                    <a:pt x="1297073" y="2682240"/>
                  </a:cubicBezTo>
                  <a:cubicBezTo>
                    <a:pt x="1330369" y="2706023"/>
                    <a:pt x="1294861" y="2691663"/>
                    <a:pt x="1327553" y="2702560"/>
                  </a:cubicBezTo>
                  <a:cubicBezTo>
                    <a:pt x="1371229" y="2731677"/>
                    <a:pt x="1315969" y="2696768"/>
                    <a:pt x="1358033" y="2717800"/>
                  </a:cubicBezTo>
                  <a:cubicBezTo>
                    <a:pt x="1363494" y="2720530"/>
                    <a:pt x="1368305" y="2724411"/>
                    <a:pt x="1373273" y="2727960"/>
                  </a:cubicBezTo>
                  <a:cubicBezTo>
                    <a:pt x="1380163" y="2732881"/>
                    <a:pt x="1386020" y="2739414"/>
                    <a:pt x="1393593" y="2743200"/>
                  </a:cubicBezTo>
                  <a:cubicBezTo>
                    <a:pt x="1399838" y="2746322"/>
                    <a:pt x="1407200" y="2746362"/>
                    <a:pt x="1413913" y="2748280"/>
                  </a:cubicBezTo>
                  <a:cubicBezTo>
                    <a:pt x="1419062" y="2749751"/>
                    <a:pt x="1424073" y="2751667"/>
                    <a:pt x="1429153" y="2753360"/>
                  </a:cubicBezTo>
                  <a:cubicBezTo>
                    <a:pt x="1444458" y="2763564"/>
                    <a:pt x="1446666" y="2765946"/>
                    <a:pt x="1464713" y="2773680"/>
                  </a:cubicBezTo>
                  <a:cubicBezTo>
                    <a:pt x="1469635" y="2775789"/>
                    <a:pt x="1474873" y="2777067"/>
                    <a:pt x="1479953" y="2778760"/>
                  </a:cubicBezTo>
                  <a:cubicBezTo>
                    <a:pt x="1502766" y="2801573"/>
                    <a:pt x="1488377" y="2791728"/>
                    <a:pt x="1525673" y="2804160"/>
                  </a:cubicBezTo>
                  <a:lnTo>
                    <a:pt x="1540913" y="2809240"/>
                  </a:lnTo>
                  <a:cubicBezTo>
                    <a:pt x="1545993" y="2812627"/>
                    <a:pt x="1551836" y="2815083"/>
                    <a:pt x="1556153" y="2819400"/>
                  </a:cubicBezTo>
                  <a:cubicBezTo>
                    <a:pt x="1560470" y="2823717"/>
                    <a:pt x="1561545" y="2830826"/>
                    <a:pt x="1566313" y="2834640"/>
                  </a:cubicBezTo>
                  <a:cubicBezTo>
                    <a:pt x="1570494" y="2837985"/>
                    <a:pt x="1576473" y="2838027"/>
                    <a:pt x="1581553" y="2839720"/>
                  </a:cubicBezTo>
                  <a:cubicBezTo>
                    <a:pt x="1625229" y="2868837"/>
                    <a:pt x="1569969" y="2833928"/>
                    <a:pt x="1612033" y="2854960"/>
                  </a:cubicBezTo>
                  <a:cubicBezTo>
                    <a:pt x="1617494" y="2857690"/>
                    <a:pt x="1621812" y="2862390"/>
                    <a:pt x="1627273" y="2865120"/>
                  </a:cubicBezTo>
                  <a:cubicBezTo>
                    <a:pt x="1632062" y="2867515"/>
                    <a:pt x="1642513" y="2870200"/>
                    <a:pt x="1642513" y="287020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3507740" y="4584700"/>
              <a:ext cx="1463440" cy="899160"/>
            </a:xfrm>
            <a:custGeom>
              <a:avLst/>
              <a:gdLst>
                <a:gd name="connsiteX0" fmla="*/ 0 w 1463440"/>
                <a:gd name="connsiteY0" fmla="*/ 0 h 899160"/>
                <a:gd name="connsiteX1" fmla="*/ 25400 w 1463440"/>
                <a:gd name="connsiteY1" fmla="*/ 40640 h 899160"/>
                <a:gd name="connsiteX2" fmla="*/ 55880 w 1463440"/>
                <a:gd name="connsiteY2" fmla="*/ 71120 h 899160"/>
                <a:gd name="connsiteX3" fmla="*/ 66040 w 1463440"/>
                <a:gd name="connsiteY3" fmla="*/ 86360 h 899160"/>
                <a:gd name="connsiteX4" fmla="*/ 96520 w 1463440"/>
                <a:gd name="connsiteY4" fmla="*/ 116840 h 899160"/>
                <a:gd name="connsiteX5" fmla="*/ 111760 w 1463440"/>
                <a:gd name="connsiteY5" fmla="*/ 132080 h 899160"/>
                <a:gd name="connsiteX6" fmla="*/ 137160 w 1463440"/>
                <a:gd name="connsiteY6" fmla="*/ 162560 h 899160"/>
                <a:gd name="connsiteX7" fmla="*/ 152400 w 1463440"/>
                <a:gd name="connsiteY7" fmla="*/ 172720 h 899160"/>
                <a:gd name="connsiteX8" fmla="*/ 228600 w 1463440"/>
                <a:gd name="connsiteY8" fmla="*/ 177800 h 899160"/>
                <a:gd name="connsiteX9" fmla="*/ 243840 w 1463440"/>
                <a:gd name="connsiteY9" fmla="*/ 193040 h 899160"/>
                <a:gd name="connsiteX10" fmla="*/ 274320 w 1463440"/>
                <a:gd name="connsiteY10" fmla="*/ 213360 h 899160"/>
                <a:gd name="connsiteX11" fmla="*/ 299720 w 1463440"/>
                <a:gd name="connsiteY11" fmla="*/ 243840 h 899160"/>
                <a:gd name="connsiteX12" fmla="*/ 309880 w 1463440"/>
                <a:gd name="connsiteY12" fmla="*/ 259080 h 899160"/>
                <a:gd name="connsiteX13" fmla="*/ 360680 w 1463440"/>
                <a:gd name="connsiteY13" fmla="*/ 289560 h 899160"/>
                <a:gd name="connsiteX14" fmla="*/ 375920 w 1463440"/>
                <a:gd name="connsiteY14" fmla="*/ 294640 h 899160"/>
                <a:gd name="connsiteX15" fmla="*/ 416560 w 1463440"/>
                <a:gd name="connsiteY15" fmla="*/ 299720 h 899160"/>
                <a:gd name="connsiteX16" fmla="*/ 452120 w 1463440"/>
                <a:gd name="connsiteY16" fmla="*/ 325120 h 899160"/>
                <a:gd name="connsiteX17" fmla="*/ 467360 w 1463440"/>
                <a:gd name="connsiteY17" fmla="*/ 335280 h 899160"/>
                <a:gd name="connsiteX18" fmla="*/ 497840 w 1463440"/>
                <a:gd name="connsiteY18" fmla="*/ 360680 h 899160"/>
                <a:gd name="connsiteX19" fmla="*/ 523240 w 1463440"/>
                <a:gd name="connsiteY19" fmla="*/ 381000 h 899160"/>
                <a:gd name="connsiteX20" fmla="*/ 568960 w 1463440"/>
                <a:gd name="connsiteY20" fmla="*/ 416560 h 899160"/>
                <a:gd name="connsiteX21" fmla="*/ 614680 w 1463440"/>
                <a:gd name="connsiteY21" fmla="*/ 421640 h 899160"/>
                <a:gd name="connsiteX22" fmla="*/ 645160 w 1463440"/>
                <a:gd name="connsiteY22" fmla="*/ 441960 h 899160"/>
                <a:gd name="connsiteX23" fmla="*/ 675640 w 1463440"/>
                <a:gd name="connsiteY23" fmla="*/ 462280 h 899160"/>
                <a:gd name="connsiteX24" fmla="*/ 690880 w 1463440"/>
                <a:gd name="connsiteY24" fmla="*/ 472440 h 899160"/>
                <a:gd name="connsiteX25" fmla="*/ 731520 w 1463440"/>
                <a:gd name="connsiteY25" fmla="*/ 508000 h 899160"/>
                <a:gd name="connsiteX26" fmla="*/ 746760 w 1463440"/>
                <a:gd name="connsiteY26" fmla="*/ 518160 h 899160"/>
                <a:gd name="connsiteX27" fmla="*/ 762000 w 1463440"/>
                <a:gd name="connsiteY27" fmla="*/ 533400 h 899160"/>
                <a:gd name="connsiteX28" fmla="*/ 919480 w 1463440"/>
                <a:gd name="connsiteY28" fmla="*/ 548640 h 899160"/>
                <a:gd name="connsiteX29" fmla="*/ 934720 w 1463440"/>
                <a:gd name="connsiteY29" fmla="*/ 553720 h 899160"/>
                <a:gd name="connsiteX30" fmla="*/ 1016000 w 1463440"/>
                <a:gd name="connsiteY30" fmla="*/ 563880 h 899160"/>
                <a:gd name="connsiteX31" fmla="*/ 1041400 w 1463440"/>
                <a:gd name="connsiteY31" fmla="*/ 568960 h 899160"/>
                <a:gd name="connsiteX32" fmla="*/ 1056640 w 1463440"/>
                <a:gd name="connsiteY32" fmla="*/ 599440 h 899160"/>
                <a:gd name="connsiteX33" fmla="*/ 1071880 w 1463440"/>
                <a:gd name="connsiteY33" fmla="*/ 609600 h 899160"/>
                <a:gd name="connsiteX34" fmla="*/ 1082040 w 1463440"/>
                <a:gd name="connsiteY34" fmla="*/ 624840 h 899160"/>
                <a:gd name="connsiteX35" fmla="*/ 1112520 w 1463440"/>
                <a:gd name="connsiteY35" fmla="*/ 640080 h 899160"/>
                <a:gd name="connsiteX36" fmla="*/ 1132840 w 1463440"/>
                <a:gd name="connsiteY36" fmla="*/ 655320 h 899160"/>
                <a:gd name="connsiteX37" fmla="*/ 1143000 w 1463440"/>
                <a:gd name="connsiteY37" fmla="*/ 670560 h 899160"/>
                <a:gd name="connsiteX38" fmla="*/ 1173480 w 1463440"/>
                <a:gd name="connsiteY38" fmla="*/ 680720 h 899160"/>
                <a:gd name="connsiteX39" fmla="*/ 1209040 w 1463440"/>
                <a:gd name="connsiteY39" fmla="*/ 701040 h 899160"/>
                <a:gd name="connsiteX40" fmla="*/ 1254760 w 1463440"/>
                <a:gd name="connsiteY40" fmla="*/ 736600 h 899160"/>
                <a:gd name="connsiteX41" fmla="*/ 1270000 w 1463440"/>
                <a:gd name="connsiteY41" fmla="*/ 746760 h 899160"/>
                <a:gd name="connsiteX42" fmla="*/ 1285240 w 1463440"/>
                <a:gd name="connsiteY42" fmla="*/ 762000 h 899160"/>
                <a:gd name="connsiteX43" fmla="*/ 1295400 w 1463440"/>
                <a:gd name="connsiteY43" fmla="*/ 777240 h 899160"/>
                <a:gd name="connsiteX44" fmla="*/ 1310640 w 1463440"/>
                <a:gd name="connsiteY44" fmla="*/ 782320 h 899160"/>
                <a:gd name="connsiteX45" fmla="*/ 1341120 w 1463440"/>
                <a:gd name="connsiteY45" fmla="*/ 802640 h 899160"/>
                <a:gd name="connsiteX46" fmla="*/ 1361440 w 1463440"/>
                <a:gd name="connsiteY46" fmla="*/ 812800 h 899160"/>
                <a:gd name="connsiteX47" fmla="*/ 1376680 w 1463440"/>
                <a:gd name="connsiteY47" fmla="*/ 822960 h 899160"/>
                <a:gd name="connsiteX48" fmla="*/ 1402080 w 1463440"/>
                <a:gd name="connsiteY48" fmla="*/ 843280 h 899160"/>
                <a:gd name="connsiteX49" fmla="*/ 1417320 w 1463440"/>
                <a:gd name="connsiteY49" fmla="*/ 853440 h 899160"/>
                <a:gd name="connsiteX50" fmla="*/ 1447800 w 1463440"/>
                <a:gd name="connsiteY50" fmla="*/ 863600 h 899160"/>
                <a:gd name="connsiteX51" fmla="*/ 1463040 w 1463440"/>
                <a:gd name="connsiteY51" fmla="*/ 873760 h 899160"/>
                <a:gd name="connsiteX52" fmla="*/ 1457960 w 1463440"/>
                <a:gd name="connsiteY52" fmla="*/ 889000 h 899160"/>
                <a:gd name="connsiteX53" fmla="*/ 1457960 w 1463440"/>
                <a:gd name="connsiteY53" fmla="*/ 899160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440" h="899160">
                  <a:moveTo>
                    <a:pt x="0" y="0"/>
                  </a:moveTo>
                  <a:cubicBezTo>
                    <a:pt x="874" y="1456"/>
                    <a:pt x="20589" y="35227"/>
                    <a:pt x="25400" y="40640"/>
                  </a:cubicBezTo>
                  <a:cubicBezTo>
                    <a:pt x="34946" y="51379"/>
                    <a:pt x="47910" y="59165"/>
                    <a:pt x="55880" y="71120"/>
                  </a:cubicBezTo>
                  <a:cubicBezTo>
                    <a:pt x="59267" y="76200"/>
                    <a:pt x="61984" y="81797"/>
                    <a:pt x="66040" y="86360"/>
                  </a:cubicBezTo>
                  <a:cubicBezTo>
                    <a:pt x="75586" y="97099"/>
                    <a:pt x="86360" y="106680"/>
                    <a:pt x="96520" y="116840"/>
                  </a:cubicBezTo>
                  <a:cubicBezTo>
                    <a:pt x="101600" y="121920"/>
                    <a:pt x="107775" y="126102"/>
                    <a:pt x="111760" y="132080"/>
                  </a:cubicBezTo>
                  <a:cubicBezTo>
                    <a:pt x="121750" y="147065"/>
                    <a:pt x="122492" y="150337"/>
                    <a:pt x="137160" y="162560"/>
                  </a:cubicBezTo>
                  <a:cubicBezTo>
                    <a:pt x="141850" y="166469"/>
                    <a:pt x="146378" y="171716"/>
                    <a:pt x="152400" y="172720"/>
                  </a:cubicBezTo>
                  <a:cubicBezTo>
                    <a:pt x="177510" y="176905"/>
                    <a:pt x="203200" y="176107"/>
                    <a:pt x="228600" y="177800"/>
                  </a:cubicBezTo>
                  <a:cubicBezTo>
                    <a:pt x="233680" y="182880"/>
                    <a:pt x="238169" y="188629"/>
                    <a:pt x="243840" y="193040"/>
                  </a:cubicBezTo>
                  <a:cubicBezTo>
                    <a:pt x="253479" y="200537"/>
                    <a:pt x="274320" y="213360"/>
                    <a:pt x="274320" y="213360"/>
                  </a:cubicBezTo>
                  <a:cubicBezTo>
                    <a:pt x="299545" y="251198"/>
                    <a:pt x="267125" y="204726"/>
                    <a:pt x="299720" y="243840"/>
                  </a:cubicBezTo>
                  <a:cubicBezTo>
                    <a:pt x="303629" y="248530"/>
                    <a:pt x="305285" y="255060"/>
                    <a:pt x="309880" y="259080"/>
                  </a:cubicBezTo>
                  <a:cubicBezTo>
                    <a:pt x="321436" y="269192"/>
                    <a:pt x="345082" y="282875"/>
                    <a:pt x="360680" y="289560"/>
                  </a:cubicBezTo>
                  <a:cubicBezTo>
                    <a:pt x="365602" y="291669"/>
                    <a:pt x="370652" y="293682"/>
                    <a:pt x="375920" y="294640"/>
                  </a:cubicBezTo>
                  <a:cubicBezTo>
                    <a:pt x="389352" y="297082"/>
                    <a:pt x="403013" y="298027"/>
                    <a:pt x="416560" y="299720"/>
                  </a:cubicBezTo>
                  <a:cubicBezTo>
                    <a:pt x="452476" y="323664"/>
                    <a:pt x="408012" y="293615"/>
                    <a:pt x="452120" y="325120"/>
                  </a:cubicBezTo>
                  <a:cubicBezTo>
                    <a:pt x="457088" y="328669"/>
                    <a:pt x="462670" y="331371"/>
                    <a:pt x="467360" y="335280"/>
                  </a:cubicBezTo>
                  <a:cubicBezTo>
                    <a:pt x="506474" y="367875"/>
                    <a:pt x="460002" y="335455"/>
                    <a:pt x="497840" y="360680"/>
                  </a:cubicBezTo>
                  <a:cubicBezTo>
                    <a:pt x="525727" y="402511"/>
                    <a:pt x="489265" y="354575"/>
                    <a:pt x="523240" y="381000"/>
                  </a:cubicBezTo>
                  <a:cubicBezTo>
                    <a:pt x="548839" y="400910"/>
                    <a:pt x="543319" y="412287"/>
                    <a:pt x="568960" y="416560"/>
                  </a:cubicBezTo>
                  <a:cubicBezTo>
                    <a:pt x="584085" y="419081"/>
                    <a:pt x="599440" y="419947"/>
                    <a:pt x="614680" y="421640"/>
                  </a:cubicBezTo>
                  <a:cubicBezTo>
                    <a:pt x="643826" y="431355"/>
                    <a:pt x="616620" y="419763"/>
                    <a:pt x="645160" y="441960"/>
                  </a:cubicBezTo>
                  <a:cubicBezTo>
                    <a:pt x="654799" y="449457"/>
                    <a:pt x="665480" y="455507"/>
                    <a:pt x="675640" y="462280"/>
                  </a:cubicBezTo>
                  <a:lnTo>
                    <a:pt x="690880" y="472440"/>
                  </a:lnTo>
                  <a:cubicBezTo>
                    <a:pt x="707813" y="497840"/>
                    <a:pt x="695960" y="484293"/>
                    <a:pt x="731520" y="508000"/>
                  </a:cubicBezTo>
                  <a:lnTo>
                    <a:pt x="746760" y="518160"/>
                  </a:lnTo>
                  <a:cubicBezTo>
                    <a:pt x="752738" y="522145"/>
                    <a:pt x="755460" y="530427"/>
                    <a:pt x="762000" y="533400"/>
                  </a:cubicBezTo>
                  <a:cubicBezTo>
                    <a:pt x="801418" y="551317"/>
                    <a:pt x="897684" y="547692"/>
                    <a:pt x="919480" y="548640"/>
                  </a:cubicBezTo>
                  <a:cubicBezTo>
                    <a:pt x="924560" y="550333"/>
                    <a:pt x="929525" y="552421"/>
                    <a:pt x="934720" y="553720"/>
                  </a:cubicBezTo>
                  <a:cubicBezTo>
                    <a:pt x="964713" y="561218"/>
                    <a:pt x="981299" y="560725"/>
                    <a:pt x="1016000" y="563880"/>
                  </a:cubicBezTo>
                  <a:cubicBezTo>
                    <a:pt x="1024467" y="565573"/>
                    <a:pt x="1033903" y="564676"/>
                    <a:pt x="1041400" y="568960"/>
                  </a:cubicBezTo>
                  <a:cubicBezTo>
                    <a:pt x="1057177" y="577976"/>
                    <a:pt x="1047308" y="587775"/>
                    <a:pt x="1056640" y="599440"/>
                  </a:cubicBezTo>
                  <a:cubicBezTo>
                    <a:pt x="1060454" y="604208"/>
                    <a:pt x="1066800" y="606213"/>
                    <a:pt x="1071880" y="609600"/>
                  </a:cubicBezTo>
                  <a:cubicBezTo>
                    <a:pt x="1075267" y="614680"/>
                    <a:pt x="1077723" y="620523"/>
                    <a:pt x="1082040" y="624840"/>
                  </a:cubicBezTo>
                  <a:cubicBezTo>
                    <a:pt x="1091888" y="634688"/>
                    <a:pt x="1100125" y="635948"/>
                    <a:pt x="1112520" y="640080"/>
                  </a:cubicBezTo>
                  <a:cubicBezTo>
                    <a:pt x="1119293" y="645160"/>
                    <a:pt x="1126853" y="649333"/>
                    <a:pt x="1132840" y="655320"/>
                  </a:cubicBezTo>
                  <a:cubicBezTo>
                    <a:pt x="1137157" y="659637"/>
                    <a:pt x="1137823" y="667324"/>
                    <a:pt x="1143000" y="670560"/>
                  </a:cubicBezTo>
                  <a:cubicBezTo>
                    <a:pt x="1152082" y="676236"/>
                    <a:pt x="1173480" y="680720"/>
                    <a:pt x="1173480" y="680720"/>
                  </a:cubicBezTo>
                  <a:cubicBezTo>
                    <a:pt x="1226199" y="715866"/>
                    <a:pt x="1144588" y="662369"/>
                    <a:pt x="1209040" y="701040"/>
                  </a:cubicBezTo>
                  <a:cubicBezTo>
                    <a:pt x="1264066" y="734056"/>
                    <a:pt x="1219961" y="707601"/>
                    <a:pt x="1254760" y="736600"/>
                  </a:cubicBezTo>
                  <a:cubicBezTo>
                    <a:pt x="1259450" y="740509"/>
                    <a:pt x="1265310" y="742851"/>
                    <a:pt x="1270000" y="746760"/>
                  </a:cubicBezTo>
                  <a:cubicBezTo>
                    <a:pt x="1275519" y="751359"/>
                    <a:pt x="1280641" y="756481"/>
                    <a:pt x="1285240" y="762000"/>
                  </a:cubicBezTo>
                  <a:cubicBezTo>
                    <a:pt x="1289149" y="766690"/>
                    <a:pt x="1290632" y="773426"/>
                    <a:pt x="1295400" y="777240"/>
                  </a:cubicBezTo>
                  <a:cubicBezTo>
                    <a:pt x="1299581" y="780585"/>
                    <a:pt x="1305560" y="780627"/>
                    <a:pt x="1310640" y="782320"/>
                  </a:cubicBezTo>
                  <a:lnTo>
                    <a:pt x="1341120" y="802640"/>
                  </a:lnTo>
                  <a:cubicBezTo>
                    <a:pt x="1347421" y="806841"/>
                    <a:pt x="1354865" y="809043"/>
                    <a:pt x="1361440" y="812800"/>
                  </a:cubicBezTo>
                  <a:cubicBezTo>
                    <a:pt x="1366741" y="815829"/>
                    <a:pt x="1371600" y="819573"/>
                    <a:pt x="1376680" y="822960"/>
                  </a:cubicBezTo>
                  <a:cubicBezTo>
                    <a:pt x="1393807" y="848651"/>
                    <a:pt x="1377543" y="831011"/>
                    <a:pt x="1402080" y="843280"/>
                  </a:cubicBezTo>
                  <a:cubicBezTo>
                    <a:pt x="1407541" y="846010"/>
                    <a:pt x="1411741" y="850960"/>
                    <a:pt x="1417320" y="853440"/>
                  </a:cubicBezTo>
                  <a:cubicBezTo>
                    <a:pt x="1427107" y="857790"/>
                    <a:pt x="1447800" y="863600"/>
                    <a:pt x="1447800" y="863600"/>
                  </a:cubicBezTo>
                  <a:cubicBezTo>
                    <a:pt x="1452880" y="866987"/>
                    <a:pt x="1460773" y="868091"/>
                    <a:pt x="1463040" y="873760"/>
                  </a:cubicBezTo>
                  <a:cubicBezTo>
                    <a:pt x="1465029" y="878732"/>
                    <a:pt x="1459010" y="883749"/>
                    <a:pt x="1457960" y="889000"/>
                  </a:cubicBezTo>
                  <a:cubicBezTo>
                    <a:pt x="1457296" y="892321"/>
                    <a:pt x="1457960" y="895773"/>
                    <a:pt x="1457960" y="89916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334000" y="5501640"/>
              <a:ext cx="533400" cy="137652"/>
            </a:xfrm>
            <a:custGeom>
              <a:avLst/>
              <a:gdLst>
                <a:gd name="connsiteX0" fmla="*/ 0 w 533400"/>
                <a:gd name="connsiteY0" fmla="*/ 0 h 137652"/>
                <a:gd name="connsiteX1" fmla="*/ 30480 w 533400"/>
                <a:gd name="connsiteY1" fmla="*/ 15240 h 137652"/>
                <a:gd name="connsiteX2" fmla="*/ 45720 w 533400"/>
                <a:gd name="connsiteY2" fmla="*/ 34290 h 137652"/>
                <a:gd name="connsiteX3" fmla="*/ 95250 w 533400"/>
                <a:gd name="connsiteY3" fmla="*/ 41910 h 137652"/>
                <a:gd name="connsiteX4" fmla="*/ 106680 w 533400"/>
                <a:gd name="connsiteY4" fmla="*/ 53340 h 137652"/>
                <a:gd name="connsiteX5" fmla="*/ 118110 w 533400"/>
                <a:gd name="connsiteY5" fmla="*/ 57150 h 137652"/>
                <a:gd name="connsiteX6" fmla="*/ 175260 w 533400"/>
                <a:gd name="connsiteY6" fmla="*/ 60960 h 137652"/>
                <a:gd name="connsiteX7" fmla="*/ 186690 w 533400"/>
                <a:gd name="connsiteY7" fmla="*/ 72390 h 137652"/>
                <a:gd name="connsiteX8" fmla="*/ 205740 w 533400"/>
                <a:gd name="connsiteY8" fmla="*/ 99060 h 137652"/>
                <a:gd name="connsiteX9" fmla="*/ 266700 w 533400"/>
                <a:gd name="connsiteY9" fmla="*/ 102870 h 137652"/>
                <a:gd name="connsiteX10" fmla="*/ 278130 w 533400"/>
                <a:gd name="connsiteY10" fmla="*/ 106680 h 137652"/>
                <a:gd name="connsiteX11" fmla="*/ 312420 w 533400"/>
                <a:gd name="connsiteY11" fmla="*/ 125730 h 137652"/>
                <a:gd name="connsiteX12" fmla="*/ 350520 w 533400"/>
                <a:gd name="connsiteY12" fmla="*/ 137160 h 137652"/>
                <a:gd name="connsiteX13" fmla="*/ 533400 w 533400"/>
                <a:gd name="connsiteY13" fmla="*/ 137160 h 13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400" h="137652">
                  <a:moveTo>
                    <a:pt x="0" y="0"/>
                  </a:moveTo>
                  <a:cubicBezTo>
                    <a:pt x="5753" y="2301"/>
                    <a:pt x="25109" y="8526"/>
                    <a:pt x="30480" y="15240"/>
                  </a:cubicBezTo>
                  <a:cubicBezTo>
                    <a:pt x="45128" y="33550"/>
                    <a:pt x="20242" y="21551"/>
                    <a:pt x="45720" y="34290"/>
                  </a:cubicBezTo>
                  <a:cubicBezTo>
                    <a:pt x="59451" y="41155"/>
                    <a:pt x="84323" y="40817"/>
                    <a:pt x="95250" y="41910"/>
                  </a:cubicBezTo>
                  <a:cubicBezTo>
                    <a:pt x="99060" y="45720"/>
                    <a:pt x="102197" y="50351"/>
                    <a:pt x="106680" y="53340"/>
                  </a:cubicBezTo>
                  <a:cubicBezTo>
                    <a:pt x="110022" y="55568"/>
                    <a:pt x="114118" y="56706"/>
                    <a:pt x="118110" y="57150"/>
                  </a:cubicBezTo>
                  <a:cubicBezTo>
                    <a:pt x="137086" y="59258"/>
                    <a:pt x="156210" y="59690"/>
                    <a:pt x="175260" y="60960"/>
                  </a:cubicBezTo>
                  <a:cubicBezTo>
                    <a:pt x="179070" y="64770"/>
                    <a:pt x="183558" y="68005"/>
                    <a:pt x="186690" y="72390"/>
                  </a:cubicBezTo>
                  <a:cubicBezTo>
                    <a:pt x="190972" y="78385"/>
                    <a:pt x="195746" y="96956"/>
                    <a:pt x="205740" y="99060"/>
                  </a:cubicBezTo>
                  <a:cubicBezTo>
                    <a:pt x="225663" y="103254"/>
                    <a:pt x="246380" y="101600"/>
                    <a:pt x="266700" y="102870"/>
                  </a:cubicBezTo>
                  <a:cubicBezTo>
                    <a:pt x="270510" y="104140"/>
                    <a:pt x="274619" y="104730"/>
                    <a:pt x="278130" y="106680"/>
                  </a:cubicBezTo>
                  <a:cubicBezTo>
                    <a:pt x="317432" y="128515"/>
                    <a:pt x="286557" y="117109"/>
                    <a:pt x="312420" y="125730"/>
                  </a:cubicBezTo>
                  <a:cubicBezTo>
                    <a:pt x="328263" y="136292"/>
                    <a:pt x="325316" y="136702"/>
                    <a:pt x="350520" y="137160"/>
                  </a:cubicBezTo>
                  <a:cubicBezTo>
                    <a:pt x="411470" y="138268"/>
                    <a:pt x="472440" y="137160"/>
                    <a:pt x="533400" y="13716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6499860" y="5699760"/>
              <a:ext cx="483870" cy="114300"/>
            </a:xfrm>
            <a:custGeom>
              <a:avLst/>
              <a:gdLst>
                <a:gd name="connsiteX0" fmla="*/ 0 w 483870"/>
                <a:gd name="connsiteY0" fmla="*/ 0 h 114300"/>
                <a:gd name="connsiteX1" fmla="*/ 19050 w 483870"/>
                <a:gd name="connsiteY1" fmla="*/ 11430 h 114300"/>
                <a:gd name="connsiteX2" fmla="*/ 38100 w 483870"/>
                <a:gd name="connsiteY2" fmla="*/ 30480 h 114300"/>
                <a:gd name="connsiteX3" fmla="*/ 140970 w 483870"/>
                <a:gd name="connsiteY3" fmla="*/ 34290 h 114300"/>
                <a:gd name="connsiteX4" fmla="*/ 144780 w 483870"/>
                <a:gd name="connsiteY4" fmla="*/ 72390 h 114300"/>
                <a:gd name="connsiteX5" fmla="*/ 148590 w 483870"/>
                <a:gd name="connsiteY5" fmla="*/ 83820 h 114300"/>
                <a:gd name="connsiteX6" fmla="*/ 171450 w 483870"/>
                <a:gd name="connsiteY6" fmla="*/ 87630 h 114300"/>
                <a:gd name="connsiteX7" fmla="*/ 182880 w 483870"/>
                <a:gd name="connsiteY7" fmla="*/ 91440 h 114300"/>
                <a:gd name="connsiteX8" fmla="*/ 190500 w 483870"/>
                <a:gd name="connsiteY8" fmla="*/ 114300 h 114300"/>
                <a:gd name="connsiteX9" fmla="*/ 483870 w 483870"/>
                <a:gd name="connsiteY9"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870" h="114300">
                  <a:moveTo>
                    <a:pt x="0" y="0"/>
                  </a:moveTo>
                  <a:cubicBezTo>
                    <a:pt x="6350" y="3810"/>
                    <a:pt x="13427" y="6611"/>
                    <a:pt x="19050" y="11430"/>
                  </a:cubicBezTo>
                  <a:cubicBezTo>
                    <a:pt x="26430" y="17756"/>
                    <a:pt x="25640" y="29234"/>
                    <a:pt x="38100" y="30480"/>
                  </a:cubicBezTo>
                  <a:cubicBezTo>
                    <a:pt x="72243" y="33894"/>
                    <a:pt x="106680" y="33020"/>
                    <a:pt x="140970" y="34290"/>
                  </a:cubicBezTo>
                  <a:cubicBezTo>
                    <a:pt x="142240" y="46990"/>
                    <a:pt x="142839" y="59775"/>
                    <a:pt x="144780" y="72390"/>
                  </a:cubicBezTo>
                  <a:cubicBezTo>
                    <a:pt x="145391" y="76359"/>
                    <a:pt x="145103" y="81827"/>
                    <a:pt x="148590" y="83820"/>
                  </a:cubicBezTo>
                  <a:cubicBezTo>
                    <a:pt x="155297" y="87653"/>
                    <a:pt x="163830" y="86360"/>
                    <a:pt x="171450" y="87630"/>
                  </a:cubicBezTo>
                  <a:cubicBezTo>
                    <a:pt x="175260" y="88900"/>
                    <a:pt x="180546" y="88172"/>
                    <a:pt x="182880" y="91440"/>
                  </a:cubicBezTo>
                  <a:cubicBezTo>
                    <a:pt x="187549" y="97976"/>
                    <a:pt x="182468" y="114300"/>
                    <a:pt x="190500" y="114300"/>
                  </a:cubicBezTo>
                  <a:lnTo>
                    <a:pt x="483870" y="1143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p:cNvCxnSpPr/>
            <p:nvPr/>
          </p:nvCxnSpPr>
          <p:spPr>
            <a:xfrm flipH="1">
              <a:off x="7021830" y="5852160"/>
              <a:ext cx="77343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6976110" y="5817870"/>
              <a:ext cx="55245" cy="32385"/>
            </a:xfrm>
            <a:custGeom>
              <a:avLst/>
              <a:gdLst>
                <a:gd name="connsiteX0" fmla="*/ 0 w 55245"/>
                <a:gd name="connsiteY0" fmla="*/ 0 h 32385"/>
                <a:gd name="connsiteX1" fmla="*/ 13335 w 55245"/>
                <a:gd name="connsiteY1" fmla="*/ 1905 h 32385"/>
                <a:gd name="connsiteX2" fmla="*/ 19050 w 55245"/>
                <a:gd name="connsiteY2" fmla="*/ 5715 h 32385"/>
                <a:gd name="connsiteX3" fmla="*/ 26670 w 55245"/>
                <a:gd name="connsiteY3" fmla="*/ 7620 h 32385"/>
                <a:gd name="connsiteX4" fmla="*/ 32385 w 55245"/>
                <a:gd name="connsiteY4" fmla="*/ 11430 h 32385"/>
                <a:gd name="connsiteX5" fmla="*/ 38100 w 55245"/>
                <a:gd name="connsiteY5" fmla="*/ 13335 h 32385"/>
                <a:gd name="connsiteX6" fmla="*/ 49530 w 55245"/>
                <a:gd name="connsiteY6" fmla="*/ 20955 h 32385"/>
                <a:gd name="connsiteX7" fmla="*/ 53340 w 55245"/>
                <a:gd name="connsiteY7" fmla="*/ 26670 h 32385"/>
                <a:gd name="connsiteX8" fmla="*/ 55245 w 55245"/>
                <a:gd name="connsiteY8" fmla="*/ 32385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 h="32385">
                  <a:moveTo>
                    <a:pt x="0" y="0"/>
                  </a:moveTo>
                  <a:cubicBezTo>
                    <a:pt x="4445" y="635"/>
                    <a:pt x="9034" y="615"/>
                    <a:pt x="13335" y="1905"/>
                  </a:cubicBezTo>
                  <a:cubicBezTo>
                    <a:pt x="15528" y="2563"/>
                    <a:pt x="16946" y="4813"/>
                    <a:pt x="19050" y="5715"/>
                  </a:cubicBezTo>
                  <a:cubicBezTo>
                    <a:pt x="21456" y="6746"/>
                    <a:pt x="24130" y="6985"/>
                    <a:pt x="26670" y="7620"/>
                  </a:cubicBezTo>
                  <a:cubicBezTo>
                    <a:pt x="28575" y="8890"/>
                    <a:pt x="30337" y="10406"/>
                    <a:pt x="32385" y="11430"/>
                  </a:cubicBezTo>
                  <a:cubicBezTo>
                    <a:pt x="34181" y="12328"/>
                    <a:pt x="36345" y="12360"/>
                    <a:pt x="38100" y="13335"/>
                  </a:cubicBezTo>
                  <a:cubicBezTo>
                    <a:pt x="42103" y="15559"/>
                    <a:pt x="49530" y="20955"/>
                    <a:pt x="49530" y="20955"/>
                  </a:cubicBezTo>
                  <a:cubicBezTo>
                    <a:pt x="50800" y="22860"/>
                    <a:pt x="52316" y="24622"/>
                    <a:pt x="53340" y="26670"/>
                  </a:cubicBezTo>
                  <a:cubicBezTo>
                    <a:pt x="54238" y="28466"/>
                    <a:pt x="55245" y="32385"/>
                    <a:pt x="55245" y="3238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flipH="1">
              <a:off x="5901690" y="5671185"/>
              <a:ext cx="5581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6448425" y="5667375"/>
              <a:ext cx="49530" cy="38100"/>
            </a:xfrm>
            <a:custGeom>
              <a:avLst/>
              <a:gdLst>
                <a:gd name="connsiteX0" fmla="*/ 49530 w 49530"/>
                <a:gd name="connsiteY0" fmla="*/ 38100 h 38100"/>
                <a:gd name="connsiteX1" fmla="*/ 47625 w 49530"/>
                <a:gd name="connsiteY1" fmla="*/ 28575 h 38100"/>
                <a:gd name="connsiteX2" fmla="*/ 38100 w 49530"/>
                <a:gd name="connsiteY2" fmla="*/ 17145 h 38100"/>
                <a:gd name="connsiteX3" fmla="*/ 32385 w 49530"/>
                <a:gd name="connsiteY3" fmla="*/ 13335 h 38100"/>
                <a:gd name="connsiteX4" fmla="*/ 26670 w 49530"/>
                <a:gd name="connsiteY4" fmla="*/ 7620 h 38100"/>
                <a:gd name="connsiteX5" fmla="*/ 15240 w 49530"/>
                <a:gd name="connsiteY5" fmla="*/ 3810 h 38100"/>
                <a:gd name="connsiteX6" fmla="*/ 9525 w 49530"/>
                <a:gd name="connsiteY6" fmla="*/ 1905 h 38100"/>
                <a:gd name="connsiteX7" fmla="*/ 3810 w 49530"/>
                <a:gd name="connsiteY7" fmla="*/ 0 h 38100"/>
                <a:gd name="connsiteX8" fmla="*/ 0 w 49530"/>
                <a:gd name="connsiteY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0" h="38100">
                  <a:moveTo>
                    <a:pt x="49530" y="38100"/>
                  </a:moveTo>
                  <a:cubicBezTo>
                    <a:pt x="48895" y="34925"/>
                    <a:pt x="48762" y="31607"/>
                    <a:pt x="47625" y="28575"/>
                  </a:cubicBezTo>
                  <a:cubicBezTo>
                    <a:pt x="46263" y="24942"/>
                    <a:pt x="40795" y="19391"/>
                    <a:pt x="38100" y="17145"/>
                  </a:cubicBezTo>
                  <a:cubicBezTo>
                    <a:pt x="36341" y="15679"/>
                    <a:pt x="34144" y="14801"/>
                    <a:pt x="32385" y="13335"/>
                  </a:cubicBezTo>
                  <a:cubicBezTo>
                    <a:pt x="30315" y="11610"/>
                    <a:pt x="29025" y="8928"/>
                    <a:pt x="26670" y="7620"/>
                  </a:cubicBezTo>
                  <a:cubicBezTo>
                    <a:pt x="23159" y="5670"/>
                    <a:pt x="19050" y="5080"/>
                    <a:pt x="15240" y="3810"/>
                  </a:cubicBezTo>
                  <a:lnTo>
                    <a:pt x="9525" y="1905"/>
                  </a:lnTo>
                  <a:cubicBezTo>
                    <a:pt x="7620" y="1270"/>
                    <a:pt x="5818" y="0"/>
                    <a:pt x="3810" y="0"/>
                  </a:cubicBezTo>
                  <a:lnTo>
                    <a:pt x="0"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855970" y="5642610"/>
              <a:ext cx="57165" cy="28575"/>
            </a:xfrm>
            <a:custGeom>
              <a:avLst/>
              <a:gdLst>
                <a:gd name="connsiteX0" fmla="*/ 0 w 57165"/>
                <a:gd name="connsiteY0" fmla="*/ 0 h 28575"/>
                <a:gd name="connsiteX1" fmla="*/ 28575 w 57165"/>
                <a:gd name="connsiteY1" fmla="*/ 1905 h 28575"/>
                <a:gd name="connsiteX2" fmla="*/ 34290 w 57165"/>
                <a:gd name="connsiteY2" fmla="*/ 7620 h 28575"/>
                <a:gd name="connsiteX3" fmla="*/ 45720 w 57165"/>
                <a:gd name="connsiteY3" fmla="*/ 19050 h 28575"/>
                <a:gd name="connsiteX4" fmla="*/ 51435 w 57165"/>
                <a:gd name="connsiteY4" fmla="*/ 24765 h 28575"/>
                <a:gd name="connsiteX5" fmla="*/ 57150 w 57165"/>
                <a:gd name="connsiteY5"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65" h="28575">
                  <a:moveTo>
                    <a:pt x="0" y="0"/>
                  </a:moveTo>
                  <a:cubicBezTo>
                    <a:pt x="9525" y="635"/>
                    <a:pt x="19256" y="-166"/>
                    <a:pt x="28575" y="1905"/>
                  </a:cubicBezTo>
                  <a:cubicBezTo>
                    <a:pt x="31205" y="2489"/>
                    <a:pt x="32245" y="5867"/>
                    <a:pt x="34290" y="7620"/>
                  </a:cubicBezTo>
                  <a:cubicBezTo>
                    <a:pt x="53455" y="24047"/>
                    <a:pt x="33144" y="3959"/>
                    <a:pt x="45720" y="19050"/>
                  </a:cubicBezTo>
                  <a:cubicBezTo>
                    <a:pt x="47445" y="21120"/>
                    <a:pt x="49193" y="23271"/>
                    <a:pt x="51435" y="24765"/>
                  </a:cubicBezTo>
                  <a:cubicBezTo>
                    <a:pt x="57752" y="28977"/>
                    <a:pt x="57150" y="23996"/>
                    <a:pt x="57150" y="2857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a:stCxn id="33" idx="0"/>
            </p:cNvCxnSpPr>
            <p:nvPr/>
          </p:nvCxnSpPr>
          <p:spPr>
            <a:xfrm flipH="1" flipV="1">
              <a:off x="4970146" y="5495290"/>
              <a:ext cx="36385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084220" y="1892447"/>
            <a:ext cx="3037911" cy="2306920"/>
            <a:chOff x="1945640" y="1711960"/>
            <a:chExt cx="5857240" cy="3437409"/>
          </a:xfrm>
        </p:grpSpPr>
        <p:sp>
          <p:nvSpPr>
            <p:cNvPr id="27" name="Freeform 26"/>
            <p:cNvSpPr/>
            <p:nvPr/>
          </p:nvSpPr>
          <p:spPr>
            <a:xfrm>
              <a:off x="1945640" y="1711960"/>
              <a:ext cx="800100" cy="1229360"/>
            </a:xfrm>
            <a:custGeom>
              <a:avLst/>
              <a:gdLst>
                <a:gd name="connsiteX0" fmla="*/ 2540 w 800100"/>
                <a:gd name="connsiteY0" fmla="*/ 0 h 1229360"/>
                <a:gd name="connsiteX1" fmla="*/ 0 w 800100"/>
                <a:gd name="connsiteY1" fmla="*/ 12700 h 1229360"/>
                <a:gd name="connsiteX2" fmla="*/ 5080 w 800100"/>
                <a:gd name="connsiteY2" fmla="*/ 40640 h 1229360"/>
                <a:gd name="connsiteX3" fmla="*/ 10160 w 800100"/>
                <a:gd name="connsiteY3" fmla="*/ 60960 h 1229360"/>
                <a:gd name="connsiteX4" fmla="*/ 12700 w 800100"/>
                <a:gd name="connsiteY4" fmla="*/ 68580 h 1229360"/>
                <a:gd name="connsiteX5" fmla="*/ 17780 w 800100"/>
                <a:gd name="connsiteY5" fmla="*/ 88900 h 1229360"/>
                <a:gd name="connsiteX6" fmla="*/ 22860 w 800100"/>
                <a:gd name="connsiteY6" fmla="*/ 104140 h 1229360"/>
                <a:gd name="connsiteX7" fmla="*/ 27940 w 800100"/>
                <a:gd name="connsiteY7" fmla="*/ 119380 h 1229360"/>
                <a:gd name="connsiteX8" fmla="*/ 33020 w 800100"/>
                <a:gd name="connsiteY8" fmla="*/ 137160 h 1229360"/>
                <a:gd name="connsiteX9" fmla="*/ 38100 w 800100"/>
                <a:gd name="connsiteY9" fmla="*/ 144780 h 1229360"/>
                <a:gd name="connsiteX10" fmla="*/ 40640 w 800100"/>
                <a:gd name="connsiteY10" fmla="*/ 152400 h 1229360"/>
                <a:gd name="connsiteX11" fmla="*/ 45720 w 800100"/>
                <a:gd name="connsiteY11" fmla="*/ 162560 h 1229360"/>
                <a:gd name="connsiteX12" fmla="*/ 50800 w 800100"/>
                <a:gd name="connsiteY12" fmla="*/ 177800 h 1229360"/>
                <a:gd name="connsiteX13" fmla="*/ 53340 w 800100"/>
                <a:gd name="connsiteY13" fmla="*/ 185420 h 1229360"/>
                <a:gd name="connsiteX14" fmla="*/ 58420 w 800100"/>
                <a:gd name="connsiteY14" fmla="*/ 195580 h 1229360"/>
                <a:gd name="connsiteX15" fmla="*/ 66040 w 800100"/>
                <a:gd name="connsiteY15" fmla="*/ 223520 h 1229360"/>
                <a:gd name="connsiteX16" fmla="*/ 71120 w 800100"/>
                <a:gd name="connsiteY16" fmla="*/ 231140 h 1229360"/>
                <a:gd name="connsiteX17" fmla="*/ 76200 w 800100"/>
                <a:gd name="connsiteY17" fmla="*/ 246380 h 1229360"/>
                <a:gd name="connsiteX18" fmla="*/ 81280 w 800100"/>
                <a:gd name="connsiteY18" fmla="*/ 254000 h 1229360"/>
                <a:gd name="connsiteX19" fmla="*/ 83820 w 800100"/>
                <a:gd name="connsiteY19" fmla="*/ 261620 h 1229360"/>
                <a:gd name="connsiteX20" fmla="*/ 88900 w 800100"/>
                <a:gd name="connsiteY20" fmla="*/ 269240 h 1229360"/>
                <a:gd name="connsiteX21" fmla="*/ 91440 w 800100"/>
                <a:gd name="connsiteY21" fmla="*/ 276860 h 1229360"/>
                <a:gd name="connsiteX22" fmla="*/ 96520 w 800100"/>
                <a:gd name="connsiteY22" fmla="*/ 284480 h 1229360"/>
                <a:gd name="connsiteX23" fmla="*/ 99060 w 800100"/>
                <a:gd name="connsiteY23" fmla="*/ 292100 h 1229360"/>
                <a:gd name="connsiteX24" fmla="*/ 104140 w 800100"/>
                <a:gd name="connsiteY24" fmla="*/ 299720 h 1229360"/>
                <a:gd name="connsiteX25" fmla="*/ 106680 w 800100"/>
                <a:gd name="connsiteY25" fmla="*/ 307340 h 1229360"/>
                <a:gd name="connsiteX26" fmla="*/ 124460 w 800100"/>
                <a:gd name="connsiteY26" fmla="*/ 330200 h 1229360"/>
                <a:gd name="connsiteX27" fmla="*/ 134620 w 800100"/>
                <a:gd name="connsiteY27" fmla="*/ 345440 h 1229360"/>
                <a:gd name="connsiteX28" fmla="*/ 139700 w 800100"/>
                <a:gd name="connsiteY28" fmla="*/ 353060 h 1229360"/>
                <a:gd name="connsiteX29" fmla="*/ 154940 w 800100"/>
                <a:gd name="connsiteY29" fmla="*/ 368300 h 1229360"/>
                <a:gd name="connsiteX30" fmla="*/ 162560 w 800100"/>
                <a:gd name="connsiteY30" fmla="*/ 375920 h 1229360"/>
                <a:gd name="connsiteX31" fmla="*/ 167640 w 800100"/>
                <a:gd name="connsiteY31" fmla="*/ 383540 h 1229360"/>
                <a:gd name="connsiteX32" fmla="*/ 175260 w 800100"/>
                <a:gd name="connsiteY32" fmla="*/ 388620 h 1229360"/>
                <a:gd name="connsiteX33" fmla="*/ 182880 w 800100"/>
                <a:gd name="connsiteY33" fmla="*/ 396240 h 1229360"/>
                <a:gd name="connsiteX34" fmla="*/ 187960 w 800100"/>
                <a:gd name="connsiteY34" fmla="*/ 411480 h 1229360"/>
                <a:gd name="connsiteX35" fmla="*/ 198120 w 800100"/>
                <a:gd name="connsiteY35" fmla="*/ 426720 h 1229360"/>
                <a:gd name="connsiteX36" fmla="*/ 203200 w 800100"/>
                <a:gd name="connsiteY36" fmla="*/ 434340 h 1229360"/>
                <a:gd name="connsiteX37" fmla="*/ 210820 w 800100"/>
                <a:gd name="connsiteY37" fmla="*/ 449580 h 1229360"/>
                <a:gd name="connsiteX38" fmla="*/ 213360 w 800100"/>
                <a:gd name="connsiteY38" fmla="*/ 457200 h 1229360"/>
                <a:gd name="connsiteX39" fmla="*/ 223520 w 800100"/>
                <a:gd name="connsiteY39" fmla="*/ 472440 h 1229360"/>
                <a:gd name="connsiteX40" fmla="*/ 238760 w 800100"/>
                <a:gd name="connsiteY40" fmla="*/ 482600 h 1229360"/>
                <a:gd name="connsiteX41" fmla="*/ 243840 w 800100"/>
                <a:gd name="connsiteY41" fmla="*/ 490220 h 1229360"/>
                <a:gd name="connsiteX42" fmla="*/ 248920 w 800100"/>
                <a:gd name="connsiteY42" fmla="*/ 505460 h 1229360"/>
                <a:gd name="connsiteX43" fmla="*/ 256540 w 800100"/>
                <a:gd name="connsiteY43" fmla="*/ 528320 h 1229360"/>
                <a:gd name="connsiteX44" fmla="*/ 266700 w 800100"/>
                <a:gd name="connsiteY44" fmla="*/ 543560 h 1229360"/>
                <a:gd name="connsiteX45" fmla="*/ 276860 w 800100"/>
                <a:gd name="connsiteY45" fmla="*/ 556260 h 1229360"/>
                <a:gd name="connsiteX46" fmla="*/ 287020 w 800100"/>
                <a:gd name="connsiteY46" fmla="*/ 581660 h 1229360"/>
                <a:gd name="connsiteX47" fmla="*/ 292100 w 800100"/>
                <a:gd name="connsiteY47" fmla="*/ 589280 h 1229360"/>
                <a:gd name="connsiteX48" fmla="*/ 294640 w 800100"/>
                <a:gd name="connsiteY48" fmla="*/ 596900 h 1229360"/>
                <a:gd name="connsiteX49" fmla="*/ 299720 w 800100"/>
                <a:gd name="connsiteY49" fmla="*/ 604520 h 1229360"/>
                <a:gd name="connsiteX50" fmla="*/ 304800 w 800100"/>
                <a:gd name="connsiteY50" fmla="*/ 619760 h 1229360"/>
                <a:gd name="connsiteX51" fmla="*/ 307340 w 800100"/>
                <a:gd name="connsiteY51" fmla="*/ 627380 h 1229360"/>
                <a:gd name="connsiteX52" fmla="*/ 317500 w 800100"/>
                <a:gd name="connsiteY52" fmla="*/ 642620 h 1229360"/>
                <a:gd name="connsiteX53" fmla="*/ 322580 w 800100"/>
                <a:gd name="connsiteY53" fmla="*/ 650240 h 1229360"/>
                <a:gd name="connsiteX54" fmla="*/ 330200 w 800100"/>
                <a:gd name="connsiteY54" fmla="*/ 655320 h 1229360"/>
                <a:gd name="connsiteX55" fmla="*/ 337820 w 800100"/>
                <a:gd name="connsiteY55" fmla="*/ 670560 h 1229360"/>
                <a:gd name="connsiteX56" fmla="*/ 345440 w 800100"/>
                <a:gd name="connsiteY56" fmla="*/ 675640 h 1229360"/>
                <a:gd name="connsiteX57" fmla="*/ 355600 w 800100"/>
                <a:gd name="connsiteY57" fmla="*/ 690880 h 1229360"/>
                <a:gd name="connsiteX58" fmla="*/ 360680 w 800100"/>
                <a:gd name="connsiteY58" fmla="*/ 706120 h 1229360"/>
                <a:gd name="connsiteX59" fmla="*/ 365760 w 800100"/>
                <a:gd name="connsiteY59" fmla="*/ 713740 h 1229360"/>
                <a:gd name="connsiteX60" fmla="*/ 373380 w 800100"/>
                <a:gd name="connsiteY60" fmla="*/ 739140 h 1229360"/>
                <a:gd name="connsiteX61" fmla="*/ 386080 w 800100"/>
                <a:gd name="connsiteY61" fmla="*/ 754380 h 1229360"/>
                <a:gd name="connsiteX62" fmla="*/ 393700 w 800100"/>
                <a:gd name="connsiteY62" fmla="*/ 764540 h 1229360"/>
                <a:gd name="connsiteX63" fmla="*/ 401320 w 800100"/>
                <a:gd name="connsiteY63" fmla="*/ 772160 h 1229360"/>
                <a:gd name="connsiteX64" fmla="*/ 411480 w 800100"/>
                <a:gd name="connsiteY64" fmla="*/ 787400 h 1229360"/>
                <a:gd name="connsiteX65" fmla="*/ 416560 w 800100"/>
                <a:gd name="connsiteY65" fmla="*/ 795020 h 1229360"/>
                <a:gd name="connsiteX66" fmla="*/ 419100 w 800100"/>
                <a:gd name="connsiteY66" fmla="*/ 802640 h 1229360"/>
                <a:gd name="connsiteX67" fmla="*/ 426720 w 800100"/>
                <a:gd name="connsiteY67" fmla="*/ 810260 h 1229360"/>
                <a:gd name="connsiteX68" fmla="*/ 429260 w 800100"/>
                <a:gd name="connsiteY68" fmla="*/ 820420 h 1229360"/>
                <a:gd name="connsiteX69" fmla="*/ 439420 w 800100"/>
                <a:gd name="connsiteY69" fmla="*/ 835660 h 1229360"/>
                <a:gd name="connsiteX70" fmla="*/ 441960 w 800100"/>
                <a:gd name="connsiteY70" fmla="*/ 843280 h 1229360"/>
                <a:gd name="connsiteX71" fmla="*/ 449580 w 800100"/>
                <a:gd name="connsiteY71" fmla="*/ 850900 h 1229360"/>
                <a:gd name="connsiteX72" fmla="*/ 459740 w 800100"/>
                <a:gd name="connsiteY72" fmla="*/ 866140 h 1229360"/>
                <a:gd name="connsiteX73" fmla="*/ 464820 w 800100"/>
                <a:gd name="connsiteY73" fmla="*/ 873760 h 1229360"/>
                <a:gd name="connsiteX74" fmla="*/ 469900 w 800100"/>
                <a:gd name="connsiteY74" fmla="*/ 881380 h 1229360"/>
                <a:gd name="connsiteX75" fmla="*/ 472440 w 800100"/>
                <a:gd name="connsiteY75" fmla="*/ 889000 h 1229360"/>
                <a:gd name="connsiteX76" fmla="*/ 490220 w 800100"/>
                <a:gd name="connsiteY76" fmla="*/ 911860 h 1229360"/>
                <a:gd name="connsiteX77" fmla="*/ 497840 w 800100"/>
                <a:gd name="connsiteY77" fmla="*/ 927100 h 1229360"/>
                <a:gd name="connsiteX78" fmla="*/ 502920 w 800100"/>
                <a:gd name="connsiteY78" fmla="*/ 934720 h 1229360"/>
                <a:gd name="connsiteX79" fmla="*/ 505460 w 800100"/>
                <a:gd name="connsiteY79" fmla="*/ 942340 h 1229360"/>
                <a:gd name="connsiteX80" fmla="*/ 513080 w 800100"/>
                <a:gd name="connsiteY80" fmla="*/ 947420 h 1229360"/>
                <a:gd name="connsiteX81" fmla="*/ 520700 w 800100"/>
                <a:gd name="connsiteY81" fmla="*/ 962660 h 1229360"/>
                <a:gd name="connsiteX82" fmla="*/ 525780 w 800100"/>
                <a:gd name="connsiteY82" fmla="*/ 972820 h 1229360"/>
                <a:gd name="connsiteX83" fmla="*/ 533400 w 800100"/>
                <a:gd name="connsiteY83" fmla="*/ 980440 h 1229360"/>
                <a:gd name="connsiteX84" fmla="*/ 546100 w 800100"/>
                <a:gd name="connsiteY84" fmla="*/ 993140 h 1229360"/>
                <a:gd name="connsiteX85" fmla="*/ 558800 w 800100"/>
                <a:gd name="connsiteY85" fmla="*/ 1008380 h 1229360"/>
                <a:gd name="connsiteX86" fmla="*/ 566420 w 800100"/>
                <a:gd name="connsiteY86" fmla="*/ 1018540 h 1229360"/>
                <a:gd name="connsiteX87" fmla="*/ 589280 w 800100"/>
                <a:gd name="connsiteY87" fmla="*/ 1038860 h 1229360"/>
                <a:gd name="connsiteX88" fmla="*/ 604520 w 800100"/>
                <a:gd name="connsiteY88" fmla="*/ 1051560 h 1229360"/>
                <a:gd name="connsiteX89" fmla="*/ 617220 w 800100"/>
                <a:gd name="connsiteY89" fmla="*/ 1064260 h 1229360"/>
                <a:gd name="connsiteX90" fmla="*/ 629920 w 800100"/>
                <a:gd name="connsiteY90" fmla="*/ 1079500 h 1229360"/>
                <a:gd name="connsiteX91" fmla="*/ 640080 w 800100"/>
                <a:gd name="connsiteY91" fmla="*/ 1087120 h 1229360"/>
                <a:gd name="connsiteX92" fmla="*/ 660400 w 800100"/>
                <a:gd name="connsiteY92" fmla="*/ 1109980 h 1229360"/>
                <a:gd name="connsiteX93" fmla="*/ 668020 w 800100"/>
                <a:gd name="connsiteY93" fmla="*/ 1117600 h 1229360"/>
                <a:gd name="connsiteX94" fmla="*/ 680720 w 800100"/>
                <a:gd name="connsiteY94" fmla="*/ 1132840 h 1229360"/>
                <a:gd name="connsiteX95" fmla="*/ 695960 w 800100"/>
                <a:gd name="connsiteY95" fmla="*/ 1143000 h 1229360"/>
                <a:gd name="connsiteX96" fmla="*/ 734060 w 800100"/>
                <a:gd name="connsiteY96" fmla="*/ 1168400 h 1229360"/>
                <a:gd name="connsiteX97" fmla="*/ 741680 w 800100"/>
                <a:gd name="connsiteY97" fmla="*/ 1176020 h 1229360"/>
                <a:gd name="connsiteX98" fmla="*/ 749300 w 800100"/>
                <a:gd name="connsiteY98" fmla="*/ 1181100 h 1229360"/>
                <a:gd name="connsiteX99" fmla="*/ 764540 w 800100"/>
                <a:gd name="connsiteY99" fmla="*/ 1196340 h 1229360"/>
                <a:gd name="connsiteX100" fmla="*/ 774700 w 800100"/>
                <a:gd name="connsiteY100" fmla="*/ 1198880 h 1229360"/>
                <a:gd name="connsiteX101" fmla="*/ 782320 w 800100"/>
                <a:gd name="connsiteY101" fmla="*/ 1201420 h 1229360"/>
                <a:gd name="connsiteX102" fmla="*/ 795020 w 800100"/>
                <a:gd name="connsiteY102" fmla="*/ 1221740 h 1229360"/>
                <a:gd name="connsiteX103" fmla="*/ 800100 w 800100"/>
                <a:gd name="connsiteY103" fmla="*/ 12293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00100" h="1229360">
                  <a:moveTo>
                    <a:pt x="2540" y="0"/>
                  </a:moveTo>
                  <a:cubicBezTo>
                    <a:pt x="1693" y="4233"/>
                    <a:pt x="0" y="8383"/>
                    <a:pt x="0" y="12700"/>
                  </a:cubicBezTo>
                  <a:cubicBezTo>
                    <a:pt x="0" y="33132"/>
                    <a:pt x="1508" y="27542"/>
                    <a:pt x="5080" y="40640"/>
                  </a:cubicBezTo>
                  <a:cubicBezTo>
                    <a:pt x="6917" y="47376"/>
                    <a:pt x="7952" y="54336"/>
                    <a:pt x="10160" y="60960"/>
                  </a:cubicBezTo>
                  <a:cubicBezTo>
                    <a:pt x="11007" y="63500"/>
                    <a:pt x="11996" y="65997"/>
                    <a:pt x="12700" y="68580"/>
                  </a:cubicBezTo>
                  <a:cubicBezTo>
                    <a:pt x="14537" y="75316"/>
                    <a:pt x="16087" y="82127"/>
                    <a:pt x="17780" y="88900"/>
                  </a:cubicBezTo>
                  <a:cubicBezTo>
                    <a:pt x="19079" y="94095"/>
                    <a:pt x="21167" y="99060"/>
                    <a:pt x="22860" y="104140"/>
                  </a:cubicBezTo>
                  <a:lnTo>
                    <a:pt x="27940" y="119380"/>
                  </a:lnTo>
                  <a:cubicBezTo>
                    <a:pt x="29568" y="124263"/>
                    <a:pt x="30574" y="132268"/>
                    <a:pt x="33020" y="137160"/>
                  </a:cubicBezTo>
                  <a:cubicBezTo>
                    <a:pt x="34385" y="139890"/>
                    <a:pt x="36735" y="142050"/>
                    <a:pt x="38100" y="144780"/>
                  </a:cubicBezTo>
                  <a:cubicBezTo>
                    <a:pt x="39297" y="147175"/>
                    <a:pt x="39585" y="149939"/>
                    <a:pt x="40640" y="152400"/>
                  </a:cubicBezTo>
                  <a:cubicBezTo>
                    <a:pt x="42132" y="155880"/>
                    <a:pt x="44314" y="159044"/>
                    <a:pt x="45720" y="162560"/>
                  </a:cubicBezTo>
                  <a:cubicBezTo>
                    <a:pt x="47709" y="167532"/>
                    <a:pt x="49107" y="172720"/>
                    <a:pt x="50800" y="177800"/>
                  </a:cubicBezTo>
                  <a:cubicBezTo>
                    <a:pt x="51647" y="180340"/>
                    <a:pt x="52143" y="183025"/>
                    <a:pt x="53340" y="185420"/>
                  </a:cubicBezTo>
                  <a:lnTo>
                    <a:pt x="58420" y="195580"/>
                  </a:lnTo>
                  <a:cubicBezTo>
                    <a:pt x="59783" y="202396"/>
                    <a:pt x="62357" y="217996"/>
                    <a:pt x="66040" y="223520"/>
                  </a:cubicBezTo>
                  <a:cubicBezTo>
                    <a:pt x="67733" y="226060"/>
                    <a:pt x="69880" y="228350"/>
                    <a:pt x="71120" y="231140"/>
                  </a:cubicBezTo>
                  <a:cubicBezTo>
                    <a:pt x="73295" y="236033"/>
                    <a:pt x="74507" y="241300"/>
                    <a:pt x="76200" y="246380"/>
                  </a:cubicBezTo>
                  <a:cubicBezTo>
                    <a:pt x="77165" y="249276"/>
                    <a:pt x="79915" y="251270"/>
                    <a:pt x="81280" y="254000"/>
                  </a:cubicBezTo>
                  <a:cubicBezTo>
                    <a:pt x="82477" y="256395"/>
                    <a:pt x="82623" y="259225"/>
                    <a:pt x="83820" y="261620"/>
                  </a:cubicBezTo>
                  <a:cubicBezTo>
                    <a:pt x="85185" y="264350"/>
                    <a:pt x="87535" y="266510"/>
                    <a:pt x="88900" y="269240"/>
                  </a:cubicBezTo>
                  <a:cubicBezTo>
                    <a:pt x="90097" y="271635"/>
                    <a:pt x="90243" y="274465"/>
                    <a:pt x="91440" y="276860"/>
                  </a:cubicBezTo>
                  <a:cubicBezTo>
                    <a:pt x="92805" y="279590"/>
                    <a:pt x="95155" y="281750"/>
                    <a:pt x="96520" y="284480"/>
                  </a:cubicBezTo>
                  <a:cubicBezTo>
                    <a:pt x="97717" y="286875"/>
                    <a:pt x="97863" y="289705"/>
                    <a:pt x="99060" y="292100"/>
                  </a:cubicBezTo>
                  <a:cubicBezTo>
                    <a:pt x="100425" y="294830"/>
                    <a:pt x="102775" y="296990"/>
                    <a:pt x="104140" y="299720"/>
                  </a:cubicBezTo>
                  <a:cubicBezTo>
                    <a:pt x="105337" y="302115"/>
                    <a:pt x="105380" y="305000"/>
                    <a:pt x="106680" y="307340"/>
                  </a:cubicBezTo>
                  <a:cubicBezTo>
                    <a:pt x="123015" y="336744"/>
                    <a:pt x="110062" y="311688"/>
                    <a:pt x="124460" y="330200"/>
                  </a:cubicBezTo>
                  <a:cubicBezTo>
                    <a:pt x="128208" y="335019"/>
                    <a:pt x="131233" y="340360"/>
                    <a:pt x="134620" y="345440"/>
                  </a:cubicBezTo>
                  <a:lnTo>
                    <a:pt x="139700" y="353060"/>
                  </a:lnTo>
                  <a:cubicBezTo>
                    <a:pt x="143685" y="359038"/>
                    <a:pt x="149860" y="363220"/>
                    <a:pt x="154940" y="368300"/>
                  </a:cubicBezTo>
                  <a:lnTo>
                    <a:pt x="162560" y="375920"/>
                  </a:lnTo>
                  <a:cubicBezTo>
                    <a:pt x="164719" y="378079"/>
                    <a:pt x="165481" y="381381"/>
                    <a:pt x="167640" y="383540"/>
                  </a:cubicBezTo>
                  <a:cubicBezTo>
                    <a:pt x="169799" y="385699"/>
                    <a:pt x="172915" y="386666"/>
                    <a:pt x="175260" y="388620"/>
                  </a:cubicBezTo>
                  <a:cubicBezTo>
                    <a:pt x="178020" y="390920"/>
                    <a:pt x="180340" y="393700"/>
                    <a:pt x="182880" y="396240"/>
                  </a:cubicBezTo>
                  <a:cubicBezTo>
                    <a:pt x="184573" y="401320"/>
                    <a:pt x="184990" y="407025"/>
                    <a:pt x="187960" y="411480"/>
                  </a:cubicBezTo>
                  <a:lnTo>
                    <a:pt x="198120" y="426720"/>
                  </a:lnTo>
                  <a:cubicBezTo>
                    <a:pt x="199813" y="429260"/>
                    <a:pt x="202235" y="431444"/>
                    <a:pt x="203200" y="434340"/>
                  </a:cubicBezTo>
                  <a:cubicBezTo>
                    <a:pt x="209584" y="453493"/>
                    <a:pt x="200972" y="429885"/>
                    <a:pt x="210820" y="449580"/>
                  </a:cubicBezTo>
                  <a:cubicBezTo>
                    <a:pt x="212017" y="451975"/>
                    <a:pt x="212060" y="454860"/>
                    <a:pt x="213360" y="457200"/>
                  </a:cubicBezTo>
                  <a:cubicBezTo>
                    <a:pt x="216325" y="462537"/>
                    <a:pt x="220133" y="467360"/>
                    <a:pt x="223520" y="472440"/>
                  </a:cubicBezTo>
                  <a:cubicBezTo>
                    <a:pt x="226907" y="477520"/>
                    <a:pt x="238760" y="482600"/>
                    <a:pt x="238760" y="482600"/>
                  </a:cubicBezTo>
                  <a:cubicBezTo>
                    <a:pt x="240453" y="485140"/>
                    <a:pt x="242600" y="487430"/>
                    <a:pt x="243840" y="490220"/>
                  </a:cubicBezTo>
                  <a:cubicBezTo>
                    <a:pt x="246015" y="495113"/>
                    <a:pt x="247227" y="500380"/>
                    <a:pt x="248920" y="505460"/>
                  </a:cubicBezTo>
                  <a:lnTo>
                    <a:pt x="256540" y="528320"/>
                  </a:lnTo>
                  <a:cubicBezTo>
                    <a:pt x="258471" y="534112"/>
                    <a:pt x="263313" y="538480"/>
                    <a:pt x="266700" y="543560"/>
                  </a:cubicBezTo>
                  <a:cubicBezTo>
                    <a:pt x="276515" y="558282"/>
                    <a:pt x="259818" y="544899"/>
                    <a:pt x="276860" y="556260"/>
                  </a:cubicBezTo>
                  <a:cubicBezTo>
                    <a:pt x="281023" y="568750"/>
                    <a:pt x="281040" y="571195"/>
                    <a:pt x="287020" y="581660"/>
                  </a:cubicBezTo>
                  <a:cubicBezTo>
                    <a:pt x="288535" y="584310"/>
                    <a:pt x="290735" y="586550"/>
                    <a:pt x="292100" y="589280"/>
                  </a:cubicBezTo>
                  <a:cubicBezTo>
                    <a:pt x="293297" y="591675"/>
                    <a:pt x="293443" y="594505"/>
                    <a:pt x="294640" y="596900"/>
                  </a:cubicBezTo>
                  <a:cubicBezTo>
                    <a:pt x="296005" y="599630"/>
                    <a:pt x="298480" y="601730"/>
                    <a:pt x="299720" y="604520"/>
                  </a:cubicBezTo>
                  <a:cubicBezTo>
                    <a:pt x="301895" y="609413"/>
                    <a:pt x="303107" y="614680"/>
                    <a:pt x="304800" y="619760"/>
                  </a:cubicBezTo>
                  <a:cubicBezTo>
                    <a:pt x="305647" y="622300"/>
                    <a:pt x="305855" y="625152"/>
                    <a:pt x="307340" y="627380"/>
                  </a:cubicBezTo>
                  <a:lnTo>
                    <a:pt x="317500" y="642620"/>
                  </a:lnTo>
                  <a:cubicBezTo>
                    <a:pt x="319193" y="645160"/>
                    <a:pt x="320040" y="648547"/>
                    <a:pt x="322580" y="650240"/>
                  </a:cubicBezTo>
                  <a:lnTo>
                    <a:pt x="330200" y="655320"/>
                  </a:lnTo>
                  <a:cubicBezTo>
                    <a:pt x="332266" y="661518"/>
                    <a:pt x="332896" y="665636"/>
                    <a:pt x="337820" y="670560"/>
                  </a:cubicBezTo>
                  <a:cubicBezTo>
                    <a:pt x="339979" y="672719"/>
                    <a:pt x="342900" y="673947"/>
                    <a:pt x="345440" y="675640"/>
                  </a:cubicBezTo>
                  <a:cubicBezTo>
                    <a:pt x="353843" y="700849"/>
                    <a:pt x="339745" y="662340"/>
                    <a:pt x="355600" y="690880"/>
                  </a:cubicBezTo>
                  <a:cubicBezTo>
                    <a:pt x="358201" y="695561"/>
                    <a:pt x="357710" y="701665"/>
                    <a:pt x="360680" y="706120"/>
                  </a:cubicBezTo>
                  <a:lnTo>
                    <a:pt x="365760" y="713740"/>
                  </a:lnTo>
                  <a:cubicBezTo>
                    <a:pt x="367180" y="719419"/>
                    <a:pt x="370906" y="735430"/>
                    <a:pt x="373380" y="739140"/>
                  </a:cubicBezTo>
                  <a:cubicBezTo>
                    <a:pt x="384608" y="755981"/>
                    <a:pt x="371412" y="737267"/>
                    <a:pt x="386080" y="754380"/>
                  </a:cubicBezTo>
                  <a:cubicBezTo>
                    <a:pt x="388835" y="757594"/>
                    <a:pt x="390945" y="761326"/>
                    <a:pt x="393700" y="764540"/>
                  </a:cubicBezTo>
                  <a:cubicBezTo>
                    <a:pt x="396038" y="767267"/>
                    <a:pt x="399115" y="769325"/>
                    <a:pt x="401320" y="772160"/>
                  </a:cubicBezTo>
                  <a:cubicBezTo>
                    <a:pt x="405068" y="776979"/>
                    <a:pt x="408093" y="782320"/>
                    <a:pt x="411480" y="787400"/>
                  </a:cubicBezTo>
                  <a:cubicBezTo>
                    <a:pt x="413173" y="789940"/>
                    <a:pt x="415595" y="792124"/>
                    <a:pt x="416560" y="795020"/>
                  </a:cubicBezTo>
                  <a:cubicBezTo>
                    <a:pt x="417407" y="797560"/>
                    <a:pt x="417615" y="800412"/>
                    <a:pt x="419100" y="802640"/>
                  </a:cubicBezTo>
                  <a:cubicBezTo>
                    <a:pt x="421093" y="805629"/>
                    <a:pt x="424180" y="807720"/>
                    <a:pt x="426720" y="810260"/>
                  </a:cubicBezTo>
                  <a:cubicBezTo>
                    <a:pt x="427567" y="813647"/>
                    <a:pt x="427699" y="817298"/>
                    <a:pt x="429260" y="820420"/>
                  </a:cubicBezTo>
                  <a:cubicBezTo>
                    <a:pt x="431990" y="825881"/>
                    <a:pt x="437489" y="829868"/>
                    <a:pt x="439420" y="835660"/>
                  </a:cubicBezTo>
                  <a:cubicBezTo>
                    <a:pt x="440267" y="838200"/>
                    <a:pt x="440475" y="841052"/>
                    <a:pt x="441960" y="843280"/>
                  </a:cubicBezTo>
                  <a:cubicBezTo>
                    <a:pt x="443953" y="846269"/>
                    <a:pt x="447375" y="848065"/>
                    <a:pt x="449580" y="850900"/>
                  </a:cubicBezTo>
                  <a:cubicBezTo>
                    <a:pt x="453328" y="855719"/>
                    <a:pt x="456353" y="861060"/>
                    <a:pt x="459740" y="866140"/>
                  </a:cubicBezTo>
                  <a:lnTo>
                    <a:pt x="464820" y="873760"/>
                  </a:lnTo>
                  <a:cubicBezTo>
                    <a:pt x="466513" y="876300"/>
                    <a:pt x="468935" y="878484"/>
                    <a:pt x="469900" y="881380"/>
                  </a:cubicBezTo>
                  <a:cubicBezTo>
                    <a:pt x="470747" y="883920"/>
                    <a:pt x="471140" y="886660"/>
                    <a:pt x="472440" y="889000"/>
                  </a:cubicBezTo>
                  <a:cubicBezTo>
                    <a:pt x="485279" y="912111"/>
                    <a:pt x="477879" y="897050"/>
                    <a:pt x="490220" y="911860"/>
                  </a:cubicBezTo>
                  <a:cubicBezTo>
                    <a:pt x="499319" y="922779"/>
                    <a:pt x="492112" y="915644"/>
                    <a:pt x="497840" y="927100"/>
                  </a:cubicBezTo>
                  <a:cubicBezTo>
                    <a:pt x="499205" y="929830"/>
                    <a:pt x="501555" y="931990"/>
                    <a:pt x="502920" y="934720"/>
                  </a:cubicBezTo>
                  <a:cubicBezTo>
                    <a:pt x="504117" y="937115"/>
                    <a:pt x="503787" y="940249"/>
                    <a:pt x="505460" y="942340"/>
                  </a:cubicBezTo>
                  <a:cubicBezTo>
                    <a:pt x="507367" y="944724"/>
                    <a:pt x="510540" y="945727"/>
                    <a:pt x="513080" y="947420"/>
                  </a:cubicBezTo>
                  <a:cubicBezTo>
                    <a:pt x="517737" y="961391"/>
                    <a:pt x="512822" y="948873"/>
                    <a:pt x="520700" y="962660"/>
                  </a:cubicBezTo>
                  <a:cubicBezTo>
                    <a:pt x="522579" y="965948"/>
                    <a:pt x="523579" y="969739"/>
                    <a:pt x="525780" y="972820"/>
                  </a:cubicBezTo>
                  <a:cubicBezTo>
                    <a:pt x="527868" y="975743"/>
                    <a:pt x="531100" y="977680"/>
                    <a:pt x="533400" y="980440"/>
                  </a:cubicBezTo>
                  <a:cubicBezTo>
                    <a:pt x="543983" y="993140"/>
                    <a:pt x="532130" y="983827"/>
                    <a:pt x="546100" y="993140"/>
                  </a:cubicBezTo>
                  <a:cubicBezTo>
                    <a:pt x="557328" y="1009981"/>
                    <a:pt x="544132" y="991267"/>
                    <a:pt x="558800" y="1008380"/>
                  </a:cubicBezTo>
                  <a:cubicBezTo>
                    <a:pt x="561555" y="1011594"/>
                    <a:pt x="563588" y="1015393"/>
                    <a:pt x="566420" y="1018540"/>
                  </a:cubicBezTo>
                  <a:cubicBezTo>
                    <a:pt x="596059" y="1051473"/>
                    <a:pt x="570481" y="1023194"/>
                    <a:pt x="589280" y="1038860"/>
                  </a:cubicBezTo>
                  <a:cubicBezTo>
                    <a:pt x="608837" y="1055158"/>
                    <a:pt x="585601" y="1038947"/>
                    <a:pt x="604520" y="1051560"/>
                  </a:cubicBezTo>
                  <a:cubicBezTo>
                    <a:pt x="613833" y="1065530"/>
                    <a:pt x="604520" y="1053677"/>
                    <a:pt x="617220" y="1064260"/>
                  </a:cubicBezTo>
                  <a:cubicBezTo>
                    <a:pt x="642187" y="1085066"/>
                    <a:pt x="609940" y="1059520"/>
                    <a:pt x="629920" y="1079500"/>
                  </a:cubicBezTo>
                  <a:cubicBezTo>
                    <a:pt x="632913" y="1082493"/>
                    <a:pt x="636933" y="1084288"/>
                    <a:pt x="640080" y="1087120"/>
                  </a:cubicBezTo>
                  <a:cubicBezTo>
                    <a:pt x="673013" y="1116759"/>
                    <a:pt x="644734" y="1091181"/>
                    <a:pt x="660400" y="1109980"/>
                  </a:cubicBezTo>
                  <a:cubicBezTo>
                    <a:pt x="662700" y="1112740"/>
                    <a:pt x="665720" y="1114840"/>
                    <a:pt x="668020" y="1117600"/>
                  </a:cubicBezTo>
                  <a:cubicBezTo>
                    <a:pt x="675744" y="1126869"/>
                    <a:pt x="670175" y="1124638"/>
                    <a:pt x="680720" y="1132840"/>
                  </a:cubicBezTo>
                  <a:cubicBezTo>
                    <a:pt x="685539" y="1136588"/>
                    <a:pt x="690880" y="1139613"/>
                    <a:pt x="695960" y="1143000"/>
                  </a:cubicBezTo>
                  <a:lnTo>
                    <a:pt x="734060" y="1168400"/>
                  </a:lnTo>
                  <a:cubicBezTo>
                    <a:pt x="737049" y="1170393"/>
                    <a:pt x="738920" y="1173720"/>
                    <a:pt x="741680" y="1176020"/>
                  </a:cubicBezTo>
                  <a:cubicBezTo>
                    <a:pt x="744025" y="1177974"/>
                    <a:pt x="746760" y="1179407"/>
                    <a:pt x="749300" y="1181100"/>
                  </a:cubicBezTo>
                  <a:cubicBezTo>
                    <a:pt x="754456" y="1188835"/>
                    <a:pt x="755088" y="1191614"/>
                    <a:pt x="764540" y="1196340"/>
                  </a:cubicBezTo>
                  <a:cubicBezTo>
                    <a:pt x="767662" y="1197901"/>
                    <a:pt x="771343" y="1197921"/>
                    <a:pt x="774700" y="1198880"/>
                  </a:cubicBezTo>
                  <a:cubicBezTo>
                    <a:pt x="777274" y="1199616"/>
                    <a:pt x="779780" y="1200573"/>
                    <a:pt x="782320" y="1201420"/>
                  </a:cubicBezTo>
                  <a:cubicBezTo>
                    <a:pt x="794395" y="1209470"/>
                    <a:pt x="788975" y="1203604"/>
                    <a:pt x="795020" y="1221740"/>
                  </a:cubicBezTo>
                  <a:cubicBezTo>
                    <a:pt x="795985" y="1224636"/>
                    <a:pt x="800100" y="1229360"/>
                    <a:pt x="800100" y="1229360"/>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733040" y="2928620"/>
              <a:ext cx="1948180" cy="1285240"/>
            </a:xfrm>
            <a:custGeom>
              <a:avLst/>
              <a:gdLst>
                <a:gd name="connsiteX0" fmla="*/ 0 w 1948180"/>
                <a:gd name="connsiteY0" fmla="*/ 0 h 1285240"/>
                <a:gd name="connsiteX1" fmla="*/ 7620 w 1948180"/>
                <a:gd name="connsiteY1" fmla="*/ 12700 h 1285240"/>
                <a:gd name="connsiteX2" fmla="*/ 22860 w 1948180"/>
                <a:gd name="connsiteY2" fmla="*/ 27940 h 1285240"/>
                <a:gd name="connsiteX3" fmla="*/ 53340 w 1948180"/>
                <a:gd name="connsiteY3" fmla="*/ 48260 h 1285240"/>
                <a:gd name="connsiteX4" fmla="*/ 60960 w 1948180"/>
                <a:gd name="connsiteY4" fmla="*/ 55880 h 1285240"/>
                <a:gd name="connsiteX5" fmla="*/ 83820 w 1948180"/>
                <a:gd name="connsiteY5" fmla="*/ 71120 h 1285240"/>
                <a:gd name="connsiteX6" fmla="*/ 91440 w 1948180"/>
                <a:gd name="connsiteY6" fmla="*/ 76200 h 1285240"/>
                <a:gd name="connsiteX7" fmla="*/ 114300 w 1948180"/>
                <a:gd name="connsiteY7" fmla="*/ 99060 h 1285240"/>
                <a:gd name="connsiteX8" fmla="*/ 119380 w 1948180"/>
                <a:gd name="connsiteY8" fmla="*/ 106680 h 1285240"/>
                <a:gd name="connsiteX9" fmla="*/ 134620 w 1948180"/>
                <a:gd name="connsiteY9" fmla="*/ 121920 h 1285240"/>
                <a:gd name="connsiteX10" fmla="*/ 149860 w 1948180"/>
                <a:gd name="connsiteY10" fmla="*/ 134620 h 1285240"/>
                <a:gd name="connsiteX11" fmla="*/ 157480 w 1948180"/>
                <a:gd name="connsiteY11" fmla="*/ 137160 h 1285240"/>
                <a:gd name="connsiteX12" fmla="*/ 175260 w 1948180"/>
                <a:gd name="connsiteY12" fmla="*/ 147320 h 1285240"/>
                <a:gd name="connsiteX13" fmla="*/ 190500 w 1948180"/>
                <a:gd name="connsiteY13" fmla="*/ 157480 h 1285240"/>
                <a:gd name="connsiteX14" fmla="*/ 198120 w 1948180"/>
                <a:gd name="connsiteY14" fmla="*/ 162560 h 1285240"/>
                <a:gd name="connsiteX15" fmla="*/ 205740 w 1948180"/>
                <a:gd name="connsiteY15" fmla="*/ 165100 h 1285240"/>
                <a:gd name="connsiteX16" fmla="*/ 215900 w 1948180"/>
                <a:gd name="connsiteY16" fmla="*/ 172720 h 1285240"/>
                <a:gd name="connsiteX17" fmla="*/ 238760 w 1948180"/>
                <a:gd name="connsiteY17" fmla="*/ 187960 h 1285240"/>
                <a:gd name="connsiteX18" fmla="*/ 248920 w 1948180"/>
                <a:gd name="connsiteY18" fmla="*/ 195580 h 1285240"/>
                <a:gd name="connsiteX19" fmla="*/ 264160 w 1948180"/>
                <a:gd name="connsiteY19" fmla="*/ 205740 h 1285240"/>
                <a:gd name="connsiteX20" fmla="*/ 271780 w 1948180"/>
                <a:gd name="connsiteY20" fmla="*/ 210820 h 1285240"/>
                <a:gd name="connsiteX21" fmla="*/ 279400 w 1948180"/>
                <a:gd name="connsiteY21" fmla="*/ 218440 h 1285240"/>
                <a:gd name="connsiteX22" fmla="*/ 284480 w 1948180"/>
                <a:gd name="connsiteY22" fmla="*/ 226060 h 1285240"/>
                <a:gd name="connsiteX23" fmla="*/ 292100 w 1948180"/>
                <a:gd name="connsiteY23" fmla="*/ 228600 h 1285240"/>
                <a:gd name="connsiteX24" fmla="*/ 299720 w 1948180"/>
                <a:gd name="connsiteY24" fmla="*/ 233680 h 1285240"/>
                <a:gd name="connsiteX25" fmla="*/ 307340 w 1948180"/>
                <a:gd name="connsiteY25" fmla="*/ 241300 h 1285240"/>
                <a:gd name="connsiteX26" fmla="*/ 314960 w 1948180"/>
                <a:gd name="connsiteY26" fmla="*/ 243840 h 1285240"/>
                <a:gd name="connsiteX27" fmla="*/ 337820 w 1948180"/>
                <a:gd name="connsiteY27" fmla="*/ 264160 h 1285240"/>
                <a:gd name="connsiteX28" fmla="*/ 353060 w 1948180"/>
                <a:gd name="connsiteY28" fmla="*/ 287020 h 1285240"/>
                <a:gd name="connsiteX29" fmla="*/ 358140 w 1948180"/>
                <a:gd name="connsiteY29" fmla="*/ 294640 h 1285240"/>
                <a:gd name="connsiteX30" fmla="*/ 388620 w 1948180"/>
                <a:gd name="connsiteY30" fmla="*/ 320040 h 1285240"/>
                <a:gd name="connsiteX31" fmla="*/ 396240 w 1948180"/>
                <a:gd name="connsiteY31" fmla="*/ 322580 h 1285240"/>
                <a:gd name="connsiteX32" fmla="*/ 411480 w 1948180"/>
                <a:gd name="connsiteY32" fmla="*/ 335280 h 1285240"/>
                <a:gd name="connsiteX33" fmla="*/ 424180 w 1948180"/>
                <a:gd name="connsiteY33" fmla="*/ 350520 h 1285240"/>
                <a:gd name="connsiteX34" fmla="*/ 447040 w 1948180"/>
                <a:gd name="connsiteY34" fmla="*/ 368300 h 1285240"/>
                <a:gd name="connsiteX35" fmla="*/ 462280 w 1948180"/>
                <a:gd name="connsiteY35" fmla="*/ 383540 h 1285240"/>
                <a:gd name="connsiteX36" fmla="*/ 469900 w 1948180"/>
                <a:gd name="connsiteY36" fmla="*/ 391160 h 1285240"/>
                <a:gd name="connsiteX37" fmla="*/ 485140 w 1948180"/>
                <a:gd name="connsiteY37" fmla="*/ 403860 h 1285240"/>
                <a:gd name="connsiteX38" fmla="*/ 492760 w 1948180"/>
                <a:gd name="connsiteY38" fmla="*/ 406400 h 1285240"/>
                <a:gd name="connsiteX39" fmla="*/ 523240 w 1948180"/>
                <a:gd name="connsiteY39" fmla="*/ 436880 h 1285240"/>
                <a:gd name="connsiteX40" fmla="*/ 533400 w 1948180"/>
                <a:gd name="connsiteY40" fmla="*/ 444500 h 1285240"/>
                <a:gd name="connsiteX41" fmla="*/ 538480 w 1948180"/>
                <a:gd name="connsiteY41" fmla="*/ 452120 h 1285240"/>
                <a:gd name="connsiteX42" fmla="*/ 556260 w 1948180"/>
                <a:gd name="connsiteY42" fmla="*/ 474980 h 1285240"/>
                <a:gd name="connsiteX43" fmla="*/ 561340 w 1948180"/>
                <a:gd name="connsiteY43" fmla="*/ 482600 h 1285240"/>
                <a:gd name="connsiteX44" fmla="*/ 566420 w 1948180"/>
                <a:gd name="connsiteY44" fmla="*/ 490220 h 1285240"/>
                <a:gd name="connsiteX45" fmla="*/ 576580 w 1948180"/>
                <a:gd name="connsiteY45" fmla="*/ 497840 h 1285240"/>
                <a:gd name="connsiteX46" fmla="*/ 594360 w 1948180"/>
                <a:gd name="connsiteY46" fmla="*/ 520700 h 1285240"/>
                <a:gd name="connsiteX47" fmla="*/ 609600 w 1948180"/>
                <a:gd name="connsiteY47" fmla="*/ 530860 h 1285240"/>
                <a:gd name="connsiteX48" fmla="*/ 617220 w 1948180"/>
                <a:gd name="connsiteY48" fmla="*/ 535940 h 1285240"/>
                <a:gd name="connsiteX49" fmla="*/ 624840 w 1948180"/>
                <a:gd name="connsiteY49" fmla="*/ 543560 h 1285240"/>
                <a:gd name="connsiteX50" fmla="*/ 640080 w 1948180"/>
                <a:gd name="connsiteY50" fmla="*/ 553720 h 1285240"/>
                <a:gd name="connsiteX51" fmla="*/ 647700 w 1948180"/>
                <a:gd name="connsiteY51" fmla="*/ 558800 h 1285240"/>
                <a:gd name="connsiteX52" fmla="*/ 660400 w 1948180"/>
                <a:gd name="connsiteY52" fmla="*/ 563880 h 1285240"/>
                <a:gd name="connsiteX53" fmla="*/ 668020 w 1948180"/>
                <a:gd name="connsiteY53" fmla="*/ 571500 h 1285240"/>
                <a:gd name="connsiteX54" fmla="*/ 683260 w 1948180"/>
                <a:gd name="connsiteY54" fmla="*/ 581660 h 1285240"/>
                <a:gd name="connsiteX55" fmla="*/ 698500 w 1948180"/>
                <a:gd name="connsiteY55" fmla="*/ 594360 h 1285240"/>
                <a:gd name="connsiteX56" fmla="*/ 708660 w 1948180"/>
                <a:gd name="connsiteY56" fmla="*/ 609600 h 1285240"/>
                <a:gd name="connsiteX57" fmla="*/ 713740 w 1948180"/>
                <a:gd name="connsiteY57" fmla="*/ 617220 h 1285240"/>
                <a:gd name="connsiteX58" fmla="*/ 716280 w 1948180"/>
                <a:gd name="connsiteY58" fmla="*/ 624840 h 1285240"/>
                <a:gd name="connsiteX59" fmla="*/ 734060 w 1948180"/>
                <a:gd name="connsiteY59" fmla="*/ 650240 h 1285240"/>
                <a:gd name="connsiteX60" fmla="*/ 741680 w 1948180"/>
                <a:gd name="connsiteY60" fmla="*/ 657860 h 1285240"/>
                <a:gd name="connsiteX61" fmla="*/ 746760 w 1948180"/>
                <a:gd name="connsiteY61" fmla="*/ 665480 h 1285240"/>
                <a:gd name="connsiteX62" fmla="*/ 764540 w 1948180"/>
                <a:gd name="connsiteY62" fmla="*/ 678180 h 1285240"/>
                <a:gd name="connsiteX63" fmla="*/ 774700 w 1948180"/>
                <a:gd name="connsiteY63" fmla="*/ 683260 h 1285240"/>
                <a:gd name="connsiteX64" fmla="*/ 782320 w 1948180"/>
                <a:gd name="connsiteY64" fmla="*/ 690880 h 1285240"/>
                <a:gd name="connsiteX65" fmla="*/ 789940 w 1948180"/>
                <a:gd name="connsiteY65" fmla="*/ 693420 h 1285240"/>
                <a:gd name="connsiteX66" fmla="*/ 800100 w 1948180"/>
                <a:gd name="connsiteY66" fmla="*/ 698500 h 1285240"/>
                <a:gd name="connsiteX67" fmla="*/ 807720 w 1948180"/>
                <a:gd name="connsiteY67" fmla="*/ 701040 h 1285240"/>
                <a:gd name="connsiteX68" fmla="*/ 820420 w 1948180"/>
                <a:gd name="connsiteY68" fmla="*/ 706120 h 1285240"/>
                <a:gd name="connsiteX69" fmla="*/ 835660 w 1948180"/>
                <a:gd name="connsiteY69" fmla="*/ 711200 h 1285240"/>
                <a:gd name="connsiteX70" fmla="*/ 853440 w 1948180"/>
                <a:gd name="connsiteY70" fmla="*/ 731520 h 1285240"/>
                <a:gd name="connsiteX71" fmla="*/ 861060 w 1948180"/>
                <a:gd name="connsiteY71" fmla="*/ 739140 h 1285240"/>
                <a:gd name="connsiteX72" fmla="*/ 866140 w 1948180"/>
                <a:gd name="connsiteY72" fmla="*/ 746760 h 1285240"/>
                <a:gd name="connsiteX73" fmla="*/ 873760 w 1948180"/>
                <a:gd name="connsiteY73" fmla="*/ 751840 h 1285240"/>
                <a:gd name="connsiteX74" fmla="*/ 878840 w 1948180"/>
                <a:gd name="connsiteY74" fmla="*/ 759460 h 1285240"/>
                <a:gd name="connsiteX75" fmla="*/ 894080 w 1948180"/>
                <a:gd name="connsiteY75" fmla="*/ 772160 h 1285240"/>
                <a:gd name="connsiteX76" fmla="*/ 899160 w 1948180"/>
                <a:gd name="connsiteY76" fmla="*/ 782320 h 1285240"/>
                <a:gd name="connsiteX77" fmla="*/ 906780 w 1948180"/>
                <a:gd name="connsiteY77" fmla="*/ 792480 h 1285240"/>
                <a:gd name="connsiteX78" fmla="*/ 922020 w 1948180"/>
                <a:gd name="connsiteY78" fmla="*/ 815340 h 1285240"/>
                <a:gd name="connsiteX79" fmla="*/ 929640 w 1948180"/>
                <a:gd name="connsiteY79" fmla="*/ 822960 h 1285240"/>
                <a:gd name="connsiteX80" fmla="*/ 934720 w 1948180"/>
                <a:gd name="connsiteY80" fmla="*/ 830580 h 1285240"/>
                <a:gd name="connsiteX81" fmla="*/ 942340 w 1948180"/>
                <a:gd name="connsiteY81" fmla="*/ 838200 h 1285240"/>
                <a:gd name="connsiteX82" fmla="*/ 947420 w 1948180"/>
                <a:gd name="connsiteY82" fmla="*/ 845820 h 1285240"/>
                <a:gd name="connsiteX83" fmla="*/ 955040 w 1948180"/>
                <a:gd name="connsiteY83" fmla="*/ 850900 h 1285240"/>
                <a:gd name="connsiteX84" fmla="*/ 970280 w 1948180"/>
                <a:gd name="connsiteY84" fmla="*/ 861060 h 1285240"/>
                <a:gd name="connsiteX85" fmla="*/ 985520 w 1948180"/>
                <a:gd name="connsiteY85" fmla="*/ 871220 h 1285240"/>
                <a:gd name="connsiteX86" fmla="*/ 993140 w 1948180"/>
                <a:gd name="connsiteY86" fmla="*/ 878840 h 1285240"/>
                <a:gd name="connsiteX87" fmla="*/ 1003300 w 1948180"/>
                <a:gd name="connsiteY87" fmla="*/ 883920 h 1285240"/>
                <a:gd name="connsiteX88" fmla="*/ 1021080 w 1948180"/>
                <a:gd name="connsiteY88" fmla="*/ 894080 h 1285240"/>
                <a:gd name="connsiteX89" fmla="*/ 1036320 w 1948180"/>
                <a:gd name="connsiteY89" fmla="*/ 901700 h 1285240"/>
                <a:gd name="connsiteX90" fmla="*/ 1051560 w 1948180"/>
                <a:gd name="connsiteY90" fmla="*/ 909320 h 1285240"/>
                <a:gd name="connsiteX91" fmla="*/ 1069340 w 1948180"/>
                <a:gd name="connsiteY91" fmla="*/ 919480 h 1285240"/>
                <a:gd name="connsiteX92" fmla="*/ 1089660 w 1948180"/>
                <a:gd name="connsiteY92" fmla="*/ 924560 h 1285240"/>
                <a:gd name="connsiteX93" fmla="*/ 1097280 w 1948180"/>
                <a:gd name="connsiteY93" fmla="*/ 929640 h 1285240"/>
                <a:gd name="connsiteX94" fmla="*/ 1107440 w 1948180"/>
                <a:gd name="connsiteY94" fmla="*/ 932180 h 1285240"/>
                <a:gd name="connsiteX95" fmla="*/ 1115060 w 1948180"/>
                <a:gd name="connsiteY95" fmla="*/ 934720 h 1285240"/>
                <a:gd name="connsiteX96" fmla="*/ 1130300 w 1948180"/>
                <a:gd name="connsiteY96" fmla="*/ 942340 h 1285240"/>
                <a:gd name="connsiteX97" fmla="*/ 1150620 w 1948180"/>
                <a:gd name="connsiteY97" fmla="*/ 952500 h 1285240"/>
                <a:gd name="connsiteX98" fmla="*/ 1165860 w 1948180"/>
                <a:gd name="connsiteY98" fmla="*/ 957580 h 1285240"/>
                <a:gd name="connsiteX99" fmla="*/ 1188720 w 1948180"/>
                <a:gd name="connsiteY99" fmla="*/ 967740 h 1285240"/>
                <a:gd name="connsiteX100" fmla="*/ 1188720 w 1948180"/>
                <a:gd name="connsiteY100" fmla="*/ 967740 h 1285240"/>
                <a:gd name="connsiteX101" fmla="*/ 1201420 w 1948180"/>
                <a:gd name="connsiteY101" fmla="*/ 975360 h 1285240"/>
                <a:gd name="connsiteX102" fmla="*/ 1216660 w 1948180"/>
                <a:gd name="connsiteY102" fmla="*/ 980440 h 1285240"/>
                <a:gd name="connsiteX103" fmla="*/ 1224280 w 1948180"/>
                <a:gd name="connsiteY103" fmla="*/ 982980 h 1285240"/>
                <a:gd name="connsiteX104" fmla="*/ 1231900 w 1948180"/>
                <a:gd name="connsiteY104" fmla="*/ 985520 h 1285240"/>
                <a:gd name="connsiteX105" fmla="*/ 1254760 w 1948180"/>
                <a:gd name="connsiteY105" fmla="*/ 993140 h 1285240"/>
                <a:gd name="connsiteX106" fmla="*/ 1262380 w 1948180"/>
                <a:gd name="connsiteY106" fmla="*/ 995680 h 1285240"/>
                <a:gd name="connsiteX107" fmla="*/ 1277620 w 1948180"/>
                <a:gd name="connsiteY107" fmla="*/ 998220 h 1285240"/>
                <a:gd name="connsiteX108" fmla="*/ 1297940 w 1948180"/>
                <a:gd name="connsiteY108" fmla="*/ 1005840 h 1285240"/>
                <a:gd name="connsiteX109" fmla="*/ 1313180 w 1948180"/>
                <a:gd name="connsiteY109" fmla="*/ 1018540 h 1285240"/>
                <a:gd name="connsiteX110" fmla="*/ 1333500 w 1948180"/>
                <a:gd name="connsiteY110" fmla="*/ 1028700 h 1285240"/>
                <a:gd name="connsiteX111" fmla="*/ 1351280 w 1948180"/>
                <a:gd name="connsiteY111" fmla="*/ 1038860 h 1285240"/>
                <a:gd name="connsiteX112" fmla="*/ 1358900 w 1948180"/>
                <a:gd name="connsiteY112" fmla="*/ 1043940 h 1285240"/>
                <a:gd name="connsiteX113" fmla="*/ 1369060 w 1948180"/>
                <a:gd name="connsiteY113" fmla="*/ 1046480 h 1285240"/>
                <a:gd name="connsiteX114" fmla="*/ 1376680 w 1948180"/>
                <a:gd name="connsiteY114" fmla="*/ 1049020 h 1285240"/>
                <a:gd name="connsiteX115" fmla="*/ 1386840 w 1948180"/>
                <a:gd name="connsiteY115" fmla="*/ 1054100 h 1285240"/>
                <a:gd name="connsiteX116" fmla="*/ 1402080 w 1948180"/>
                <a:gd name="connsiteY116" fmla="*/ 1059180 h 1285240"/>
                <a:gd name="connsiteX117" fmla="*/ 1424940 w 1948180"/>
                <a:gd name="connsiteY117" fmla="*/ 1071880 h 1285240"/>
                <a:gd name="connsiteX118" fmla="*/ 1435100 w 1948180"/>
                <a:gd name="connsiteY118" fmla="*/ 1074420 h 1285240"/>
                <a:gd name="connsiteX119" fmla="*/ 1442720 w 1948180"/>
                <a:gd name="connsiteY119" fmla="*/ 1082040 h 1285240"/>
                <a:gd name="connsiteX120" fmla="*/ 1460500 w 1948180"/>
                <a:gd name="connsiteY120" fmla="*/ 1087120 h 1285240"/>
                <a:gd name="connsiteX121" fmla="*/ 1478280 w 1948180"/>
                <a:gd name="connsiteY121" fmla="*/ 1094740 h 1285240"/>
                <a:gd name="connsiteX122" fmla="*/ 1485900 w 1948180"/>
                <a:gd name="connsiteY122" fmla="*/ 1099820 h 1285240"/>
                <a:gd name="connsiteX123" fmla="*/ 1498600 w 1948180"/>
                <a:gd name="connsiteY123" fmla="*/ 1102360 h 1285240"/>
                <a:gd name="connsiteX124" fmla="*/ 1506220 w 1948180"/>
                <a:gd name="connsiteY124" fmla="*/ 1104900 h 1285240"/>
                <a:gd name="connsiteX125" fmla="*/ 1516380 w 1948180"/>
                <a:gd name="connsiteY125" fmla="*/ 1107440 h 1285240"/>
                <a:gd name="connsiteX126" fmla="*/ 1531620 w 1948180"/>
                <a:gd name="connsiteY126" fmla="*/ 1112520 h 1285240"/>
                <a:gd name="connsiteX127" fmla="*/ 1539240 w 1948180"/>
                <a:gd name="connsiteY127" fmla="*/ 1115060 h 1285240"/>
                <a:gd name="connsiteX128" fmla="*/ 1549400 w 1948180"/>
                <a:gd name="connsiteY128" fmla="*/ 1117600 h 1285240"/>
                <a:gd name="connsiteX129" fmla="*/ 1567180 w 1948180"/>
                <a:gd name="connsiteY129" fmla="*/ 1127760 h 1285240"/>
                <a:gd name="connsiteX130" fmla="*/ 1577340 w 1948180"/>
                <a:gd name="connsiteY130" fmla="*/ 1132840 h 1285240"/>
                <a:gd name="connsiteX131" fmla="*/ 1595120 w 1948180"/>
                <a:gd name="connsiteY131" fmla="*/ 1137920 h 1285240"/>
                <a:gd name="connsiteX132" fmla="*/ 1620520 w 1948180"/>
                <a:gd name="connsiteY132" fmla="*/ 1145540 h 1285240"/>
                <a:gd name="connsiteX133" fmla="*/ 1643380 w 1948180"/>
                <a:gd name="connsiteY133" fmla="*/ 1158240 h 1285240"/>
                <a:gd name="connsiteX134" fmla="*/ 1658620 w 1948180"/>
                <a:gd name="connsiteY134" fmla="*/ 1170940 h 1285240"/>
                <a:gd name="connsiteX135" fmla="*/ 1666240 w 1948180"/>
                <a:gd name="connsiteY135" fmla="*/ 1173480 h 1285240"/>
                <a:gd name="connsiteX136" fmla="*/ 1671320 w 1948180"/>
                <a:gd name="connsiteY136" fmla="*/ 1181100 h 1285240"/>
                <a:gd name="connsiteX137" fmla="*/ 1678940 w 1948180"/>
                <a:gd name="connsiteY137" fmla="*/ 1186180 h 1285240"/>
                <a:gd name="connsiteX138" fmla="*/ 1696720 w 1948180"/>
                <a:gd name="connsiteY138" fmla="*/ 1193800 h 1285240"/>
                <a:gd name="connsiteX139" fmla="*/ 1717040 w 1948180"/>
                <a:gd name="connsiteY139" fmla="*/ 1203960 h 1285240"/>
                <a:gd name="connsiteX140" fmla="*/ 1724660 w 1948180"/>
                <a:gd name="connsiteY140" fmla="*/ 1209040 h 1285240"/>
                <a:gd name="connsiteX141" fmla="*/ 1734820 w 1948180"/>
                <a:gd name="connsiteY141" fmla="*/ 1211580 h 1285240"/>
                <a:gd name="connsiteX142" fmla="*/ 1750060 w 1948180"/>
                <a:gd name="connsiteY142" fmla="*/ 1216660 h 1285240"/>
                <a:gd name="connsiteX143" fmla="*/ 1767840 w 1948180"/>
                <a:gd name="connsiteY143" fmla="*/ 1224280 h 1285240"/>
                <a:gd name="connsiteX144" fmla="*/ 1785620 w 1948180"/>
                <a:gd name="connsiteY144" fmla="*/ 1229360 h 1285240"/>
                <a:gd name="connsiteX145" fmla="*/ 1793240 w 1948180"/>
                <a:gd name="connsiteY145" fmla="*/ 1231900 h 1285240"/>
                <a:gd name="connsiteX146" fmla="*/ 1816100 w 1948180"/>
                <a:gd name="connsiteY146" fmla="*/ 1239520 h 1285240"/>
                <a:gd name="connsiteX147" fmla="*/ 1846580 w 1948180"/>
                <a:gd name="connsiteY147" fmla="*/ 1247140 h 1285240"/>
                <a:gd name="connsiteX148" fmla="*/ 1869440 w 1948180"/>
                <a:gd name="connsiteY148" fmla="*/ 1254760 h 1285240"/>
                <a:gd name="connsiteX149" fmla="*/ 1887220 w 1948180"/>
                <a:gd name="connsiteY149" fmla="*/ 1257300 h 1285240"/>
                <a:gd name="connsiteX150" fmla="*/ 1907540 w 1948180"/>
                <a:gd name="connsiteY150" fmla="*/ 1262380 h 1285240"/>
                <a:gd name="connsiteX151" fmla="*/ 1922780 w 1948180"/>
                <a:gd name="connsiteY151" fmla="*/ 1267460 h 1285240"/>
                <a:gd name="connsiteX152" fmla="*/ 1938020 w 1948180"/>
                <a:gd name="connsiteY152" fmla="*/ 1277620 h 1285240"/>
                <a:gd name="connsiteX153" fmla="*/ 1948180 w 1948180"/>
                <a:gd name="connsiteY153" fmla="*/ 1285240 h 128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948180" h="1285240">
                  <a:moveTo>
                    <a:pt x="0" y="0"/>
                  </a:moveTo>
                  <a:cubicBezTo>
                    <a:pt x="2540" y="4233"/>
                    <a:pt x="4494" y="8879"/>
                    <a:pt x="7620" y="12700"/>
                  </a:cubicBezTo>
                  <a:cubicBezTo>
                    <a:pt x="12169" y="18260"/>
                    <a:pt x="16882" y="23955"/>
                    <a:pt x="22860" y="27940"/>
                  </a:cubicBezTo>
                  <a:lnTo>
                    <a:pt x="53340" y="48260"/>
                  </a:lnTo>
                  <a:cubicBezTo>
                    <a:pt x="56329" y="50253"/>
                    <a:pt x="58125" y="53675"/>
                    <a:pt x="60960" y="55880"/>
                  </a:cubicBezTo>
                  <a:lnTo>
                    <a:pt x="83820" y="71120"/>
                  </a:lnTo>
                  <a:cubicBezTo>
                    <a:pt x="86360" y="72813"/>
                    <a:pt x="89281" y="74041"/>
                    <a:pt x="91440" y="76200"/>
                  </a:cubicBezTo>
                  <a:lnTo>
                    <a:pt x="114300" y="99060"/>
                  </a:lnTo>
                  <a:cubicBezTo>
                    <a:pt x="116459" y="101219"/>
                    <a:pt x="117352" y="104398"/>
                    <a:pt x="119380" y="106680"/>
                  </a:cubicBezTo>
                  <a:cubicBezTo>
                    <a:pt x="124153" y="112050"/>
                    <a:pt x="129540" y="116840"/>
                    <a:pt x="134620" y="121920"/>
                  </a:cubicBezTo>
                  <a:cubicBezTo>
                    <a:pt x="140237" y="127537"/>
                    <a:pt x="142787" y="131084"/>
                    <a:pt x="149860" y="134620"/>
                  </a:cubicBezTo>
                  <a:cubicBezTo>
                    <a:pt x="152255" y="135817"/>
                    <a:pt x="154940" y="136313"/>
                    <a:pt x="157480" y="137160"/>
                  </a:cubicBezTo>
                  <a:cubicBezTo>
                    <a:pt x="183839" y="154733"/>
                    <a:pt x="143034" y="127984"/>
                    <a:pt x="175260" y="147320"/>
                  </a:cubicBezTo>
                  <a:cubicBezTo>
                    <a:pt x="180495" y="150461"/>
                    <a:pt x="185420" y="154093"/>
                    <a:pt x="190500" y="157480"/>
                  </a:cubicBezTo>
                  <a:cubicBezTo>
                    <a:pt x="193040" y="159173"/>
                    <a:pt x="195224" y="161595"/>
                    <a:pt x="198120" y="162560"/>
                  </a:cubicBezTo>
                  <a:lnTo>
                    <a:pt x="205740" y="165100"/>
                  </a:lnTo>
                  <a:cubicBezTo>
                    <a:pt x="209127" y="167640"/>
                    <a:pt x="212432" y="170292"/>
                    <a:pt x="215900" y="172720"/>
                  </a:cubicBezTo>
                  <a:lnTo>
                    <a:pt x="238760" y="187960"/>
                  </a:lnTo>
                  <a:cubicBezTo>
                    <a:pt x="242282" y="190308"/>
                    <a:pt x="245452" y="193152"/>
                    <a:pt x="248920" y="195580"/>
                  </a:cubicBezTo>
                  <a:cubicBezTo>
                    <a:pt x="253922" y="199081"/>
                    <a:pt x="259080" y="202353"/>
                    <a:pt x="264160" y="205740"/>
                  </a:cubicBezTo>
                  <a:cubicBezTo>
                    <a:pt x="266700" y="207433"/>
                    <a:pt x="269621" y="208661"/>
                    <a:pt x="271780" y="210820"/>
                  </a:cubicBezTo>
                  <a:cubicBezTo>
                    <a:pt x="274320" y="213360"/>
                    <a:pt x="277100" y="215680"/>
                    <a:pt x="279400" y="218440"/>
                  </a:cubicBezTo>
                  <a:cubicBezTo>
                    <a:pt x="281354" y="220785"/>
                    <a:pt x="282096" y="224153"/>
                    <a:pt x="284480" y="226060"/>
                  </a:cubicBezTo>
                  <a:cubicBezTo>
                    <a:pt x="286571" y="227733"/>
                    <a:pt x="289560" y="227753"/>
                    <a:pt x="292100" y="228600"/>
                  </a:cubicBezTo>
                  <a:cubicBezTo>
                    <a:pt x="294640" y="230293"/>
                    <a:pt x="297375" y="231726"/>
                    <a:pt x="299720" y="233680"/>
                  </a:cubicBezTo>
                  <a:cubicBezTo>
                    <a:pt x="302480" y="235980"/>
                    <a:pt x="304351" y="239307"/>
                    <a:pt x="307340" y="241300"/>
                  </a:cubicBezTo>
                  <a:cubicBezTo>
                    <a:pt x="309568" y="242785"/>
                    <a:pt x="312420" y="242993"/>
                    <a:pt x="314960" y="243840"/>
                  </a:cubicBezTo>
                  <a:cubicBezTo>
                    <a:pt x="328558" y="252905"/>
                    <a:pt x="320421" y="246761"/>
                    <a:pt x="337820" y="264160"/>
                  </a:cubicBezTo>
                  <a:lnTo>
                    <a:pt x="353060" y="287020"/>
                  </a:lnTo>
                  <a:cubicBezTo>
                    <a:pt x="354753" y="289560"/>
                    <a:pt x="355981" y="292481"/>
                    <a:pt x="358140" y="294640"/>
                  </a:cubicBezTo>
                  <a:cubicBezTo>
                    <a:pt x="377697" y="314197"/>
                    <a:pt x="367402" y="305895"/>
                    <a:pt x="388620" y="320040"/>
                  </a:cubicBezTo>
                  <a:cubicBezTo>
                    <a:pt x="390848" y="321525"/>
                    <a:pt x="393700" y="321733"/>
                    <a:pt x="396240" y="322580"/>
                  </a:cubicBezTo>
                  <a:cubicBezTo>
                    <a:pt x="418502" y="344842"/>
                    <a:pt x="390262" y="317599"/>
                    <a:pt x="411480" y="335280"/>
                  </a:cubicBezTo>
                  <a:cubicBezTo>
                    <a:pt x="423623" y="345399"/>
                    <a:pt x="415098" y="339622"/>
                    <a:pt x="424180" y="350520"/>
                  </a:cubicBezTo>
                  <a:cubicBezTo>
                    <a:pt x="431641" y="359473"/>
                    <a:pt x="436420" y="361220"/>
                    <a:pt x="447040" y="368300"/>
                  </a:cubicBezTo>
                  <a:cubicBezTo>
                    <a:pt x="453018" y="372285"/>
                    <a:pt x="457200" y="378460"/>
                    <a:pt x="462280" y="383540"/>
                  </a:cubicBezTo>
                  <a:lnTo>
                    <a:pt x="469900" y="391160"/>
                  </a:lnTo>
                  <a:cubicBezTo>
                    <a:pt x="475517" y="396777"/>
                    <a:pt x="478067" y="400324"/>
                    <a:pt x="485140" y="403860"/>
                  </a:cubicBezTo>
                  <a:cubicBezTo>
                    <a:pt x="487535" y="405057"/>
                    <a:pt x="490220" y="405553"/>
                    <a:pt x="492760" y="406400"/>
                  </a:cubicBezTo>
                  <a:lnTo>
                    <a:pt x="523240" y="436880"/>
                  </a:lnTo>
                  <a:cubicBezTo>
                    <a:pt x="526233" y="439873"/>
                    <a:pt x="530407" y="441507"/>
                    <a:pt x="533400" y="444500"/>
                  </a:cubicBezTo>
                  <a:cubicBezTo>
                    <a:pt x="535559" y="446659"/>
                    <a:pt x="536526" y="449775"/>
                    <a:pt x="538480" y="452120"/>
                  </a:cubicBezTo>
                  <a:cubicBezTo>
                    <a:pt x="558375" y="475994"/>
                    <a:pt x="530581" y="436462"/>
                    <a:pt x="556260" y="474980"/>
                  </a:cubicBezTo>
                  <a:lnTo>
                    <a:pt x="561340" y="482600"/>
                  </a:lnTo>
                  <a:cubicBezTo>
                    <a:pt x="563033" y="485140"/>
                    <a:pt x="563978" y="488388"/>
                    <a:pt x="566420" y="490220"/>
                  </a:cubicBezTo>
                  <a:cubicBezTo>
                    <a:pt x="569807" y="492760"/>
                    <a:pt x="573768" y="494676"/>
                    <a:pt x="576580" y="497840"/>
                  </a:cubicBezTo>
                  <a:cubicBezTo>
                    <a:pt x="588872" y="511669"/>
                    <a:pt x="582341" y="511352"/>
                    <a:pt x="594360" y="520700"/>
                  </a:cubicBezTo>
                  <a:cubicBezTo>
                    <a:pt x="599179" y="524448"/>
                    <a:pt x="604520" y="527473"/>
                    <a:pt x="609600" y="530860"/>
                  </a:cubicBezTo>
                  <a:lnTo>
                    <a:pt x="617220" y="535940"/>
                  </a:lnTo>
                  <a:cubicBezTo>
                    <a:pt x="620209" y="537933"/>
                    <a:pt x="622005" y="541355"/>
                    <a:pt x="624840" y="543560"/>
                  </a:cubicBezTo>
                  <a:cubicBezTo>
                    <a:pt x="629659" y="547308"/>
                    <a:pt x="635000" y="550333"/>
                    <a:pt x="640080" y="553720"/>
                  </a:cubicBezTo>
                  <a:cubicBezTo>
                    <a:pt x="642620" y="555413"/>
                    <a:pt x="644866" y="557666"/>
                    <a:pt x="647700" y="558800"/>
                  </a:cubicBezTo>
                  <a:lnTo>
                    <a:pt x="660400" y="563880"/>
                  </a:lnTo>
                  <a:cubicBezTo>
                    <a:pt x="662940" y="566420"/>
                    <a:pt x="665185" y="569295"/>
                    <a:pt x="668020" y="571500"/>
                  </a:cubicBezTo>
                  <a:cubicBezTo>
                    <a:pt x="672839" y="575248"/>
                    <a:pt x="678943" y="577343"/>
                    <a:pt x="683260" y="581660"/>
                  </a:cubicBezTo>
                  <a:cubicBezTo>
                    <a:pt x="693039" y="591439"/>
                    <a:pt x="687891" y="587287"/>
                    <a:pt x="698500" y="594360"/>
                  </a:cubicBezTo>
                  <a:lnTo>
                    <a:pt x="708660" y="609600"/>
                  </a:lnTo>
                  <a:cubicBezTo>
                    <a:pt x="710353" y="612140"/>
                    <a:pt x="712775" y="614324"/>
                    <a:pt x="713740" y="617220"/>
                  </a:cubicBezTo>
                  <a:cubicBezTo>
                    <a:pt x="714587" y="619760"/>
                    <a:pt x="714980" y="622500"/>
                    <a:pt x="716280" y="624840"/>
                  </a:cubicBezTo>
                  <a:cubicBezTo>
                    <a:pt x="718581" y="628982"/>
                    <a:pt x="729854" y="645333"/>
                    <a:pt x="734060" y="650240"/>
                  </a:cubicBezTo>
                  <a:cubicBezTo>
                    <a:pt x="736398" y="652967"/>
                    <a:pt x="739380" y="655100"/>
                    <a:pt x="741680" y="657860"/>
                  </a:cubicBezTo>
                  <a:cubicBezTo>
                    <a:pt x="743634" y="660205"/>
                    <a:pt x="744601" y="663321"/>
                    <a:pt x="746760" y="665480"/>
                  </a:cubicBezTo>
                  <a:cubicBezTo>
                    <a:pt x="748577" y="667297"/>
                    <a:pt x="761175" y="676257"/>
                    <a:pt x="764540" y="678180"/>
                  </a:cubicBezTo>
                  <a:cubicBezTo>
                    <a:pt x="767828" y="680059"/>
                    <a:pt x="771619" y="681059"/>
                    <a:pt x="774700" y="683260"/>
                  </a:cubicBezTo>
                  <a:cubicBezTo>
                    <a:pt x="777623" y="685348"/>
                    <a:pt x="779331" y="688887"/>
                    <a:pt x="782320" y="690880"/>
                  </a:cubicBezTo>
                  <a:cubicBezTo>
                    <a:pt x="784548" y="692365"/>
                    <a:pt x="787479" y="692365"/>
                    <a:pt x="789940" y="693420"/>
                  </a:cubicBezTo>
                  <a:cubicBezTo>
                    <a:pt x="793420" y="694912"/>
                    <a:pt x="796620" y="697008"/>
                    <a:pt x="800100" y="698500"/>
                  </a:cubicBezTo>
                  <a:cubicBezTo>
                    <a:pt x="802561" y="699555"/>
                    <a:pt x="805213" y="700100"/>
                    <a:pt x="807720" y="701040"/>
                  </a:cubicBezTo>
                  <a:cubicBezTo>
                    <a:pt x="811989" y="702641"/>
                    <a:pt x="816135" y="704562"/>
                    <a:pt x="820420" y="706120"/>
                  </a:cubicBezTo>
                  <a:cubicBezTo>
                    <a:pt x="825452" y="707950"/>
                    <a:pt x="835660" y="711200"/>
                    <a:pt x="835660" y="711200"/>
                  </a:cubicBezTo>
                  <a:cubicBezTo>
                    <a:pt x="857250" y="725593"/>
                    <a:pt x="823807" y="701887"/>
                    <a:pt x="853440" y="731520"/>
                  </a:cubicBezTo>
                  <a:cubicBezTo>
                    <a:pt x="855980" y="734060"/>
                    <a:pt x="858760" y="736380"/>
                    <a:pt x="861060" y="739140"/>
                  </a:cubicBezTo>
                  <a:cubicBezTo>
                    <a:pt x="863014" y="741485"/>
                    <a:pt x="863981" y="744601"/>
                    <a:pt x="866140" y="746760"/>
                  </a:cubicBezTo>
                  <a:cubicBezTo>
                    <a:pt x="868299" y="748919"/>
                    <a:pt x="871220" y="750147"/>
                    <a:pt x="873760" y="751840"/>
                  </a:cubicBezTo>
                  <a:cubicBezTo>
                    <a:pt x="875453" y="754380"/>
                    <a:pt x="876681" y="757301"/>
                    <a:pt x="878840" y="759460"/>
                  </a:cubicBezTo>
                  <a:cubicBezTo>
                    <a:pt x="889979" y="770599"/>
                    <a:pt x="883677" y="757596"/>
                    <a:pt x="894080" y="772160"/>
                  </a:cubicBezTo>
                  <a:cubicBezTo>
                    <a:pt x="896281" y="775241"/>
                    <a:pt x="897153" y="779109"/>
                    <a:pt x="899160" y="782320"/>
                  </a:cubicBezTo>
                  <a:cubicBezTo>
                    <a:pt x="901404" y="785910"/>
                    <a:pt x="904352" y="789012"/>
                    <a:pt x="906780" y="792480"/>
                  </a:cubicBezTo>
                  <a:cubicBezTo>
                    <a:pt x="912032" y="799983"/>
                    <a:pt x="916940" y="807720"/>
                    <a:pt x="922020" y="815340"/>
                  </a:cubicBezTo>
                  <a:cubicBezTo>
                    <a:pt x="924013" y="818329"/>
                    <a:pt x="927340" y="820200"/>
                    <a:pt x="929640" y="822960"/>
                  </a:cubicBezTo>
                  <a:cubicBezTo>
                    <a:pt x="931594" y="825305"/>
                    <a:pt x="932766" y="828235"/>
                    <a:pt x="934720" y="830580"/>
                  </a:cubicBezTo>
                  <a:cubicBezTo>
                    <a:pt x="937020" y="833340"/>
                    <a:pt x="940040" y="835440"/>
                    <a:pt x="942340" y="838200"/>
                  </a:cubicBezTo>
                  <a:cubicBezTo>
                    <a:pt x="944294" y="840545"/>
                    <a:pt x="945261" y="843661"/>
                    <a:pt x="947420" y="845820"/>
                  </a:cubicBezTo>
                  <a:cubicBezTo>
                    <a:pt x="949579" y="847979"/>
                    <a:pt x="952695" y="848946"/>
                    <a:pt x="955040" y="850900"/>
                  </a:cubicBezTo>
                  <a:cubicBezTo>
                    <a:pt x="967724" y="861470"/>
                    <a:pt x="956889" y="856596"/>
                    <a:pt x="970280" y="861060"/>
                  </a:cubicBezTo>
                  <a:cubicBezTo>
                    <a:pt x="975360" y="864447"/>
                    <a:pt x="981203" y="866903"/>
                    <a:pt x="985520" y="871220"/>
                  </a:cubicBezTo>
                  <a:cubicBezTo>
                    <a:pt x="988060" y="873760"/>
                    <a:pt x="990217" y="876752"/>
                    <a:pt x="993140" y="878840"/>
                  </a:cubicBezTo>
                  <a:cubicBezTo>
                    <a:pt x="996221" y="881041"/>
                    <a:pt x="1000089" y="881913"/>
                    <a:pt x="1003300" y="883920"/>
                  </a:cubicBezTo>
                  <a:cubicBezTo>
                    <a:pt x="1020874" y="894904"/>
                    <a:pt x="1006109" y="889090"/>
                    <a:pt x="1021080" y="894080"/>
                  </a:cubicBezTo>
                  <a:cubicBezTo>
                    <a:pt x="1042918" y="908639"/>
                    <a:pt x="1015288" y="891184"/>
                    <a:pt x="1036320" y="901700"/>
                  </a:cubicBezTo>
                  <a:cubicBezTo>
                    <a:pt x="1056015" y="911548"/>
                    <a:pt x="1032407" y="902936"/>
                    <a:pt x="1051560" y="909320"/>
                  </a:cubicBezTo>
                  <a:cubicBezTo>
                    <a:pt x="1059213" y="914422"/>
                    <a:pt x="1060317" y="915613"/>
                    <a:pt x="1069340" y="919480"/>
                  </a:cubicBezTo>
                  <a:cubicBezTo>
                    <a:pt x="1076174" y="922409"/>
                    <a:pt x="1082206" y="923069"/>
                    <a:pt x="1089660" y="924560"/>
                  </a:cubicBezTo>
                  <a:cubicBezTo>
                    <a:pt x="1092200" y="926253"/>
                    <a:pt x="1094474" y="928437"/>
                    <a:pt x="1097280" y="929640"/>
                  </a:cubicBezTo>
                  <a:cubicBezTo>
                    <a:pt x="1100489" y="931015"/>
                    <a:pt x="1104083" y="931221"/>
                    <a:pt x="1107440" y="932180"/>
                  </a:cubicBezTo>
                  <a:cubicBezTo>
                    <a:pt x="1110014" y="932916"/>
                    <a:pt x="1112520" y="933873"/>
                    <a:pt x="1115060" y="934720"/>
                  </a:cubicBezTo>
                  <a:cubicBezTo>
                    <a:pt x="1131759" y="945853"/>
                    <a:pt x="1113775" y="934829"/>
                    <a:pt x="1130300" y="942340"/>
                  </a:cubicBezTo>
                  <a:cubicBezTo>
                    <a:pt x="1137194" y="945474"/>
                    <a:pt x="1143436" y="950105"/>
                    <a:pt x="1150620" y="952500"/>
                  </a:cubicBezTo>
                  <a:lnTo>
                    <a:pt x="1165860" y="957580"/>
                  </a:lnTo>
                  <a:cubicBezTo>
                    <a:pt x="1177935" y="965630"/>
                    <a:pt x="1170584" y="961695"/>
                    <a:pt x="1188720" y="967740"/>
                  </a:cubicBezTo>
                  <a:lnTo>
                    <a:pt x="1188720" y="967740"/>
                  </a:lnTo>
                  <a:cubicBezTo>
                    <a:pt x="1192953" y="970280"/>
                    <a:pt x="1196926" y="973317"/>
                    <a:pt x="1201420" y="975360"/>
                  </a:cubicBezTo>
                  <a:cubicBezTo>
                    <a:pt x="1206295" y="977576"/>
                    <a:pt x="1211580" y="978747"/>
                    <a:pt x="1216660" y="980440"/>
                  </a:cubicBezTo>
                  <a:lnTo>
                    <a:pt x="1224280" y="982980"/>
                  </a:lnTo>
                  <a:cubicBezTo>
                    <a:pt x="1226820" y="983827"/>
                    <a:pt x="1229414" y="984526"/>
                    <a:pt x="1231900" y="985520"/>
                  </a:cubicBezTo>
                  <a:cubicBezTo>
                    <a:pt x="1253793" y="994277"/>
                    <a:pt x="1235619" y="987671"/>
                    <a:pt x="1254760" y="993140"/>
                  </a:cubicBezTo>
                  <a:cubicBezTo>
                    <a:pt x="1257334" y="993876"/>
                    <a:pt x="1259766" y="995099"/>
                    <a:pt x="1262380" y="995680"/>
                  </a:cubicBezTo>
                  <a:cubicBezTo>
                    <a:pt x="1267407" y="996797"/>
                    <a:pt x="1272540" y="997373"/>
                    <a:pt x="1277620" y="998220"/>
                  </a:cubicBezTo>
                  <a:cubicBezTo>
                    <a:pt x="1295490" y="1010134"/>
                    <a:pt x="1272831" y="996424"/>
                    <a:pt x="1297940" y="1005840"/>
                  </a:cubicBezTo>
                  <a:cubicBezTo>
                    <a:pt x="1308272" y="1009715"/>
                    <a:pt x="1303727" y="1012525"/>
                    <a:pt x="1313180" y="1018540"/>
                  </a:cubicBezTo>
                  <a:cubicBezTo>
                    <a:pt x="1319569" y="1022606"/>
                    <a:pt x="1326727" y="1025313"/>
                    <a:pt x="1333500" y="1028700"/>
                  </a:cubicBezTo>
                  <a:cubicBezTo>
                    <a:pt x="1364255" y="1044077"/>
                    <a:pt x="1327973" y="1031091"/>
                    <a:pt x="1351280" y="1038860"/>
                  </a:cubicBezTo>
                  <a:cubicBezTo>
                    <a:pt x="1353820" y="1040553"/>
                    <a:pt x="1356094" y="1042737"/>
                    <a:pt x="1358900" y="1043940"/>
                  </a:cubicBezTo>
                  <a:cubicBezTo>
                    <a:pt x="1362109" y="1045315"/>
                    <a:pt x="1365703" y="1045521"/>
                    <a:pt x="1369060" y="1046480"/>
                  </a:cubicBezTo>
                  <a:cubicBezTo>
                    <a:pt x="1371634" y="1047216"/>
                    <a:pt x="1374219" y="1047965"/>
                    <a:pt x="1376680" y="1049020"/>
                  </a:cubicBezTo>
                  <a:cubicBezTo>
                    <a:pt x="1380160" y="1050512"/>
                    <a:pt x="1383324" y="1052694"/>
                    <a:pt x="1386840" y="1054100"/>
                  </a:cubicBezTo>
                  <a:cubicBezTo>
                    <a:pt x="1391812" y="1056089"/>
                    <a:pt x="1402080" y="1059180"/>
                    <a:pt x="1402080" y="1059180"/>
                  </a:cubicBezTo>
                  <a:cubicBezTo>
                    <a:pt x="1415725" y="1068276"/>
                    <a:pt x="1413204" y="1068527"/>
                    <a:pt x="1424940" y="1071880"/>
                  </a:cubicBezTo>
                  <a:cubicBezTo>
                    <a:pt x="1428297" y="1072839"/>
                    <a:pt x="1431713" y="1073573"/>
                    <a:pt x="1435100" y="1074420"/>
                  </a:cubicBezTo>
                  <a:cubicBezTo>
                    <a:pt x="1437640" y="1076960"/>
                    <a:pt x="1439731" y="1080047"/>
                    <a:pt x="1442720" y="1082040"/>
                  </a:cubicBezTo>
                  <a:cubicBezTo>
                    <a:pt x="1444906" y="1083498"/>
                    <a:pt x="1459145" y="1086781"/>
                    <a:pt x="1460500" y="1087120"/>
                  </a:cubicBezTo>
                  <a:cubicBezTo>
                    <a:pt x="1479630" y="1099874"/>
                    <a:pt x="1455317" y="1084899"/>
                    <a:pt x="1478280" y="1094740"/>
                  </a:cubicBezTo>
                  <a:cubicBezTo>
                    <a:pt x="1481086" y="1095943"/>
                    <a:pt x="1483042" y="1098748"/>
                    <a:pt x="1485900" y="1099820"/>
                  </a:cubicBezTo>
                  <a:cubicBezTo>
                    <a:pt x="1489942" y="1101336"/>
                    <a:pt x="1494412" y="1101313"/>
                    <a:pt x="1498600" y="1102360"/>
                  </a:cubicBezTo>
                  <a:cubicBezTo>
                    <a:pt x="1501197" y="1103009"/>
                    <a:pt x="1503646" y="1104164"/>
                    <a:pt x="1506220" y="1104900"/>
                  </a:cubicBezTo>
                  <a:cubicBezTo>
                    <a:pt x="1509577" y="1105859"/>
                    <a:pt x="1513036" y="1106437"/>
                    <a:pt x="1516380" y="1107440"/>
                  </a:cubicBezTo>
                  <a:cubicBezTo>
                    <a:pt x="1521509" y="1108979"/>
                    <a:pt x="1526540" y="1110827"/>
                    <a:pt x="1531620" y="1112520"/>
                  </a:cubicBezTo>
                  <a:cubicBezTo>
                    <a:pt x="1534160" y="1113367"/>
                    <a:pt x="1536643" y="1114411"/>
                    <a:pt x="1539240" y="1115060"/>
                  </a:cubicBezTo>
                  <a:cubicBezTo>
                    <a:pt x="1542627" y="1115907"/>
                    <a:pt x="1546131" y="1116374"/>
                    <a:pt x="1549400" y="1117600"/>
                  </a:cubicBezTo>
                  <a:cubicBezTo>
                    <a:pt x="1560565" y="1121787"/>
                    <a:pt x="1557801" y="1122401"/>
                    <a:pt x="1567180" y="1127760"/>
                  </a:cubicBezTo>
                  <a:cubicBezTo>
                    <a:pt x="1570468" y="1129639"/>
                    <a:pt x="1573795" y="1131511"/>
                    <a:pt x="1577340" y="1132840"/>
                  </a:cubicBezTo>
                  <a:cubicBezTo>
                    <a:pt x="1594526" y="1139285"/>
                    <a:pt x="1580792" y="1131779"/>
                    <a:pt x="1595120" y="1137920"/>
                  </a:cubicBezTo>
                  <a:cubicBezTo>
                    <a:pt x="1613914" y="1145974"/>
                    <a:pt x="1596068" y="1141465"/>
                    <a:pt x="1620520" y="1145540"/>
                  </a:cubicBezTo>
                  <a:cubicBezTo>
                    <a:pt x="1637988" y="1157185"/>
                    <a:pt x="1629968" y="1153769"/>
                    <a:pt x="1643380" y="1158240"/>
                  </a:cubicBezTo>
                  <a:cubicBezTo>
                    <a:pt x="1648997" y="1163857"/>
                    <a:pt x="1651547" y="1167404"/>
                    <a:pt x="1658620" y="1170940"/>
                  </a:cubicBezTo>
                  <a:cubicBezTo>
                    <a:pt x="1661015" y="1172137"/>
                    <a:pt x="1663700" y="1172633"/>
                    <a:pt x="1666240" y="1173480"/>
                  </a:cubicBezTo>
                  <a:cubicBezTo>
                    <a:pt x="1667933" y="1176020"/>
                    <a:pt x="1669161" y="1178941"/>
                    <a:pt x="1671320" y="1181100"/>
                  </a:cubicBezTo>
                  <a:cubicBezTo>
                    <a:pt x="1673479" y="1183259"/>
                    <a:pt x="1676290" y="1184665"/>
                    <a:pt x="1678940" y="1186180"/>
                  </a:cubicBezTo>
                  <a:cubicBezTo>
                    <a:pt x="1687728" y="1191202"/>
                    <a:pt x="1688171" y="1190950"/>
                    <a:pt x="1696720" y="1193800"/>
                  </a:cubicBezTo>
                  <a:cubicBezTo>
                    <a:pt x="1719284" y="1210723"/>
                    <a:pt x="1694847" y="1194449"/>
                    <a:pt x="1717040" y="1203960"/>
                  </a:cubicBezTo>
                  <a:cubicBezTo>
                    <a:pt x="1719846" y="1205163"/>
                    <a:pt x="1721854" y="1207837"/>
                    <a:pt x="1724660" y="1209040"/>
                  </a:cubicBezTo>
                  <a:cubicBezTo>
                    <a:pt x="1727869" y="1210415"/>
                    <a:pt x="1731476" y="1210577"/>
                    <a:pt x="1734820" y="1211580"/>
                  </a:cubicBezTo>
                  <a:cubicBezTo>
                    <a:pt x="1739949" y="1213119"/>
                    <a:pt x="1744980" y="1214967"/>
                    <a:pt x="1750060" y="1216660"/>
                  </a:cubicBezTo>
                  <a:cubicBezTo>
                    <a:pt x="1767930" y="1222617"/>
                    <a:pt x="1745869" y="1214864"/>
                    <a:pt x="1767840" y="1224280"/>
                  </a:cubicBezTo>
                  <a:cubicBezTo>
                    <a:pt x="1773930" y="1226890"/>
                    <a:pt x="1779175" y="1227519"/>
                    <a:pt x="1785620" y="1229360"/>
                  </a:cubicBezTo>
                  <a:cubicBezTo>
                    <a:pt x="1788194" y="1230096"/>
                    <a:pt x="1790700" y="1231053"/>
                    <a:pt x="1793240" y="1231900"/>
                  </a:cubicBezTo>
                  <a:cubicBezTo>
                    <a:pt x="1807309" y="1241279"/>
                    <a:pt x="1794199" y="1234045"/>
                    <a:pt x="1816100" y="1239520"/>
                  </a:cubicBezTo>
                  <a:cubicBezTo>
                    <a:pt x="1856352" y="1249583"/>
                    <a:pt x="1806702" y="1240494"/>
                    <a:pt x="1846580" y="1247140"/>
                  </a:cubicBezTo>
                  <a:lnTo>
                    <a:pt x="1869440" y="1254760"/>
                  </a:lnTo>
                  <a:cubicBezTo>
                    <a:pt x="1875120" y="1256653"/>
                    <a:pt x="1881349" y="1256126"/>
                    <a:pt x="1887220" y="1257300"/>
                  </a:cubicBezTo>
                  <a:cubicBezTo>
                    <a:pt x="1894066" y="1258669"/>
                    <a:pt x="1900767" y="1260687"/>
                    <a:pt x="1907540" y="1262380"/>
                  </a:cubicBezTo>
                  <a:cubicBezTo>
                    <a:pt x="1912735" y="1263679"/>
                    <a:pt x="1922780" y="1267460"/>
                    <a:pt x="1922780" y="1267460"/>
                  </a:cubicBezTo>
                  <a:lnTo>
                    <a:pt x="1938020" y="1277620"/>
                  </a:lnTo>
                  <a:cubicBezTo>
                    <a:pt x="1946636" y="1283364"/>
                    <a:pt x="1943481" y="1280541"/>
                    <a:pt x="1948180" y="1285240"/>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678680" y="4216400"/>
              <a:ext cx="2263140" cy="782620"/>
            </a:xfrm>
            <a:custGeom>
              <a:avLst/>
              <a:gdLst>
                <a:gd name="connsiteX0" fmla="*/ 0 w 2263140"/>
                <a:gd name="connsiteY0" fmla="*/ 0 h 782620"/>
                <a:gd name="connsiteX1" fmla="*/ 27940 w 2263140"/>
                <a:gd name="connsiteY1" fmla="*/ 17780 h 782620"/>
                <a:gd name="connsiteX2" fmla="*/ 43180 w 2263140"/>
                <a:gd name="connsiteY2" fmla="*/ 27940 h 782620"/>
                <a:gd name="connsiteX3" fmla="*/ 50800 w 2263140"/>
                <a:gd name="connsiteY3" fmla="*/ 30480 h 782620"/>
                <a:gd name="connsiteX4" fmla="*/ 66040 w 2263140"/>
                <a:gd name="connsiteY4" fmla="*/ 40640 h 782620"/>
                <a:gd name="connsiteX5" fmla="*/ 73660 w 2263140"/>
                <a:gd name="connsiteY5" fmla="*/ 45720 h 782620"/>
                <a:gd name="connsiteX6" fmla="*/ 81280 w 2263140"/>
                <a:gd name="connsiteY6" fmla="*/ 53340 h 782620"/>
                <a:gd name="connsiteX7" fmla="*/ 86360 w 2263140"/>
                <a:gd name="connsiteY7" fmla="*/ 60960 h 782620"/>
                <a:gd name="connsiteX8" fmla="*/ 93980 w 2263140"/>
                <a:gd name="connsiteY8" fmla="*/ 66040 h 782620"/>
                <a:gd name="connsiteX9" fmla="*/ 96520 w 2263140"/>
                <a:gd name="connsiteY9" fmla="*/ 86360 h 782620"/>
                <a:gd name="connsiteX10" fmla="*/ 106680 w 2263140"/>
                <a:gd name="connsiteY10" fmla="*/ 101600 h 782620"/>
                <a:gd name="connsiteX11" fmla="*/ 111760 w 2263140"/>
                <a:gd name="connsiteY11" fmla="*/ 109220 h 782620"/>
                <a:gd name="connsiteX12" fmla="*/ 134620 w 2263140"/>
                <a:gd name="connsiteY12" fmla="*/ 121920 h 782620"/>
                <a:gd name="connsiteX13" fmla="*/ 144780 w 2263140"/>
                <a:gd name="connsiteY13" fmla="*/ 124460 h 782620"/>
                <a:gd name="connsiteX14" fmla="*/ 187960 w 2263140"/>
                <a:gd name="connsiteY14" fmla="*/ 132080 h 782620"/>
                <a:gd name="connsiteX15" fmla="*/ 203200 w 2263140"/>
                <a:gd name="connsiteY15" fmla="*/ 137160 h 782620"/>
                <a:gd name="connsiteX16" fmla="*/ 210820 w 2263140"/>
                <a:gd name="connsiteY16" fmla="*/ 139700 h 782620"/>
                <a:gd name="connsiteX17" fmla="*/ 228600 w 2263140"/>
                <a:gd name="connsiteY17" fmla="*/ 152400 h 782620"/>
                <a:gd name="connsiteX18" fmla="*/ 251460 w 2263140"/>
                <a:gd name="connsiteY18" fmla="*/ 167640 h 782620"/>
                <a:gd name="connsiteX19" fmla="*/ 259080 w 2263140"/>
                <a:gd name="connsiteY19" fmla="*/ 175260 h 782620"/>
                <a:gd name="connsiteX20" fmla="*/ 269240 w 2263140"/>
                <a:gd name="connsiteY20" fmla="*/ 180340 h 782620"/>
                <a:gd name="connsiteX21" fmla="*/ 287020 w 2263140"/>
                <a:gd name="connsiteY21" fmla="*/ 187960 h 782620"/>
                <a:gd name="connsiteX22" fmla="*/ 363220 w 2263140"/>
                <a:gd name="connsiteY22" fmla="*/ 190500 h 782620"/>
                <a:gd name="connsiteX23" fmla="*/ 388620 w 2263140"/>
                <a:gd name="connsiteY23" fmla="*/ 195580 h 782620"/>
                <a:gd name="connsiteX24" fmla="*/ 396240 w 2263140"/>
                <a:gd name="connsiteY24" fmla="*/ 203200 h 782620"/>
                <a:gd name="connsiteX25" fmla="*/ 411480 w 2263140"/>
                <a:gd name="connsiteY25" fmla="*/ 213360 h 782620"/>
                <a:gd name="connsiteX26" fmla="*/ 426720 w 2263140"/>
                <a:gd name="connsiteY26" fmla="*/ 228600 h 782620"/>
                <a:gd name="connsiteX27" fmla="*/ 449580 w 2263140"/>
                <a:gd name="connsiteY27" fmla="*/ 243840 h 782620"/>
                <a:gd name="connsiteX28" fmla="*/ 457200 w 2263140"/>
                <a:gd name="connsiteY28" fmla="*/ 246380 h 782620"/>
                <a:gd name="connsiteX29" fmla="*/ 472440 w 2263140"/>
                <a:gd name="connsiteY29" fmla="*/ 254000 h 782620"/>
                <a:gd name="connsiteX30" fmla="*/ 480060 w 2263140"/>
                <a:gd name="connsiteY30" fmla="*/ 259080 h 782620"/>
                <a:gd name="connsiteX31" fmla="*/ 495300 w 2263140"/>
                <a:gd name="connsiteY31" fmla="*/ 264160 h 782620"/>
                <a:gd name="connsiteX32" fmla="*/ 502920 w 2263140"/>
                <a:gd name="connsiteY32" fmla="*/ 269240 h 782620"/>
                <a:gd name="connsiteX33" fmla="*/ 515620 w 2263140"/>
                <a:gd name="connsiteY33" fmla="*/ 271780 h 782620"/>
                <a:gd name="connsiteX34" fmla="*/ 541020 w 2263140"/>
                <a:gd name="connsiteY34" fmla="*/ 279400 h 782620"/>
                <a:gd name="connsiteX35" fmla="*/ 548640 w 2263140"/>
                <a:gd name="connsiteY35" fmla="*/ 281940 h 782620"/>
                <a:gd name="connsiteX36" fmla="*/ 558800 w 2263140"/>
                <a:gd name="connsiteY36" fmla="*/ 287020 h 782620"/>
                <a:gd name="connsiteX37" fmla="*/ 574040 w 2263140"/>
                <a:gd name="connsiteY37" fmla="*/ 292100 h 782620"/>
                <a:gd name="connsiteX38" fmla="*/ 596900 w 2263140"/>
                <a:gd name="connsiteY38" fmla="*/ 299720 h 782620"/>
                <a:gd name="connsiteX39" fmla="*/ 604520 w 2263140"/>
                <a:gd name="connsiteY39" fmla="*/ 302260 h 782620"/>
                <a:gd name="connsiteX40" fmla="*/ 622300 w 2263140"/>
                <a:gd name="connsiteY40" fmla="*/ 309880 h 782620"/>
                <a:gd name="connsiteX41" fmla="*/ 655320 w 2263140"/>
                <a:gd name="connsiteY41" fmla="*/ 317500 h 782620"/>
                <a:gd name="connsiteX42" fmla="*/ 683260 w 2263140"/>
                <a:gd name="connsiteY42" fmla="*/ 320040 h 782620"/>
                <a:gd name="connsiteX43" fmla="*/ 690880 w 2263140"/>
                <a:gd name="connsiteY43" fmla="*/ 322580 h 782620"/>
                <a:gd name="connsiteX44" fmla="*/ 716280 w 2263140"/>
                <a:gd name="connsiteY44" fmla="*/ 325120 h 782620"/>
                <a:gd name="connsiteX45" fmla="*/ 723900 w 2263140"/>
                <a:gd name="connsiteY45" fmla="*/ 332740 h 782620"/>
                <a:gd name="connsiteX46" fmla="*/ 744220 w 2263140"/>
                <a:gd name="connsiteY46" fmla="*/ 340360 h 782620"/>
                <a:gd name="connsiteX47" fmla="*/ 767080 w 2263140"/>
                <a:gd name="connsiteY47" fmla="*/ 347980 h 782620"/>
                <a:gd name="connsiteX48" fmla="*/ 774700 w 2263140"/>
                <a:gd name="connsiteY48" fmla="*/ 350520 h 782620"/>
                <a:gd name="connsiteX49" fmla="*/ 830580 w 2263140"/>
                <a:gd name="connsiteY49" fmla="*/ 353060 h 782620"/>
                <a:gd name="connsiteX50" fmla="*/ 855980 w 2263140"/>
                <a:gd name="connsiteY50" fmla="*/ 355600 h 782620"/>
                <a:gd name="connsiteX51" fmla="*/ 871220 w 2263140"/>
                <a:gd name="connsiteY51" fmla="*/ 360680 h 782620"/>
                <a:gd name="connsiteX52" fmla="*/ 883920 w 2263140"/>
                <a:gd name="connsiteY52" fmla="*/ 363220 h 782620"/>
                <a:gd name="connsiteX53" fmla="*/ 911860 w 2263140"/>
                <a:gd name="connsiteY53" fmla="*/ 370840 h 782620"/>
                <a:gd name="connsiteX54" fmla="*/ 922020 w 2263140"/>
                <a:gd name="connsiteY54" fmla="*/ 375920 h 782620"/>
                <a:gd name="connsiteX55" fmla="*/ 988060 w 2263140"/>
                <a:gd name="connsiteY55" fmla="*/ 381000 h 782620"/>
                <a:gd name="connsiteX56" fmla="*/ 1008380 w 2263140"/>
                <a:gd name="connsiteY56" fmla="*/ 383540 h 782620"/>
                <a:gd name="connsiteX57" fmla="*/ 1016000 w 2263140"/>
                <a:gd name="connsiteY57" fmla="*/ 386080 h 782620"/>
                <a:gd name="connsiteX58" fmla="*/ 1031240 w 2263140"/>
                <a:gd name="connsiteY58" fmla="*/ 388620 h 782620"/>
                <a:gd name="connsiteX59" fmla="*/ 1069340 w 2263140"/>
                <a:gd name="connsiteY59" fmla="*/ 401320 h 782620"/>
                <a:gd name="connsiteX60" fmla="*/ 1079500 w 2263140"/>
                <a:gd name="connsiteY60" fmla="*/ 403860 h 782620"/>
                <a:gd name="connsiteX61" fmla="*/ 1087120 w 2263140"/>
                <a:gd name="connsiteY61" fmla="*/ 408940 h 782620"/>
                <a:gd name="connsiteX62" fmla="*/ 1117600 w 2263140"/>
                <a:gd name="connsiteY62" fmla="*/ 414020 h 782620"/>
                <a:gd name="connsiteX63" fmla="*/ 1211580 w 2263140"/>
                <a:gd name="connsiteY63" fmla="*/ 416560 h 782620"/>
                <a:gd name="connsiteX64" fmla="*/ 1226820 w 2263140"/>
                <a:gd name="connsiteY64" fmla="*/ 419100 h 782620"/>
                <a:gd name="connsiteX65" fmla="*/ 1234440 w 2263140"/>
                <a:gd name="connsiteY65" fmla="*/ 424180 h 782620"/>
                <a:gd name="connsiteX66" fmla="*/ 1254760 w 2263140"/>
                <a:gd name="connsiteY66" fmla="*/ 431800 h 782620"/>
                <a:gd name="connsiteX67" fmla="*/ 1262380 w 2263140"/>
                <a:gd name="connsiteY67" fmla="*/ 436880 h 782620"/>
                <a:gd name="connsiteX68" fmla="*/ 1277620 w 2263140"/>
                <a:gd name="connsiteY68" fmla="*/ 441960 h 782620"/>
                <a:gd name="connsiteX69" fmla="*/ 1292860 w 2263140"/>
                <a:gd name="connsiteY69" fmla="*/ 452120 h 782620"/>
                <a:gd name="connsiteX70" fmla="*/ 1300480 w 2263140"/>
                <a:gd name="connsiteY70" fmla="*/ 457200 h 782620"/>
                <a:gd name="connsiteX71" fmla="*/ 1315720 w 2263140"/>
                <a:gd name="connsiteY71" fmla="*/ 462280 h 782620"/>
                <a:gd name="connsiteX72" fmla="*/ 1325880 w 2263140"/>
                <a:gd name="connsiteY72" fmla="*/ 464820 h 782620"/>
                <a:gd name="connsiteX73" fmla="*/ 1343660 w 2263140"/>
                <a:gd name="connsiteY73" fmla="*/ 474980 h 782620"/>
                <a:gd name="connsiteX74" fmla="*/ 1366520 w 2263140"/>
                <a:gd name="connsiteY74" fmla="*/ 485140 h 782620"/>
                <a:gd name="connsiteX75" fmla="*/ 1381760 w 2263140"/>
                <a:gd name="connsiteY75" fmla="*/ 490220 h 782620"/>
                <a:gd name="connsiteX76" fmla="*/ 1389380 w 2263140"/>
                <a:gd name="connsiteY76" fmla="*/ 495300 h 782620"/>
                <a:gd name="connsiteX77" fmla="*/ 1409700 w 2263140"/>
                <a:gd name="connsiteY77" fmla="*/ 502920 h 782620"/>
                <a:gd name="connsiteX78" fmla="*/ 1424940 w 2263140"/>
                <a:gd name="connsiteY78" fmla="*/ 513080 h 782620"/>
                <a:gd name="connsiteX79" fmla="*/ 1432560 w 2263140"/>
                <a:gd name="connsiteY79" fmla="*/ 518160 h 782620"/>
                <a:gd name="connsiteX80" fmla="*/ 1440180 w 2263140"/>
                <a:gd name="connsiteY80" fmla="*/ 520700 h 782620"/>
                <a:gd name="connsiteX81" fmla="*/ 1447800 w 2263140"/>
                <a:gd name="connsiteY81" fmla="*/ 525780 h 782620"/>
                <a:gd name="connsiteX82" fmla="*/ 1455420 w 2263140"/>
                <a:gd name="connsiteY82" fmla="*/ 533400 h 782620"/>
                <a:gd name="connsiteX83" fmla="*/ 1463040 w 2263140"/>
                <a:gd name="connsiteY83" fmla="*/ 535940 h 782620"/>
                <a:gd name="connsiteX84" fmla="*/ 1485900 w 2263140"/>
                <a:gd name="connsiteY84" fmla="*/ 548640 h 782620"/>
                <a:gd name="connsiteX85" fmla="*/ 1493520 w 2263140"/>
                <a:gd name="connsiteY85" fmla="*/ 553720 h 782620"/>
                <a:gd name="connsiteX86" fmla="*/ 1503680 w 2263140"/>
                <a:gd name="connsiteY86" fmla="*/ 556260 h 782620"/>
                <a:gd name="connsiteX87" fmla="*/ 1511300 w 2263140"/>
                <a:gd name="connsiteY87" fmla="*/ 558800 h 782620"/>
                <a:gd name="connsiteX88" fmla="*/ 1579880 w 2263140"/>
                <a:gd name="connsiteY88" fmla="*/ 561340 h 782620"/>
                <a:gd name="connsiteX89" fmla="*/ 1602740 w 2263140"/>
                <a:gd name="connsiteY89" fmla="*/ 574040 h 782620"/>
                <a:gd name="connsiteX90" fmla="*/ 1610360 w 2263140"/>
                <a:gd name="connsiteY90" fmla="*/ 581660 h 782620"/>
                <a:gd name="connsiteX91" fmla="*/ 1628140 w 2263140"/>
                <a:gd name="connsiteY91" fmla="*/ 589280 h 782620"/>
                <a:gd name="connsiteX92" fmla="*/ 1643380 w 2263140"/>
                <a:gd name="connsiteY92" fmla="*/ 591820 h 782620"/>
                <a:gd name="connsiteX93" fmla="*/ 1686560 w 2263140"/>
                <a:gd name="connsiteY93" fmla="*/ 596900 h 782620"/>
                <a:gd name="connsiteX94" fmla="*/ 1694180 w 2263140"/>
                <a:gd name="connsiteY94" fmla="*/ 601980 h 782620"/>
                <a:gd name="connsiteX95" fmla="*/ 1709420 w 2263140"/>
                <a:gd name="connsiteY95" fmla="*/ 607060 h 782620"/>
                <a:gd name="connsiteX96" fmla="*/ 1717040 w 2263140"/>
                <a:gd name="connsiteY96" fmla="*/ 609600 h 782620"/>
                <a:gd name="connsiteX97" fmla="*/ 1724660 w 2263140"/>
                <a:gd name="connsiteY97" fmla="*/ 612140 h 782620"/>
                <a:gd name="connsiteX98" fmla="*/ 1732280 w 2263140"/>
                <a:gd name="connsiteY98" fmla="*/ 619760 h 782620"/>
                <a:gd name="connsiteX99" fmla="*/ 1747520 w 2263140"/>
                <a:gd name="connsiteY99" fmla="*/ 624840 h 782620"/>
                <a:gd name="connsiteX100" fmla="*/ 1755140 w 2263140"/>
                <a:gd name="connsiteY100" fmla="*/ 627380 h 782620"/>
                <a:gd name="connsiteX101" fmla="*/ 1778000 w 2263140"/>
                <a:gd name="connsiteY101" fmla="*/ 635000 h 782620"/>
                <a:gd name="connsiteX102" fmla="*/ 1803400 w 2263140"/>
                <a:gd name="connsiteY102" fmla="*/ 637540 h 782620"/>
                <a:gd name="connsiteX103" fmla="*/ 1844040 w 2263140"/>
                <a:gd name="connsiteY103" fmla="*/ 640080 h 782620"/>
                <a:gd name="connsiteX104" fmla="*/ 1854200 w 2263140"/>
                <a:gd name="connsiteY104" fmla="*/ 642620 h 782620"/>
                <a:gd name="connsiteX105" fmla="*/ 1874520 w 2263140"/>
                <a:gd name="connsiteY105" fmla="*/ 645160 h 782620"/>
                <a:gd name="connsiteX106" fmla="*/ 1897380 w 2263140"/>
                <a:gd name="connsiteY106" fmla="*/ 652780 h 782620"/>
                <a:gd name="connsiteX107" fmla="*/ 1922780 w 2263140"/>
                <a:gd name="connsiteY107" fmla="*/ 660400 h 782620"/>
                <a:gd name="connsiteX108" fmla="*/ 1930400 w 2263140"/>
                <a:gd name="connsiteY108" fmla="*/ 662940 h 782620"/>
                <a:gd name="connsiteX109" fmla="*/ 1945640 w 2263140"/>
                <a:gd name="connsiteY109" fmla="*/ 665480 h 782620"/>
                <a:gd name="connsiteX110" fmla="*/ 1960880 w 2263140"/>
                <a:gd name="connsiteY110" fmla="*/ 670560 h 782620"/>
                <a:gd name="connsiteX111" fmla="*/ 1971040 w 2263140"/>
                <a:gd name="connsiteY111" fmla="*/ 673100 h 782620"/>
                <a:gd name="connsiteX112" fmla="*/ 1986280 w 2263140"/>
                <a:gd name="connsiteY112" fmla="*/ 678180 h 782620"/>
                <a:gd name="connsiteX113" fmla="*/ 2001520 w 2263140"/>
                <a:gd name="connsiteY113" fmla="*/ 688340 h 782620"/>
                <a:gd name="connsiteX114" fmla="*/ 2021840 w 2263140"/>
                <a:gd name="connsiteY114" fmla="*/ 693420 h 782620"/>
                <a:gd name="connsiteX115" fmla="*/ 2029460 w 2263140"/>
                <a:gd name="connsiteY115" fmla="*/ 695960 h 782620"/>
                <a:gd name="connsiteX116" fmla="*/ 2037080 w 2263140"/>
                <a:gd name="connsiteY116" fmla="*/ 701040 h 782620"/>
                <a:gd name="connsiteX117" fmla="*/ 2052320 w 2263140"/>
                <a:gd name="connsiteY117" fmla="*/ 706120 h 782620"/>
                <a:gd name="connsiteX118" fmla="*/ 2075180 w 2263140"/>
                <a:gd name="connsiteY118" fmla="*/ 721360 h 782620"/>
                <a:gd name="connsiteX119" fmla="*/ 2085340 w 2263140"/>
                <a:gd name="connsiteY119" fmla="*/ 723900 h 782620"/>
                <a:gd name="connsiteX120" fmla="*/ 2100580 w 2263140"/>
                <a:gd name="connsiteY120" fmla="*/ 731520 h 782620"/>
                <a:gd name="connsiteX121" fmla="*/ 2108200 w 2263140"/>
                <a:gd name="connsiteY121" fmla="*/ 736600 h 782620"/>
                <a:gd name="connsiteX122" fmla="*/ 2123440 w 2263140"/>
                <a:gd name="connsiteY122" fmla="*/ 741680 h 782620"/>
                <a:gd name="connsiteX123" fmla="*/ 2131060 w 2263140"/>
                <a:gd name="connsiteY123" fmla="*/ 744220 h 782620"/>
                <a:gd name="connsiteX124" fmla="*/ 2153920 w 2263140"/>
                <a:gd name="connsiteY124" fmla="*/ 751840 h 782620"/>
                <a:gd name="connsiteX125" fmla="*/ 2164080 w 2263140"/>
                <a:gd name="connsiteY125" fmla="*/ 754380 h 782620"/>
                <a:gd name="connsiteX126" fmla="*/ 2171700 w 2263140"/>
                <a:gd name="connsiteY126" fmla="*/ 759460 h 782620"/>
                <a:gd name="connsiteX127" fmla="*/ 2202180 w 2263140"/>
                <a:gd name="connsiteY127" fmla="*/ 764540 h 782620"/>
                <a:gd name="connsiteX128" fmla="*/ 2217420 w 2263140"/>
                <a:gd name="connsiteY128" fmla="*/ 774700 h 782620"/>
                <a:gd name="connsiteX129" fmla="*/ 2232660 w 2263140"/>
                <a:gd name="connsiteY129" fmla="*/ 782320 h 782620"/>
                <a:gd name="connsiteX130" fmla="*/ 2263140 w 2263140"/>
                <a:gd name="connsiteY130" fmla="*/ 782320 h 78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263140" h="782620">
                  <a:moveTo>
                    <a:pt x="0" y="0"/>
                  </a:moveTo>
                  <a:cubicBezTo>
                    <a:pt x="17935" y="10761"/>
                    <a:pt x="8592" y="4882"/>
                    <a:pt x="27940" y="17780"/>
                  </a:cubicBezTo>
                  <a:lnTo>
                    <a:pt x="43180" y="27940"/>
                  </a:lnTo>
                  <a:cubicBezTo>
                    <a:pt x="45408" y="29425"/>
                    <a:pt x="48260" y="29633"/>
                    <a:pt x="50800" y="30480"/>
                  </a:cubicBezTo>
                  <a:lnTo>
                    <a:pt x="66040" y="40640"/>
                  </a:lnTo>
                  <a:cubicBezTo>
                    <a:pt x="68580" y="42333"/>
                    <a:pt x="71501" y="43561"/>
                    <a:pt x="73660" y="45720"/>
                  </a:cubicBezTo>
                  <a:cubicBezTo>
                    <a:pt x="76200" y="48260"/>
                    <a:pt x="78980" y="50580"/>
                    <a:pt x="81280" y="53340"/>
                  </a:cubicBezTo>
                  <a:cubicBezTo>
                    <a:pt x="83234" y="55685"/>
                    <a:pt x="84201" y="58801"/>
                    <a:pt x="86360" y="60960"/>
                  </a:cubicBezTo>
                  <a:cubicBezTo>
                    <a:pt x="88519" y="63119"/>
                    <a:pt x="91440" y="64347"/>
                    <a:pt x="93980" y="66040"/>
                  </a:cubicBezTo>
                  <a:cubicBezTo>
                    <a:pt x="94827" y="72813"/>
                    <a:pt x="94224" y="79932"/>
                    <a:pt x="96520" y="86360"/>
                  </a:cubicBezTo>
                  <a:cubicBezTo>
                    <a:pt x="98573" y="92110"/>
                    <a:pt x="103293" y="96520"/>
                    <a:pt x="106680" y="101600"/>
                  </a:cubicBezTo>
                  <a:cubicBezTo>
                    <a:pt x="108373" y="104140"/>
                    <a:pt x="109220" y="107527"/>
                    <a:pt x="111760" y="109220"/>
                  </a:cubicBezTo>
                  <a:cubicBezTo>
                    <a:pt x="125405" y="118316"/>
                    <a:pt x="122884" y="118567"/>
                    <a:pt x="134620" y="121920"/>
                  </a:cubicBezTo>
                  <a:cubicBezTo>
                    <a:pt x="137977" y="122879"/>
                    <a:pt x="141436" y="123457"/>
                    <a:pt x="144780" y="124460"/>
                  </a:cubicBezTo>
                  <a:cubicBezTo>
                    <a:pt x="172736" y="132847"/>
                    <a:pt x="147974" y="128445"/>
                    <a:pt x="187960" y="132080"/>
                  </a:cubicBezTo>
                  <a:lnTo>
                    <a:pt x="203200" y="137160"/>
                  </a:lnTo>
                  <a:lnTo>
                    <a:pt x="210820" y="139700"/>
                  </a:lnTo>
                  <a:cubicBezTo>
                    <a:pt x="235594" y="156216"/>
                    <a:pt x="197095" y="130346"/>
                    <a:pt x="228600" y="152400"/>
                  </a:cubicBezTo>
                  <a:lnTo>
                    <a:pt x="251460" y="167640"/>
                  </a:lnTo>
                  <a:cubicBezTo>
                    <a:pt x="254449" y="169633"/>
                    <a:pt x="256157" y="173172"/>
                    <a:pt x="259080" y="175260"/>
                  </a:cubicBezTo>
                  <a:cubicBezTo>
                    <a:pt x="262161" y="177461"/>
                    <a:pt x="265952" y="178461"/>
                    <a:pt x="269240" y="180340"/>
                  </a:cubicBezTo>
                  <a:cubicBezTo>
                    <a:pt x="277441" y="185026"/>
                    <a:pt x="276556" y="187344"/>
                    <a:pt x="287020" y="187960"/>
                  </a:cubicBezTo>
                  <a:cubicBezTo>
                    <a:pt x="312390" y="189452"/>
                    <a:pt x="337820" y="189653"/>
                    <a:pt x="363220" y="190500"/>
                  </a:cubicBezTo>
                  <a:cubicBezTo>
                    <a:pt x="364726" y="190715"/>
                    <a:pt x="383784" y="192356"/>
                    <a:pt x="388620" y="195580"/>
                  </a:cubicBezTo>
                  <a:cubicBezTo>
                    <a:pt x="391609" y="197573"/>
                    <a:pt x="393405" y="200995"/>
                    <a:pt x="396240" y="203200"/>
                  </a:cubicBezTo>
                  <a:cubicBezTo>
                    <a:pt x="401059" y="206948"/>
                    <a:pt x="406400" y="209973"/>
                    <a:pt x="411480" y="213360"/>
                  </a:cubicBezTo>
                  <a:cubicBezTo>
                    <a:pt x="417458" y="217345"/>
                    <a:pt x="420742" y="224615"/>
                    <a:pt x="426720" y="228600"/>
                  </a:cubicBezTo>
                  <a:lnTo>
                    <a:pt x="449580" y="243840"/>
                  </a:lnTo>
                  <a:cubicBezTo>
                    <a:pt x="451808" y="245325"/>
                    <a:pt x="454660" y="245533"/>
                    <a:pt x="457200" y="246380"/>
                  </a:cubicBezTo>
                  <a:cubicBezTo>
                    <a:pt x="479038" y="260939"/>
                    <a:pt x="451408" y="243484"/>
                    <a:pt x="472440" y="254000"/>
                  </a:cubicBezTo>
                  <a:cubicBezTo>
                    <a:pt x="475170" y="255365"/>
                    <a:pt x="477270" y="257840"/>
                    <a:pt x="480060" y="259080"/>
                  </a:cubicBezTo>
                  <a:cubicBezTo>
                    <a:pt x="484953" y="261255"/>
                    <a:pt x="495300" y="264160"/>
                    <a:pt x="495300" y="264160"/>
                  </a:cubicBezTo>
                  <a:cubicBezTo>
                    <a:pt x="497840" y="265853"/>
                    <a:pt x="500062" y="268168"/>
                    <a:pt x="502920" y="269240"/>
                  </a:cubicBezTo>
                  <a:cubicBezTo>
                    <a:pt x="506962" y="270756"/>
                    <a:pt x="511406" y="270843"/>
                    <a:pt x="515620" y="271780"/>
                  </a:cubicBezTo>
                  <a:cubicBezTo>
                    <a:pt x="527136" y="274339"/>
                    <a:pt x="528357" y="275179"/>
                    <a:pt x="541020" y="279400"/>
                  </a:cubicBezTo>
                  <a:cubicBezTo>
                    <a:pt x="543560" y="280247"/>
                    <a:pt x="546245" y="280743"/>
                    <a:pt x="548640" y="281940"/>
                  </a:cubicBezTo>
                  <a:cubicBezTo>
                    <a:pt x="552027" y="283633"/>
                    <a:pt x="555284" y="285614"/>
                    <a:pt x="558800" y="287020"/>
                  </a:cubicBezTo>
                  <a:cubicBezTo>
                    <a:pt x="563772" y="289009"/>
                    <a:pt x="568960" y="290407"/>
                    <a:pt x="574040" y="292100"/>
                  </a:cubicBezTo>
                  <a:lnTo>
                    <a:pt x="596900" y="299720"/>
                  </a:lnTo>
                  <a:lnTo>
                    <a:pt x="604520" y="302260"/>
                  </a:lnTo>
                  <a:cubicBezTo>
                    <a:pt x="635744" y="312668"/>
                    <a:pt x="597887" y="303222"/>
                    <a:pt x="622300" y="309880"/>
                  </a:cubicBezTo>
                  <a:cubicBezTo>
                    <a:pt x="626989" y="311159"/>
                    <a:pt x="648029" y="316589"/>
                    <a:pt x="655320" y="317500"/>
                  </a:cubicBezTo>
                  <a:cubicBezTo>
                    <a:pt x="664600" y="318660"/>
                    <a:pt x="673947" y="319193"/>
                    <a:pt x="683260" y="320040"/>
                  </a:cubicBezTo>
                  <a:cubicBezTo>
                    <a:pt x="685800" y="320887"/>
                    <a:pt x="688234" y="322173"/>
                    <a:pt x="690880" y="322580"/>
                  </a:cubicBezTo>
                  <a:cubicBezTo>
                    <a:pt x="699290" y="323874"/>
                    <a:pt x="708147" y="322618"/>
                    <a:pt x="716280" y="325120"/>
                  </a:cubicBezTo>
                  <a:cubicBezTo>
                    <a:pt x="719713" y="326176"/>
                    <a:pt x="720854" y="330836"/>
                    <a:pt x="723900" y="332740"/>
                  </a:cubicBezTo>
                  <a:cubicBezTo>
                    <a:pt x="727371" y="334909"/>
                    <a:pt x="739154" y="338671"/>
                    <a:pt x="744220" y="340360"/>
                  </a:cubicBezTo>
                  <a:cubicBezTo>
                    <a:pt x="757477" y="349198"/>
                    <a:pt x="746547" y="343417"/>
                    <a:pt x="767080" y="347980"/>
                  </a:cubicBezTo>
                  <a:cubicBezTo>
                    <a:pt x="769694" y="348561"/>
                    <a:pt x="772031" y="350306"/>
                    <a:pt x="774700" y="350520"/>
                  </a:cubicBezTo>
                  <a:cubicBezTo>
                    <a:pt x="793287" y="352007"/>
                    <a:pt x="811953" y="352213"/>
                    <a:pt x="830580" y="353060"/>
                  </a:cubicBezTo>
                  <a:cubicBezTo>
                    <a:pt x="839047" y="353907"/>
                    <a:pt x="847617" y="354032"/>
                    <a:pt x="855980" y="355600"/>
                  </a:cubicBezTo>
                  <a:cubicBezTo>
                    <a:pt x="861243" y="356587"/>
                    <a:pt x="865969" y="359630"/>
                    <a:pt x="871220" y="360680"/>
                  </a:cubicBezTo>
                  <a:cubicBezTo>
                    <a:pt x="875453" y="361527"/>
                    <a:pt x="879755" y="362084"/>
                    <a:pt x="883920" y="363220"/>
                  </a:cubicBezTo>
                  <a:cubicBezTo>
                    <a:pt x="919369" y="372888"/>
                    <a:pt x="880918" y="364652"/>
                    <a:pt x="911860" y="370840"/>
                  </a:cubicBezTo>
                  <a:cubicBezTo>
                    <a:pt x="915247" y="372533"/>
                    <a:pt x="918475" y="374591"/>
                    <a:pt x="922020" y="375920"/>
                  </a:cubicBezTo>
                  <a:cubicBezTo>
                    <a:pt x="939554" y="382495"/>
                    <a:pt x="985926" y="380903"/>
                    <a:pt x="988060" y="381000"/>
                  </a:cubicBezTo>
                  <a:cubicBezTo>
                    <a:pt x="994833" y="381847"/>
                    <a:pt x="1001664" y="382319"/>
                    <a:pt x="1008380" y="383540"/>
                  </a:cubicBezTo>
                  <a:cubicBezTo>
                    <a:pt x="1011014" y="384019"/>
                    <a:pt x="1013386" y="385499"/>
                    <a:pt x="1016000" y="386080"/>
                  </a:cubicBezTo>
                  <a:cubicBezTo>
                    <a:pt x="1021027" y="387197"/>
                    <a:pt x="1026160" y="387773"/>
                    <a:pt x="1031240" y="388620"/>
                  </a:cubicBezTo>
                  <a:lnTo>
                    <a:pt x="1069340" y="401320"/>
                  </a:lnTo>
                  <a:cubicBezTo>
                    <a:pt x="1072652" y="402424"/>
                    <a:pt x="1076113" y="403013"/>
                    <a:pt x="1079500" y="403860"/>
                  </a:cubicBezTo>
                  <a:cubicBezTo>
                    <a:pt x="1082040" y="405553"/>
                    <a:pt x="1084314" y="407737"/>
                    <a:pt x="1087120" y="408940"/>
                  </a:cubicBezTo>
                  <a:cubicBezTo>
                    <a:pt x="1093550" y="411696"/>
                    <a:pt x="1114059" y="413863"/>
                    <a:pt x="1117600" y="414020"/>
                  </a:cubicBezTo>
                  <a:cubicBezTo>
                    <a:pt x="1148907" y="415411"/>
                    <a:pt x="1180253" y="415713"/>
                    <a:pt x="1211580" y="416560"/>
                  </a:cubicBezTo>
                  <a:cubicBezTo>
                    <a:pt x="1216660" y="417407"/>
                    <a:pt x="1221934" y="417471"/>
                    <a:pt x="1226820" y="419100"/>
                  </a:cubicBezTo>
                  <a:cubicBezTo>
                    <a:pt x="1229716" y="420065"/>
                    <a:pt x="1231710" y="422815"/>
                    <a:pt x="1234440" y="424180"/>
                  </a:cubicBezTo>
                  <a:cubicBezTo>
                    <a:pt x="1240514" y="427217"/>
                    <a:pt x="1248165" y="429602"/>
                    <a:pt x="1254760" y="431800"/>
                  </a:cubicBezTo>
                  <a:cubicBezTo>
                    <a:pt x="1257300" y="433493"/>
                    <a:pt x="1259590" y="435640"/>
                    <a:pt x="1262380" y="436880"/>
                  </a:cubicBezTo>
                  <a:cubicBezTo>
                    <a:pt x="1267273" y="439055"/>
                    <a:pt x="1277620" y="441960"/>
                    <a:pt x="1277620" y="441960"/>
                  </a:cubicBezTo>
                  <a:lnTo>
                    <a:pt x="1292860" y="452120"/>
                  </a:lnTo>
                  <a:cubicBezTo>
                    <a:pt x="1295400" y="453813"/>
                    <a:pt x="1297584" y="456235"/>
                    <a:pt x="1300480" y="457200"/>
                  </a:cubicBezTo>
                  <a:lnTo>
                    <a:pt x="1315720" y="462280"/>
                  </a:lnTo>
                  <a:cubicBezTo>
                    <a:pt x="1319032" y="463384"/>
                    <a:pt x="1322611" y="463594"/>
                    <a:pt x="1325880" y="464820"/>
                  </a:cubicBezTo>
                  <a:cubicBezTo>
                    <a:pt x="1337045" y="469007"/>
                    <a:pt x="1334281" y="469621"/>
                    <a:pt x="1343660" y="474980"/>
                  </a:cubicBezTo>
                  <a:cubicBezTo>
                    <a:pt x="1350647" y="478973"/>
                    <a:pt x="1359036" y="482418"/>
                    <a:pt x="1366520" y="485140"/>
                  </a:cubicBezTo>
                  <a:cubicBezTo>
                    <a:pt x="1371552" y="486970"/>
                    <a:pt x="1381760" y="490220"/>
                    <a:pt x="1381760" y="490220"/>
                  </a:cubicBezTo>
                  <a:cubicBezTo>
                    <a:pt x="1384300" y="491913"/>
                    <a:pt x="1386574" y="494097"/>
                    <a:pt x="1389380" y="495300"/>
                  </a:cubicBezTo>
                  <a:cubicBezTo>
                    <a:pt x="1410480" y="504343"/>
                    <a:pt x="1388536" y="490222"/>
                    <a:pt x="1409700" y="502920"/>
                  </a:cubicBezTo>
                  <a:cubicBezTo>
                    <a:pt x="1414935" y="506061"/>
                    <a:pt x="1419860" y="509693"/>
                    <a:pt x="1424940" y="513080"/>
                  </a:cubicBezTo>
                  <a:cubicBezTo>
                    <a:pt x="1427480" y="514773"/>
                    <a:pt x="1429664" y="517195"/>
                    <a:pt x="1432560" y="518160"/>
                  </a:cubicBezTo>
                  <a:lnTo>
                    <a:pt x="1440180" y="520700"/>
                  </a:lnTo>
                  <a:cubicBezTo>
                    <a:pt x="1442720" y="522393"/>
                    <a:pt x="1445455" y="523826"/>
                    <a:pt x="1447800" y="525780"/>
                  </a:cubicBezTo>
                  <a:cubicBezTo>
                    <a:pt x="1450560" y="528080"/>
                    <a:pt x="1452431" y="531407"/>
                    <a:pt x="1455420" y="533400"/>
                  </a:cubicBezTo>
                  <a:cubicBezTo>
                    <a:pt x="1457648" y="534885"/>
                    <a:pt x="1460500" y="535093"/>
                    <a:pt x="1463040" y="535940"/>
                  </a:cubicBezTo>
                  <a:cubicBezTo>
                    <a:pt x="1480508" y="547585"/>
                    <a:pt x="1472488" y="544169"/>
                    <a:pt x="1485900" y="548640"/>
                  </a:cubicBezTo>
                  <a:cubicBezTo>
                    <a:pt x="1488440" y="550333"/>
                    <a:pt x="1490714" y="552517"/>
                    <a:pt x="1493520" y="553720"/>
                  </a:cubicBezTo>
                  <a:cubicBezTo>
                    <a:pt x="1496729" y="555095"/>
                    <a:pt x="1500323" y="555301"/>
                    <a:pt x="1503680" y="556260"/>
                  </a:cubicBezTo>
                  <a:cubicBezTo>
                    <a:pt x="1506254" y="556996"/>
                    <a:pt x="1508629" y="558622"/>
                    <a:pt x="1511300" y="558800"/>
                  </a:cubicBezTo>
                  <a:cubicBezTo>
                    <a:pt x="1534125" y="560322"/>
                    <a:pt x="1557020" y="560493"/>
                    <a:pt x="1579880" y="561340"/>
                  </a:cubicBezTo>
                  <a:cubicBezTo>
                    <a:pt x="1593292" y="565811"/>
                    <a:pt x="1585272" y="562395"/>
                    <a:pt x="1602740" y="574040"/>
                  </a:cubicBezTo>
                  <a:cubicBezTo>
                    <a:pt x="1605729" y="576033"/>
                    <a:pt x="1607437" y="579572"/>
                    <a:pt x="1610360" y="581660"/>
                  </a:cubicBezTo>
                  <a:cubicBezTo>
                    <a:pt x="1613867" y="584165"/>
                    <a:pt x="1623326" y="588210"/>
                    <a:pt x="1628140" y="589280"/>
                  </a:cubicBezTo>
                  <a:cubicBezTo>
                    <a:pt x="1633167" y="590397"/>
                    <a:pt x="1638300" y="590973"/>
                    <a:pt x="1643380" y="591820"/>
                  </a:cubicBezTo>
                  <a:cubicBezTo>
                    <a:pt x="1668042" y="600041"/>
                    <a:pt x="1622729" y="585636"/>
                    <a:pt x="1686560" y="596900"/>
                  </a:cubicBezTo>
                  <a:cubicBezTo>
                    <a:pt x="1689566" y="597431"/>
                    <a:pt x="1691390" y="600740"/>
                    <a:pt x="1694180" y="601980"/>
                  </a:cubicBezTo>
                  <a:cubicBezTo>
                    <a:pt x="1699073" y="604155"/>
                    <a:pt x="1704340" y="605367"/>
                    <a:pt x="1709420" y="607060"/>
                  </a:cubicBezTo>
                  <a:lnTo>
                    <a:pt x="1717040" y="609600"/>
                  </a:lnTo>
                  <a:lnTo>
                    <a:pt x="1724660" y="612140"/>
                  </a:lnTo>
                  <a:cubicBezTo>
                    <a:pt x="1727200" y="614680"/>
                    <a:pt x="1729140" y="618016"/>
                    <a:pt x="1732280" y="619760"/>
                  </a:cubicBezTo>
                  <a:cubicBezTo>
                    <a:pt x="1736961" y="622361"/>
                    <a:pt x="1742440" y="623147"/>
                    <a:pt x="1747520" y="624840"/>
                  </a:cubicBezTo>
                  <a:lnTo>
                    <a:pt x="1755140" y="627380"/>
                  </a:lnTo>
                  <a:lnTo>
                    <a:pt x="1778000" y="635000"/>
                  </a:lnTo>
                  <a:cubicBezTo>
                    <a:pt x="1786072" y="637691"/>
                    <a:pt x="1794916" y="636887"/>
                    <a:pt x="1803400" y="637540"/>
                  </a:cubicBezTo>
                  <a:cubicBezTo>
                    <a:pt x="1816933" y="638581"/>
                    <a:pt x="1830493" y="639233"/>
                    <a:pt x="1844040" y="640080"/>
                  </a:cubicBezTo>
                  <a:cubicBezTo>
                    <a:pt x="1847427" y="640927"/>
                    <a:pt x="1850757" y="642046"/>
                    <a:pt x="1854200" y="642620"/>
                  </a:cubicBezTo>
                  <a:cubicBezTo>
                    <a:pt x="1860933" y="643742"/>
                    <a:pt x="1867845" y="643730"/>
                    <a:pt x="1874520" y="645160"/>
                  </a:cubicBezTo>
                  <a:cubicBezTo>
                    <a:pt x="1892300" y="648970"/>
                    <a:pt x="1884680" y="649605"/>
                    <a:pt x="1897380" y="652780"/>
                  </a:cubicBezTo>
                  <a:cubicBezTo>
                    <a:pt x="1912735" y="656619"/>
                    <a:pt x="1904228" y="654216"/>
                    <a:pt x="1922780" y="660400"/>
                  </a:cubicBezTo>
                  <a:cubicBezTo>
                    <a:pt x="1925320" y="661247"/>
                    <a:pt x="1927759" y="662500"/>
                    <a:pt x="1930400" y="662940"/>
                  </a:cubicBezTo>
                  <a:lnTo>
                    <a:pt x="1945640" y="665480"/>
                  </a:lnTo>
                  <a:cubicBezTo>
                    <a:pt x="1950720" y="667173"/>
                    <a:pt x="1955685" y="669261"/>
                    <a:pt x="1960880" y="670560"/>
                  </a:cubicBezTo>
                  <a:cubicBezTo>
                    <a:pt x="1964267" y="671407"/>
                    <a:pt x="1967696" y="672097"/>
                    <a:pt x="1971040" y="673100"/>
                  </a:cubicBezTo>
                  <a:cubicBezTo>
                    <a:pt x="1976169" y="674639"/>
                    <a:pt x="1986280" y="678180"/>
                    <a:pt x="1986280" y="678180"/>
                  </a:cubicBezTo>
                  <a:lnTo>
                    <a:pt x="2001520" y="688340"/>
                  </a:lnTo>
                  <a:cubicBezTo>
                    <a:pt x="2007329" y="692213"/>
                    <a:pt x="2015067" y="691727"/>
                    <a:pt x="2021840" y="693420"/>
                  </a:cubicBezTo>
                  <a:cubicBezTo>
                    <a:pt x="2024437" y="694069"/>
                    <a:pt x="2026920" y="695113"/>
                    <a:pt x="2029460" y="695960"/>
                  </a:cubicBezTo>
                  <a:cubicBezTo>
                    <a:pt x="2032000" y="697653"/>
                    <a:pt x="2034290" y="699800"/>
                    <a:pt x="2037080" y="701040"/>
                  </a:cubicBezTo>
                  <a:cubicBezTo>
                    <a:pt x="2041973" y="703215"/>
                    <a:pt x="2052320" y="706120"/>
                    <a:pt x="2052320" y="706120"/>
                  </a:cubicBezTo>
                  <a:lnTo>
                    <a:pt x="2075180" y="721360"/>
                  </a:lnTo>
                  <a:cubicBezTo>
                    <a:pt x="2078085" y="723296"/>
                    <a:pt x="2081953" y="723053"/>
                    <a:pt x="2085340" y="723900"/>
                  </a:cubicBezTo>
                  <a:cubicBezTo>
                    <a:pt x="2107178" y="738459"/>
                    <a:pt x="2079548" y="721004"/>
                    <a:pt x="2100580" y="731520"/>
                  </a:cubicBezTo>
                  <a:cubicBezTo>
                    <a:pt x="2103310" y="732885"/>
                    <a:pt x="2105410" y="735360"/>
                    <a:pt x="2108200" y="736600"/>
                  </a:cubicBezTo>
                  <a:cubicBezTo>
                    <a:pt x="2113093" y="738775"/>
                    <a:pt x="2118360" y="739987"/>
                    <a:pt x="2123440" y="741680"/>
                  </a:cubicBezTo>
                  <a:lnTo>
                    <a:pt x="2131060" y="744220"/>
                  </a:lnTo>
                  <a:lnTo>
                    <a:pt x="2153920" y="751840"/>
                  </a:lnTo>
                  <a:cubicBezTo>
                    <a:pt x="2157232" y="752944"/>
                    <a:pt x="2160693" y="753533"/>
                    <a:pt x="2164080" y="754380"/>
                  </a:cubicBezTo>
                  <a:cubicBezTo>
                    <a:pt x="2166620" y="756073"/>
                    <a:pt x="2168894" y="758257"/>
                    <a:pt x="2171700" y="759460"/>
                  </a:cubicBezTo>
                  <a:cubicBezTo>
                    <a:pt x="2178610" y="762422"/>
                    <a:pt x="2197699" y="763980"/>
                    <a:pt x="2202180" y="764540"/>
                  </a:cubicBezTo>
                  <a:lnTo>
                    <a:pt x="2217420" y="774700"/>
                  </a:lnTo>
                  <a:cubicBezTo>
                    <a:pt x="2221939" y="777713"/>
                    <a:pt x="2226818" y="781931"/>
                    <a:pt x="2232660" y="782320"/>
                  </a:cubicBezTo>
                  <a:cubicBezTo>
                    <a:pt x="2242797" y="782996"/>
                    <a:pt x="2252980" y="782320"/>
                    <a:pt x="2263140" y="782320"/>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6931660" y="5000145"/>
              <a:ext cx="871220" cy="149224"/>
            </a:xfrm>
            <a:custGeom>
              <a:avLst/>
              <a:gdLst>
                <a:gd name="connsiteX0" fmla="*/ 0 w 871220"/>
                <a:gd name="connsiteY0" fmla="*/ 3655 h 149224"/>
                <a:gd name="connsiteX1" fmla="*/ 12700 w 871220"/>
                <a:gd name="connsiteY1" fmla="*/ 1115 h 149224"/>
                <a:gd name="connsiteX2" fmla="*/ 91440 w 871220"/>
                <a:gd name="connsiteY2" fmla="*/ 6195 h 149224"/>
                <a:gd name="connsiteX3" fmla="*/ 106680 w 871220"/>
                <a:gd name="connsiteY3" fmla="*/ 16355 h 149224"/>
                <a:gd name="connsiteX4" fmla="*/ 121920 w 871220"/>
                <a:gd name="connsiteY4" fmla="*/ 23975 h 149224"/>
                <a:gd name="connsiteX5" fmla="*/ 137160 w 871220"/>
                <a:gd name="connsiteY5" fmla="*/ 26515 h 149224"/>
                <a:gd name="connsiteX6" fmla="*/ 187960 w 871220"/>
                <a:gd name="connsiteY6" fmla="*/ 29055 h 149224"/>
                <a:gd name="connsiteX7" fmla="*/ 314960 w 871220"/>
                <a:gd name="connsiteY7" fmla="*/ 34135 h 149224"/>
                <a:gd name="connsiteX8" fmla="*/ 350520 w 871220"/>
                <a:gd name="connsiteY8" fmla="*/ 44295 h 149224"/>
                <a:gd name="connsiteX9" fmla="*/ 396240 w 871220"/>
                <a:gd name="connsiteY9" fmla="*/ 46835 h 149224"/>
                <a:gd name="connsiteX10" fmla="*/ 408940 w 871220"/>
                <a:gd name="connsiteY10" fmla="*/ 49375 h 149224"/>
                <a:gd name="connsiteX11" fmla="*/ 416560 w 871220"/>
                <a:gd name="connsiteY11" fmla="*/ 51915 h 149224"/>
                <a:gd name="connsiteX12" fmla="*/ 429260 w 871220"/>
                <a:gd name="connsiteY12" fmla="*/ 54455 h 149224"/>
                <a:gd name="connsiteX13" fmla="*/ 472440 w 871220"/>
                <a:gd name="connsiteY13" fmla="*/ 62075 h 149224"/>
                <a:gd name="connsiteX14" fmla="*/ 480060 w 871220"/>
                <a:gd name="connsiteY14" fmla="*/ 67155 h 149224"/>
                <a:gd name="connsiteX15" fmla="*/ 495300 w 871220"/>
                <a:gd name="connsiteY15" fmla="*/ 69695 h 149224"/>
                <a:gd name="connsiteX16" fmla="*/ 510540 w 871220"/>
                <a:gd name="connsiteY16" fmla="*/ 74775 h 149224"/>
                <a:gd name="connsiteX17" fmla="*/ 528320 w 871220"/>
                <a:gd name="connsiteY17" fmla="*/ 77315 h 149224"/>
                <a:gd name="connsiteX18" fmla="*/ 543560 w 871220"/>
                <a:gd name="connsiteY18" fmla="*/ 79855 h 149224"/>
                <a:gd name="connsiteX19" fmla="*/ 640080 w 871220"/>
                <a:gd name="connsiteY19" fmla="*/ 87475 h 149224"/>
                <a:gd name="connsiteX20" fmla="*/ 655320 w 871220"/>
                <a:gd name="connsiteY20" fmla="*/ 100175 h 149224"/>
                <a:gd name="connsiteX21" fmla="*/ 678180 w 871220"/>
                <a:gd name="connsiteY21" fmla="*/ 102715 h 149224"/>
                <a:gd name="connsiteX22" fmla="*/ 695960 w 871220"/>
                <a:gd name="connsiteY22" fmla="*/ 107795 h 149224"/>
                <a:gd name="connsiteX23" fmla="*/ 711200 w 871220"/>
                <a:gd name="connsiteY23" fmla="*/ 112875 h 149224"/>
                <a:gd name="connsiteX24" fmla="*/ 718820 w 871220"/>
                <a:gd name="connsiteY24" fmla="*/ 115415 h 149224"/>
                <a:gd name="connsiteX25" fmla="*/ 736600 w 871220"/>
                <a:gd name="connsiteY25" fmla="*/ 120495 h 149224"/>
                <a:gd name="connsiteX26" fmla="*/ 746760 w 871220"/>
                <a:gd name="connsiteY26" fmla="*/ 125575 h 149224"/>
                <a:gd name="connsiteX27" fmla="*/ 762000 w 871220"/>
                <a:gd name="connsiteY27" fmla="*/ 130655 h 149224"/>
                <a:gd name="connsiteX28" fmla="*/ 779780 w 871220"/>
                <a:gd name="connsiteY28" fmla="*/ 135735 h 149224"/>
                <a:gd name="connsiteX29" fmla="*/ 787400 w 871220"/>
                <a:gd name="connsiteY29" fmla="*/ 140815 h 149224"/>
                <a:gd name="connsiteX30" fmla="*/ 835660 w 871220"/>
                <a:gd name="connsiteY30" fmla="*/ 145895 h 149224"/>
                <a:gd name="connsiteX31" fmla="*/ 871220 w 871220"/>
                <a:gd name="connsiteY31" fmla="*/ 148435 h 14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71220" h="149224">
                  <a:moveTo>
                    <a:pt x="0" y="3655"/>
                  </a:moveTo>
                  <a:cubicBezTo>
                    <a:pt x="4233" y="2808"/>
                    <a:pt x="8383" y="1115"/>
                    <a:pt x="12700" y="1115"/>
                  </a:cubicBezTo>
                  <a:cubicBezTo>
                    <a:pt x="78589" y="1115"/>
                    <a:pt x="62208" y="-3549"/>
                    <a:pt x="91440" y="6195"/>
                  </a:cubicBezTo>
                  <a:lnTo>
                    <a:pt x="106680" y="16355"/>
                  </a:lnTo>
                  <a:cubicBezTo>
                    <a:pt x="113530" y="20922"/>
                    <a:pt x="114033" y="22222"/>
                    <a:pt x="121920" y="23975"/>
                  </a:cubicBezTo>
                  <a:cubicBezTo>
                    <a:pt x="126947" y="25092"/>
                    <a:pt x="132025" y="26120"/>
                    <a:pt x="137160" y="26515"/>
                  </a:cubicBezTo>
                  <a:cubicBezTo>
                    <a:pt x="154065" y="27815"/>
                    <a:pt x="171021" y="28329"/>
                    <a:pt x="187960" y="29055"/>
                  </a:cubicBezTo>
                  <a:lnTo>
                    <a:pt x="314960" y="34135"/>
                  </a:lnTo>
                  <a:cubicBezTo>
                    <a:pt x="323125" y="36857"/>
                    <a:pt x="342866" y="43870"/>
                    <a:pt x="350520" y="44295"/>
                  </a:cubicBezTo>
                  <a:lnTo>
                    <a:pt x="396240" y="46835"/>
                  </a:lnTo>
                  <a:cubicBezTo>
                    <a:pt x="400473" y="47682"/>
                    <a:pt x="404752" y="48328"/>
                    <a:pt x="408940" y="49375"/>
                  </a:cubicBezTo>
                  <a:cubicBezTo>
                    <a:pt x="411537" y="50024"/>
                    <a:pt x="413963" y="51266"/>
                    <a:pt x="416560" y="51915"/>
                  </a:cubicBezTo>
                  <a:cubicBezTo>
                    <a:pt x="420748" y="52962"/>
                    <a:pt x="425027" y="53608"/>
                    <a:pt x="429260" y="54455"/>
                  </a:cubicBezTo>
                  <a:cubicBezTo>
                    <a:pt x="448893" y="67544"/>
                    <a:pt x="425563" y="53803"/>
                    <a:pt x="472440" y="62075"/>
                  </a:cubicBezTo>
                  <a:cubicBezTo>
                    <a:pt x="475446" y="62606"/>
                    <a:pt x="477164" y="66190"/>
                    <a:pt x="480060" y="67155"/>
                  </a:cubicBezTo>
                  <a:cubicBezTo>
                    <a:pt x="484946" y="68784"/>
                    <a:pt x="490220" y="68848"/>
                    <a:pt x="495300" y="69695"/>
                  </a:cubicBezTo>
                  <a:lnTo>
                    <a:pt x="510540" y="74775"/>
                  </a:lnTo>
                  <a:cubicBezTo>
                    <a:pt x="516220" y="76668"/>
                    <a:pt x="522403" y="76405"/>
                    <a:pt x="528320" y="77315"/>
                  </a:cubicBezTo>
                  <a:cubicBezTo>
                    <a:pt x="533410" y="78098"/>
                    <a:pt x="538480" y="79008"/>
                    <a:pt x="543560" y="79855"/>
                  </a:cubicBezTo>
                  <a:cubicBezTo>
                    <a:pt x="584516" y="93507"/>
                    <a:pt x="553448" y="84768"/>
                    <a:pt x="640080" y="87475"/>
                  </a:cubicBezTo>
                  <a:cubicBezTo>
                    <a:pt x="642923" y="90318"/>
                    <a:pt x="650605" y="98996"/>
                    <a:pt x="655320" y="100175"/>
                  </a:cubicBezTo>
                  <a:cubicBezTo>
                    <a:pt x="662758" y="102034"/>
                    <a:pt x="670560" y="101868"/>
                    <a:pt x="678180" y="102715"/>
                  </a:cubicBezTo>
                  <a:cubicBezTo>
                    <a:pt x="703789" y="111251"/>
                    <a:pt x="664066" y="98227"/>
                    <a:pt x="695960" y="107795"/>
                  </a:cubicBezTo>
                  <a:cubicBezTo>
                    <a:pt x="701089" y="109334"/>
                    <a:pt x="706120" y="111182"/>
                    <a:pt x="711200" y="112875"/>
                  </a:cubicBezTo>
                  <a:cubicBezTo>
                    <a:pt x="713740" y="113722"/>
                    <a:pt x="716223" y="114766"/>
                    <a:pt x="718820" y="115415"/>
                  </a:cubicBezTo>
                  <a:cubicBezTo>
                    <a:pt x="723976" y="116704"/>
                    <a:pt x="731499" y="118309"/>
                    <a:pt x="736600" y="120495"/>
                  </a:cubicBezTo>
                  <a:cubicBezTo>
                    <a:pt x="740080" y="121987"/>
                    <a:pt x="743244" y="124169"/>
                    <a:pt x="746760" y="125575"/>
                  </a:cubicBezTo>
                  <a:cubicBezTo>
                    <a:pt x="751732" y="127564"/>
                    <a:pt x="756920" y="128962"/>
                    <a:pt x="762000" y="130655"/>
                  </a:cubicBezTo>
                  <a:cubicBezTo>
                    <a:pt x="772932" y="134299"/>
                    <a:pt x="767023" y="132546"/>
                    <a:pt x="779780" y="135735"/>
                  </a:cubicBezTo>
                  <a:cubicBezTo>
                    <a:pt x="782320" y="137428"/>
                    <a:pt x="784670" y="139450"/>
                    <a:pt x="787400" y="140815"/>
                  </a:cubicBezTo>
                  <a:cubicBezTo>
                    <a:pt x="800088" y="147159"/>
                    <a:pt x="831932" y="145662"/>
                    <a:pt x="835660" y="145895"/>
                  </a:cubicBezTo>
                  <a:cubicBezTo>
                    <a:pt x="852115" y="151380"/>
                    <a:pt x="840603" y="148435"/>
                    <a:pt x="871220" y="14843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997931" y="1858688"/>
            <a:ext cx="3120248" cy="2942743"/>
            <a:chOff x="1779270" y="1661658"/>
            <a:chExt cx="6015990" cy="4384812"/>
          </a:xfrm>
        </p:grpSpPr>
        <p:cxnSp>
          <p:nvCxnSpPr>
            <p:cNvPr id="14" name="Straight Connector 13"/>
            <p:cNvCxnSpPr/>
            <p:nvPr/>
          </p:nvCxnSpPr>
          <p:spPr>
            <a:xfrm>
              <a:off x="1902132" y="1661658"/>
              <a:ext cx="0" cy="4281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902132" y="5943600"/>
              <a:ext cx="5893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902132" y="5943600"/>
              <a:ext cx="0" cy="102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30857" y="5943600"/>
              <a:ext cx="0" cy="102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359582" y="5943600"/>
              <a:ext cx="0" cy="102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92117" y="5943600"/>
              <a:ext cx="0" cy="102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826557" y="5943600"/>
              <a:ext cx="0" cy="102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779270" y="5943600"/>
              <a:ext cx="122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79270" y="5093970"/>
              <a:ext cx="122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779270" y="4244340"/>
              <a:ext cx="122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79270" y="3394710"/>
              <a:ext cx="122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779270" y="2541270"/>
              <a:ext cx="122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779270" y="1691640"/>
              <a:ext cx="122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913406" y="4736388"/>
            <a:ext cx="292068" cy="323165"/>
          </a:xfrm>
          <a:prstGeom prst="rect">
            <a:avLst/>
          </a:prstGeom>
          <a:noFill/>
        </p:spPr>
        <p:txBody>
          <a:bodyPr wrap="none" rtlCol="0">
            <a:spAutoFit/>
          </a:bodyPr>
          <a:lstStyle/>
          <a:p>
            <a:pPr algn="ctr"/>
            <a:r>
              <a:rPr lang="en-GB" sz="1500" dirty="0" smtClean="0"/>
              <a:t>0</a:t>
            </a:r>
            <a:endParaRPr lang="en-GB" sz="1500" dirty="0"/>
          </a:p>
        </p:txBody>
      </p:sp>
      <p:sp>
        <p:nvSpPr>
          <p:cNvPr id="42" name="TextBox 41"/>
          <p:cNvSpPr txBox="1"/>
          <p:nvPr/>
        </p:nvSpPr>
        <p:spPr>
          <a:xfrm>
            <a:off x="1499210" y="4736388"/>
            <a:ext cx="399468" cy="323165"/>
          </a:xfrm>
          <a:prstGeom prst="rect">
            <a:avLst/>
          </a:prstGeom>
          <a:noFill/>
        </p:spPr>
        <p:txBody>
          <a:bodyPr wrap="none" rtlCol="0">
            <a:spAutoFit/>
          </a:bodyPr>
          <a:lstStyle/>
          <a:p>
            <a:pPr algn="ctr"/>
            <a:r>
              <a:rPr lang="en-GB" sz="1500" dirty="0" smtClean="0"/>
              <a:t>10</a:t>
            </a:r>
            <a:endParaRPr lang="en-GB" sz="1500" dirty="0"/>
          </a:p>
        </p:txBody>
      </p:sp>
      <p:sp>
        <p:nvSpPr>
          <p:cNvPr id="43" name="TextBox 42"/>
          <p:cNvSpPr txBox="1"/>
          <p:nvPr/>
        </p:nvSpPr>
        <p:spPr>
          <a:xfrm>
            <a:off x="2136498" y="4736388"/>
            <a:ext cx="399468" cy="323165"/>
          </a:xfrm>
          <a:prstGeom prst="rect">
            <a:avLst/>
          </a:prstGeom>
          <a:noFill/>
        </p:spPr>
        <p:txBody>
          <a:bodyPr wrap="none" rtlCol="0">
            <a:spAutoFit/>
          </a:bodyPr>
          <a:lstStyle/>
          <a:p>
            <a:pPr algn="ctr"/>
            <a:r>
              <a:rPr lang="en-GB" sz="1500" dirty="0" smtClean="0"/>
              <a:t>20</a:t>
            </a:r>
            <a:endParaRPr lang="en-GB" sz="1500" dirty="0"/>
          </a:p>
        </p:txBody>
      </p:sp>
      <p:sp>
        <p:nvSpPr>
          <p:cNvPr id="44" name="TextBox 43"/>
          <p:cNvSpPr txBox="1"/>
          <p:nvPr/>
        </p:nvSpPr>
        <p:spPr>
          <a:xfrm>
            <a:off x="2775764" y="4736388"/>
            <a:ext cx="399468" cy="323165"/>
          </a:xfrm>
          <a:prstGeom prst="rect">
            <a:avLst/>
          </a:prstGeom>
          <a:noFill/>
        </p:spPr>
        <p:txBody>
          <a:bodyPr wrap="none" rtlCol="0">
            <a:spAutoFit/>
          </a:bodyPr>
          <a:lstStyle/>
          <a:p>
            <a:pPr algn="ctr"/>
            <a:r>
              <a:rPr lang="en-GB" sz="1500" dirty="0" smtClean="0"/>
              <a:t>30</a:t>
            </a:r>
            <a:endParaRPr lang="en-GB" sz="1500" dirty="0"/>
          </a:p>
        </p:txBody>
      </p:sp>
      <p:sp>
        <p:nvSpPr>
          <p:cNvPr id="45" name="TextBox 44"/>
          <p:cNvSpPr txBox="1"/>
          <p:nvPr/>
        </p:nvSpPr>
        <p:spPr>
          <a:xfrm>
            <a:off x="3416017" y="4736388"/>
            <a:ext cx="399468" cy="323165"/>
          </a:xfrm>
          <a:prstGeom prst="rect">
            <a:avLst/>
          </a:prstGeom>
          <a:noFill/>
        </p:spPr>
        <p:txBody>
          <a:bodyPr wrap="none" rtlCol="0">
            <a:spAutoFit/>
          </a:bodyPr>
          <a:lstStyle/>
          <a:p>
            <a:pPr algn="ctr"/>
            <a:r>
              <a:rPr lang="en-GB" sz="1500" dirty="0" smtClean="0"/>
              <a:t>40</a:t>
            </a:r>
            <a:endParaRPr lang="en-GB" sz="1500" dirty="0"/>
          </a:p>
        </p:txBody>
      </p:sp>
      <p:sp>
        <p:nvSpPr>
          <p:cNvPr id="46" name="TextBox 45"/>
          <p:cNvSpPr txBox="1"/>
          <p:nvPr/>
        </p:nvSpPr>
        <p:spPr>
          <a:xfrm>
            <a:off x="657839" y="3992910"/>
            <a:ext cx="399468" cy="323165"/>
          </a:xfrm>
          <a:prstGeom prst="rect">
            <a:avLst/>
          </a:prstGeom>
          <a:noFill/>
        </p:spPr>
        <p:txBody>
          <a:bodyPr wrap="none" rtlCol="0">
            <a:spAutoFit/>
          </a:bodyPr>
          <a:lstStyle/>
          <a:p>
            <a:pPr algn="r"/>
            <a:r>
              <a:rPr lang="en-GB" sz="1500" dirty="0" smtClean="0"/>
              <a:t>20</a:t>
            </a:r>
            <a:endParaRPr lang="en-GB" sz="1500" dirty="0"/>
          </a:p>
        </p:txBody>
      </p:sp>
      <p:sp>
        <p:nvSpPr>
          <p:cNvPr id="47" name="TextBox 46"/>
          <p:cNvSpPr txBox="1"/>
          <p:nvPr/>
        </p:nvSpPr>
        <p:spPr>
          <a:xfrm>
            <a:off x="657839" y="3424645"/>
            <a:ext cx="399468" cy="323165"/>
          </a:xfrm>
          <a:prstGeom prst="rect">
            <a:avLst/>
          </a:prstGeom>
          <a:noFill/>
        </p:spPr>
        <p:txBody>
          <a:bodyPr wrap="none" rtlCol="0">
            <a:spAutoFit/>
          </a:bodyPr>
          <a:lstStyle/>
          <a:p>
            <a:pPr algn="r"/>
            <a:r>
              <a:rPr lang="en-GB" sz="1500" dirty="0" smtClean="0"/>
              <a:t>40</a:t>
            </a:r>
            <a:endParaRPr lang="en-GB" sz="1500" dirty="0"/>
          </a:p>
        </p:txBody>
      </p:sp>
      <p:sp>
        <p:nvSpPr>
          <p:cNvPr id="48" name="TextBox 47"/>
          <p:cNvSpPr txBox="1"/>
          <p:nvPr/>
        </p:nvSpPr>
        <p:spPr>
          <a:xfrm>
            <a:off x="657839" y="2856381"/>
            <a:ext cx="399468" cy="323165"/>
          </a:xfrm>
          <a:prstGeom prst="rect">
            <a:avLst/>
          </a:prstGeom>
          <a:noFill/>
        </p:spPr>
        <p:txBody>
          <a:bodyPr wrap="none" rtlCol="0">
            <a:spAutoFit/>
          </a:bodyPr>
          <a:lstStyle/>
          <a:p>
            <a:pPr algn="r"/>
            <a:r>
              <a:rPr lang="en-GB" sz="1500" dirty="0" smtClean="0"/>
              <a:t>60</a:t>
            </a:r>
            <a:endParaRPr lang="en-GB" sz="1500" dirty="0"/>
          </a:p>
        </p:txBody>
      </p:sp>
      <p:sp>
        <p:nvSpPr>
          <p:cNvPr id="49" name="TextBox 48"/>
          <p:cNvSpPr txBox="1"/>
          <p:nvPr/>
        </p:nvSpPr>
        <p:spPr>
          <a:xfrm>
            <a:off x="657839" y="2288117"/>
            <a:ext cx="399468" cy="323165"/>
          </a:xfrm>
          <a:prstGeom prst="rect">
            <a:avLst/>
          </a:prstGeom>
          <a:noFill/>
        </p:spPr>
        <p:txBody>
          <a:bodyPr wrap="none" rtlCol="0">
            <a:spAutoFit/>
          </a:bodyPr>
          <a:lstStyle/>
          <a:p>
            <a:pPr algn="r"/>
            <a:r>
              <a:rPr lang="en-GB" sz="1500" dirty="0" smtClean="0"/>
              <a:t>80</a:t>
            </a:r>
            <a:endParaRPr lang="en-GB" sz="1500" dirty="0"/>
          </a:p>
        </p:txBody>
      </p:sp>
      <p:sp>
        <p:nvSpPr>
          <p:cNvPr id="50" name="TextBox 49"/>
          <p:cNvSpPr txBox="1"/>
          <p:nvPr/>
        </p:nvSpPr>
        <p:spPr>
          <a:xfrm>
            <a:off x="550438" y="1719853"/>
            <a:ext cx="506869" cy="323165"/>
          </a:xfrm>
          <a:prstGeom prst="rect">
            <a:avLst/>
          </a:prstGeom>
          <a:noFill/>
        </p:spPr>
        <p:txBody>
          <a:bodyPr wrap="none" rtlCol="0">
            <a:spAutoFit/>
          </a:bodyPr>
          <a:lstStyle/>
          <a:p>
            <a:pPr algn="r"/>
            <a:r>
              <a:rPr lang="en-GB" sz="1500" dirty="0" smtClean="0"/>
              <a:t>100</a:t>
            </a:r>
            <a:endParaRPr lang="en-GB" sz="1500" dirty="0"/>
          </a:p>
        </p:txBody>
      </p:sp>
      <p:sp>
        <p:nvSpPr>
          <p:cNvPr id="51" name="TextBox 50"/>
          <p:cNvSpPr txBox="1"/>
          <p:nvPr/>
        </p:nvSpPr>
        <p:spPr>
          <a:xfrm>
            <a:off x="1949640" y="2523838"/>
            <a:ext cx="1798890" cy="338554"/>
          </a:xfrm>
          <a:prstGeom prst="rect">
            <a:avLst/>
          </a:prstGeom>
          <a:noFill/>
        </p:spPr>
        <p:txBody>
          <a:bodyPr wrap="none" rtlCol="0">
            <a:spAutoFit/>
          </a:bodyPr>
          <a:lstStyle/>
          <a:p>
            <a:pPr algn="r"/>
            <a:r>
              <a:rPr lang="en-GB" sz="1600" dirty="0" smtClean="0"/>
              <a:t>Log-rank p&lt;0.001</a:t>
            </a:r>
            <a:endParaRPr lang="en-GB" sz="1600" dirty="0"/>
          </a:p>
        </p:txBody>
      </p:sp>
      <p:sp>
        <p:nvSpPr>
          <p:cNvPr id="52" name="TextBox 51"/>
          <p:cNvSpPr txBox="1"/>
          <p:nvPr/>
        </p:nvSpPr>
        <p:spPr>
          <a:xfrm>
            <a:off x="4249385" y="3980016"/>
            <a:ext cx="4665060" cy="338554"/>
          </a:xfrm>
          <a:prstGeom prst="rect">
            <a:avLst/>
          </a:prstGeom>
          <a:noFill/>
        </p:spPr>
        <p:txBody>
          <a:bodyPr wrap="none" rtlCol="0">
            <a:spAutoFit/>
          </a:bodyPr>
          <a:lstStyle/>
          <a:p>
            <a:r>
              <a:rPr lang="en-GB" sz="1600" b="1" dirty="0" smtClean="0">
                <a:solidFill>
                  <a:schemeClr val="accent2"/>
                </a:solidFill>
              </a:rPr>
              <a:t>Other metastases</a:t>
            </a:r>
            <a:r>
              <a:rPr lang="en-GB" sz="1600" b="1" dirty="0" smtClean="0">
                <a:solidFill>
                  <a:schemeClr val="accent2"/>
                </a:solidFill>
                <a:sym typeface="Wingdings" panose="05000000000000000000" pitchFamily="2" charset="2"/>
              </a:rPr>
              <a:t>--&gt; median survival 15 </a:t>
            </a:r>
            <a:r>
              <a:rPr lang="en-GB" sz="1600" b="1" dirty="0" err="1" smtClean="0">
                <a:solidFill>
                  <a:schemeClr val="accent2"/>
                </a:solidFill>
                <a:sym typeface="Wingdings" panose="05000000000000000000" pitchFamily="2" charset="2"/>
              </a:rPr>
              <a:t>mos</a:t>
            </a:r>
            <a:endParaRPr lang="en-GB" sz="1600" b="1" dirty="0">
              <a:solidFill>
                <a:schemeClr val="accent2"/>
              </a:solidFill>
            </a:endParaRPr>
          </a:p>
        </p:txBody>
      </p:sp>
      <p:sp>
        <p:nvSpPr>
          <p:cNvPr id="53" name="TextBox 52"/>
          <p:cNvSpPr txBox="1"/>
          <p:nvPr/>
        </p:nvSpPr>
        <p:spPr>
          <a:xfrm>
            <a:off x="4249385" y="4444508"/>
            <a:ext cx="2986715" cy="338554"/>
          </a:xfrm>
          <a:prstGeom prst="rect">
            <a:avLst/>
          </a:prstGeom>
          <a:noFill/>
        </p:spPr>
        <p:txBody>
          <a:bodyPr wrap="none" rtlCol="0">
            <a:spAutoFit/>
          </a:bodyPr>
          <a:lstStyle/>
          <a:p>
            <a:r>
              <a:rPr lang="en-GB" sz="1600" b="1" dirty="0" smtClean="0">
                <a:solidFill>
                  <a:schemeClr val="accent1"/>
                </a:solidFill>
              </a:rPr>
              <a:t>PC</a:t>
            </a:r>
            <a:r>
              <a:rPr lang="en-GB" sz="1600" b="1" dirty="0" smtClean="0">
                <a:solidFill>
                  <a:schemeClr val="accent1"/>
                </a:solidFill>
                <a:sym typeface="Wingdings" panose="05000000000000000000" pitchFamily="2" charset="2"/>
              </a:rPr>
              <a:t>--&gt; median survival 6 </a:t>
            </a:r>
            <a:r>
              <a:rPr lang="en-GB" sz="1600" b="1" dirty="0" err="1" smtClean="0">
                <a:solidFill>
                  <a:schemeClr val="accent1"/>
                </a:solidFill>
                <a:sym typeface="Wingdings" panose="05000000000000000000" pitchFamily="2" charset="2"/>
              </a:rPr>
              <a:t>mos</a:t>
            </a:r>
            <a:endParaRPr lang="en-GB" sz="1600" b="1" dirty="0">
              <a:solidFill>
                <a:schemeClr val="accent1"/>
              </a:solidFill>
            </a:endParaRPr>
          </a:p>
        </p:txBody>
      </p:sp>
      <p:sp>
        <p:nvSpPr>
          <p:cNvPr id="54" name="TextBox 53"/>
          <p:cNvSpPr txBox="1"/>
          <p:nvPr/>
        </p:nvSpPr>
        <p:spPr>
          <a:xfrm>
            <a:off x="836450" y="5016674"/>
            <a:ext cx="3357009" cy="338554"/>
          </a:xfrm>
          <a:prstGeom prst="rect">
            <a:avLst/>
          </a:prstGeom>
          <a:noFill/>
        </p:spPr>
        <p:txBody>
          <a:bodyPr wrap="none" rtlCol="0">
            <a:spAutoFit/>
          </a:bodyPr>
          <a:lstStyle/>
          <a:p>
            <a:pPr algn="r"/>
            <a:r>
              <a:rPr lang="en-GB" sz="1600" dirty="0" smtClean="0"/>
              <a:t>Months after diagnosis metastases</a:t>
            </a:r>
            <a:endParaRPr lang="en-GB" sz="1600" dirty="0"/>
          </a:p>
        </p:txBody>
      </p:sp>
      <p:sp>
        <p:nvSpPr>
          <p:cNvPr id="55" name="TextBox 54"/>
          <p:cNvSpPr txBox="1"/>
          <p:nvPr/>
        </p:nvSpPr>
        <p:spPr>
          <a:xfrm rot="16200000">
            <a:off x="-114168" y="2925107"/>
            <a:ext cx="1290738" cy="338554"/>
          </a:xfrm>
          <a:prstGeom prst="rect">
            <a:avLst/>
          </a:prstGeom>
          <a:noFill/>
        </p:spPr>
        <p:txBody>
          <a:bodyPr wrap="none" rtlCol="0">
            <a:spAutoFit/>
          </a:bodyPr>
          <a:lstStyle/>
          <a:p>
            <a:pPr algn="r"/>
            <a:r>
              <a:rPr lang="en-GB" sz="1600" dirty="0" smtClean="0"/>
              <a:t>Survival (%)</a:t>
            </a:r>
            <a:endParaRPr lang="en-GB" sz="1600" dirty="0"/>
          </a:p>
        </p:txBody>
      </p:sp>
      <p:sp>
        <p:nvSpPr>
          <p:cNvPr id="56" name="TextBox 55"/>
          <p:cNvSpPr txBox="1"/>
          <p:nvPr/>
        </p:nvSpPr>
        <p:spPr>
          <a:xfrm>
            <a:off x="1291709" y="1642432"/>
            <a:ext cx="6429965" cy="369332"/>
          </a:xfrm>
          <a:prstGeom prst="rect">
            <a:avLst/>
          </a:prstGeom>
          <a:noFill/>
        </p:spPr>
        <p:txBody>
          <a:bodyPr wrap="none" rtlCol="0">
            <a:spAutoFit/>
          </a:bodyPr>
          <a:lstStyle/>
          <a:p>
            <a:r>
              <a:rPr lang="en-GB" b="1" dirty="0" smtClean="0"/>
              <a:t>Survival: </a:t>
            </a:r>
            <a:r>
              <a:rPr lang="en-GB" b="1" dirty="0"/>
              <a:t>peritoneal carcinomatosis </a:t>
            </a:r>
            <a:r>
              <a:rPr lang="en-GB" b="1" dirty="0" smtClean="0"/>
              <a:t>vs. other metastases</a:t>
            </a:r>
            <a:endParaRPr lang="en-GB" b="1" dirty="0"/>
          </a:p>
        </p:txBody>
      </p:sp>
      <p:sp>
        <p:nvSpPr>
          <p:cNvPr id="57" name="TextBox 56"/>
          <p:cNvSpPr txBox="1"/>
          <p:nvPr/>
        </p:nvSpPr>
        <p:spPr>
          <a:xfrm>
            <a:off x="762276" y="4565263"/>
            <a:ext cx="292068" cy="323165"/>
          </a:xfrm>
          <a:prstGeom prst="rect">
            <a:avLst/>
          </a:prstGeom>
          <a:noFill/>
        </p:spPr>
        <p:txBody>
          <a:bodyPr wrap="none" rtlCol="0">
            <a:spAutoFit/>
          </a:bodyPr>
          <a:lstStyle/>
          <a:p>
            <a:pPr algn="ctr"/>
            <a:r>
              <a:rPr lang="en-GB" sz="1500" dirty="0" smtClean="0"/>
              <a:t>0</a:t>
            </a:r>
            <a:endParaRPr lang="en-GB" sz="1500" dirty="0"/>
          </a:p>
        </p:txBody>
      </p:sp>
      <p:sp>
        <p:nvSpPr>
          <p:cNvPr id="58" name="Text Box 8"/>
          <p:cNvSpPr txBox="1">
            <a:spLocks noChangeArrowheads="1"/>
          </p:cNvSpPr>
          <p:nvPr/>
        </p:nvSpPr>
        <p:spPr bwMode="auto">
          <a:xfrm>
            <a:off x="5185135" y="6490286"/>
            <a:ext cx="373820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a:t>Van </a:t>
            </a:r>
            <a:r>
              <a:rPr lang="en-GB" sz="1100" dirty="0" err="1"/>
              <a:t>Gestel</a:t>
            </a:r>
            <a:r>
              <a:rPr lang="en-GB" sz="1100" dirty="0"/>
              <a:t> </a:t>
            </a:r>
            <a:r>
              <a:rPr lang="en-GB" sz="1100" dirty="0" smtClean="0"/>
              <a:t>et al. </a:t>
            </a:r>
            <a:r>
              <a:rPr lang="en-GB" sz="1100" dirty="0" err="1" smtClean="0"/>
              <a:t>Eur</a:t>
            </a:r>
            <a:r>
              <a:rPr lang="en-GB" sz="1100" dirty="0" smtClean="0"/>
              <a:t> J Cancer 2013; 49 (</a:t>
            </a:r>
            <a:r>
              <a:rPr lang="en-GB" sz="1100" dirty="0" err="1" smtClean="0"/>
              <a:t>suppl</a:t>
            </a:r>
            <a:r>
              <a:rPr lang="en-GB" sz="1100" dirty="0" smtClean="0"/>
              <a:t>; </a:t>
            </a:r>
            <a:r>
              <a:rPr lang="en-GB" sz="1100" dirty="0" err="1" smtClean="0"/>
              <a:t>abstr</a:t>
            </a:r>
            <a:r>
              <a:rPr lang="en-GB" sz="1100" dirty="0" smtClean="0"/>
              <a:t> 2278)</a:t>
            </a:r>
            <a:endParaRPr lang="en-GB" sz="1100" dirty="0"/>
          </a:p>
        </p:txBody>
      </p:sp>
    </p:spTree>
    <p:extLst>
      <p:ext uri="{BB962C8B-B14F-4D97-AF65-F5344CB8AC3E}">
        <p14:creationId xmlns:p14="http://schemas.microsoft.com/office/powerpoint/2010/main" val="31017519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a:lstStyle/>
          <a:p>
            <a:r>
              <a:rPr lang="en-GB" dirty="0" smtClean="0"/>
              <a:t>Surgery</a:t>
            </a:r>
            <a:endParaRPr lang="en-GB" dirty="0"/>
          </a:p>
        </p:txBody>
      </p:sp>
      <p:sp>
        <p:nvSpPr>
          <p:cNvPr id="2057" name="Rectangle 9"/>
          <p:cNvSpPr>
            <a:spLocks noGrp="1" noChangeArrowheads="1"/>
          </p:cNvSpPr>
          <p:nvPr>
            <p:ph type="body" idx="1"/>
          </p:nvPr>
        </p:nvSpPr>
        <p:spPr/>
        <p:txBody>
          <a:bodyPr/>
          <a:lstStyle/>
          <a:p>
            <a:r>
              <a:rPr lang="en-GB" b="1" dirty="0" smtClean="0"/>
              <a:t>COLORECTAL CANCER</a:t>
            </a:r>
            <a:endParaRPr lang="en-GB" b="1" dirty="0"/>
          </a:p>
        </p:txBody>
      </p:sp>
    </p:spTree>
    <p:custDataLst>
      <p:tags r:id="rId1"/>
    </p:custDataLst>
    <p:extLst>
      <p:ext uri="{BB962C8B-B14F-4D97-AF65-F5344CB8AC3E}">
        <p14:creationId xmlns:p14="http://schemas.microsoft.com/office/powerpoint/2010/main" val="21890465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2150: Laparoscopic </a:t>
            </a:r>
            <a:r>
              <a:rPr lang="en-GB" sz="1800" dirty="0"/>
              <a:t>versus open surgery for rectal cancer: Short-term outcomes of a multicentre, open label, randomised controlled </a:t>
            </a:r>
            <a:r>
              <a:rPr lang="en-GB" sz="1800" dirty="0" smtClean="0"/>
              <a:t>trial </a:t>
            </a:r>
            <a:br>
              <a:rPr lang="en-GB" sz="1800" dirty="0" smtClean="0"/>
            </a:br>
            <a:r>
              <a:rPr lang="en-GB" sz="1800" dirty="0" smtClean="0"/>
              <a:t>– </a:t>
            </a:r>
            <a:r>
              <a:rPr lang="en-GB" sz="1800" i="1" dirty="0" smtClean="0"/>
              <a:t>Van </a:t>
            </a:r>
            <a:r>
              <a:rPr lang="en-GB" sz="1800" i="1" dirty="0"/>
              <a:t>der </a:t>
            </a:r>
            <a:r>
              <a:rPr lang="en-GB" sz="1800" i="1" dirty="0" smtClean="0"/>
              <a:t>Pas M et al</a:t>
            </a:r>
            <a:endParaRPr lang="en-GB" sz="1800" dirty="0"/>
          </a:p>
        </p:txBody>
      </p:sp>
      <p:sp>
        <p:nvSpPr>
          <p:cNvPr id="3" name="Content Placeholder 2"/>
          <p:cNvSpPr>
            <a:spLocks noGrp="1"/>
          </p:cNvSpPr>
          <p:nvPr>
            <p:ph idx="1"/>
          </p:nvPr>
        </p:nvSpPr>
        <p:spPr/>
        <p:txBody>
          <a:bodyPr/>
          <a:lstStyle/>
          <a:p>
            <a:r>
              <a:rPr lang="en-US" sz="1800" dirty="0"/>
              <a:t>Study </a:t>
            </a:r>
            <a:r>
              <a:rPr lang="en-US" sz="1800" dirty="0" smtClean="0"/>
              <a:t>objective</a:t>
            </a:r>
            <a:endParaRPr lang="en-GB" sz="1800" dirty="0" smtClean="0"/>
          </a:p>
          <a:p>
            <a:pPr lvl="1"/>
            <a:r>
              <a:rPr lang="en-GB" sz="1800" dirty="0" smtClean="0"/>
              <a:t>To determine the </a:t>
            </a:r>
            <a:r>
              <a:rPr lang="en-GB" sz="1800" dirty="0"/>
              <a:t>short-term outcomes of </a:t>
            </a:r>
            <a:r>
              <a:rPr lang="en-GB" sz="1800" dirty="0" smtClean="0"/>
              <a:t>laparoscopic surgery vs. </a:t>
            </a:r>
            <a:r>
              <a:rPr lang="en-GB" sz="1800" dirty="0"/>
              <a:t>open surgery </a:t>
            </a:r>
            <a:r>
              <a:rPr lang="en-GB" sz="1800" dirty="0" smtClean="0"/>
              <a:t>in patients with </a:t>
            </a:r>
            <a:r>
              <a:rPr lang="en-GB" sz="1800" dirty="0"/>
              <a:t>rectal </a:t>
            </a:r>
            <a:r>
              <a:rPr lang="en-GB" sz="1800" dirty="0" smtClean="0"/>
              <a:t>cancer</a:t>
            </a:r>
          </a:p>
          <a:p>
            <a:endParaRPr lang="en-GB" sz="1800" dirty="0"/>
          </a:p>
        </p:txBody>
      </p:sp>
      <p:grpSp>
        <p:nvGrpSpPr>
          <p:cNvPr id="14" name="Group 13"/>
          <p:cNvGrpSpPr/>
          <p:nvPr/>
        </p:nvGrpSpPr>
        <p:grpSpPr>
          <a:xfrm>
            <a:off x="914400" y="2835277"/>
            <a:ext cx="7315200" cy="2651123"/>
            <a:chOff x="228600" y="2590800"/>
            <a:chExt cx="7315200" cy="2651123"/>
          </a:xfrm>
        </p:grpSpPr>
        <p:sp>
          <p:nvSpPr>
            <p:cNvPr id="6" name="Oval 14"/>
            <p:cNvSpPr>
              <a:spLocks noChangeArrowheads="1"/>
            </p:cNvSpPr>
            <p:nvPr/>
          </p:nvSpPr>
          <p:spPr bwMode="auto">
            <a:xfrm>
              <a:off x="3941537" y="362743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7" name="AutoShape 15"/>
            <p:cNvCxnSpPr>
              <a:cxnSpLocks noChangeShapeType="1"/>
              <a:stCxn id="6" idx="0"/>
            </p:cNvCxnSpPr>
            <p:nvPr/>
          </p:nvCxnSpPr>
          <p:spPr bwMode="auto">
            <a:xfrm rot="5400000" flipH="1" flipV="1">
              <a:off x="4236189" y="2998316"/>
              <a:ext cx="626267" cy="631975"/>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p:cNvCxnSpPr>
            <p:nvPr/>
          </p:nvCxnSpPr>
          <p:spPr bwMode="auto">
            <a:xfrm rot="16200000" flipH="1">
              <a:off x="4239363" y="4205607"/>
              <a:ext cx="619919" cy="631975"/>
            </a:xfrm>
            <a:prstGeom prst="bentConnector2">
              <a:avLst/>
            </a:prstGeom>
            <a:noFill/>
            <a:ln w="38100">
              <a:solidFill>
                <a:schemeClr val="bg1"/>
              </a:solidFill>
              <a:miter lim="800000"/>
              <a:headEnd/>
              <a:tailEnd type="triangle" w="med" len="med"/>
            </a:ln>
          </p:spPr>
        </p:cxnSp>
        <p:cxnSp>
          <p:nvCxnSpPr>
            <p:cNvPr id="10" name="AutoShape 19"/>
            <p:cNvCxnSpPr>
              <a:cxnSpLocks noChangeShapeType="1"/>
              <a:endCxn id="6" idx="2"/>
            </p:cNvCxnSpPr>
            <p:nvPr/>
          </p:nvCxnSpPr>
          <p:spPr bwMode="auto">
            <a:xfrm>
              <a:off x="3684814" y="3919536"/>
              <a:ext cx="256723" cy="0"/>
            </a:xfrm>
            <a:prstGeom prst="straightConnector1">
              <a:avLst/>
            </a:prstGeom>
            <a:noFill/>
            <a:ln w="38100">
              <a:solidFill>
                <a:schemeClr val="bg1"/>
              </a:solidFill>
              <a:round/>
              <a:headEnd/>
              <a:tailEnd type="triangle" w="med" len="med"/>
            </a:ln>
          </p:spPr>
        </p:cxnSp>
        <p:sp>
          <p:nvSpPr>
            <p:cNvPr id="11" name="AutoShape 9"/>
            <p:cNvSpPr>
              <a:spLocks noChangeArrowheads="1"/>
            </p:cNvSpPr>
            <p:nvPr/>
          </p:nvSpPr>
          <p:spPr bwMode="auto">
            <a:xfrm>
              <a:off x="228600" y="3010122"/>
              <a:ext cx="3456214" cy="1429919"/>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chemeClr val="tx2"/>
                  </a:solidFill>
                  <a:ea typeface="SimSun" pitchFamily="2" charset="-122"/>
                </a:rPr>
                <a:t>Patients </a:t>
              </a:r>
              <a:r>
                <a:rPr lang="en-GB" altLang="zh-CN" dirty="0">
                  <a:solidFill>
                    <a:schemeClr val="tx2"/>
                  </a:solidFill>
                  <a:ea typeface="SimSun" pitchFamily="2" charset="-122"/>
                </a:rPr>
                <a:t>with </a:t>
              </a:r>
              <a:r>
                <a:rPr lang="en-GB" altLang="zh-CN" dirty="0" smtClean="0">
                  <a:solidFill>
                    <a:schemeClr val="tx2"/>
                  </a:solidFill>
                  <a:ea typeface="SimSun" pitchFamily="2" charset="-122"/>
                </a:rPr>
                <a:t>rectal </a:t>
              </a:r>
              <a:r>
                <a:rPr lang="en-GB" altLang="zh-CN" dirty="0">
                  <a:solidFill>
                    <a:schemeClr val="tx2"/>
                  </a:solidFill>
                  <a:ea typeface="SimSun" pitchFamily="2" charset="-122"/>
                </a:rPr>
                <a:t>carcinoma </a:t>
              </a:r>
              <a:endParaRPr lang="en-GB" altLang="zh-CN" dirty="0" smtClean="0">
                <a:solidFill>
                  <a:schemeClr val="tx2"/>
                </a:solidFill>
                <a:ea typeface="SimSun" pitchFamily="2" charset="-122"/>
              </a:endParaRPr>
            </a:p>
            <a:p>
              <a:pPr marL="180975" indent="-180975" defTabSz="892175" eaLnBrk="0" hangingPunct="0">
                <a:spcAft>
                  <a:spcPct val="30000"/>
                </a:spcAft>
                <a:buFont typeface="Arial" panose="020B0604020202020204" pitchFamily="34" charset="0"/>
                <a:buChar char="•"/>
              </a:pPr>
              <a:r>
                <a:rPr lang="en-GB" altLang="zh-CN" dirty="0" smtClean="0">
                  <a:solidFill>
                    <a:schemeClr val="tx2"/>
                  </a:solidFill>
                  <a:ea typeface="SimSun" pitchFamily="2" charset="-122"/>
                </a:rPr>
                <a:t>Within 15 </a:t>
              </a:r>
              <a:r>
                <a:rPr lang="en-GB" altLang="zh-CN" dirty="0">
                  <a:solidFill>
                    <a:schemeClr val="tx2"/>
                  </a:solidFill>
                  <a:ea typeface="SimSun" pitchFamily="2" charset="-122"/>
                </a:rPr>
                <a:t>cm from the anal </a:t>
              </a:r>
              <a:r>
                <a:rPr lang="en-GB" altLang="zh-CN" dirty="0" smtClean="0">
                  <a:solidFill>
                    <a:schemeClr val="tx2"/>
                  </a:solidFill>
                  <a:ea typeface="SimSun" pitchFamily="2" charset="-122"/>
                </a:rPr>
                <a:t>verge</a:t>
              </a:r>
            </a:p>
            <a:p>
              <a:pPr defTabSz="892175" eaLnBrk="0" hangingPunct="0">
                <a:spcAft>
                  <a:spcPct val="30000"/>
                </a:spcAft>
              </a:pPr>
              <a:r>
                <a:rPr lang="en-GB" altLang="zh-CN" dirty="0" smtClean="0">
                  <a:solidFill>
                    <a:schemeClr val="tx2"/>
                  </a:solidFill>
                  <a:ea typeface="SimSun" pitchFamily="2" charset="-122"/>
                </a:rPr>
                <a:t>(</a:t>
              </a:r>
              <a:r>
                <a:rPr lang="en-GB" altLang="zh-CN" dirty="0">
                  <a:solidFill>
                    <a:schemeClr val="tx2"/>
                  </a:solidFill>
                  <a:ea typeface="SimSun" pitchFamily="2" charset="-122"/>
                </a:rPr>
                <a:t>n=1103)</a:t>
              </a:r>
            </a:p>
          </p:txBody>
        </p:sp>
        <p:sp>
          <p:nvSpPr>
            <p:cNvPr id="12" name="AutoShape 12"/>
            <p:cNvSpPr>
              <a:spLocks noChangeArrowheads="1"/>
            </p:cNvSpPr>
            <p:nvPr/>
          </p:nvSpPr>
          <p:spPr bwMode="auto">
            <a:xfrm>
              <a:off x="4865310" y="4421187"/>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Open surgery</a:t>
              </a:r>
            </a:p>
            <a:p>
              <a:pPr algn="ctr" defTabSz="892175" eaLnBrk="0" hangingPunct="0"/>
              <a:r>
                <a:rPr lang="en-GB" altLang="zh-CN" dirty="0">
                  <a:ea typeface="SimSun" pitchFamily="2" charset="-122"/>
                </a:rPr>
                <a:t>(n=345</a:t>
              </a:r>
              <a:r>
                <a:rPr lang="en-GB" altLang="zh-CN" dirty="0" smtClean="0">
                  <a:ea typeface="SimSun" pitchFamily="2" charset="-122"/>
                </a:rPr>
                <a:t>)</a:t>
              </a:r>
              <a:endParaRPr lang="en-GB" altLang="zh-CN" dirty="0">
                <a:ea typeface="SimSun" pitchFamily="2" charset="-122"/>
              </a:endParaRPr>
            </a:p>
          </p:txBody>
        </p:sp>
        <p:sp>
          <p:nvSpPr>
            <p:cNvPr id="13" name="AutoShape 8"/>
            <p:cNvSpPr>
              <a:spLocks noChangeArrowheads="1"/>
            </p:cNvSpPr>
            <p:nvPr/>
          </p:nvSpPr>
          <p:spPr bwMode="auto">
            <a:xfrm>
              <a:off x="4865310" y="2590800"/>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Laparoscopic surgery</a:t>
              </a:r>
            </a:p>
            <a:p>
              <a:pPr algn="ctr" defTabSz="892175" eaLnBrk="0" hangingPunct="0"/>
              <a:r>
                <a:rPr lang="en-GB" altLang="zh-CN" dirty="0">
                  <a:solidFill>
                    <a:schemeClr val="tx2"/>
                  </a:solidFill>
                  <a:ea typeface="SimSun" pitchFamily="2" charset="-122"/>
                </a:rPr>
                <a:t>(</a:t>
              </a:r>
              <a:r>
                <a:rPr lang="en-GB" altLang="zh-CN" dirty="0" smtClean="0">
                  <a:solidFill>
                    <a:schemeClr val="tx2"/>
                  </a:solidFill>
                  <a:ea typeface="SimSun" pitchFamily="2" charset="-122"/>
                </a:rPr>
                <a:t>n=739)</a:t>
              </a:r>
              <a:endParaRPr lang="en-GB" altLang="zh-CN" dirty="0">
                <a:solidFill>
                  <a:schemeClr val="tx2"/>
                </a:solidFill>
                <a:ea typeface="SimSun" pitchFamily="2" charset="-122"/>
              </a:endParaRPr>
            </a:p>
          </p:txBody>
        </p:sp>
      </p:grpSp>
      <p:sp>
        <p:nvSpPr>
          <p:cNvPr id="15" name="Text Box 4"/>
          <p:cNvSpPr txBox="1">
            <a:spLocks noChangeArrowheads="1"/>
          </p:cNvSpPr>
          <p:nvPr/>
        </p:nvSpPr>
        <p:spPr bwMode="auto">
          <a:xfrm>
            <a:off x="5145061" y="6490286"/>
            <a:ext cx="377827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smtClean="0"/>
              <a:t>Van der Pas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2150)</a:t>
            </a:r>
            <a:endParaRPr lang="en-GB" sz="1100" dirty="0"/>
          </a:p>
        </p:txBody>
      </p:sp>
      <p:sp>
        <p:nvSpPr>
          <p:cNvPr id="18" name="Rectangle 17"/>
          <p:cNvSpPr/>
          <p:nvPr/>
        </p:nvSpPr>
        <p:spPr>
          <a:xfrm>
            <a:off x="905933" y="2768601"/>
            <a:ext cx="3249608" cy="369332"/>
          </a:xfrm>
          <a:prstGeom prst="rect">
            <a:avLst/>
          </a:prstGeom>
        </p:spPr>
        <p:txBody>
          <a:bodyPr wrap="none">
            <a:spAutoFit/>
          </a:bodyPr>
          <a:lstStyle/>
          <a:p>
            <a:r>
              <a:rPr lang="en-GB" b="1" dirty="0" smtClean="0"/>
              <a:t>Non-inferiority Phase </a:t>
            </a:r>
            <a:r>
              <a:rPr lang="en-GB" b="1" dirty="0"/>
              <a:t>III trial</a:t>
            </a:r>
          </a:p>
        </p:txBody>
      </p:sp>
    </p:spTree>
    <p:extLst>
      <p:ext uri="{BB962C8B-B14F-4D97-AF65-F5344CB8AC3E}">
        <p14:creationId xmlns:p14="http://schemas.microsoft.com/office/powerpoint/2010/main" val="2782695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2150: Laparoscopic versus open surgery for rectal cancer: Short-term outcomes of a multicentre, open label, randomised controlled trial </a:t>
            </a:r>
            <a:r>
              <a:rPr lang="en-GB" sz="1800" dirty="0" smtClean="0"/>
              <a:t/>
            </a:r>
            <a:br>
              <a:rPr lang="en-GB" sz="1800" dirty="0" smtClean="0"/>
            </a:br>
            <a:r>
              <a:rPr lang="en-GB" sz="1800" dirty="0" smtClean="0"/>
              <a:t>– </a:t>
            </a:r>
            <a:r>
              <a:rPr lang="en-GB" sz="1800" i="1" dirty="0"/>
              <a:t>Van der Pas M et al</a:t>
            </a:r>
            <a:endParaRPr lang="en-GB" sz="1800" dirty="0"/>
          </a:p>
        </p:txBody>
      </p:sp>
      <p:sp>
        <p:nvSpPr>
          <p:cNvPr id="3" name="Content Placeholder 2"/>
          <p:cNvSpPr>
            <a:spLocks noGrp="1"/>
          </p:cNvSpPr>
          <p:nvPr>
            <p:ph idx="1"/>
          </p:nvPr>
        </p:nvSpPr>
        <p:spPr/>
        <p:txBody>
          <a:bodyPr/>
          <a:lstStyle/>
          <a:p>
            <a:pPr>
              <a:spcBef>
                <a:spcPts val="1200"/>
              </a:spcBef>
            </a:pPr>
            <a:r>
              <a:rPr lang="en-GB" sz="1800" dirty="0" smtClean="0"/>
              <a:t>Key results</a:t>
            </a:r>
          </a:p>
          <a:p>
            <a:pPr>
              <a:spcBef>
                <a:spcPts val="1200"/>
              </a:spcBef>
            </a:pPr>
            <a:endParaRPr lang="en-GB" sz="1800" dirty="0"/>
          </a:p>
          <a:p>
            <a:pPr>
              <a:spcBef>
                <a:spcPts val="1200"/>
              </a:spcBef>
            </a:pPr>
            <a:endParaRPr lang="en-GB" sz="1800" dirty="0" smtClean="0"/>
          </a:p>
          <a:p>
            <a:pPr>
              <a:spcBef>
                <a:spcPts val="1200"/>
              </a:spcBef>
            </a:pPr>
            <a:endParaRPr lang="en-GB" sz="1800" dirty="0"/>
          </a:p>
          <a:p>
            <a:pPr>
              <a:spcBef>
                <a:spcPts val="1200"/>
              </a:spcBef>
            </a:pPr>
            <a:endParaRPr lang="en-GB" sz="1800" dirty="0" smtClean="0"/>
          </a:p>
          <a:p>
            <a:pPr>
              <a:spcBef>
                <a:spcPts val="1200"/>
              </a:spcBef>
            </a:pPr>
            <a:endParaRPr lang="en-GB" sz="1800" dirty="0"/>
          </a:p>
          <a:p>
            <a:pPr>
              <a:spcBef>
                <a:spcPts val="1200"/>
              </a:spcBef>
            </a:pPr>
            <a:endParaRPr lang="en-GB" sz="1800" dirty="0" smtClean="0"/>
          </a:p>
          <a:p>
            <a:pPr>
              <a:spcBef>
                <a:spcPts val="1200"/>
              </a:spcBef>
            </a:pPr>
            <a:r>
              <a:rPr lang="en-GB" sz="1800" b="1" dirty="0" smtClean="0"/>
              <a:t>Conclusions</a:t>
            </a:r>
          </a:p>
          <a:p>
            <a:pPr lvl="1"/>
            <a:r>
              <a:rPr lang="en-GB" sz="1800" b="1" dirty="0" smtClean="0"/>
              <a:t>Both treatments had similar short-terms outcomes in terms of safety and radicalness of surgery</a:t>
            </a:r>
          </a:p>
          <a:p>
            <a:pPr lvl="1"/>
            <a:r>
              <a:rPr lang="en-GB" sz="1800" b="1" dirty="0"/>
              <a:t>Laparoscopic surgery </a:t>
            </a:r>
            <a:r>
              <a:rPr lang="en-GB" sz="1800" b="1" dirty="0" smtClean="0"/>
              <a:t>was associated with improved recovery compared with open surgery</a:t>
            </a:r>
            <a:endParaRPr lang="en-GB" sz="1800" b="1" dirty="0"/>
          </a:p>
        </p:txBody>
      </p:sp>
      <p:graphicFrame>
        <p:nvGraphicFramePr>
          <p:cNvPr id="5" name="Table 4"/>
          <p:cNvGraphicFramePr>
            <a:graphicFrameLocks noGrp="1"/>
          </p:cNvGraphicFramePr>
          <p:nvPr>
            <p:extLst>
              <p:ext uri="{D42A27DB-BD31-4B8C-83A1-F6EECF244321}">
                <p14:modId xmlns:p14="http://schemas.microsoft.com/office/powerpoint/2010/main" val="2093330475"/>
              </p:ext>
            </p:extLst>
          </p:nvPr>
        </p:nvGraphicFramePr>
        <p:xfrm>
          <a:off x="1028700" y="1726488"/>
          <a:ext cx="7357654" cy="3134360"/>
        </p:xfrm>
        <a:graphic>
          <a:graphicData uri="http://schemas.openxmlformats.org/drawingml/2006/table">
            <a:tbl>
              <a:tblPr firstRow="1" bandRow="1">
                <a:tableStyleId>{69012ECD-51FC-41F1-AA8D-1B2483CD663E}</a:tableStyleId>
              </a:tblPr>
              <a:tblGrid>
                <a:gridCol w="2803293"/>
                <a:gridCol w="2132325"/>
                <a:gridCol w="1338167"/>
                <a:gridCol w="1083869"/>
              </a:tblGrid>
              <a:tr h="330200">
                <a:tc>
                  <a:txBody>
                    <a:bodyPr/>
                    <a:lstStyle/>
                    <a:p>
                      <a:r>
                        <a:rPr lang="en-GB" sz="1400" dirty="0" smtClean="0">
                          <a:solidFill>
                            <a:schemeClr val="tx2"/>
                          </a:solidFill>
                        </a:rPr>
                        <a:t>Outcome</a:t>
                      </a:r>
                      <a:endParaRPr lang="en-GB" sz="1400" dirty="0">
                        <a:solidFill>
                          <a:schemeClr val="tx2"/>
                        </a:solidFill>
                      </a:endParaRPr>
                    </a:p>
                  </a:txBody>
                  <a:tcPr anchor="b"/>
                </a:tc>
                <a:tc>
                  <a:txBody>
                    <a:bodyPr/>
                    <a:lstStyle/>
                    <a:p>
                      <a:pPr algn="ctr"/>
                      <a:r>
                        <a:rPr lang="en-GB" sz="1400" dirty="0" smtClean="0">
                          <a:solidFill>
                            <a:schemeClr val="tx2"/>
                          </a:solidFill>
                        </a:rPr>
                        <a:t>Favours </a:t>
                      </a:r>
                      <a:br>
                        <a:rPr lang="en-GB" sz="1400" dirty="0" smtClean="0">
                          <a:solidFill>
                            <a:schemeClr val="tx2"/>
                          </a:solidFill>
                        </a:rPr>
                      </a:br>
                      <a:r>
                        <a:rPr lang="en-GB" sz="1400" dirty="0" smtClean="0">
                          <a:solidFill>
                            <a:schemeClr val="tx2"/>
                          </a:solidFill>
                        </a:rPr>
                        <a:t>laparoscopic surgery</a:t>
                      </a:r>
                      <a:endParaRPr lang="en-GB" sz="1400" dirty="0">
                        <a:solidFill>
                          <a:schemeClr val="tx2"/>
                        </a:solidFill>
                      </a:endParaRPr>
                    </a:p>
                  </a:txBody>
                  <a:tcPr anchor="b"/>
                </a:tc>
                <a:tc>
                  <a:txBody>
                    <a:bodyPr/>
                    <a:lstStyle/>
                    <a:p>
                      <a:pPr algn="ctr"/>
                      <a:r>
                        <a:rPr lang="en-GB" sz="1400" dirty="0" smtClean="0">
                          <a:solidFill>
                            <a:schemeClr val="tx2"/>
                          </a:solidFill>
                        </a:rPr>
                        <a:t>Favours open surgery</a:t>
                      </a:r>
                      <a:endParaRPr lang="en-GB" sz="1400" dirty="0">
                        <a:solidFill>
                          <a:schemeClr val="tx2"/>
                        </a:solidFill>
                      </a:endParaRPr>
                    </a:p>
                  </a:txBody>
                  <a:tcPr anchor="b"/>
                </a:tc>
                <a:tc>
                  <a:txBody>
                    <a:bodyPr/>
                    <a:lstStyle/>
                    <a:p>
                      <a:pPr algn="ctr"/>
                      <a:r>
                        <a:rPr lang="en-GB" sz="1400" baseline="0" dirty="0" smtClean="0">
                          <a:solidFill>
                            <a:schemeClr val="tx2"/>
                          </a:solidFill>
                        </a:rPr>
                        <a:t>p-value</a:t>
                      </a:r>
                      <a:endParaRPr lang="en-GB" sz="1400" dirty="0">
                        <a:solidFill>
                          <a:schemeClr val="tx2"/>
                        </a:solidFill>
                      </a:endParaRPr>
                    </a:p>
                  </a:txBody>
                  <a:tcPr anchor="b"/>
                </a:tc>
              </a:tr>
              <a:tr h="219878">
                <a:tc>
                  <a:txBody>
                    <a:bodyPr/>
                    <a:lstStyle/>
                    <a:p>
                      <a:r>
                        <a:rPr lang="en-GB" sz="1400" dirty="0" smtClean="0"/>
                        <a:t>Blood loss</a:t>
                      </a:r>
                      <a:endParaRPr lang="en-GB" sz="1400" dirty="0"/>
                    </a:p>
                  </a:txBody>
                  <a:tcPr/>
                </a:tc>
                <a:tc>
                  <a:txBody>
                    <a:bodyPr/>
                    <a:lstStyle/>
                    <a:p>
                      <a:pPr algn="ctr"/>
                      <a:r>
                        <a:rPr lang="en-GB" sz="1400" dirty="0" smtClean="0">
                          <a:sym typeface="Wingdings 2"/>
                        </a:rPr>
                        <a:t></a:t>
                      </a:r>
                      <a:endParaRPr lang="en-GB" sz="1400" dirty="0"/>
                    </a:p>
                  </a:txBody>
                  <a:tcPr/>
                </a:tc>
                <a:tc>
                  <a:txBody>
                    <a:bodyPr/>
                    <a:lstStyle/>
                    <a:p>
                      <a:pPr algn="ctr"/>
                      <a:endParaRPr lang="en-GB" sz="1400" dirty="0"/>
                    </a:p>
                  </a:txBody>
                  <a:tcPr/>
                </a:tc>
                <a:tc>
                  <a:txBody>
                    <a:bodyPr/>
                    <a:lstStyle/>
                    <a:p>
                      <a:pPr algn="ctr"/>
                      <a:r>
                        <a:rPr lang="en-GB" sz="1400" b="0" i="0" u="none" strike="noStrike" kern="1200" baseline="0" dirty="0" smtClean="0">
                          <a:solidFill>
                            <a:schemeClr val="tx1"/>
                          </a:solidFill>
                          <a:latin typeface="+mn-lt"/>
                          <a:ea typeface="+mn-ea"/>
                          <a:cs typeface="+mn-cs"/>
                        </a:rPr>
                        <a:t>&lt;0.0001</a:t>
                      </a:r>
                      <a:endParaRPr lang="en-GB" sz="1400" dirty="0"/>
                    </a:p>
                  </a:txBody>
                  <a:tcPr/>
                </a:tc>
              </a:tr>
              <a:tr h="330200">
                <a:tc>
                  <a:txBody>
                    <a:bodyPr/>
                    <a:lstStyle/>
                    <a:p>
                      <a:r>
                        <a:rPr lang="en-GB" sz="1400" dirty="0" smtClean="0"/>
                        <a:t>Surgery</a:t>
                      </a:r>
                      <a:r>
                        <a:rPr lang="en-GB" sz="1400" baseline="0" dirty="0" smtClean="0"/>
                        <a:t> d</a:t>
                      </a:r>
                      <a:r>
                        <a:rPr lang="en-GB" sz="1400" dirty="0" smtClean="0"/>
                        <a:t>uration</a:t>
                      </a:r>
                      <a:endParaRPr lang="en-GB" sz="1400" dirty="0"/>
                    </a:p>
                  </a:txBody>
                  <a:tcPr/>
                </a:tc>
                <a:tc>
                  <a:txBody>
                    <a:bodyPr/>
                    <a:lstStyle/>
                    <a:p>
                      <a:pPr algn="ct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ym typeface="Wingdings 2"/>
                        </a:rPr>
                        <a:t></a:t>
                      </a:r>
                      <a:endParaRPr lang="en-GB" sz="1400" dirty="0" smtClean="0"/>
                    </a:p>
                  </a:txBody>
                  <a:tcPr/>
                </a:tc>
                <a:tc>
                  <a:txBody>
                    <a:bodyPr/>
                    <a:lstStyle/>
                    <a:p>
                      <a:pPr algn="ctr"/>
                      <a:r>
                        <a:rPr lang="en-GB" sz="1400" b="0" i="0" u="none" strike="noStrike" kern="1200" baseline="0" dirty="0" smtClean="0">
                          <a:solidFill>
                            <a:schemeClr val="tx1"/>
                          </a:solidFill>
                          <a:latin typeface="+mn-lt"/>
                          <a:ea typeface="+mn-ea"/>
                          <a:cs typeface="+mn-cs"/>
                        </a:rPr>
                        <a:t>&lt;0.0001</a:t>
                      </a:r>
                      <a:endParaRPr lang="en-GB" sz="1400" dirty="0"/>
                    </a:p>
                  </a:txBody>
                  <a:tcPr/>
                </a:tc>
              </a:tr>
              <a:tr h="330200">
                <a:tc>
                  <a:txBody>
                    <a:bodyPr/>
                    <a:lstStyle/>
                    <a:p>
                      <a:r>
                        <a:rPr lang="en-GB" sz="1400" dirty="0" smtClean="0"/>
                        <a:t>Restoration</a:t>
                      </a:r>
                      <a:r>
                        <a:rPr lang="en-GB" sz="1400" baseline="0" dirty="0" smtClean="0"/>
                        <a:t> of </a:t>
                      </a:r>
                      <a:r>
                        <a:rPr lang="en-GB" sz="1400" b="0" i="0" u="none" strike="noStrike" kern="1200" baseline="0" dirty="0" smtClean="0">
                          <a:solidFill>
                            <a:schemeClr val="tx1"/>
                          </a:solidFill>
                          <a:latin typeface="+mn-lt"/>
                          <a:ea typeface="+mn-ea"/>
                          <a:cs typeface="+mn-cs"/>
                        </a:rPr>
                        <a:t>bowel function</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ym typeface="Wingdings 2"/>
                        </a:rPr>
                        <a:t></a:t>
                      </a:r>
                      <a:endParaRPr lang="en-GB" sz="1400" dirty="0" smtClean="0"/>
                    </a:p>
                  </a:txBody>
                  <a:tcPr/>
                </a:tc>
                <a:tc>
                  <a:txBody>
                    <a:bodyPr/>
                    <a:lstStyle/>
                    <a:p>
                      <a:pPr algn="ctr"/>
                      <a:endParaRPr lang="en-GB" sz="1400" dirty="0"/>
                    </a:p>
                  </a:txBody>
                  <a:tcPr/>
                </a:tc>
                <a:tc>
                  <a:txBody>
                    <a:bodyPr/>
                    <a:lstStyle/>
                    <a:p>
                      <a:pPr algn="ctr"/>
                      <a:r>
                        <a:rPr lang="en-GB" sz="1400" dirty="0" smtClean="0"/>
                        <a:t>&lt;0.0001</a:t>
                      </a:r>
                      <a:endParaRPr lang="en-GB" sz="1400" dirty="0"/>
                    </a:p>
                  </a:txBody>
                  <a:tcPr/>
                </a:tc>
              </a:tr>
              <a:tr h="330200">
                <a:tc>
                  <a:txBody>
                    <a:bodyPr/>
                    <a:lstStyle/>
                    <a:p>
                      <a:r>
                        <a:rPr lang="en-GB" sz="1400" dirty="0" smtClean="0"/>
                        <a:t>Hospital stay duration</a:t>
                      </a:r>
                      <a:endParaRPr lang="en-GB" sz="1400" dirty="0"/>
                    </a:p>
                  </a:txBody>
                  <a:tcPr/>
                </a:tc>
                <a:tc>
                  <a:txBody>
                    <a:bodyPr/>
                    <a:lstStyle/>
                    <a:p>
                      <a:pPr algn="ctr"/>
                      <a:r>
                        <a:rPr lang="en-GB" sz="1400" dirty="0" smtClean="0">
                          <a:sym typeface="Wingdings 2"/>
                        </a:rPr>
                        <a:t></a:t>
                      </a:r>
                      <a:endParaRPr lang="en-GB" sz="1400" dirty="0"/>
                    </a:p>
                  </a:txBody>
                  <a:tcPr/>
                </a:tc>
                <a:tc>
                  <a:txBody>
                    <a:bodyPr/>
                    <a:lstStyle/>
                    <a:p>
                      <a:pPr algn="ctr"/>
                      <a:endParaRPr lang="en-GB" sz="1400" dirty="0"/>
                    </a:p>
                  </a:txBody>
                  <a:tcPr/>
                </a:tc>
                <a:tc>
                  <a:txBody>
                    <a:bodyPr/>
                    <a:lstStyle/>
                    <a:p>
                      <a:pPr algn="ctr"/>
                      <a:r>
                        <a:rPr lang="en-GB" sz="1400" dirty="0" smtClean="0"/>
                        <a:t>0.036</a:t>
                      </a:r>
                      <a:endParaRPr lang="en-GB" sz="1400" dirty="0"/>
                    </a:p>
                  </a:txBody>
                  <a:tcPr/>
                </a:tc>
              </a:tr>
              <a:tr h="330200">
                <a:tc>
                  <a:txBody>
                    <a:bodyPr/>
                    <a:lstStyle/>
                    <a:p>
                      <a:r>
                        <a:rPr lang="en-GB" sz="1400" dirty="0" smtClean="0"/>
                        <a:t>Macroscopically completeness</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0.250</a:t>
                      </a:r>
                      <a:endParaRPr lang="en-GB" sz="1400" dirty="0"/>
                    </a:p>
                  </a:txBody>
                  <a:tcPr/>
                </a:tc>
              </a:tr>
              <a:tr h="330200">
                <a:tc>
                  <a:txBody>
                    <a:bodyPr/>
                    <a:lstStyle/>
                    <a:p>
                      <a:r>
                        <a:rPr lang="en-GB" sz="1400" dirty="0" smtClean="0"/>
                        <a:t>Positive circumferential margin</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0.850</a:t>
                      </a:r>
                      <a:endParaRPr lang="en-GB" sz="1400" dirty="0"/>
                    </a:p>
                  </a:txBody>
                  <a:tcPr/>
                </a:tc>
              </a:tr>
              <a:tr h="330200">
                <a:tc>
                  <a:txBody>
                    <a:bodyPr/>
                    <a:lstStyle/>
                    <a:p>
                      <a:r>
                        <a:rPr lang="en-GB" sz="1400" dirty="0" smtClean="0"/>
                        <a:t>Complications</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0.424</a:t>
                      </a:r>
                      <a:endParaRPr lang="en-GB" sz="1400" dirty="0"/>
                    </a:p>
                  </a:txBody>
                  <a:tcPr/>
                </a:tc>
              </a:tr>
              <a:tr h="330200">
                <a:tc>
                  <a:txBody>
                    <a:bodyPr/>
                    <a:lstStyle/>
                    <a:p>
                      <a:r>
                        <a:rPr lang="en-GB" sz="1400" dirty="0" smtClean="0"/>
                        <a:t>Mortality rates</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n/a</a:t>
                      </a:r>
                      <a:endParaRPr lang="en-GB" sz="1400" dirty="0"/>
                    </a:p>
                  </a:txBody>
                  <a:tcPr/>
                </a:tc>
                <a:tc>
                  <a:txBody>
                    <a:bodyPr/>
                    <a:lstStyle/>
                    <a:p>
                      <a:pPr algn="ctr"/>
                      <a:r>
                        <a:rPr lang="en-GB" sz="1400" dirty="0" smtClean="0"/>
                        <a:t>0.409</a:t>
                      </a:r>
                      <a:endParaRPr lang="en-GB" sz="1400" dirty="0"/>
                    </a:p>
                  </a:txBody>
                  <a:tcPr/>
                </a:tc>
              </a:tr>
            </a:tbl>
          </a:graphicData>
        </a:graphic>
      </p:graphicFrame>
      <p:sp>
        <p:nvSpPr>
          <p:cNvPr id="26" name="Text Box 4"/>
          <p:cNvSpPr txBox="1">
            <a:spLocks noChangeArrowheads="1"/>
          </p:cNvSpPr>
          <p:nvPr/>
        </p:nvSpPr>
        <p:spPr bwMode="auto">
          <a:xfrm>
            <a:off x="5145061" y="6490286"/>
            <a:ext cx="377827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smtClean="0"/>
              <a:t>Van der Pas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2150)</a:t>
            </a:r>
            <a:endParaRPr lang="en-GB" sz="1100" dirty="0"/>
          </a:p>
        </p:txBody>
      </p:sp>
    </p:spTree>
    <p:extLst>
      <p:ext uri="{BB962C8B-B14F-4D97-AF65-F5344CB8AC3E}">
        <p14:creationId xmlns:p14="http://schemas.microsoft.com/office/powerpoint/2010/main" val="8905417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pPr>
              <a:spcAft>
                <a:spcPts val="1800"/>
              </a:spcAft>
            </a:pPr>
            <a:r>
              <a:rPr lang="en-GB" dirty="0" smtClean="0"/>
              <a:t>PANCREATIC CANCER AND HEPATOBILIARY TUMOURS</a:t>
            </a:r>
            <a:endParaRPr lang="en-GB" dirty="0"/>
          </a:p>
        </p:txBody>
      </p:sp>
    </p:spTree>
    <p:custDataLst>
      <p:tags r:id="rId1"/>
    </p:custDataLst>
    <p:extLst>
      <p:ext uri="{BB962C8B-B14F-4D97-AF65-F5344CB8AC3E}">
        <p14:creationId xmlns:p14="http://schemas.microsoft.com/office/powerpoint/2010/main" val="23578158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Adjuvant therapy </a:t>
            </a:r>
            <a:endParaRPr lang="en-GB" dirty="0"/>
          </a:p>
        </p:txBody>
      </p:sp>
      <p:sp>
        <p:nvSpPr>
          <p:cNvPr id="3" name="Text Placeholder 2"/>
          <p:cNvSpPr>
            <a:spLocks noGrp="1"/>
          </p:cNvSpPr>
          <p:nvPr>
            <p:ph type="body" idx="1"/>
          </p:nvPr>
        </p:nvSpPr>
        <p:spPr/>
        <p:txBody>
          <a:bodyPr/>
          <a:lstStyle/>
          <a:p>
            <a:r>
              <a:rPr lang="en-GB" b="1" dirty="0" smtClean="0"/>
              <a:t>PANCREATIC CANCER</a:t>
            </a:r>
            <a:endParaRPr lang="en-GB" b="1" dirty="0"/>
          </a:p>
        </p:txBody>
      </p:sp>
    </p:spTree>
    <p:extLst>
      <p:ext uri="{BB962C8B-B14F-4D97-AF65-F5344CB8AC3E}">
        <p14:creationId xmlns:p14="http://schemas.microsoft.com/office/powerpoint/2010/main" val="1304246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4005: </a:t>
            </a:r>
            <a:r>
              <a:rPr lang="en-GB" sz="1800" dirty="0" smtClean="0"/>
              <a:t>Results of a randomized phase III trial (MPACT) of weekly nab-paclitaxel plus </a:t>
            </a:r>
            <a:r>
              <a:rPr lang="en-US" sz="1800" dirty="0" smtClean="0"/>
              <a:t>gemcitabine versus gemcitabine alone for patients with metastatic adenocarcinoma </a:t>
            </a:r>
            <a:r>
              <a:rPr lang="en-GB" sz="1800" dirty="0" smtClean="0"/>
              <a:t>of the pancreas with PET and CA19-9 correlates </a:t>
            </a:r>
            <a:br>
              <a:rPr lang="en-GB" sz="1800" dirty="0" smtClean="0"/>
            </a:br>
            <a:r>
              <a:rPr lang="en-US" sz="1800" dirty="0" smtClean="0"/>
              <a:t>– </a:t>
            </a:r>
            <a:r>
              <a:rPr lang="en-US" sz="1800" i="1" dirty="0" smtClean="0"/>
              <a:t>Von Hoff DD et al</a:t>
            </a:r>
            <a:endParaRPr lang="en-US" sz="1800" i="1" dirty="0"/>
          </a:p>
        </p:txBody>
      </p:sp>
      <p:sp>
        <p:nvSpPr>
          <p:cNvPr id="3" name="Content Placeholder 2"/>
          <p:cNvSpPr>
            <a:spLocks noGrp="1"/>
          </p:cNvSpPr>
          <p:nvPr>
            <p:ph idx="1"/>
          </p:nvPr>
        </p:nvSpPr>
        <p:spPr/>
        <p:txBody>
          <a:bodyPr/>
          <a:lstStyle/>
          <a:p>
            <a:r>
              <a:rPr lang="en-US" sz="1800" dirty="0" smtClean="0"/>
              <a:t>Study objective</a:t>
            </a:r>
          </a:p>
          <a:p>
            <a:pPr lvl="1"/>
            <a:r>
              <a:rPr lang="en-US" sz="1800" dirty="0" smtClean="0"/>
              <a:t>To assess weekly </a:t>
            </a:r>
            <a:r>
              <a:rPr lang="en-US" sz="1800" dirty="0" err="1" smtClean="0"/>
              <a:t>nab-paclitaxel+gemcitabine</a:t>
            </a:r>
            <a:r>
              <a:rPr lang="en-US" sz="1800" dirty="0" smtClean="0"/>
              <a:t> vs. gemcitabine alone in patients with metastatic adenocarcinoma </a:t>
            </a:r>
            <a:r>
              <a:rPr lang="en-GB" sz="1800" dirty="0" smtClean="0"/>
              <a:t>of pancreas with PET and CA19-9 correlates</a:t>
            </a:r>
            <a:endParaRPr lang="en-US" sz="1800" dirty="0" smtClean="0"/>
          </a:p>
        </p:txBody>
      </p:sp>
      <p:sp>
        <p:nvSpPr>
          <p:cNvPr id="4" name="Text Placeholder 3"/>
          <p:cNvSpPr>
            <a:spLocks noGrp="1"/>
          </p:cNvSpPr>
          <p:nvPr>
            <p:ph type="body" sz="quarter" idx="11"/>
          </p:nvPr>
        </p:nvSpPr>
        <p:spPr/>
        <p:txBody>
          <a:bodyPr/>
          <a:lstStyle/>
          <a:p>
            <a:r>
              <a:rPr lang="en-US" sz="1100" dirty="0" smtClean="0"/>
              <a:t>Von Hoff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4005) </a:t>
            </a:r>
            <a:endParaRPr lang="en-US" sz="1100" dirty="0"/>
          </a:p>
        </p:txBody>
      </p:sp>
      <p:sp>
        <p:nvSpPr>
          <p:cNvPr id="7" name="Rectangle 9"/>
          <p:cNvSpPr txBox="1">
            <a:spLocks noChangeArrowheads="1"/>
          </p:cNvSpPr>
          <p:nvPr/>
        </p:nvSpPr>
        <p:spPr bwMode="auto">
          <a:xfrm>
            <a:off x="228600" y="5314325"/>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Primary endpoint</a:t>
            </a:r>
          </a:p>
          <a:p>
            <a:r>
              <a:rPr lang="en-GB" sz="1400" kern="0" dirty="0" smtClean="0"/>
              <a:t>OS</a:t>
            </a:r>
          </a:p>
          <a:p>
            <a:endParaRPr lang="en-GB" sz="1400" kern="0" dirty="0" smtClean="0"/>
          </a:p>
        </p:txBody>
      </p:sp>
      <p:sp>
        <p:nvSpPr>
          <p:cNvPr id="8" name="Content Placeholder 26"/>
          <p:cNvSpPr txBox="1">
            <a:spLocks/>
          </p:cNvSpPr>
          <p:nvPr/>
        </p:nvSpPr>
        <p:spPr>
          <a:xfrm>
            <a:off x="4648200" y="5314325"/>
            <a:ext cx="4267200" cy="59161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Secondary endpoints</a:t>
            </a:r>
          </a:p>
          <a:p>
            <a:r>
              <a:rPr lang="en-GB" sz="1400" kern="0" dirty="0" smtClean="0"/>
              <a:t>PFS, ORR </a:t>
            </a:r>
          </a:p>
        </p:txBody>
      </p:sp>
      <p:sp>
        <p:nvSpPr>
          <p:cNvPr id="9" name="Oval 14"/>
          <p:cNvSpPr>
            <a:spLocks noChangeArrowheads="1"/>
          </p:cNvSpPr>
          <p:nvPr/>
        </p:nvSpPr>
        <p:spPr bwMode="auto">
          <a:xfrm>
            <a:off x="3014965" y="3622406"/>
            <a:ext cx="583595" cy="584200"/>
          </a:xfrm>
          <a:prstGeom prst="ellipse">
            <a:avLst/>
          </a:prstGeom>
          <a:noFill/>
          <a:ln w="28575">
            <a:solidFill>
              <a:schemeClr val="bg1"/>
            </a:solidFill>
            <a:round/>
            <a:headEnd/>
            <a:tailEnd/>
          </a:ln>
        </p:spPr>
        <p:txBody>
          <a:bodyPr wrap="none" anchor="ctr"/>
          <a:lstStyle/>
          <a:p>
            <a:pPr algn="ctr"/>
            <a:r>
              <a:rPr lang="en-GB" altLang="zh-CN" sz="2000" b="1" dirty="0" smtClean="0">
                <a:solidFill>
                  <a:schemeClr val="bg1"/>
                </a:solidFill>
                <a:ea typeface="SimSun" pitchFamily="2" charset="-122"/>
              </a:rPr>
              <a:t>R</a:t>
            </a:r>
            <a:br>
              <a:rPr lang="en-GB" altLang="zh-CN" sz="2000" b="1" dirty="0" smtClean="0">
                <a:solidFill>
                  <a:schemeClr val="bg1"/>
                </a:solidFill>
                <a:ea typeface="SimSun" pitchFamily="2" charset="-122"/>
              </a:rPr>
            </a:br>
            <a:r>
              <a:rPr lang="en-GB" altLang="zh-CN" sz="1400" b="1" dirty="0" smtClean="0">
                <a:solidFill>
                  <a:schemeClr val="bg1"/>
                </a:solidFill>
                <a:ea typeface="SimSun" pitchFamily="2" charset="-122"/>
              </a:rPr>
              <a:t>1:1</a:t>
            </a:r>
            <a:endParaRPr lang="en-GB" altLang="zh-CN" sz="2000" b="1" dirty="0">
              <a:solidFill>
                <a:schemeClr val="bg1"/>
              </a:solidFill>
              <a:ea typeface="SimSun" pitchFamily="2" charset="-122"/>
            </a:endParaRPr>
          </a:p>
        </p:txBody>
      </p:sp>
      <p:cxnSp>
        <p:nvCxnSpPr>
          <p:cNvPr id="10" name="AutoShape 15"/>
          <p:cNvCxnSpPr>
            <a:cxnSpLocks noChangeShapeType="1"/>
            <a:stCxn id="9" idx="0"/>
            <a:endCxn id="20" idx="1"/>
          </p:cNvCxnSpPr>
          <p:nvPr/>
        </p:nvCxnSpPr>
        <p:spPr bwMode="auto">
          <a:xfrm rot="5400000" flipH="1" flipV="1">
            <a:off x="3443368" y="2859535"/>
            <a:ext cx="626267" cy="899476"/>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a:endCxn id="19" idx="1"/>
          </p:cNvCxnSpPr>
          <p:nvPr/>
        </p:nvCxnSpPr>
        <p:spPr bwMode="auto">
          <a:xfrm rot="16200000" flipH="1">
            <a:off x="3446542" y="4066827"/>
            <a:ext cx="619919" cy="899476"/>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8257722" y="4562206"/>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3" name="AutoShape 12"/>
          <p:cNvSpPr>
            <a:spLocks noChangeArrowheads="1"/>
          </p:cNvSpPr>
          <p:nvPr/>
        </p:nvSpPr>
        <p:spPr bwMode="auto">
          <a:xfrm>
            <a:off x="8257722" y="273182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14" name="Content Placeholder 26"/>
          <p:cNvSpPr txBox="1">
            <a:spLocks/>
          </p:cNvSpPr>
          <p:nvPr/>
        </p:nvSpPr>
        <p:spPr bwMode="auto">
          <a:xfrm>
            <a:off x="4855936" y="3457163"/>
            <a:ext cx="2819703" cy="892175"/>
          </a:xfrm>
          <a:prstGeom prst="rect">
            <a:avLst/>
          </a:prstGeom>
          <a:noFill/>
          <a:ln w="9525">
            <a:noFill/>
            <a:miter lim="800000"/>
            <a:headEnd/>
            <a:tailEnd/>
          </a:ln>
        </p:spPr>
        <p:txBody>
          <a:bodyPr/>
          <a:lstStyle/>
          <a:p>
            <a:pPr marL="190500" indent="-190500" algn="l">
              <a:spcBef>
                <a:spcPts val="0"/>
              </a:spcBef>
              <a:spcAft>
                <a:spcPts val="0"/>
              </a:spcAft>
              <a:defRPr/>
            </a:pPr>
            <a:r>
              <a:rPr lang="en-GB" sz="1400" b="1" dirty="0">
                <a:latin typeface="+mn-lt"/>
              </a:rPr>
              <a:t>Stratification</a:t>
            </a:r>
          </a:p>
          <a:p>
            <a:pPr marL="203200" indent="-203200">
              <a:spcBef>
                <a:spcPts val="0"/>
              </a:spcBef>
              <a:spcAft>
                <a:spcPts val="0"/>
              </a:spcAft>
              <a:buFont typeface="Arial" pitchFamily="34" charset="0"/>
              <a:buChar char="•"/>
              <a:defRPr/>
            </a:pPr>
            <a:r>
              <a:rPr lang="en-GB" sz="1400" dirty="0" smtClean="0">
                <a:latin typeface="+mn-lt"/>
              </a:rPr>
              <a:t>KPS</a:t>
            </a:r>
          </a:p>
          <a:p>
            <a:pPr marL="203200" indent="-203200">
              <a:spcBef>
                <a:spcPts val="0"/>
              </a:spcBef>
              <a:spcAft>
                <a:spcPts val="0"/>
              </a:spcAft>
              <a:buFont typeface="Arial" pitchFamily="34" charset="0"/>
              <a:buChar char="•"/>
              <a:defRPr/>
            </a:pPr>
            <a:r>
              <a:rPr lang="en-NZ" sz="1400" dirty="0" smtClean="0">
                <a:latin typeface="+mn-lt"/>
              </a:rPr>
              <a:t>Region</a:t>
            </a:r>
          </a:p>
          <a:p>
            <a:pPr marL="203200" indent="-203200">
              <a:spcBef>
                <a:spcPts val="0"/>
              </a:spcBef>
              <a:spcAft>
                <a:spcPts val="0"/>
              </a:spcAft>
              <a:buFont typeface="Arial" pitchFamily="34" charset="0"/>
              <a:buChar char="•"/>
              <a:defRPr/>
            </a:pPr>
            <a:r>
              <a:rPr lang="en-NZ" sz="1400" dirty="0">
                <a:latin typeface="+mn-lt"/>
              </a:rPr>
              <a:t>L</a:t>
            </a:r>
            <a:r>
              <a:rPr lang="en-NZ" sz="1400" dirty="0" smtClean="0">
                <a:latin typeface="+mn-lt"/>
              </a:rPr>
              <a:t>iver metastasis</a:t>
            </a:r>
            <a:endParaRPr lang="en-GB" sz="1400" dirty="0">
              <a:latin typeface="+mn-lt"/>
            </a:endParaRPr>
          </a:p>
        </p:txBody>
      </p:sp>
      <p:cxnSp>
        <p:nvCxnSpPr>
          <p:cNvPr id="15" name="AutoShape 19"/>
          <p:cNvCxnSpPr>
            <a:cxnSpLocks noChangeShapeType="1"/>
            <a:stCxn id="18" idx="3"/>
            <a:endCxn id="9" idx="2"/>
          </p:cNvCxnSpPr>
          <p:nvPr/>
        </p:nvCxnSpPr>
        <p:spPr bwMode="auto">
          <a:xfrm>
            <a:off x="2580640" y="3911868"/>
            <a:ext cx="434325" cy="2638"/>
          </a:xfrm>
          <a:prstGeom prst="straightConnector1">
            <a:avLst/>
          </a:prstGeom>
          <a:noFill/>
          <a:ln w="38100">
            <a:solidFill>
              <a:schemeClr val="bg1"/>
            </a:solidFill>
            <a:round/>
            <a:headEnd/>
            <a:tailEnd type="triangle" w="med" len="med"/>
          </a:ln>
        </p:spPr>
      </p:cxnSp>
      <p:cxnSp>
        <p:nvCxnSpPr>
          <p:cNvPr id="16" name="AutoShape 20"/>
          <p:cNvCxnSpPr>
            <a:cxnSpLocks noChangeShapeType="1"/>
            <a:stCxn id="19" idx="3"/>
            <a:endCxn id="12" idx="1"/>
          </p:cNvCxnSpPr>
          <p:nvPr/>
        </p:nvCxnSpPr>
        <p:spPr bwMode="auto">
          <a:xfrm>
            <a:off x="7781364" y="4826525"/>
            <a:ext cx="476358" cy="0"/>
          </a:xfrm>
          <a:prstGeom prst="straightConnector1">
            <a:avLst/>
          </a:prstGeom>
          <a:noFill/>
          <a:ln w="38100">
            <a:solidFill>
              <a:schemeClr val="bg1"/>
            </a:solidFill>
            <a:prstDash val="solid"/>
            <a:round/>
            <a:headEnd/>
            <a:tailEnd type="triangle" w="med" len="med"/>
          </a:ln>
        </p:spPr>
      </p:cxnSp>
      <p:cxnSp>
        <p:nvCxnSpPr>
          <p:cNvPr id="17" name="AutoShape 21"/>
          <p:cNvCxnSpPr>
            <a:cxnSpLocks noChangeShapeType="1"/>
            <a:stCxn id="20" idx="3"/>
            <a:endCxn id="13" idx="1"/>
          </p:cNvCxnSpPr>
          <p:nvPr/>
        </p:nvCxnSpPr>
        <p:spPr bwMode="auto">
          <a:xfrm>
            <a:off x="7781364" y="2996139"/>
            <a:ext cx="476358"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228600" y="3051712"/>
            <a:ext cx="2352040" cy="172031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sz="1400" dirty="0" smtClean="0">
                <a:solidFill>
                  <a:schemeClr val="tx2"/>
                </a:solidFill>
                <a:ea typeface="SimSun" pitchFamily="2" charset="-122"/>
              </a:rPr>
              <a:t>Patients with metastatic pancreatic cancer</a:t>
            </a:r>
            <a:endParaRPr lang="en-GB" altLang="zh-CN" sz="1400" dirty="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US" altLang="zh-CN" sz="1400" dirty="0" smtClean="0">
                <a:solidFill>
                  <a:schemeClr val="tx2"/>
                </a:solidFill>
                <a:ea typeface="SimSun" pitchFamily="2" charset="-122"/>
              </a:rPr>
              <a:t>Stage IV</a:t>
            </a:r>
          </a:p>
          <a:p>
            <a:pPr marL="180975" indent="-180975" defTabSz="892175" eaLnBrk="0" hangingPunct="0">
              <a:spcAft>
                <a:spcPct val="30000"/>
              </a:spcAft>
              <a:buFont typeface="Arial" pitchFamily="34" charset="0"/>
              <a:buChar char="•"/>
            </a:pPr>
            <a:r>
              <a:rPr lang="en-US" altLang="zh-CN" sz="1400" dirty="0" smtClean="0">
                <a:solidFill>
                  <a:schemeClr val="tx2"/>
                </a:solidFill>
                <a:ea typeface="SimSun" pitchFamily="2" charset="-122"/>
              </a:rPr>
              <a:t>KPS ≥70</a:t>
            </a:r>
          </a:p>
          <a:p>
            <a:pPr marL="180975" indent="-180975" defTabSz="892175" eaLnBrk="0" hangingPunct="0">
              <a:spcAft>
                <a:spcPct val="30000"/>
              </a:spcAft>
              <a:buFont typeface="Arial" pitchFamily="34" charset="0"/>
              <a:buChar char="•"/>
            </a:pPr>
            <a:r>
              <a:rPr lang="en-US" altLang="zh-CN" sz="1400" dirty="0" smtClean="0">
                <a:solidFill>
                  <a:schemeClr val="tx2"/>
                </a:solidFill>
                <a:ea typeface="SimSun" pitchFamily="2" charset="-122"/>
              </a:rPr>
              <a:t>Total bilirubin ≤ULN</a:t>
            </a:r>
            <a:endParaRPr lang="en-GB" altLang="zh-CN" sz="1400" dirty="0" smtClean="0">
              <a:solidFill>
                <a:schemeClr val="tx2"/>
              </a:solidFill>
              <a:ea typeface="SimSun" pitchFamily="2" charset="-122"/>
            </a:endParaRPr>
          </a:p>
          <a:p>
            <a:pPr marL="292100" indent="-292100" algn="l" defTabSz="892175" eaLnBrk="0" hangingPunct="0">
              <a:spcAft>
                <a:spcPct val="30000"/>
              </a:spcAft>
              <a:buFont typeface="Wingdings" pitchFamily="2" charset="2"/>
              <a:buNone/>
            </a:pPr>
            <a:r>
              <a:rPr lang="en-GB" altLang="zh-CN" sz="1400" dirty="0" smtClean="0">
                <a:solidFill>
                  <a:schemeClr val="tx2"/>
                </a:solidFill>
                <a:ea typeface="SimSun" pitchFamily="2" charset="-122"/>
              </a:rPr>
              <a:t>(n=861)</a:t>
            </a:r>
            <a:endParaRPr lang="en-GB" altLang="zh-CN" sz="1400" dirty="0">
              <a:solidFill>
                <a:schemeClr val="tx2"/>
              </a:solidFill>
              <a:ea typeface="SimSun" pitchFamily="2" charset="-122"/>
            </a:endParaRPr>
          </a:p>
        </p:txBody>
      </p:sp>
      <p:sp>
        <p:nvSpPr>
          <p:cNvPr id="19" name="AutoShape 12"/>
          <p:cNvSpPr>
            <a:spLocks noChangeArrowheads="1"/>
          </p:cNvSpPr>
          <p:nvPr/>
        </p:nvSpPr>
        <p:spPr bwMode="auto">
          <a:xfrm>
            <a:off x="4206239" y="4416157"/>
            <a:ext cx="357512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ea typeface="SimSun" pitchFamily="2" charset="-122"/>
              </a:rPr>
              <a:t>Gemcitabine </a:t>
            </a:r>
            <a:r>
              <a:rPr lang="en-GB" altLang="zh-CN" sz="1400" dirty="0">
                <a:ea typeface="SimSun" pitchFamily="2" charset="-122"/>
              </a:rPr>
              <a:t>1000 </a:t>
            </a:r>
            <a:r>
              <a:rPr lang="en-GB" altLang="zh-CN" sz="1400" dirty="0" smtClean="0">
                <a:ea typeface="SimSun" pitchFamily="2" charset="-122"/>
              </a:rPr>
              <a:t>mg/m</a:t>
            </a:r>
            <a:r>
              <a:rPr lang="en-GB" altLang="zh-CN" sz="1400" baseline="30000" dirty="0" smtClean="0">
                <a:ea typeface="SimSun" pitchFamily="2" charset="-122"/>
              </a:rPr>
              <a:t>2</a:t>
            </a:r>
            <a:r>
              <a:rPr lang="en-GB" altLang="zh-CN" sz="1400" dirty="0" smtClean="0">
                <a:ea typeface="SimSun" pitchFamily="2" charset="-122"/>
              </a:rPr>
              <a:t> q1w</a:t>
            </a:r>
            <a:r>
              <a:rPr lang="en-NZ" altLang="zh-CN" sz="1400" dirty="0" smtClean="0">
                <a:ea typeface="SimSun" pitchFamily="2" charset="-122"/>
              </a:rPr>
              <a:t> </a:t>
            </a:r>
            <a:r>
              <a:rPr lang="en-NZ" altLang="zh-CN" sz="1400" dirty="0">
                <a:ea typeface="SimSun" pitchFamily="2" charset="-122"/>
              </a:rPr>
              <a:t>for 7 </a:t>
            </a:r>
            <a:r>
              <a:rPr lang="en-NZ" altLang="zh-CN" sz="1400" dirty="0" smtClean="0">
                <a:ea typeface="SimSun" pitchFamily="2" charset="-122"/>
              </a:rPr>
              <a:t>weeks, 1 week </a:t>
            </a:r>
            <a:r>
              <a:rPr lang="en-NZ" altLang="zh-CN" sz="1400" dirty="0">
                <a:ea typeface="SimSun" pitchFamily="2" charset="-122"/>
              </a:rPr>
              <a:t>of </a:t>
            </a:r>
            <a:r>
              <a:rPr lang="en-NZ" altLang="zh-CN" sz="1400" dirty="0" smtClean="0">
                <a:ea typeface="SimSun" pitchFamily="2" charset="-122"/>
              </a:rPr>
              <a:t>rest, then d1</a:t>
            </a:r>
            <a:r>
              <a:rPr lang="en-NZ" altLang="zh-CN" sz="1400" dirty="0">
                <a:ea typeface="SimSun" pitchFamily="2" charset="-122"/>
              </a:rPr>
              <a:t>, 8, </a:t>
            </a:r>
            <a:r>
              <a:rPr lang="en-NZ" altLang="zh-CN" sz="1400" dirty="0" smtClean="0">
                <a:ea typeface="SimSun" pitchFamily="2" charset="-122"/>
              </a:rPr>
              <a:t>15 q4w </a:t>
            </a:r>
            <a:endParaRPr lang="en-GB" altLang="zh-CN" sz="1400" dirty="0">
              <a:ea typeface="SimSun" pitchFamily="2" charset="-122"/>
            </a:endParaRPr>
          </a:p>
        </p:txBody>
      </p:sp>
      <p:sp>
        <p:nvSpPr>
          <p:cNvPr id="20" name="AutoShape 8"/>
          <p:cNvSpPr>
            <a:spLocks noChangeArrowheads="1"/>
          </p:cNvSpPr>
          <p:nvPr/>
        </p:nvSpPr>
        <p:spPr bwMode="auto">
          <a:xfrm>
            <a:off x="4206239" y="2585770"/>
            <a:ext cx="3575125"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smtClean="0">
                <a:solidFill>
                  <a:schemeClr val="tx2"/>
                </a:solidFill>
                <a:ea typeface="SimSun" pitchFamily="2" charset="-122"/>
              </a:rPr>
              <a:t>Nab-paclitaxel </a:t>
            </a:r>
            <a:r>
              <a:rPr lang="nn-NO" altLang="zh-CN" sz="1400" dirty="0">
                <a:solidFill>
                  <a:schemeClr val="tx2"/>
                </a:solidFill>
                <a:ea typeface="SimSun" pitchFamily="2" charset="-122"/>
              </a:rPr>
              <a:t>125 mg/m</a:t>
            </a:r>
            <a:r>
              <a:rPr lang="nn-NO" altLang="zh-CN" sz="1400" baseline="30000" dirty="0">
                <a:solidFill>
                  <a:schemeClr val="tx2"/>
                </a:solidFill>
                <a:ea typeface="SimSun" pitchFamily="2" charset="-122"/>
              </a:rPr>
              <a:t>2</a:t>
            </a:r>
            <a:r>
              <a:rPr lang="nn-NO" altLang="zh-CN" sz="1400" dirty="0">
                <a:solidFill>
                  <a:schemeClr val="tx2"/>
                </a:solidFill>
                <a:ea typeface="SimSun" pitchFamily="2" charset="-122"/>
              </a:rPr>
              <a:t> </a:t>
            </a:r>
            <a:r>
              <a:rPr lang="nn-NO" altLang="zh-CN" sz="1400" dirty="0" smtClean="0">
                <a:solidFill>
                  <a:schemeClr val="tx2"/>
                </a:solidFill>
                <a:ea typeface="SimSun" pitchFamily="2" charset="-122"/>
              </a:rPr>
              <a:t>+ </a:t>
            </a:r>
            <a:br>
              <a:rPr lang="nn-NO" altLang="zh-CN" sz="1400" dirty="0" smtClean="0">
                <a:solidFill>
                  <a:schemeClr val="tx2"/>
                </a:solidFill>
                <a:ea typeface="SimSun" pitchFamily="2" charset="-122"/>
              </a:rPr>
            </a:br>
            <a:r>
              <a:rPr lang="nn-NO" altLang="zh-CN" sz="1400" dirty="0" smtClean="0">
                <a:solidFill>
                  <a:schemeClr val="tx2"/>
                </a:solidFill>
                <a:ea typeface="SimSun" pitchFamily="2" charset="-122"/>
              </a:rPr>
              <a:t>gemcitabine </a:t>
            </a:r>
            <a:r>
              <a:rPr lang="nn-NO" altLang="zh-CN" sz="1400" dirty="0">
                <a:solidFill>
                  <a:schemeClr val="tx2"/>
                </a:solidFill>
                <a:ea typeface="SimSun" pitchFamily="2" charset="-122"/>
              </a:rPr>
              <a:t>1000 </a:t>
            </a:r>
            <a:r>
              <a:rPr lang="nn-NO" altLang="zh-CN" sz="1400" dirty="0" smtClean="0">
                <a:solidFill>
                  <a:schemeClr val="tx2"/>
                </a:solidFill>
                <a:ea typeface="SimSun" pitchFamily="2" charset="-122"/>
              </a:rPr>
              <a:t>mg/m</a:t>
            </a:r>
            <a:r>
              <a:rPr lang="nn-NO" altLang="zh-CN" sz="1400" baseline="30000" dirty="0" smtClean="0">
                <a:solidFill>
                  <a:schemeClr val="tx2"/>
                </a:solidFill>
                <a:ea typeface="SimSun" pitchFamily="2" charset="-122"/>
              </a:rPr>
              <a:t>2 </a:t>
            </a:r>
            <a:r>
              <a:rPr lang="en-NZ" altLang="zh-CN" sz="1400" dirty="0" smtClean="0">
                <a:solidFill>
                  <a:schemeClr val="tx2"/>
                </a:solidFill>
                <a:ea typeface="SimSun" pitchFamily="2" charset="-122"/>
              </a:rPr>
              <a:t>d1</a:t>
            </a:r>
            <a:r>
              <a:rPr lang="en-NZ" altLang="zh-CN" sz="1400" dirty="0">
                <a:solidFill>
                  <a:schemeClr val="tx2"/>
                </a:solidFill>
                <a:ea typeface="SimSun" pitchFamily="2" charset="-122"/>
              </a:rPr>
              <a:t>, 8, </a:t>
            </a:r>
            <a:r>
              <a:rPr lang="en-NZ" altLang="zh-CN" sz="1400" dirty="0" smtClean="0">
                <a:solidFill>
                  <a:schemeClr val="tx2"/>
                </a:solidFill>
                <a:ea typeface="SimSun" pitchFamily="2" charset="-122"/>
              </a:rPr>
              <a:t>15 q4w</a:t>
            </a:r>
            <a:r>
              <a:rPr lang="nn-NO" altLang="zh-CN" sz="1400" dirty="0" smtClean="0">
                <a:solidFill>
                  <a:schemeClr val="tx2"/>
                </a:solidFill>
                <a:ea typeface="SimSun" pitchFamily="2" charset="-122"/>
              </a:rPr>
              <a:t> </a:t>
            </a:r>
            <a:endParaRPr lang="en-GB" altLang="zh-CN" sz="1400" dirty="0">
              <a:solidFill>
                <a:schemeClr val="tx2"/>
              </a:solidFill>
              <a:ea typeface="SimSun" pitchFamily="2" charset="-122"/>
            </a:endParaRPr>
          </a:p>
        </p:txBody>
      </p:sp>
      <p:sp>
        <p:nvSpPr>
          <p:cNvPr id="21" name="TextBox 20"/>
          <p:cNvSpPr txBox="1"/>
          <p:nvPr/>
        </p:nvSpPr>
        <p:spPr>
          <a:xfrm>
            <a:off x="228600" y="2562543"/>
            <a:ext cx="8694738" cy="338554"/>
          </a:xfrm>
          <a:prstGeom prst="rect">
            <a:avLst/>
          </a:prstGeom>
          <a:noFill/>
        </p:spPr>
        <p:txBody>
          <a:bodyPr wrap="square" lIns="0" rtlCol="0">
            <a:spAutoFit/>
          </a:bodyPr>
          <a:lstStyle/>
          <a:p>
            <a:r>
              <a:rPr lang="en-US" sz="1600" b="1" dirty="0"/>
              <a:t>Phase III study (</a:t>
            </a:r>
            <a:r>
              <a:rPr lang="en-US" sz="1600" b="1" dirty="0" smtClean="0"/>
              <a:t>MPACT)</a:t>
            </a:r>
            <a:endParaRPr lang="en-US" sz="1600" b="1" dirty="0"/>
          </a:p>
        </p:txBody>
      </p:sp>
    </p:spTree>
    <p:extLst>
      <p:ext uri="{BB962C8B-B14F-4D97-AF65-F5344CB8AC3E}">
        <p14:creationId xmlns:p14="http://schemas.microsoft.com/office/powerpoint/2010/main" val="9507094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4005: </a:t>
            </a:r>
            <a:r>
              <a:rPr lang="en-GB" sz="1800" dirty="0" smtClean="0"/>
              <a:t>Results of a randomized phase III trial (MPACT) of weekly nab-paclitaxel plus </a:t>
            </a:r>
            <a:r>
              <a:rPr lang="en-US" sz="1800" dirty="0" smtClean="0"/>
              <a:t>gemcitabine versus gemcitabine alone for patients with metastatic adenocarcinoma </a:t>
            </a:r>
            <a:r>
              <a:rPr lang="en-GB" sz="1800" dirty="0" smtClean="0"/>
              <a:t>of the pancreas with PET and CA19-9 correlates </a:t>
            </a:r>
            <a:br>
              <a:rPr lang="en-GB" sz="1800" dirty="0" smtClean="0"/>
            </a:br>
            <a:r>
              <a:rPr lang="en-US" sz="1800" dirty="0" smtClean="0"/>
              <a:t>– </a:t>
            </a:r>
            <a:r>
              <a:rPr lang="en-US" sz="1800" i="1" dirty="0" smtClean="0"/>
              <a:t>Von Hoff DD et al</a:t>
            </a:r>
            <a:endParaRPr lang="en-US" sz="1800" i="1" dirty="0"/>
          </a:p>
        </p:txBody>
      </p:sp>
      <p:sp>
        <p:nvSpPr>
          <p:cNvPr id="3" name="Content Placeholder 2"/>
          <p:cNvSpPr>
            <a:spLocks noGrp="1"/>
          </p:cNvSpPr>
          <p:nvPr>
            <p:ph idx="1"/>
          </p:nvPr>
        </p:nvSpPr>
        <p:spPr/>
        <p:txBody>
          <a:bodyPr/>
          <a:lstStyle/>
          <a:p>
            <a:r>
              <a:rPr lang="en-US" sz="1600" dirty="0" smtClean="0"/>
              <a:t>Key results</a:t>
            </a:r>
          </a:p>
          <a:p>
            <a:pPr lvl="1"/>
            <a:r>
              <a:rPr lang="en-GB" sz="1600" dirty="0" smtClean="0"/>
              <a:t>For </a:t>
            </a:r>
            <a:r>
              <a:rPr lang="en-GB" sz="1600" dirty="0"/>
              <a:t>all efficacy </a:t>
            </a:r>
            <a:r>
              <a:rPr lang="en-GB" sz="1600" dirty="0" smtClean="0"/>
              <a:t>endpoints </a:t>
            </a:r>
            <a:r>
              <a:rPr lang="en-GB" sz="1600" dirty="0" err="1" smtClean="0"/>
              <a:t>nab-paclitaxel+gemcitabine</a:t>
            </a:r>
            <a:r>
              <a:rPr lang="en-GB" sz="1600" dirty="0" smtClean="0"/>
              <a:t> was superior to gemcitabine</a:t>
            </a:r>
          </a:p>
          <a:p>
            <a:pPr lvl="2"/>
            <a:r>
              <a:rPr lang="en-GB" sz="1600" dirty="0" smtClean="0"/>
              <a:t>Median OS: 8.5 vs. 6.7 </a:t>
            </a:r>
            <a:r>
              <a:rPr lang="en-GB" sz="1600" dirty="0" err="1" smtClean="0"/>
              <a:t>mos</a:t>
            </a:r>
            <a:r>
              <a:rPr lang="en-GB" sz="1600" dirty="0" smtClean="0"/>
              <a:t> (HR 0.72; 95% CI: 0.62, 0.84; p=0.000015)</a:t>
            </a:r>
          </a:p>
          <a:p>
            <a:pPr lvl="2"/>
            <a:r>
              <a:rPr lang="en-GB" sz="1600" dirty="0" smtClean="0"/>
              <a:t>Median PFS: 5.5 vs. 3.7 </a:t>
            </a:r>
            <a:r>
              <a:rPr lang="en-GB" sz="1600" dirty="0" err="1" smtClean="0"/>
              <a:t>mos</a:t>
            </a:r>
            <a:r>
              <a:rPr lang="en-GB" sz="1600" dirty="0" smtClean="0"/>
              <a:t> (HR 0.69; </a:t>
            </a:r>
            <a:r>
              <a:rPr lang="it-IT" sz="1600" dirty="0" smtClean="0"/>
              <a:t>95% CI: 0.58</a:t>
            </a:r>
            <a:r>
              <a:rPr lang="en-GB" sz="1600" dirty="0" smtClean="0"/>
              <a:t>, </a:t>
            </a:r>
            <a:r>
              <a:rPr lang="it-IT" sz="1600" dirty="0" smtClean="0"/>
              <a:t>0.82; p=0.000024)</a:t>
            </a:r>
            <a:endParaRPr lang="en-US" sz="1600" dirty="0" smtClean="0"/>
          </a:p>
          <a:p>
            <a:endParaRPr lang="en-US" sz="1600" dirty="0" smtClean="0"/>
          </a:p>
          <a:p>
            <a:endParaRPr lang="en-US" sz="1600" i="1" dirty="0" smtClean="0"/>
          </a:p>
          <a:p>
            <a:endParaRPr lang="en-US" sz="1600" i="1" dirty="0"/>
          </a:p>
          <a:p>
            <a:endParaRPr lang="en-US" sz="1600" i="1" dirty="0" smtClean="0"/>
          </a:p>
          <a:p>
            <a:endParaRPr lang="en-US" sz="1600" i="1" dirty="0"/>
          </a:p>
          <a:p>
            <a:endParaRPr lang="en-US" sz="1600" i="1" dirty="0" smtClean="0"/>
          </a:p>
          <a:p>
            <a:endParaRPr lang="en-US" sz="1600" i="1" dirty="0"/>
          </a:p>
          <a:p>
            <a:endParaRPr lang="en-US" sz="1600" i="1" dirty="0" smtClean="0"/>
          </a:p>
          <a:p>
            <a:endParaRPr lang="en-US" sz="1600" dirty="0" smtClean="0"/>
          </a:p>
          <a:p>
            <a:endParaRPr lang="en-US" sz="1600" dirty="0"/>
          </a:p>
          <a:p>
            <a:r>
              <a:rPr lang="en-US" sz="1600" b="1" dirty="0" smtClean="0"/>
              <a:t>Conclusion</a:t>
            </a:r>
          </a:p>
          <a:p>
            <a:pPr lvl="1"/>
            <a:r>
              <a:rPr lang="en-GB" sz="1600" b="1" dirty="0" err="1" smtClean="0"/>
              <a:t>Nab-paclitaxel+gemcitabine</a:t>
            </a:r>
            <a:r>
              <a:rPr lang="en-GB" sz="1600" b="1" dirty="0" smtClean="0"/>
              <a:t> was superior to </a:t>
            </a:r>
            <a:r>
              <a:rPr lang="en-GB" sz="1600" b="1" dirty="0"/>
              <a:t>gemcitabine across </a:t>
            </a:r>
            <a:r>
              <a:rPr lang="en-GB" sz="1600" b="1" dirty="0" smtClean="0"/>
              <a:t>all efficacy endpoints and has an acceptable toxicity </a:t>
            </a:r>
            <a:r>
              <a:rPr lang="en-US" sz="1600" b="1" dirty="0" smtClean="0"/>
              <a:t>profile</a:t>
            </a:r>
          </a:p>
        </p:txBody>
      </p:sp>
      <p:sp>
        <p:nvSpPr>
          <p:cNvPr id="4" name="Text Placeholder 3"/>
          <p:cNvSpPr>
            <a:spLocks noGrp="1"/>
          </p:cNvSpPr>
          <p:nvPr>
            <p:ph type="body" sz="quarter" idx="11"/>
          </p:nvPr>
        </p:nvSpPr>
        <p:spPr/>
        <p:txBody>
          <a:bodyPr/>
          <a:lstStyle/>
          <a:p>
            <a:r>
              <a:rPr lang="en-US" sz="1100" dirty="0" smtClean="0"/>
              <a:t>Von Hoff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4005) </a:t>
            </a:r>
            <a:endParaRPr lang="en-US" sz="1100" dirty="0"/>
          </a:p>
        </p:txBody>
      </p:sp>
      <p:graphicFrame>
        <p:nvGraphicFramePr>
          <p:cNvPr id="6" name="Chart 5"/>
          <p:cNvGraphicFramePr/>
          <p:nvPr>
            <p:extLst>
              <p:ext uri="{D42A27DB-BD31-4B8C-83A1-F6EECF244321}">
                <p14:modId xmlns:p14="http://schemas.microsoft.com/office/powerpoint/2010/main" val="3864909898"/>
              </p:ext>
            </p:extLst>
          </p:nvPr>
        </p:nvGraphicFramePr>
        <p:xfrm>
          <a:off x="1137920" y="2561532"/>
          <a:ext cx="7132320"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p:cNvSpPr txBox="1">
            <a:spLocks/>
          </p:cNvSpPr>
          <p:nvPr/>
        </p:nvSpPr>
        <p:spPr bwMode="auto">
          <a:xfrm>
            <a:off x="272743" y="6391594"/>
            <a:ext cx="4647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eaLnBrk="0" hangingPunct="0">
              <a:spcBef>
                <a:spcPts val="0"/>
              </a:spcBef>
              <a:spcAft>
                <a:spcPts val="600"/>
              </a:spcAft>
              <a:defRPr/>
            </a:pPr>
            <a:r>
              <a:rPr kumimoji="0" lang="en-NZ" sz="1000" b="0" i="0" u="none" strike="noStrike" kern="0" cap="none" spc="0" normalizeH="0" baseline="0" noProof="0" dirty="0" smtClean="0">
                <a:ln>
                  <a:noFill/>
                </a:ln>
                <a:solidFill>
                  <a:schemeClr val="tx1"/>
                </a:solidFill>
                <a:effectLst/>
                <a:uLnTx/>
                <a:uFillTx/>
                <a:latin typeface="+mn-lt"/>
                <a:ea typeface="+mn-ea"/>
                <a:cs typeface="+mn-cs"/>
              </a:rPr>
              <a:t>* p&lt;0.05;</a:t>
            </a:r>
            <a:r>
              <a:rPr kumimoji="0" lang="en-NZ" sz="1000" b="0" i="0" u="none" strike="noStrike" kern="0" cap="none" spc="0" normalizeH="0" noProof="0" dirty="0" smtClean="0">
                <a:ln>
                  <a:noFill/>
                </a:ln>
                <a:solidFill>
                  <a:schemeClr val="tx1"/>
                </a:solidFill>
                <a:effectLst/>
                <a:uLnTx/>
                <a:uFillTx/>
                <a:latin typeface="+mn-lt"/>
                <a:ea typeface="+mn-ea"/>
                <a:cs typeface="+mn-cs"/>
              </a:rPr>
              <a:t> **p&lt;0.01</a:t>
            </a:r>
          </a:p>
        </p:txBody>
      </p:sp>
      <p:sp>
        <p:nvSpPr>
          <p:cNvPr id="10" name="TextBox 9"/>
          <p:cNvSpPr txBox="1"/>
          <p:nvPr/>
        </p:nvSpPr>
        <p:spPr>
          <a:xfrm>
            <a:off x="7379625" y="4362895"/>
            <a:ext cx="274434" cy="369332"/>
          </a:xfrm>
          <a:prstGeom prst="rect">
            <a:avLst/>
          </a:prstGeom>
          <a:noFill/>
        </p:spPr>
        <p:txBody>
          <a:bodyPr wrap="none" rtlCol="0">
            <a:spAutoFit/>
          </a:bodyPr>
          <a:lstStyle/>
          <a:p>
            <a:r>
              <a:rPr lang="en-NZ" dirty="0" smtClean="0"/>
              <a:t>*</a:t>
            </a:r>
            <a:endParaRPr lang="en-GB" dirty="0"/>
          </a:p>
        </p:txBody>
      </p:sp>
      <p:sp>
        <p:nvSpPr>
          <p:cNvPr id="11" name="TextBox 10"/>
          <p:cNvSpPr txBox="1"/>
          <p:nvPr/>
        </p:nvSpPr>
        <p:spPr>
          <a:xfrm>
            <a:off x="6106160" y="4188962"/>
            <a:ext cx="364202" cy="369332"/>
          </a:xfrm>
          <a:prstGeom prst="rect">
            <a:avLst/>
          </a:prstGeom>
          <a:noFill/>
        </p:spPr>
        <p:txBody>
          <a:bodyPr wrap="none" rtlCol="0">
            <a:spAutoFit/>
          </a:bodyPr>
          <a:lstStyle/>
          <a:p>
            <a:r>
              <a:rPr lang="en-NZ" dirty="0" smtClean="0"/>
              <a:t>**</a:t>
            </a:r>
            <a:endParaRPr lang="en-GB" dirty="0"/>
          </a:p>
        </p:txBody>
      </p:sp>
      <p:sp>
        <p:nvSpPr>
          <p:cNvPr id="12" name="TextBox 11"/>
          <p:cNvSpPr txBox="1"/>
          <p:nvPr/>
        </p:nvSpPr>
        <p:spPr>
          <a:xfrm>
            <a:off x="4866640" y="3699615"/>
            <a:ext cx="364202" cy="369332"/>
          </a:xfrm>
          <a:prstGeom prst="rect">
            <a:avLst/>
          </a:prstGeom>
          <a:noFill/>
        </p:spPr>
        <p:txBody>
          <a:bodyPr wrap="none" rtlCol="0">
            <a:spAutoFit/>
          </a:bodyPr>
          <a:lstStyle/>
          <a:p>
            <a:r>
              <a:rPr lang="en-NZ" dirty="0" smtClean="0"/>
              <a:t>**</a:t>
            </a:r>
            <a:endParaRPr lang="en-GB" dirty="0"/>
          </a:p>
        </p:txBody>
      </p:sp>
      <p:sp>
        <p:nvSpPr>
          <p:cNvPr id="13" name="TextBox 12"/>
          <p:cNvSpPr txBox="1"/>
          <p:nvPr/>
        </p:nvSpPr>
        <p:spPr>
          <a:xfrm>
            <a:off x="3616960" y="3394815"/>
            <a:ext cx="364202" cy="369332"/>
          </a:xfrm>
          <a:prstGeom prst="rect">
            <a:avLst/>
          </a:prstGeom>
          <a:noFill/>
        </p:spPr>
        <p:txBody>
          <a:bodyPr wrap="none" rtlCol="0">
            <a:spAutoFit/>
          </a:bodyPr>
          <a:lstStyle/>
          <a:p>
            <a:r>
              <a:rPr lang="en-NZ" dirty="0" smtClean="0"/>
              <a:t>**</a:t>
            </a:r>
            <a:endParaRPr lang="en-GB" dirty="0"/>
          </a:p>
        </p:txBody>
      </p:sp>
      <p:sp>
        <p:nvSpPr>
          <p:cNvPr id="14" name="TextBox 13"/>
          <p:cNvSpPr txBox="1"/>
          <p:nvPr/>
        </p:nvSpPr>
        <p:spPr>
          <a:xfrm>
            <a:off x="2387024" y="2896975"/>
            <a:ext cx="364202" cy="369332"/>
          </a:xfrm>
          <a:prstGeom prst="rect">
            <a:avLst/>
          </a:prstGeom>
          <a:noFill/>
        </p:spPr>
        <p:txBody>
          <a:bodyPr wrap="none" rtlCol="0">
            <a:spAutoFit/>
          </a:bodyPr>
          <a:lstStyle/>
          <a:p>
            <a:r>
              <a:rPr lang="en-NZ" dirty="0" smtClean="0"/>
              <a:t>**</a:t>
            </a:r>
            <a:endParaRPr lang="en-GB" dirty="0"/>
          </a:p>
        </p:txBody>
      </p:sp>
    </p:spTree>
    <p:extLst>
      <p:ext uri="{BB962C8B-B14F-4D97-AF65-F5344CB8AC3E}">
        <p14:creationId xmlns:p14="http://schemas.microsoft.com/office/powerpoint/2010/main" val="21907651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1800" dirty="0" smtClean="0"/>
              <a:t>O-0001: Phase </a:t>
            </a:r>
            <a:r>
              <a:rPr lang="en-NZ" sz="1800" dirty="0"/>
              <a:t>III </a:t>
            </a:r>
            <a:r>
              <a:rPr lang="en-NZ" sz="1800" dirty="0" smtClean="0"/>
              <a:t>trial </a:t>
            </a:r>
            <a:r>
              <a:rPr lang="en-NZ" sz="1800" dirty="0"/>
              <a:t>(MPACT) of </a:t>
            </a:r>
            <a:r>
              <a:rPr lang="en-NZ" sz="1800" dirty="0" smtClean="0"/>
              <a:t>weekly nab-paclitaxel plus gemcitabine in metastatic pancreatic cancer: influence of prognostic factors on survival </a:t>
            </a:r>
            <a:br>
              <a:rPr lang="en-NZ" sz="1800" dirty="0" smtClean="0"/>
            </a:br>
            <a:r>
              <a:rPr lang="en-NZ" sz="1800" dirty="0" smtClean="0"/>
              <a:t>– </a:t>
            </a:r>
            <a:r>
              <a:rPr lang="en-NZ" sz="1800" i="1" dirty="0" err="1" smtClean="0"/>
              <a:t>Tabernero</a:t>
            </a:r>
            <a:r>
              <a:rPr lang="en-NZ" sz="1800" i="1" dirty="0" smtClean="0"/>
              <a:t> J et al</a:t>
            </a:r>
            <a:endParaRPr lang="en-GB" sz="1800" i="1" dirty="0"/>
          </a:p>
        </p:txBody>
      </p:sp>
      <p:sp>
        <p:nvSpPr>
          <p:cNvPr id="4" name="Text Placeholder 3"/>
          <p:cNvSpPr>
            <a:spLocks noGrp="1"/>
          </p:cNvSpPr>
          <p:nvPr>
            <p:ph type="body" sz="quarter" idx="11"/>
          </p:nvPr>
        </p:nvSpPr>
        <p:spPr/>
        <p:txBody>
          <a:bodyPr/>
          <a:lstStyle/>
          <a:p>
            <a:r>
              <a:rPr lang="en-GB" sz="1100" dirty="0" err="1" smtClean="0"/>
              <a:t>Tabernero</a:t>
            </a:r>
            <a:r>
              <a:rPr lang="en-GB" sz="1100" dirty="0" smtClean="0"/>
              <a:t> et </a:t>
            </a:r>
            <a:r>
              <a:rPr lang="en-GB" sz="1100" dirty="0"/>
              <a:t>al. Ann </a:t>
            </a:r>
            <a:r>
              <a:rPr lang="en-GB" sz="1100" dirty="0" err="1"/>
              <a:t>Oncol</a:t>
            </a:r>
            <a:r>
              <a:rPr lang="en-GB" sz="1100" dirty="0"/>
              <a:t> 2013; 24 (</a:t>
            </a:r>
            <a:r>
              <a:rPr lang="en-GB" sz="1100" dirty="0" err="1"/>
              <a:t>suppl</a:t>
            </a:r>
            <a:r>
              <a:rPr lang="en-GB" sz="1100" dirty="0"/>
              <a:t>; </a:t>
            </a:r>
            <a:r>
              <a:rPr lang="en-GB" sz="1100" dirty="0" err="1" smtClean="0"/>
              <a:t>abstr</a:t>
            </a:r>
            <a:r>
              <a:rPr lang="en-GB" sz="1100" dirty="0" smtClean="0"/>
              <a:t> O-0001)</a:t>
            </a:r>
            <a:endParaRPr lang="en-GB" sz="1100" dirty="0"/>
          </a:p>
        </p:txBody>
      </p:sp>
      <p:sp>
        <p:nvSpPr>
          <p:cNvPr id="20" name="Content Placeholder 2"/>
          <p:cNvSpPr>
            <a:spLocks noGrp="1"/>
          </p:cNvSpPr>
          <p:nvPr>
            <p:ph idx="1"/>
          </p:nvPr>
        </p:nvSpPr>
        <p:spPr>
          <a:xfrm>
            <a:off x="228600" y="1320800"/>
            <a:ext cx="8686800" cy="5308600"/>
          </a:xfrm>
        </p:spPr>
        <p:txBody>
          <a:bodyPr/>
          <a:lstStyle/>
          <a:p>
            <a:r>
              <a:rPr lang="en-US" sz="1800" dirty="0" smtClean="0"/>
              <a:t>Study objective</a:t>
            </a:r>
          </a:p>
          <a:p>
            <a:pPr lvl="1"/>
            <a:r>
              <a:rPr lang="en-US" sz="1800" dirty="0" smtClean="0"/>
              <a:t>To evaluate the influence of prognostic factors on OS and PFS for </a:t>
            </a:r>
            <a:r>
              <a:rPr lang="en-US" sz="1800" dirty="0" err="1" smtClean="0"/>
              <a:t>nab-paclitaxel+gemcitabine</a:t>
            </a:r>
            <a:r>
              <a:rPr lang="en-US" sz="1800" dirty="0" smtClean="0"/>
              <a:t> vs. gemcitabine alone in patients with metastatic </a:t>
            </a:r>
            <a:r>
              <a:rPr lang="en-GB" sz="1800" dirty="0" smtClean="0"/>
              <a:t>pancreatic cancer</a:t>
            </a:r>
            <a:endParaRPr lang="en-US" sz="1800" dirty="0" smtClean="0"/>
          </a:p>
        </p:txBody>
      </p:sp>
      <p:sp>
        <p:nvSpPr>
          <p:cNvPr id="21" name="Rectangle 9"/>
          <p:cNvSpPr txBox="1">
            <a:spLocks noChangeArrowheads="1"/>
          </p:cNvSpPr>
          <p:nvPr/>
        </p:nvSpPr>
        <p:spPr bwMode="auto">
          <a:xfrm>
            <a:off x="228600" y="5549468"/>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Primary endpoint</a:t>
            </a:r>
          </a:p>
          <a:p>
            <a:r>
              <a:rPr lang="en-GB" sz="1400" kern="0" dirty="0" smtClean="0"/>
              <a:t>OS</a:t>
            </a:r>
          </a:p>
          <a:p>
            <a:endParaRPr lang="en-GB" sz="1400" kern="0" dirty="0" smtClean="0"/>
          </a:p>
        </p:txBody>
      </p:sp>
      <p:sp>
        <p:nvSpPr>
          <p:cNvPr id="22" name="Content Placeholder 26"/>
          <p:cNvSpPr txBox="1">
            <a:spLocks/>
          </p:cNvSpPr>
          <p:nvPr/>
        </p:nvSpPr>
        <p:spPr>
          <a:xfrm>
            <a:off x="4648200" y="5549468"/>
            <a:ext cx="4267200" cy="59161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Secondary endpoints</a:t>
            </a:r>
          </a:p>
          <a:p>
            <a:r>
              <a:rPr lang="en-GB" sz="1400" kern="0" dirty="0" smtClean="0"/>
              <a:t>PFS, ORR </a:t>
            </a:r>
          </a:p>
        </p:txBody>
      </p:sp>
      <p:sp>
        <p:nvSpPr>
          <p:cNvPr id="23" name="Oval 14"/>
          <p:cNvSpPr>
            <a:spLocks noChangeArrowheads="1"/>
          </p:cNvSpPr>
          <p:nvPr/>
        </p:nvSpPr>
        <p:spPr bwMode="auto">
          <a:xfrm>
            <a:off x="3014965" y="3857549"/>
            <a:ext cx="583595" cy="584200"/>
          </a:xfrm>
          <a:prstGeom prst="ellipse">
            <a:avLst/>
          </a:prstGeom>
          <a:noFill/>
          <a:ln w="28575">
            <a:solidFill>
              <a:schemeClr val="bg1"/>
            </a:solidFill>
            <a:round/>
            <a:headEnd/>
            <a:tailEnd/>
          </a:ln>
        </p:spPr>
        <p:txBody>
          <a:bodyPr wrap="none" anchor="ctr"/>
          <a:lstStyle/>
          <a:p>
            <a:pPr algn="ctr"/>
            <a:r>
              <a:rPr lang="en-GB" altLang="zh-CN" sz="2000" b="1" dirty="0" smtClean="0">
                <a:solidFill>
                  <a:schemeClr val="bg1"/>
                </a:solidFill>
                <a:ea typeface="SimSun" pitchFamily="2" charset="-122"/>
              </a:rPr>
              <a:t>R</a:t>
            </a:r>
            <a:br>
              <a:rPr lang="en-GB" altLang="zh-CN" sz="2000" b="1" dirty="0" smtClean="0">
                <a:solidFill>
                  <a:schemeClr val="bg1"/>
                </a:solidFill>
                <a:ea typeface="SimSun" pitchFamily="2" charset="-122"/>
              </a:rPr>
            </a:br>
            <a:r>
              <a:rPr lang="en-GB" altLang="zh-CN" sz="1400" b="1" dirty="0" smtClean="0">
                <a:solidFill>
                  <a:schemeClr val="bg1"/>
                </a:solidFill>
                <a:ea typeface="SimSun" pitchFamily="2" charset="-122"/>
              </a:rPr>
              <a:t>1:1</a:t>
            </a:r>
            <a:endParaRPr lang="en-GB" altLang="zh-CN" sz="2000" b="1" dirty="0">
              <a:solidFill>
                <a:schemeClr val="bg1"/>
              </a:solidFill>
              <a:ea typeface="SimSun" pitchFamily="2" charset="-122"/>
            </a:endParaRPr>
          </a:p>
        </p:txBody>
      </p:sp>
      <p:cxnSp>
        <p:nvCxnSpPr>
          <p:cNvPr id="24" name="AutoShape 15"/>
          <p:cNvCxnSpPr>
            <a:cxnSpLocks noChangeShapeType="1"/>
            <a:stCxn id="23" idx="0"/>
            <a:endCxn id="34" idx="1"/>
          </p:cNvCxnSpPr>
          <p:nvPr/>
        </p:nvCxnSpPr>
        <p:spPr bwMode="auto">
          <a:xfrm rot="5400000" flipH="1" flipV="1">
            <a:off x="3443368" y="3094678"/>
            <a:ext cx="626267" cy="899476"/>
          </a:xfrm>
          <a:prstGeom prst="bentConnector2">
            <a:avLst/>
          </a:prstGeom>
          <a:noFill/>
          <a:ln w="38100">
            <a:solidFill>
              <a:schemeClr val="bg1"/>
            </a:solidFill>
            <a:miter lim="800000"/>
            <a:headEnd/>
            <a:tailEnd type="triangle" w="med" len="med"/>
          </a:ln>
        </p:spPr>
      </p:cxnSp>
      <p:cxnSp>
        <p:nvCxnSpPr>
          <p:cNvPr id="25" name="AutoShape 16"/>
          <p:cNvCxnSpPr>
            <a:cxnSpLocks noChangeShapeType="1"/>
            <a:stCxn id="23" idx="4"/>
            <a:endCxn id="33" idx="1"/>
          </p:cNvCxnSpPr>
          <p:nvPr/>
        </p:nvCxnSpPr>
        <p:spPr bwMode="auto">
          <a:xfrm rot="16200000" flipH="1">
            <a:off x="3446542" y="4301970"/>
            <a:ext cx="619919" cy="899476"/>
          </a:xfrm>
          <a:prstGeom prst="bentConnector2">
            <a:avLst/>
          </a:prstGeom>
          <a:noFill/>
          <a:ln w="38100">
            <a:solidFill>
              <a:schemeClr val="bg1"/>
            </a:solidFill>
            <a:miter lim="800000"/>
            <a:headEnd/>
            <a:tailEnd type="triangle" w="med" len="med"/>
          </a:ln>
        </p:spPr>
      </p:cxnSp>
      <p:sp>
        <p:nvSpPr>
          <p:cNvPr id="26" name="AutoShape 12"/>
          <p:cNvSpPr>
            <a:spLocks noChangeArrowheads="1"/>
          </p:cNvSpPr>
          <p:nvPr/>
        </p:nvSpPr>
        <p:spPr bwMode="auto">
          <a:xfrm>
            <a:off x="8257722" y="479734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27" name="AutoShape 12"/>
          <p:cNvSpPr>
            <a:spLocks noChangeArrowheads="1"/>
          </p:cNvSpPr>
          <p:nvPr/>
        </p:nvSpPr>
        <p:spPr bwMode="auto">
          <a:xfrm>
            <a:off x="8257722" y="2966963"/>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28" name="Content Placeholder 26"/>
          <p:cNvSpPr txBox="1">
            <a:spLocks/>
          </p:cNvSpPr>
          <p:nvPr/>
        </p:nvSpPr>
        <p:spPr bwMode="auto">
          <a:xfrm>
            <a:off x="4855936" y="3692306"/>
            <a:ext cx="2819703" cy="892175"/>
          </a:xfrm>
          <a:prstGeom prst="rect">
            <a:avLst/>
          </a:prstGeom>
          <a:noFill/>
          <a:ln w="9525">
            <a:noFill/>
            <a:miter lim="800000"/>
            <a:headEnd/>
            <a:tailEnd/>
          </a:ln>
        </p:spPr>
        <p:txBody>
          <a:bodyPr/>
          <a:lstStyle/>
          <a:p>
            <a:pPr marL="190500" indent="-190500" algn="l">
              <a:spcBef>
                <a:spcPts val="0"/>
              </a:spcBef>
              <a:spcAft>
                <a:spcPts val="0"/>
              </a:spcAft>
              <a:defRPr/>
            </a:pPr>
            <a:r>
              <a:rPr lang="en-GB" sz="1400" b="1" dirty="0">
                <a:latin typeface="+mn-lt"/>
              </a:rPr>
              <a:t>Stratification</a:t>
            </a:r>
          </a:p>
          <a:p>
            <a:pPr marL="203200" indent="-203200">
              <a:spcBef>
                <a:spcPts val="0"/>
              </a:spcBef>
              <a:spcAft>
                <a:spcPts val="0"/>
              </a:spcAft>
              <a:buFont typeface="Arial" pitchFamily="34" charset="0"/>
              <a:buChar char="•"/>
              <a:defRPr/>
            </a:pPr>
            <a:r>
              <a:rPr lang="en-GB" sz="1400" dirty="0" smtClean="0">
                <a:latin typeface="+mn-lt"/>
              </a:rPr>
              <a:t>KPS</a:t>
            </a:r>
          </a:p>
          <a:p>
            <a:pPr marL="203200" indent="-203200">
              <a:spcBef>
                <a:spcPts val="0"/>
              </a:spcBef>
              <a:spcAft>
                <a:spcPts val="0"/>
              </a:spcAft>
              <a:buFont typeface="Arial" pitchFamily="34" charset="0"/>
              <a:buChar char="•"/>
              <a:defRPr/>
            </a:pPr>
            <a:r>
              <a:rPr lang="en-NZ" sz="1400" dirty="0" smtClean="0">
                <a:latin typeface="+mn-lt"/>
              </a:rPr>
              <a:t>Region</a:t>
            </a:r>
          </a:p>
          <a:p>
            <a:pPr marL="203200" indent="-203200">
              <a:spcBef>
                <a:spcPts val="0"/>
              </a:spcBef>
              <a:spcAft>
                <a:spcPts val="0"/>
              </a:spcAft>
              <a:buFont typeface="Arial" pitchFamily="34" charset="0"/>
              <a:buChar char="•"/>
              <a:defRPr/>
            </a:pPr>
            <a:r>
              <a:rPr lang="en-NZ" sz="1400" dirty="0">
                <a:latin typeface="+mn-lt"/>
              </a:rPr>
              <a:t>L</a:t>
            </a:r>
            <a:r>
              <a:rPr lang="en-NZ" sz="1400" dirty="0" smtClean="0">
                <a:latin typeface="+mn-lt"/>
              </a:rPr>
              <a:t>iver metastasis</a:t>
            </a:r>
            <a:endParaRPr lang="en-GB" sz="1400" dirty="0">
              <a:latin typeface="+mn-lt"/>
            </a:endParaRPr>
          </a:p>
        </p:txBody>
      </p:sp>
      <p:cxnSp>
        <p:nvCxnSpPr>
          <p:cNvPr id="29" name="AutoShape 19"/>
          <p:cNvCxnSpPr>
            <a:cxnSpLocks noChangeShapeType="1"/>
            <a:stCxn id="32" idx="3"/>
            <a:endCxn id="23" idx="2"/>
          </p:cNvCxnSpPr>
          <p:nvPr/>
        </p:nvCxnSpPr>
        <p:spPr bwMode="auto">
          <a:xfrm>
            <a:off x="2580640" y="4147011"/>
            <a:ext cx="434325" cy="2638"/>
          </a:xfrm>
          <a:prstGeom prst="straightConnector1">
            <a:avLst/>
          </a:prstGeom>
          <a:noFill/>
          <a:ln w="38100">
            <a:solidFill>
              <a:schemeClr val="bg1"/>
            </a:solidFill>
            <a:round/>
            <a:headEnd/>
            <a:tailEnd type="triangle" w="med" len="med"/>
          </a:ln>
        </p:spPr>
      </p:cxnSp>
      <p:cxnSp>
        <p:nvCxnSpPr>
          <p:cNvPr id="30" name="AutoShape 20"/>
          <p:cNvCxnSpPr>
            <a:cxnSpLocks noChangeShapeType="1"/>
            <a:stCxn id="33" idx="3"/>
            <a:endCxn id="26" idx="1"/>
          </p:cNvCxnSpPr>
          <p:nvPr/>
        </p:nvCxnSpPr>
        <p:spPr bwMode="auto">
          <a:xfrm>
            <a:off x="7781364" y="5061668"/>
            <a:ext cx="476358" cy="0"/>
          </a:xfrm>
          <a:prstGeom prst="straightConnector1">
            <a:avLst/>
          </a:prstGeom>
          <a:noFill/>
          <a:ln w="38100">
            <a:solidFill>
              <a:schemeClr val="bg1"/>
            </a:solidFill>
            <a:prstDash val="solid"/>
            <a:round/>
            <a:headEnd/>
            <a:tailEnd type="triangle" w="med" len="med"/>
          </a:ln>
        </p:spPr>
      </p:cxnSp>
      <p:cxnSp>
        <p:nvCxnSpPr>
          <p:cNvPr id="31" name="AutoShape 21"/>
          <p:cNvCxnSpPr>
            <a:cxnSpLocks noChangeShapeType="1"/>
            <a:stCxn id="34" idx="3"/>
            <a:endCxn id="27" idx="1"/>
          </p:cNvCxnSpPr>
          <p:nvPr/>
        </p:nvCxnSpPr>
        <p:spPr bwMode="auto">
          <a:xfrm>
            <a:off x="7781364" y="3231282"/>
            <a:ext cx="476358" cy="0"/>
          </a:xfrm>
          <a:prstGeom prst="straightConnector1">
            <a:avLst/>
          </a:prstGeom>
          <a:noFill/>
          <a:ln w="38100">
            <a:solidFill>
              <a:schemeClr val="bg1"/>
            </a:solidFill>
            <a:round/>
            <a:headEnd/>
            <a:tailEnd type="triangle" w="med" len="med"/>
          </a:ln>
        </p:spPr>
      </p:cxnSp>
      <p:sp>
        <p:nvSpPr>
          <p:cNvPr id="32" name="AutoShape 9"/>
          <p:cNvSpPr>
            <a:spLocks noChangeArrowheads="1"/>
          </p:cNvSpPr>
          <p:nvPr/>
        </p:nvSpPr>
        <p:spPr bwMode="auto">
          <a:xfrm>
            <a:off x="228600" y="3286855"/>
            <a:ext cx="2352040" cy="172031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sz="1400" dirty="0" smtClean="0">
                <a:solidFill>
                  <a:schemeClr val="tx2"/>
                </a:solidFill>
                <a:ea typeface="SimSun" pitchFamily="2" charset="-122"/>
              </a:rPr>
              <a:t>Patients with metastatic pancreatic cancer</a:t>
            </a:r>
            <a:endParaRPr lang="en-GB" altLang="zh-CN" sz="1400" dirty="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US" altLang="zh-CN" sz="1400" dirty="0" smtClean="0">
                <a:solidFill>
                  <a:schemeClr val="tx2"/>
                </a:solidFill>
                <a:ea typeface="SimSun" pitchFamily="2" charset="-122"/>
              </a:rPr>
              <a:t>Stage IV</a:t>
            </a:r>
          </a:p>
          <a:p>
            <a:pPr marL="180975" indent="-180975" defTabSz="892175" eaLnBrk="0" hangingPunct="0">
              <a:spcAft>
                <a:spcPct val="30000"/>
              </a:spcAft>
              <a:buFont typeface="Arial" pitchFamily="34" charset="0"/>
              <a:buChar char="•"/>
            </a:pPr>
            <a:r>
              <a:rPr lang="en-US" altLang="zh-CN" sz="1400" dirty="0" smtClean="0">
                <a:solidFill>
                  <a:schemeClr val="tx2"/>
                </a:solidFill>
                <a:ea typeface="SimSun" pitchFamily="2" charset="-122"/>
              </a:rPr>
              <a:t>KPS ≥70</a:t>
            </a:r>
          </a:p>
          <a:p>
            <a:pPr marL="180975" indent="-180975" defTabSz="892175" eaLnBrk="0" hangingPunct="0">
              <a:spcAft>
                <a:spcPct val="30000"/>
              </a:spcAft>
              <a:buFont typeface="Arial" pitchFamily="34" charset="0"/>
              <a:buChar char="•"/>
            </a:pPr>
            <a:r>
              <a:rPr lang="en-US" altLang="zh-CN" sz="1400" dirty="0" smtClean="0">
                <a:solidFill>
                  <a:schemeClr val="tx2"/>
                </a:solidFill>
                <a:ea typeface="SimSun" pitchFamily="2" charset="-122"/>
              </a:rPr>
              <a:t>Total bilirubin ≤ULN</a:t>
            </a:r>
            <a:endParaRPr lang="en-GB" altLang="zh-CN" sz="1400" dirty="0" smtClean="0">
              <a:solidFill>
                <a:schemeClr val="tx2"/>
              </a:solidFill>
              <a:ea typeface="SimSun" pitchFamily="2" charset="-122"/>
            </a:endParaRPr>
          </a:p>
          <a:p>
            <a:pPr marL="292100" indent="-292100" algn="l" defTabSz="892175" eaLnBrk="0" hangingPunct="0">
              <a:spcAft>
                <a:spcPct val="30000"/>
              </a:spcAft>
              <a:buFont typeface="Wingdings" pitchFamily="2" charset="2"/>
              <a:buNone/>
            </a:pPr>
            <a:r>
              <a:rPr lang="en-GB" altLang="zh-CN" sz="1400" dirty="0" smtClean="0">
                <a:solidFill>
                  <a:schemeClr val="tx2"/>
                </a:solidFill>
                <a:ea typeface="SimSun" pitchFamily="2" charset="-122"/>
              </a:rPr>
              <a:t>(n=861)</a:t>
            </a:r>
            <a:endParaRPr lang="en-GB" altLang="zh-CN" sz="1400" dirty="0">
              <a:solidFill>
                <a:schemeClr val="tx2"/>
              </a:solidFill>
              <a:ea typeface="SimSun" pitchFamily="2" charset="-122"/>
            </a:endParaRPr>
          </a:p>
        </p:txBody>
      </p:sp>
      <p:sp>
        <p:nvSpPr>
          <p:cNvPr id="33" name="AutoShape 12"/>
          <p:cNvSpPr>
            <a:spLocks noChangeArrowheads="1"/>
          </p:cNvSpPr>
          <p:nvPr/>
        </p:nvSpPr>
        <p:spPr bwMode="auto">
          <a:xfrm>
            <a:off x="4206239" y="4651300"/>
            <a:ext cx="357512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ea typeface="SimSun" pitchFamily="2" charset="-122"/>
              </a:rPr>
              <a:t>Gemcitabine </a:t>
            </a:r>
            <a:r>
              <a:rPr lang="en-GB" altLang="zh-CN" sz="1400" dirty="0">
                <a:ea typeface="SimSun" pitchFamily="2" charset="-122"/>
              </a:rPr>
              <a:t>1000 </a:t>
            </a:r>
            <a:r>
              <a:rPr lang="en-GB" altLang="zh-CN" sz="1400" dirty="0" smtClean="0">
                <a:ea typeface="SimSun" pitchFamily="2" charset="-122"/>
              </a:rPr>
              <a:t>mg/m</a:t>
            </a:r>
            <a:r>
              <a:rPr lang="en-GB" altLang="zh-CN" sz="1400" baseline="30000" dirty="0" smtClean="0">
                <a:ea typeface="SimSun" pitchFamily="2" charset="-122"/>
              </a:rPr>
              <a:t>2</a:t>
            </a:r>
            <a:r>
              <a:rPr lang="en-GB" altLang="zh-CN" sz="1400" dirty="0" smtClean="0">
                <a:ea typeface="SimSun" pitchFamily="2" charset="-122"/>
              </a:rPr>
              <a:t> q1w</a:t>
            </a:r>
            <a:r>
              <a:rPr lang="en-NZ" altLang="zh-CN" sz="1400" dirty="0" smtClean="0">
                <a:ea typeface="SimSun" pitchFamily="2" charset="-122"/>
              </a:rPr>
              <a:t> </a:t>
            </a:r>
            <a:r>
              <a:rPr lang="en-NZ" altLang="zh-CN" sz="1400" dirty="0">
                <a:ea typeface="SimSun" pitchFamily="2" charset="-122"/>
              </a:rPr>
              <a:t>for 7 </a:t>
            </a:r>
            <a:r>
              <a:rPr lang="en-NZ" altLang="zh-CN" sz="1400" dirty="0" smtClean="0">
                <a:ea typeface="SimSun" pitchFamily="2" charset="-122"/>
              </a:rPr>
              <a:t>weeks, 1 week </a:t>
            </a:r>
            <a:r>
              <a:rPr lang="en-NZ" altLang="zh-CN" sz="1400" dirty="0">
                <a:ea typeface="SimSun" pitchFamily="2" charset="-122"/>
              </a:rPr>
              <a:t>of </a:t>
            </a:r>
            <a:r>
              <a:rPr lang="en-NZ" altLang="zh-CN" sz="1400" dirty="0" smtClean="0">
                <a:ea typeface="SimSun" pitchFamily="2" charset="-122"/>
              </a:rPr>
              <a:t>rest, then d1</a:t>
            </a:r>
            <a:r>
              <a:rPr lang="en-NZ" altLang="zh-CN" sz="1400" dirty="0">
                <a:ea typeface="SimSun" pitchFamily="2" charset="-122"/>
              </a:rPr>
              <a:t>, 8, </a:t>
            </a:r>
            <a:r>
              <a:rPr lang="en-NZ" altLang="zh-CN" sz="1400" dirty="0" smtClean="0">
                <a:ea typeface="SimSun" pitchFamily="2" charset="-122"/>
              </a:rPr>
              <a:t>15 q4w </a:t>
            </a:r>
            <a:endParaRPr lang="en-GB" altLang="zh-CN" sz="1400" dirty="0">
              <a:ea typeface="SimSun" pitchFamily="2" charset="-122"/>
            </a:endParaRPr>
          </a:p>
        </p:txBody>
      </p:sp>
      <p:sp>
        <p:nvSpPr>
          <p:cNvPr id="34" name="AutoShape 8"/>
          <p:cNvSpPr>
            <a:spLocks noChangeArrowheads="1"/>
          </p:cNvSpPr>
          <p:nvPr/>
        </p:nvSpPr>
        <p:spPr bwMode="auto">
          <a:xfrm>
            <a:off x="4206239" y="2820913"/>
            <a:ext cx="3575125"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smtClean="0">
                <a:solidFill>
                  <a:schemeClr val="tx2"/>
                </a:solidFill>
                <a:ea typeface="SimSun" pitchFamily="2" charset="-122"/>
              </a:rPr>
              <a:t>Nab-paclitaxel </a:t>
            </a:r>
            <a:r>
              <a:rPr lang="nn-NO" altLang="zh-CN" sz="1400" dirty="0">
                <a:solidFill>
                  <a:schemeClr val="tx2"/>
                </a:solidFill>
                <a:ea typeface="SimSun" pitchFamily="2" charset="-122"/>
              </a:rPr>
              <a:t>125 mg/m</a:t>
            </a:r>
            <a:r>
              <a:rPr lang="nn-NO" altLang="zh-CN" sz="1400" baseline="30000" dirty="0">
                <a:solidFill>
                  <a:schemeClr val="tx2"/>
                </a:solidFill>
                <a:ea typeface="SimSun" pitchFamily="2" charset="-122"/>
              </a:rPr>
              <a:t>2</a:t>
            </a:r>
            <a:r>
              <a:rPr lang="nn-NO" altLang="zh-CN" sz="1400" dirty="0">
                <a:solidFill>
                  <a:schemeClr val="tx2"/>
                </a:solidFill>
                <a:ea typeface="SimSun" pitchFamily="2" charset="-122"/>
              </a:rPr>
              <a:t> </a:t>
            </a:r>
            <a:r>
              <a:rPr lang="nn-NO" altLang="zh-CN" sz="1400" dirty="0" smtClean="0">
                <a:solidFill>
                  <a:schemeClr val="tx2"/>
                </a:solidFill>
                <a:ea typeface="SimSun" pitchFamily="2" charset="-122"/>
              </a:rPr>
              <a:t>+ </a:t>
            </a:r>
            <a:br>
              <a:rPr lang="nn-NO" altLang="zh-CN" sz="1400" dirty="0" smtClean="0">
                <a:solidFill>
                  <a:schemeClr val="tx2"/>
                </a:solidFill>
                <a:ea typeface="SimSun" pitchFamily="2" charset="-122"/>
              </a:rPr>
            </a:br>
            <a:r>
              <a:rPr lang="nn-NO" altLang="zh-CN" sz="1400" dirty="0" smtClean="0">
                <a:solidFill>
                  <a:schemeClr val="tx2"/>
                </a:solidFill>
                <a:ea typeface="SimSun" pitchFamily="2" charset="-122"/>
              </a:rPr>
              <a:t>gemcitabine </a:t>
            </a:r>
            <a:r>
              <a:rPr lang="nn-NO" altLang="zh-CN" sz="1400" dirty="0">
                <a:solidFill>
                  <a:schemeClr val="tx2"/>
                </a:solidFill>
                <a:ea typeface="SimSun" pitchFamily="2" charset="-122"/>
              </a:rPr>
              <a:t>1000 </a:t>
            </a:r>
            <a:r>
              <a:rPr lang="nn-NO" altLang="zh-CN" sz="1400" dirty="0" smtClean="0">
                <a:solidFill>
                  <a:schemeClr val="tx2"/>
                </a:solidFill>
                <a:ea typeface="SimSun" pitchFamily="2" charset="-122"/>
              </a:rPr>
              <a:t>mg/m</a:t>
            </a:r>
            <a:r>
              <a:rPr lang="nn-NO" altLang="zh-CN" sz="1400" baseline="30000" dirty="0" smtClean="0">
                <a:solidFill>
                  <a:schemeClr val="tx2"/>
                </a:solidFill>
                <a:ea typeface="SimSun" pitchFamily="2" charset="-122"/>
              </a:rPr>
              <a:t>2 </a:t>
            </a:r>
            <a:r>
              <a:rPr lang="en-NZ" altLang="zh-CN" sz="1400" dirty="0" smtClean="0">
                <a:solidFill>
                  <a:schemeClr val="tx2"/>
                </a:solidFill>
                <a:ea typeface="SimSun" pitchFamily="2" charset="-122"/>
              </a:rPr>
              <a:t>d1</a:t>
            </a:r>
            <a:r>
              <a:rPr lang="en-NZ" altLang="zh-CN" sz="1400" dirty="0">
                <a:solidFill>
                  <a:schemeClr val="tx2"/>
                </a:solidFill>
                <a:ea typeface="SimSun" pitchFamily="2" charset="-122"/>
              </a:rPr>
              <a:t>, 8, </a:t>
            </a:r>
            <a:r>
              <a:rPr lang="en-NZ" altLang="zh-CN" sz="1400" dirty="0" smtClean="0">
                <a:solidFill>
                  <a:schemeClr val="tx2"/>
                </a:solidFill>
                <a:ea typeface="SimSun" pitchFamily="2" charset="-122"/>
              </a:rPr>
              <a:t>15 q4w</a:t>
            </a:r>
            <a:r>
              <a:rPr lang="nn-NO" altLang="zh-CN" sz="1400" dirty="0" smtClean="0">
                <a:solidFill>
                  <a:schemeClr val="tx2"/>
                </a:solidFill>
                <a:ea typeface="SimSun" pitchFamily="2" charset="-122"/>
              </a:rPr>
              <a:t> </a:t>
            </a:r>
            <a:endParaRPr lang="en-GB" altLang="zh-CN" sz="1400" dirty="0">
              <a:solidFill>
                <a:schemeClr val="tx2"/>
              </a:solidFill>
              <a:ea typeface="SimSun" pitchFamily="2" charset="-122"/>
            </a:endParaRPr>
          </a:p>
        </p:txBody>
      </p:sp>
      <p:sp>
        <p:nvSpPr>
          <p:cNvPr id="35" name="TextBox 34"/>
          <p:cNvSpPr txBox="1"/>
          <p:nvPr/>
        </p:nvSpPr>
        <p:spPr>
          <a:xfrm>
            <a:off x="228600" y="2797686"/>
            <a:ext cx="8694738" cy="338554"/>
          </a:xfrm>
          <a:prstGeom prst="rect">
            <a:avLst/>
          </a:prstGeom>
          <a:noFill/>
        </p:spPr>
        <p:txBody>
          <a:bodyPr wrap="square" lIns="0" rtlCol="0">
            <a:spAutoFit/>
          </a:bodyPr>
          <a:lstStyle/>
          <a:p>
            <a:r>
              <a:rPr lang="en-US" sz="1600" b="1" dirty="0"/>
              <a:t>Phase III study (</a:t>
            </a:r>
            <a:r>
              <a:rPr lang="en-US" sz="1600" b="1" dirty="0" smtClean="0"/>
              <a:t>MPACT)</a:t>
            </a:r>
            <a:endParaRPr lang="en-US" sz="1600" b="1" dirty="0"/>
          </a:p>
        </p:txBody>
      </p:sp>
    </p:spTree>
    <p:extLst>
      <p:ext uri="{BB962C8B-B14F-4D97-AF65-F5344CB8AC3E}">
        <p14:creationId xmlns:p14="http://schemas.microsoft.com/office/powerpoint/2010/main" val="21126174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1800" dirty="0" smtClean="0"/>
              <a:t>O-0001: Phase </a:t>
            </a:r>
            <a:r>
              <a:rPr lang="en-NZ" sz="1800" dirty="0"/>
              <a:t>III </a:t>
            </a:r>
            <a:r>
              <a:rPr lang="en-NZ" sz="1800" dirty="0" smtClean="0"/>
              <a:t>trial </a:t>
            </a:r>
            <a:r>
              <a:rPr lang="en-NZ" sz="1800" dirty="0"/>
              <a:t>(MPACT) of </a:t>
            </a:r>
            <a:r>
              <a:rPr lang="en-NZ" sz="1800" dirty="0" smtClean="0"/>
              <a:t>weekly nab-paclitaxel plus gemcitabine in metastatic pancreatic cancer: influence of prognostic factors on survival </a:t>
            </a:r>
            <a:br>
              <a:rPr lang="en-NZ" sz="1800" dirty="0" smtClean="0"/>
            </a:br>
            <a:r>
              <a:rPr lang="en-NZ" sz="1800" dirty="0" smtClean="0"/>
              <a:t>– </a:t>
            </a:r>
            <a:r>
              <a:rPr lang="en-NZ" sz="1800" i="1" dirty="0" err="1" smtClean="0"/>
              <a:t>Tabernero</a:t>
            </a:r>
            <a:r>
              <a:rPr lang="en-NZ" sz="1800" i="1" dirty="0" smtClean="0"/>
              <a:t> J et al</a:t>
            </a:r>
            <a:endParaRPr lang="en-GB" sz="1800" i="1" dirty="0"/>
          </a:p>
        </p:txBody>
      </p:sp>
      <p:sp>
        <p:nvSpPr>
          <p:cNvPr id="3" name="Content Placeholder 2"/>
          <p:cNvSpPr>
            <a:spLocks noGrp="1"/>
          </p:cNvSpPr>
          <p:nvPr>
            <p:ph idx="1"/>
          </p:nvPr>
        </p:nvSpPr>
        <p:spPr>
          <a:xfrm>
            <a:off x="228600" y="1320800"/>
            <a:ext cx="8686800" cy="4542118"/>
          </a:xfrm>
        </p:spPr>
        <p:txBody>
          <a:bodyPr/>
          <a:lstStyle/>
          <a:p>
            <a:r>
              <a:rPr lang="en-NZ" sz="1800" dirty="0" smtClean="0"/>
              <a:t>Key results</a:t>
            </a:r>
          </a:p>
          <a:p>
            <a:endParaRPr lang="en-NZ" sz="1800" dirty="0" smtClean="0"/>
          </a:p>
          <a:p>
            <a:endParaRPr lang="en-NZ" sz="1800" dirty="0"/>
          </a:p>
          <a:p>
            <a:endParaRPr lang="en-NZ" sz="1800" dirty="0" smtClean="0"/>
          </a:p>
          <a:p>
            <a:endParaRPr lang="en-NZ" sz="1800" dirty="0"/>
          </a:p>
          <a:p>
            <a:endParaRPr lang="en-NZ" sz="1800" dirty="0" smtClean="0"/>
          </a:p>
          <a:p>
            <a:endParaRPr lang="en-NZ" sz="1800" dirty="0"/>
          </a:p>
          <a:p>
            <a:endParaRPr lang="en-NZ" sz="1800" dirty="0" smtClean="0"/>
          </a:p>
          <a:p>
            <a:endParaRPr lang="en-NZ" sz="1800" dirty="0"/>
          </a:p>
          <a:p>
            <a:pPr lvl="1"/>
            <a:r>
              <a:rPr lang="en-US" sz="1800" dirty="0"/>
              <a:t>Baseline CA19-9 level was found to be a predictor of OS by </a:t>
            </a:r>
            <a:r>
              <a:rPr lang="en-US" sz="1800" dirty="0" err="1"/>
              <a:t>univariate</a:t>
            </a:r>
            <a:r>
              <a:rPr lang="en-US" sz="1800" dirty="0"/>
              <a:t> </a:t>
            </a:r>
            <a:r>
              <a:rPr lang="en-US" sz="1800" dirty="0" smtClean="0"/>
              <a:t>analysis, but not in </a:t>
            </a:r>
            <a:r>
              <a:rPr lang="en-US" sz="1800" dirty="0"/>
              <a:t>the stepwise </a:t>
            </a:r>
            <a:r>
              <a:rPr lang="en-US" sz="1800" dirty="0" smtClean="0"/>
              <a:t>procedure</a:t>
            </a:r>
          </a:p>
          <a:p>
            <a:pPr lvl="1"/>
            <a:r>
              <a:rPr lang="en-US" sz="1800" dirty="0" smtClean="0"/>
              <a:t>After </a:t>
            </a:r>
            <a:r>
              <a:rPr lang="en-US" sz="1800" dirty="0"/>
              <a:t>adding known prognostic factors into the models, the effect of treatment on OS (HR 0.72; 95% </a:t>
            </a:r>
            <a:r>
              <a:rPr lang="en-US" sz="1800" dirty="0" smtClean="0"/>
              <a:t>CI: 0.61, 0.85; p&lt;0.0001</a:t>
            </a:r>
            <a:r>
              <a:rPr lang="en-US" sz="1800" dirty="0"/>
              <a:t>) and PFS (HR 0.66; 95% </a:t>
            </a:r>
            <a:r>
              <a:rPr lang="en-US" sz="1800" dirty="0" smtClean="0"/>
              <a:t>CI: 0.54, 0.80; p&lt;0.0001</a:t>
            </a:r>
            <a:r>
              <a:rPr lang="en-US" sz="1800" dirty="0"/>
              <a:t>) remained significant and </a:t>
            </a:r>
            <a:r>
              <a:rPr lang="en-US" sz="1800" dirty="0" err="1" smtClean="0"/>
              <a:t>favoured</a:t>
            </a:r>
            <a:r>
              <a:rPr lang="en-US" sz="1800" dirty="0" smtClean="0"/>
              <a:t> nab-paclitaxel treatment</a:t>
            </a:r>
            <a:endParaRPr lang="en-US" sz="1800" dirty="0"/>
          </a:p>
        </p:txBody>
      </p:sp>
      <p:graphicFrame>
        <p:nvGraphicFramePr>
          <p:cNvPr id="21" name="Table 20"/>
          <p:cNvGraphicFramePr>
            <a:graphicFrameLocks noGrp="1"/>
          </p:cNvGraphicFramePr>
          <p:nvPr>
            <p:extLst>
              <p:ext uri="{D42A27DB-BD31-4B8C-83A1-F6EECF244321}">
                <p14:modId xmlns:p14="http://schemas.microsoft.com/office/powerpoint/2010/main" val="1305661572"/>
              </p:ext>
            </p:extLst>
          </p:nvPr>
        </p:nvGraphicFramePr>
        <p:xfrm>
          <a:off x="1290937" y="1860772"/>
          <a:ext cx="6490447" cy="2325624"/>
        </p:xfrm>
        <a:graphic>
          <a:graphicData uri="http://schemas.openxmlformats.org/drawingml/2006/table">
            <a:tbl>
              <a:tblPr firstRow="1" bandRow="1">
                <a:tableStyleId>{69012ECD-51FC-41F1-AA8D-1B2483CD663E}</a:tableStyleId>
              </a:tblPr>
              <a:tblGrid>
                <a:gridCol w="3523129"/>
                <a:gridCol w="1792941"/>
                <a:gridCol w="1174377"/>
              </a:tblGrid>
              <a:tr h="276895">
                <a:tc>
                  <a:txBody>
                    <a:bodyPr/>
                    <a:lstStyle/>
                    <a:p>
                      <a:r>
                        <a:rPr lang="en-NZ" sz="1400" b="0" dirty="0" smtClean="0">
                          <a:solidFill>
                            <a:schemeClr val="tx2"/>
                          </a:solidFill>
                          <a:latin typeface="+mn-lt"/>
                        </a:rPr>
                        <a:t>Factors predictive of OS</a:t>
                      </a:r>
                      <a:endParaRPr lang="en-GB" sz="1400" b="0" dirty="0">
                        <a:solidFill>
                          <a:schemeClr val="tx2"/>
                        </a:solidFill>
                        <a:latin typeface="+mn-lt"/>
                      </a:endParaRPr>
                    </a:p>
                  </a:txBody>
                  <a:tcPr marL="87086" marR="87086">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400" b="0" kern="1200" dirty="0" smtClean="0">
                          <a:solidFill>
                            <a:schemeClr val="tx2"/>
                          </a:solidFill>
                          <a:latin typeface="+mn-lt"/>
                          <a:ea typeface="+mn-ea"/>
                          <a:cs typeface="+mn-cs"/>
                        </a:rPr>
                        <a:t>HR (95% CI)</a:t>
                      </a:r>
                      <a:endParaRPr lang="en-GB" sz="1400" b="0" dirty="0">
                        <a:solidFill>
                          <a:schemeClr val="tx2"/>
                        </a:solidFill>
                        <a:latin typeface="+mn-lt"/>
                      </a:endParaRPr>
                    </a:p>
                  </a:txBody>
                  <a:tcPr marL="87086" marR="87086" anchor="ctr">
                    <a:solidFill>
                      <a:schemeClr val="accent1"/>
                    </a:solidFill>
                  </a:tcPr>
                </a:tc>
                <a:tc>
                  <a:txBody>
                    <a:bodyPr/>
                    <a:lstStyle/>
                    <a:p>
                      <a:pPr marL="0" marR="0" indent="0" algn="ctr" defTabSz="914400" rtl="0" eaLnBrk="1" fontAlgn="base" latinLnBrk="0" hangingPunct="1">
                        <a:spcBef>
                          <a:spcPts val="0"/>
                        </a:spcBef>
                        <a:spcAft>
                          <a:spcPts val="0"/>
                        </a:spcAft>
                      </a:pPr>
                      <a:r>
                        <a:rPr lang="en-NZ" sz="1400" b="0" kern="1200" dirty="0" smtClean="0">
                          <a:solidFill>
                            <a:schemeClr val="tx2"/>
                          </a:solidFill>
                          <a:latin typeface="+mn-lt"/>
                          <a:ea typeface="+mn-ea"/>
                          <a:cs typeface="+mn-cs"/>
                        </a:rPr>
                        <a:t>p-value</a:t>
                      </a:r>
                      <a:endParaRPr lang="en-GB" sz="1400" b="0" kern="1200" dirty="0">
                        <a:solidFill>
                          <a:schemeClr val="tx2"/>
                        </a:solidFill>
                        <a:latin typeface="+mn-lt"/>
                        <a:ea typeface="+mn-ea"/>
                        <a:cs typeface="+mn-cs"/>
                      </a:endParaRPr>
                    </a:p>
                  </a:txBody>
                  <a:tcPr anchor="ctr">
                    <a:solidFill>
                      <a:schemeClr val="accent1"/>
                    </a:solidFill>
                  </a:tcPr>
                </a:tc>
              </a:tr>
              <a:tr h="118669">
                <a:tc>
                  <a:txBody>
                    <a:bodyPr/>
                    <a:lstStyle/>
                    <a:p>
                      <a:pPr marL="0" marR="0" algn="l" defTabSz="914400" rtl="0" eaLnBrk="1" latinLnBrk="0" hangingPunct="1">
                        <a:lnSpc>
                          <a:spcPct val="115000"/>
                        </a:lnSpc>
                        <a:spcBef>
                          <a:spcPts val="0"/>
                        </a:spcBef>
                        <a:spcAft>
                          <a:spcPts val="0"/>
                        </a:spcAft>
                      </a:pPr>
                      <a:r>
                        <a:rPr lang="en-US" sz="1400" b="0" kern="1200" dirty="0" smtClean="0">
                          <a:solidFill>
                            <a:schemeClr val="tx1"/>
                          </a:solidFill>
                          <a:latin typeface="+mn-lt"/>
                          <a:ea typeface="Times New Roman"/>
                          <a:cs typeface="Arial" pitchFamily="34" charset="0"/>
                        </a:rPr>
                        <a:t>Treatment (</a:t>
                      </a:r>
                      <a:r>
                        <a:rPr lang="en-US" sz="1400" b="0" kern="1200" dirty="0" err="1" smtClean="0">
                          <a:solidFill>
                            <a:schemeClr val="tx1"/>
                          </a:solidFill>
                          <a:latin typeface="+mn-lt"/>
                          <a:ea typeface="Times New Roman"/>
                          <a:cs typeface="Arial" pitchFamily="34" charset="0"/>
                        </a:rPr>
                        <a:t>nab-paclitaxel+GEM</a:t>
                      </a:r>
                      <a:r>
                        <a:rPr lang="en-US" sz="1400" b="0" kern="1200" dirty="0" smtClean="0">
                          <a:solidFill>
                            <a:schemeClr val="tx1"/>
                          </a:solidFill>
                          <a:latin typeface="+mn-lt"/>
                          <a:ea typeface="Times New Roman"/>
                          <a:cs typeface="Arial" pitchFamily="34" charset="0"/>
                        </a:rPr>
                        <a:t> vs. GEM)</a:t>
                      </a:r>
                    </a:p>
                  </a:txBody>
                  <a:tcPr marL="45720" marR="45720"/>
                </a:tc>
                <a:tc>
                  <a:txBody>
                    <a:bodyPr/>
                    <a:lstStyle/>
                    <a:p>
                      <a:pPr marL="0" marR="0" algn="ctr">
                        <a:lnSpc>
                          <a:spcPct val="115000"/>
                        </a:lnSpc>
                        <a:spcBef>
                          <a:spcPts val="10"/>
                        </a:spcBef>
                        <a:spcAft>
                          <a:spcPts val="10"/>
                        </a:spcAft>
                      </a:pPr>
                      <a:r>
                        <a:rPr lang="en-US" sz="1400" b="0" dirty="0" smtClean="0">
                          <a:solidFill>
                            <a:schemeClr val="tx1"/>
                          </a:solidFill>
                          <a:latin typeface="+mn-lt"/>
                          <a:ea typeface="SimSun"/>
                          <a:cs typeface="Arial" pitchFamily="34" charset="0"/>
                        </a:rPr>
                        <a:t>0.72 (</a:t>
                      </a:r>
                      <a:r>
                        <a:rPr kumimoji="0" lang="en-US" sz="1400" b="0" i="0" u="none" strike="noStrike" cap="none" normalizeH="0" baseline="0" dirty="0" smtClean="0">
                          <a:ln>
                            <a:noFill/>
                          </a:ln>
                          <a:solidFill>
                            <a:schemeClr val="tx1"/>
                          </a:solidFill>
                          <a:effectLst/>
                          <a:latin typeface="+mn-lt"/>
                          <a:ea typeface="MS PGothic" pitchFamily="34" charset="-128"/>
                        </a:rPr>
                        <a:t>0.605, 0.849</a:t>
                      </a:r>
                      <a:r>
                        <a:rPr lang="en-US" sz="1400" b="0" dirty="0" smtClean="0">
                          <a:solidFill>
                            <a:schemeClr val="tx1"/>
                          </a:solidFill>
                          <a:latin typeface="+mn-lt"/>
                          <a:ea typeface="SimSun"/>
                          <a:cs typeface="Arial" pitchFamily="34" charset="0"/>
                        </a:rPr>
                        <a:t>)</a:t>
                      </a:r>
                    </a:p>
                  </a:txBody>
                  <a:tcPr marL="45720" marR="45720"/>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ea typeface="MS PGothic" pitchFamily="34" charset="-128"/>
                        </a:rPr>
                        <a:t>0.0001</a:t>
                      </a:r>
                    </a:p>
                  </a:txBody>
                  <a:tcPr anchor="ctr" horzOverflow="overflow"/>
                </a:tc>
              </a:tr>
              <a:tr h="0">
                <a:tc>
                  <a:txBody>
                    <a:bodyPr/>
                    <a:lstStyle/>
                    <a:p>
                      <a:pPr marL="0" marR="0" algn="l" defTabSz="914400" rtl="0" eaLnBrk="1" latinLnBrk="0" hangingPunct="1">
                        <a:lnSpc>
                          <a:spcPct val="115000"/>
                        </a:lnSpc>
                        <a:spcBef>
                          <a:spcPts val="0"/>
                        </a:spcBef>
                        <a:spcAft>
                          <a:spcPts val="0"/>
                        </a:spcAft>
                      </a:pPr>
                      <a:r>
                        <a:rPr lang="en-US" sz="1400" b="0" kern="1200" dirty="0" smtClean="0">
                          <a:solidFill>
                            <a:schemeClr val="tx1"/>
                          </a:solidFill>
                          <a:latin typeface="+mn-lt"/>
                          <a:ea typeface="Times New Roman"/>
                          <a:cs typeface="Arial" pitchFamily="34" charset="0"/>
                        </a:rPr>
                        <a:t>KPS (70–80 vs. 90–100)</a:t>
                      </a:r>
                    </a:p>
                  </a:txBody>
                  <a:tcPr marL="45720" marR="45720"/>
                </a:tc>
                <a:tc>
                  <a:txBody>
                    <a:bodyPr/>
                    <a:lstStyle/>
                    <a:p>
                      <a:pPr marL="0" marR="0" lvl="0" indent="0" algn="ctr" defTabSz="914400" rtl="0" eaLnBrk="1" fontAlgn="auto" latinLnBrk="0" hangingPunct="1">
                        <a:lnSpc>
                          <a:spcPct val="115000"/>
                        </a:lnSpc>
                        <a:spcBef>
                          <a:spcPts val="10"/>
                        </a:spcBef>
                        <a:spcAft>
                          <a:spcPts val="10"/>
                        </a:spcAft>
                        <a:buClrTx/>
                        <a:buSzTx/>
                        <a:buFontTx/>
                        <a:buNone/>
                        <a:tabLst/>
                        <a:defRPr/>
                      </a:pPr>
                      <a:r>
                        <a:rPr lang="en-US" sz="1400" b="0" dirty="0" smtClean="0">
                          <a:solidFill>
                            <a:schemeClr val="tx1"/>
                          </a:solidFill>
                          <a:latin typeface="+mn-lt"/>
                          <a:ea typeface="SimSun"/>
                          <a:cs typeface="Arial" pitchFamily="34" charset="0"/>
                        </a:rPr>
                        <a:t>1.60 (</a:t>
                      </a:r>
                      <a:r>
                        <a:rPr kumimoji="0" lang="en-US" sz="1400" b="0" i="0" u="none" strike="noStrike" cap="none" normalizeH="0" baseline="0" dirty="0" smtClean="0">
                          <a:ln>
                            <a:noFill/>
                          </a:ln>
                          <a:solidFill>
                            <a:schemeClr val="tx1"/>
                          </a:solidFill>
                          <a:effectLst/>
                          <a:latin typeface="+mn-lt"/>
                        </a:rPr>
                        <a:t>1.346, 1.895</a:t>
                      </a:r>
                      <a:r>
                        <a:rPr lang="en-US" sz="1400" b="0" dirty="0" smtClean="0">
                          <a:solidFill>
                            <a:schemeClr val="tx1"/>
                          </a:solidFill>
                          <a:latin typeface="+mn-lt"/>
                          <a:ea typeface="SimSun"/>
                          <a:cs typeface="Arial" pitchFamily="34" charset="0"/>
                        </a:rPr>
                        <a:t>)</a:t>
                      </a:r>
                    </a:p>
                  </a:txBody>
                  <a:tcPr marL="45720" marR="4572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&lt;0.0001</a:t>
                      </a:r>
                    </a:p>
                  </a:txBody>
                  <a:tcPr anchor="ctr" horzOverflow="overflow"/>
                </a:tc>
              </a:tr>
              <a:tr h="0">
                <a:tc>
                  <a:txBody>
                    <a:bodyPr/>
                    <a:lstStyle/>
                    <a:p>
                      <a:pPr marL="0" marR="0" algn="l" defTabSz="914400" rtl="0" eaLnBrk="1" latinLnBrk="0" hangingPunct="1">
                        <a:lnSpc>
                          <a:spcPct val="115000"/>
                        </a:lnSpc>
                        <a:spcBef>
                          <a:spcPts val="0"/>
                        </a:spcBef>
                        <a:spcAft>
                          <a:spcPts val="0"/>
                        </a:spcAft>
                      </a:pPr>
                      <a:r>
                        <a:rPr lang="en-US" sz="1400" b="0" kern="1200" dirty="0" smtClean="0">
                          <a:solidFill>
                            <a:schemeClr val="tx1"/>
                          </a:solidFill>
                          <a:latin typeface="+mn-lt"/>
                          <a:ea typeface="Times New Roman"/>
                          <a:cs typeface="Arial" pitchFamily="34" charset="0"/>
                        </a:rPr>
                        <a:t>Liver metastases (yes vs. no)</a:t>
                      </a:r>
                    </a:p>
                  </a:txBody>
                  <a:tcPr marL="45720" marR="45720"/>
                </a:tc>
                <a:tc>
                  <a:txBody>
                    <a:bodyPr/>
                    <a:lstStyle/>
                    <a:p>
                      <a:pPr marL="0" marR="0" lvl="0" indent="0" algn="ctr" defTabSz="914400" rtl="0" eaLnBrk="1" fontAlgn="auto" latinLnBrk="0" hangingPunct="1">
                        <a:lnSpc>
                          <a:spcPct val="115000"/>
                        </a:lnSpc>
                        <a:spcBef>
                          <a:spcPts val="10"/>
                        </a:spcBef>
                        <a:spcAft>
                          <a:spcPts val="10"/>
                        </a:spcAft>
                        <a:buClrTx/>
                        <a:buSzTx/>
                        <a:buFontTx/>
                        <a:buNone/>
                        <a:tabLst/>
                        <a:defRPr/>
                      </a:pPr>
                      <a:r>
                        <a:rPr lang="en-US" sz="1400" b="0" dirty="0" smtClean="0">
                          <a:solidFill>
                            <a:schemeClr val="tx1"/>
                          </a:solidFill>
                          <a:latin typeface="+mn-lt"/>
                          <a:ea typeface="SimSun"/>
                          <a:cs typeface="Arial" pitchFamily="34" charset="0"/>
                        </a:rPr>
                        <a:t>1.81 (</a:t>
                      </a:r>
                      <a:r>
                        <a:rPr kumimoji="0" lang="en-US" sz="1400" b="0" i="0" u="none" strike="noStrike" cap="none" normalizeH="0" baseline="0" dirty="0" smtClean="0">
                          <a:ln>
                            <a:noFill/>
                          </a:ln>
                          <a:solidFill>
                            <a:schemeClr val="tx1"/>
                          </a:solidFill>
                          <a:effectLst/>
                          <a:latin typeface="+mn-lt"/>
                          <a:ea typeface="MS PGothic" pitchFamily="34" charset="-128"/>
                        </a:rPr>
                        <a:t>1.404, 2.332</a:t>
                      </a:r>
                      <a:r>
                        <a:rPr lang="en-US" sz="1400" b="0" dirty="0" smtClean="0">
                          <a:solidFill>
                            <a:schemeClr val="tx1"/>
                          </a:solidFill>
                          <a:latin typeface="+mn-lt"/>
                          <a:ea typeface="SimSun"/>
                          <a:cs typeface="Arial" pitchFamily="34" charset="0"/>
                        </a:rPr>
                        <a:t>)</a:t>
                      </a:r>
                    </a:p>
                  </a:txBody>
                  <a:tcPr marL="45720" marR="45720"/>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mn-lt"/>
                          <a:ea typeface="MS PGothic" pitchFamily="34" charset="-128"/>
                        </a:rPr>
                        <a:t>&lt;0.0001</a:t>
                      </a:r>
                    </a:p>
                  </a:txBody>
                  <a:tcPr anchor="ctr" horzOverflow="overflow"/>
                </a:tc>
              </a:tr>
              <a:tr h="0">
                <a:tc>
                  <a:txBody>
                    <a:bodyPr/>
                    <a:lstStyle/>
                    <a:p>
                      <a:pPr marL="0" marR="0" algn="l" defTabSz="914400" rtl="0" eaLnBrk="1" latinLnBrk="0" hangingPunct="1">
                        <a:lnSpc>
                          <a:spcPct val="115000"/>
                        </a:lnSpc>
                        <a:spcBef>
                          <a:spcPts val="0"/>
                        </a:spcBef>
                        <a:spcAft>
                          <a:spcPts val="0"/>
                        </a:spcAft>
                      </a:pPr>
                      <a:r>
                        <a:rPr lang="en-US" sz="1400" b="0" kern="1200" dirty="0" smtClean="0">
                          <a:solidFill>
                            <a:schemeClr val="tx1"/>
                          </a:solidFill>
                          <a:latin typeface="+mn-lt"/>
                          <a:ea typeface="Times New Roman"/>
                          <a:cs typeface="Arial" pitchFamily="34" charset="0"/>
                        </a:rPr>
                        <a:t>Age (&lt;65 vs. ≥65 years)</a:t>
                      </a:r>
                    </a:p>
                  </a:txBody>
                  <a:tcPr marL="45720" marR="45720"/>
                </a:tc>
                <a:tc>
                  <a:txBody>
                    <a:bodyPr/>
                    <a:lstStyle/>
                    <a:p>
                      <a:pPr marL="0" marR="0" lvl="0" indent="0" algn="ctr" defTabSz="914400" rtl="0" eaLnBrk="1" fontAlgn="auto" latinLnBrk="0" hangingPunct="1">
                        <a:lnSpc>
                          <a:spcPct val="115000"/>
                        </a:lnSpc>
                        <a:spcBef>
                          <a:spcPts val="10"/>
                        </a:spcBef>
                        <a:spcAft>
                          <a:spcPts val="10"/>
                        </a:spcAft>
                        <a:buClrTx/>
                        <a:buSzTx/>
                        <a:buFontTx/>
                        <a:buNone/>
                        <a:tabLst/>
                        <a:defRPr/>
                      </a:pPr>
                      <a:r>
                        <a:rPr lang="en-US" sz="1400" b="0" dirty="0" smtClean="0">
                          <a:solidFill>
                            <a:schemeClr val="tx1"/>
                          </a:solidFill>
                          <a:latin typeface="+mn-lt"/>
                          <a:ea typeface="SimSun"/>
                          <a:cs typeface="Arial" pitchFamily="34" charset="0"/>
                        </a:rPr>
                        <a:t>0.81 (</a:t>
                      </a:r>
                      <a:r>
                        <a:rPr kumimoji="0" lang="en-US" sz="1400" b="0" i="0" u="none" strike="noStrike" cap="none" normalizeH="0" baseline="0" dirty="0" smtClean="0">
                          <a:ln>
                            <a:noFill/>
                          </a:ln>
                          <a:solidFill>
                            <a:schemeClr val="tx1"/>
                          </a:solidFill>
                          <a:effectLst/>
                          <a:latin typeface="+mn-lt"/>
                        </a:rPr>
                        <a:t>0.686, 0.967</a:t>
                      </a:r>
                      <a:r>
                        <a:rPr lang="en-US" sz="1400" b="0" dirty="0" smtClean="0">
                          <a:solidFill>
                            <a:schemeClr val="tx1"/>
                          </a:solidFill>
                          <a:latin typeface="+mn-lt"/>
                          <a:ea typeface="SimSun"/>
                          <a:cs typeface="Arial" pitchFamily="34" charset="0"/>
                        </a:rPr>
                        <a:t>)</a:t>
                      </a:r>
                    </a:p>
                  </a:txBody>
                  <a:tcPr marL="45720" marR="4572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0.0190</a:t>
                      </a:r>
                    </a:p>
                  </a:txBody>
                  <a:tcPr anchor="ctr" horzOverflow="overflow"/>
                </a:tc>
              </a:tr>
              <a:tr h="118669">
                <a:tc>
                  <a:txBody>
                    <a:bodyPr/>
                    <a:lstStyle/>
                    <a:p>
                      <a:pPr marL="0" marR="0" algn="l" defTabSz="914400" rtl="0" eaLnBrk="1" latinLnBrk="0" hangingPunct="1">
                        <a:lnSpc>
                          <a:spcPct val="115000"/>
                        </a:lnSpc>
                        <a:spcBef>
                          <a:spcPts val="0"/>
                        </a:spcBef>
                        <a:spcAft>
                          <a:spcPts val="0"/>
                        </a:spcAft>
                      </a:pPr>
                      <a:r>
                        <a:rPr lang="en-US" sz="1400" b="0" kern="1200" dirty="0" smtClean="0">
                          <a:solidFill>
                            <a:schemeClr val="tx1"/>
                          </a:solidFill>
                          <a:latin typeface="+mn-lt"/>
                          <a:ea typeface="Times New Roman"/>
                          <a:cs typeface="Arial" pitchFamily="34" charset="0"/>
                        </a:rPr>
                        <a:t>Region (Eastern Europe vs. North America)</a:t>
                      </a:r>
                    </a:p>
                  </a:txBody>
                  <a:tcPr marL="45720" marR="45720"/>
                </a:tc>
                <a:tc>
                  <a:txBody>
                    <a:bodyPr/>
                    <a:lstStyle/>
                    <a:p>
                      <a:pPr marL="0" marR="0" lvl="0" indent="0" algn="ctr" defTabSz="914400" rtl="0" eaLnBrk="1" fontAlgn="auto" latinLnBrk="0" hangingPunct="1">
                        <a:lnSpc>
                          <a:spcPct val="115000"/>
                        </a:lnSpc>
                        <a:spcBef>
                          <a:spcPts val="10"/>
                        </a:spcBef>
                        <a:spcAft>
                          <a:spcPts val="10"/>
                        </a:spcAft>
                        <a:buClrTx/>
                        <a:buSzTx/>
                        <a:buFontTx/>
                        <a:buNone/>
                        <a:tabLst/>
                        <a:defRPr/>
                      </a:pPr>
                      <a:r>
                        <a:rPr lang="en-US" sz="1400" b="0" dirty="0" smtClean="0">
                          <a:solidFill>
                            <a:schemeClr val="tx1"/>
                          </a:solidFill>
                          <a:latin typeface="+mn-lt"/>
                          <a:ea typeface="SimSun"/>
                          <a:cs typeface="Arial" pitchFamily="34" charset="0"/>
                        </a:rPr>
                        <a:t>1.22 (</a:t>
                      </a:r>
                      <a:r>
                        <a:rPr kumimoji="0" lang="en-US" sz="1400" b="0" i="0" u="none" strike="noStrike" cap="none" normalizeH="0" baseline="0" dirty="0" smtClean="0">
                          <a:ln>
                            <a:noFill/>
                          </a:ln>
                          <a:solidFill>
                            <a:schemeClr val="tx1"/>
                          </a:solidFill>
                          <a:effectLst/>
                          <a:latin typeface="+mn-lt"/>
                        </a:rPr>
                        <a:t>0.979, 1.516</a:t>
                      </a:r>
                      <a:r>
                        <a:rPr lang="en-US" sz="1400" b="0" dirty="0" smtClean="0">
                          <a:solidFill>
                            <a:schemeClr val="tx1"/>
                          </a:solidFill>
                          <a:latin typeface="+mn-lt"/>
                          <a:ea typeface="SimSun"/>
                          <a:cs typeface="Arial" pitchFamily="34" charset="0"/>
                        </a:rPr>
                        <a:t>)</a:t>
                      </a:r>
                    </a:p>
                  </a:txBody>
                  <a:tcPr marL="45720" marR="45720"/>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mn-lt"/>
                        </a:rPr>
                        <a:t>0.0765</a:t>
                      </a:r>
                    </a:p>
                  </a:txBody>
                  <a:tcPr anchor="ctr" horzOverflow="overflow"/>
                </a:tc>
              </a:tr>
              <a:tr h="118669">
                <a:tc>
                  <a:txBody>
                    <a:bodyPr/>
                    <a:lstStyle/>
                    <a:p>
                      <a:pPr marL="0" marR="0" algn="l" defTabSz="914400" rtl="0" eaLnBrk="1" latinLnBrk="0" hangingPunct="1">
                        <a:lnSpc>
                          <a:spcPct val="115000"/>
                        </a:lnSpc>
                        <a:spcBef>
                          <a:spcPts val="0"/>
                        </a:spcBef>
                        <a:spcAft>
                          <a:spcPts val="0"/>
                        </a:spcAft>
                      </a:pPr>
                      <a:r>
                        <a:rPr lang="en-US" sz="1400" b="0" kern="1200" dirty="0" smtClean="0">
                          <a:solidFill>
                            <a:schemeClr val="tx1"/>
                          </a:solidFill>
                          <a:latin typeface="+mn-lt"/>
                          <a:ea typeface="Times New Roman"/>
                          <a:cs typeface="Arial" pitchFamily="34" charset="0"/>
                        </a:rPr>
                        <a:t>Number</a:t>
                      </a:r>
                      <a:r>
                        <a:rPr lang="en-US" sz="1400" b="0" kern="1200" baseline="0" dirty="0" smtClean="0">
                          <a:solidFill>
                            <a:schemeClr val="tx1"/>
                          </a:solidFill>
                          <a:latin typeface="+mn-lt"/>
                          <a:ea typeface="Times New Roman"/>
                          <a:cs typeface="Arial" pitchFamily="34" charset="0"/>
                        </a:rPr>
                        <a:t> </a:t>
                      </a:r>
                      <a:r>
                        <a:rPr lang="en-US" sz="1400" b="0" kern="1200" dirty="0" smtClean="0">
                          <a:solidFill>
                            <a:schemeClr val="tx1"/>
                          </a:solidFill>
                          <a:latin typeface="+mn-lt"/>
                          <a:ea typeface="Times New Roman"/>
                          <a:cs typeface="Arial" pitchFamily="34" charset="0"/>
                        </a:rPr>
                        <a:t>of metastatic sites (1, 2, 3 vs. &gt;3)</a:t>
                      </a:r>
                    </a:p>
                  </a:txBody>
                  <a:tcPr marL="45720" marR="45720"/>
                </a:tc>
                <a:tc>
                  <a:txBody>
                    <a:bodyPr/>
                    <a:lstStyle/>
                    <a:p>
                      <a:pPr marL="0" marR="0" lvl="0" indent="0" algn="ctr" defTabSz="914400" rtl="0" eaLnBrk="1" fontAlgn="auto" latinLnBrk="0" hangingPunct="1">
                        <a:lnSpc>
                          <a:spcPct val="115000"/>
                        </a:lnSpc>
                        <a:spcBef>
                          <a:spcPts val="10"/>
                        </a:spcBef>
                        <a:spcAft>
                          <a:spcPts val="10"/>
                        </a:spcAft>
                        <a:buClrTx/>
                        <a:buSzTx/>
                        <a:buFontTx/>
                        <a:buNone/>
                        <a:tabLst/>
                        <a:defRPr/>
                      </a:pPr>
                      <a:r>
                        <a:rPr lang="en-US" sz="1400" b="0" dirty="0" smtClean="0">
                          <a:solidFill>
                            <a:schemeClr val="tx1"/>
                          </a:solidFill>
                          <a:latin typeface="+mn-lt"/>
                          <a:ea typeface="SimSun"/>
                          <a:cs typeface="Arial" pitchFamily="34" charset="0"/>
                        </a:rPr>
                        <a:t>1.08 (</a:t>
                      </a:r>
                      <a:r>
                        <a:rPr kumimoji="0" lang="en-US" sz="1400" b="0" i="0" u="none" strike="noStrike" cap="none" normalizeH="0" baseline="0" dirty="0" smtClean="0">
                          <a:ln>
                            <a:noFill/>
                          </a:ln>
                          <a:solidFill>
                            <a:schemeClr val="tx1"/>
                          </a:solidFill>
                          <a:effectLst/>
                          <a:latin typeface="+mn-lt"/>
                          <a:ea typeface="MS PGothic" pitchFamily="34" charset="-128"/>
                        </a:rPr>
                        <a:t>0.988, 1.191</a:t>
                      </a:r>
                      <a:r>
                        <a:rPr lang="en-US" sz="1400" b="0" dirty="0" smtClean="0">
                          <a:solidFill>
                            <a:schemeClr val="tx1"/>
                          </a:solidFill>
                          <a:latin typeface="+mn-lt"/>
                          <a:ea typeface="SimSun"/>
                          <a:cs typeface="Arial" pitchFamily="34" charset="0"/>
                        </a:rPr>
                        <a:t>)</a:t>
                      </a:r>
                    </a:p>
                  </a:txBody>
                  <a:tcPr marL="45720" marR="45720"/>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mn-lt"/>
                          <a:ea typeface="MS PGothic" pitchFamily="34" charset="-128"/>
                        </a:rPr>
                        <a:t>0.0864</a:t>
                      </a:r>
                    </a:p>
                  </a:txBody>
                  <a:tcPr anchor="ctr" horzOverflow="overflow"/>
                </a:tc>
              </a:tr>
            </a:tbl>
          </a:graphicData>
        </a:graphic>
      </p:graphicFrame>
      <p:sp>
        <p:nvSpPr>
          <p:cNvPr id="10" name="Text Placeholder 3"/>
          <p:cNvSpPr>
            <a:spLocks noGrp="1"/>
          </p:cNvSpPr>
          <p:nvPr>
            <p:ph type="body" sz="quarter" idx="11"/>
          </p:nvPr>
        </p:nvSpPr>
        <p:spPr>
          <a:xfrm>
            <a:off x="4581948" y="6387784"/>
            <a:ext cx="4336143" cy="307975"/>
          </a:xfrm>
        </p:spPr>
        <p:txBody>
          <a:bodyPr/>
          <a:lstStyle/>
          <a:p>
            <a:r>
              <a:rPr lang="en-GB" sz="1100" dirty="0" err="1" smtClean="0"/>
              <a:t>Tabernero</a:t>
            </a:r>
            <a:r>
              <a:rPr lang="en-GB" sz="1100" dirty="0" smtClean="0"/>
              <a:t> et </a:t>
            </a:r>
            <a:r>
              <a:rPr lang="en-GB" sz="1100" dirty="0"/>
              <a:t>al. Ann </a:t>
            </a:r>
            <a:r>
              <a:rPr lang="en-GB" sz="1100" dirty="0" err="1"/>
              <a:t>Oncol</a:t>
            </a:r>
            <a:r>
              <a:rPr lang="en-GB" sz="1100" dirty="0"/>
              <a:t> 2013; 24 (</a:t>
            </a:r>
            <a:r>
              <a:rPr lang="en-GB" sz="1100" dirty="0" err="1"/>
              <a:t>suppl</a:t>
            </a:r>
            <a:r>
              <a:rPr lang="en-GB" sz="1100" dirty="0"/>
              <a:t>; </a:t>
            </a:r>
            <a:r>
              <a:rPr lang="en-GB" sz="1100" dirty="0" err="1" smtClean="0"/>
              <a:t>abstr</a:t>
            </a:r>
            <a:r>
              <a:rPr lang="en-GB" sz="1100" dirty="0" smtClean="0"/>
              <a:t> O-0001)</a:t>
            </a:r>
            <a:endParaRPr lang="en-GB" sz="1100" dirty="0"/>
          </a:p>
        </p:txBody>
      </p:sp>
    </p:spTree>
    <p:extLst>
      <p:ext uri="{BB962C8B-B14F-4D97-AF65-F5344CB8AC3E}">
        <p14:creationId xmlns:p14="http://schemas.microsoft.com/office/powerpoint/2010/main" val="88957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043882"/>
                </a:solidFill>
              </a:rPr>
              <a:t>LBA3506: Randomized comparison of FOLFIRI plus cetuximab versus FOLFIRI plus bevacizumab </a:t>
            </a:r>
            <a:r>
              <a:rPr lang="en-GB" sz="1800" dirty="0" smtClean="0">
                <a:solidFill>
                  <a:srgbClr val="043882"/>
                </a:solidFill>
              </a:rPr>
              <a:t>as first-line treatment of KRAS-</a:t>
            </a:r>
            <a:r>
              <a:rPr lang="en-GB" sz="1800" dirty="0" err="1" smtClean="0">
                <a:solidFill>
                  <a:srgbClr val="043882"/>
                </a:solidFill>
              </a:rPr>
              <a:t>wildtype</a:t>
            </a:r>
            <a:r>
              <a:rPr lang="en-GB" sz="1800" dirty="0" smtClean="0">
                <a:solidFill>
                  <a:srgbClr val="043882"/>
                </a:solidFill>
              </a:rPr>
              <a:t> metastatic colorectal cancer: German AIO study KRK-0306 (FIRE-3) </a:t>
            </a:r>
            <a:r>
              <a:rPr lang="en-US" sz="1800" dirty="0" smtClean="0">
                <a:solidFill>
                  <a:srgbClr val="043882"/>
                </a:solidFill>
              </a:rPr>
              <a:t>– </a:t>
            </a:r>
            <a:r>
              <a:rPr lang="en-US" sz="1800" i="1" dirty="0" err="1" smtClean="0">
                <a:solidFill>
                  <a:srgbClr val="043882"/>
                </a:solidFill>
              </a:rPr>
              <a:t>Stintzing</a:t>
            </a:r>
            <a:r>
              <a:rPr lang="en-US" sz="1800" i="1" dirty="0" smtClean="0">
                <a:solidFill>
                  <a:srgbClr val="043882"/>
                </a:solidFill>
              </a:rPr>
              <a:t> S et al</a:t>
            </a:r>
            <a:endParaRPr lang="en-US" sz="1600" b="1"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17770758"/>
              </p:ext>
            </p:extLst>
          </p:nvPr>
        </p:nvGraphicFramePr>
        <p:xfrm>
          <a:off x="228600" y="1695287"/>
          <a:ext cx="8686554" cy="4366262"/>
        </p:xfrm>
        <a:graphic>
          <a:graphicData uri="http://schemas.openxmlformats.org/drawingml/2006/table">
            <a:tbl>
              <a:tblPr firstRow="1" bandRow="1">
                <a:tableStyleId>{69012ECD-51FC-41F1-AA8D-1B2483CD663E}</a:tableStyleId>
              </a:tblPr>
              <a:tblGrid>
                <a:gridCol w="2895518"/>
                <a:gridCol w="2895518"/>
                <a:gridCol w="2895518"/>
              </a:tblGrid>
              <a:tr h="538695">
                <a:tc>
                  <a:txBody>
                    <a:bodyPr/>
                    <a:lstStyle/>
                    <a:p>
                      <a:pPr algn="l"/>
                      <a:r>
                        <a:rPr lang="en-US" sz="1400" dirty="0" smtClean="0">
                          <a:solidFill>
                            <a:schemeClr val="tx2"/>
                          </a:solidFill>
                        </a:rPr>
                        <a:t>Patient characteristics</a:t>
                      </a:r>
                      <a:endParaRPr lang="en-US" sz="1400" dirty="0">
                        <a:solidFill>
                          <a:schemeClr val="tx2"/>
                        </a:solidFill>
                      </a:endParaRPr>
                    </a:p>
                  </a:txBody>
                  <a:tcPr marL="93751" marR="93751" anchor="b"/>
                </a:tc>
                <a:tc>
                  <a:txBody>
                    <a:bodyPr/>
                    <a:lstStyle/>
                    <a:p>
                      <a:pPr algn="ctr"/>
                      <a:r>
                        <a:rPr lang="en-US" sz="1400" dirty="0" err="1" smtClean="0">
                          <a:solidFill>
                            <a:schemeClr val="tx2"/>
                          </a:solidFill>
                        </a:rPr>
                        <a:t>FOLFIRI+cetuximab</a:t>
                      </a:r>
                      <a:r>
                        <a:rPr lang="en-US" sz="1400" dirty="0" smtClean="0">
                          <a:solidFill>
                            <a:schemeClr val="tx2"/>
                          </a:solidFill>
                        </a:rPr>
                        <a:t> </a:t>
                      </a:r>
                      <a:br>
                        <a:rPr lang="en-US" sz="1400" dirty="0" smtClean="0">
                          <a:solidFill>
                            <a:schemeClr val="tx2"/>
                          </a:solidFill>
                        </a:rPr>
                      </a:br>
                      <a:r>
                        <a:rPr lang="en-US" sz="1400" dirty="0" smtClean="0">
                          <a:solidFill>
                            <a:schemeClr val="tx2"/>
                          </a:solidFill>
                        </a:rPr>
                        <a:t>(n=297)</a:t>
                      </a:r>
                      <a:endParaRPr lang="en-US" sz="1400" dirty="0">
                        <a:solidFill>
                          <a:schemeClr val="tx2"/>
                        </a:solidFill>
                      </a:endParaRPr>
                    </a:p>
                  </a:txBody>
                  <a:tcPr marL="93751" marR="937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FOLFIRI+BEV</a:t>
                      </a:r>
                      <a:br>
                        <a:rPr lang="en-US" sz="1400" dirty="0" smtClean="0">
                          <a:solidFill>
                            <a:schemeClr val="tx2"/>
                          </a:solidFill>
                        </a:rPr>
                      </a:br>
                      <a:r>
                        <a:rPr lang="en-US" sz="1400" dirty="0" smtClean="0">
                          <a:solidFill>
                            <a:schemeClr val="tx2"/>
                          </a:solidFill>
                        </a:rPr>
                        <a:t>(n=295)</a:t>
                      </a:r>
                    </a:p>
                  </a:txBody>
                  <a:tcPr marL="93751" marR="93751"/>
                </a:tc>
              </a:tr>
              <a:tr h="311876">
                <a:tc>
                  <a:txBody>
                    <a:bodyPr/>
                    <a:lstStyle/>
                    <a:p>
                      <a:pPr algn="l"/>
                      <a:r>
                        <a:rPr lang="en-US" sz="1400" dirty="0" smtClean="0"/>
                        <a:t>Male, %</a:t>
                      </a:r>
                      <a:endParaRPr lang="en-US" sz="1400" dirty="0">
                        <a:solidFill>
                          <a:schemeClr val="tx1"/>
                        </a:solidFill>
                      </a:endParaRPr>
                    </a:p>
                  </a:txBody>
                  <a:tcPr marL="93751" marR="93751"/>
                </a:tc>
                <a:tc>
                  <a:txBody>
                    <a:bodyPr/>
                    <a:lstStyle/>
                    <a:p>
                      <a:pPr algn="ctr"/>
                      <a:r>
                        <a:rPr lang="en-US" sz="1400" dirty="0" smtClean="0"/>
                        <a:t>72.1</a:t>
                      </a:r>
                      <a:endParaRPr lang="en-US" sz="1400" dirty="0">
                        <a:solidFill>
                          <a:schemeClr val="tx1"/>
                        </a:solidFill>
                      </a:endParaRPr>
                    </a:p>
                  </a:txBody>
                  <a:tcPr marL="93751" marR="93751"/>
                </a:tc>
                <a:tc>
                  <a:txBody>
                    <a:bodyPr/>
                    <a:lstStyle/>
                    <a:p>
                      <a:pPr algn="ctr"/>
                      <a:r>
                        <a:rPr lang="en-US" sz="1400" dirty="0" smtClean="0"/>
                        <a:t>66.4</a:t>
                      </a:r>
                      <a:endParaRPr lang="en-US" sz="1400" dirty="0">
                        <a:solidFill>
                          <a:schemeClr val="tx1"/>
                        </a:solidFill>
                      </a:endParaRPr>
                    </a:p>
                  </a:txBody>
                  <a:tcPr marL="93751" marR="93751"/>
                </a:tc>
              </a:tr>
              <a:tr h="992332">
                <a:tc>
                  <a:txBody>
                    <a:bodyPr/>
                    <a:lstStyle/>
                    <a:p>
                      <a:pPr algn="l"/>
                      <a:r>
                        <a:rPr lang="en-US" sz="1400" dirty="0" smtClean="0"/>
                        <a:t>Median age, years</a:t>
                      </a:r>
                    </a:p>
                    <a:p>
                      <a:pPr algn="l">
                        <a:tabLst>
                          <a:tab pos="228600" algn="l"/>
                        </a:tabLst>
                      </a:pPr>
                      <a:r>
                        <a:rPr lang="en-US" sz="1400" dirty="0" smtClean="0"/>
                        <a:t>	Age &lt;65, %</a:t>
                      </a:r>
                    </a:p>
                    <a:p>
                      <a:pPr algn="l">
                        <a:tabLst>
                          <a:tab pos="228600" algn="l"/>
                        </a:tabLst>
                      </a:pPr>
                      <a:r>
                        <a:rPr lang="en-US" sz="1400" dirty="0" smtClean="0"/>
                        <a:t>	Age ≥65, %</a:t>
                      </a:r>
                    </a:p>
                    <a:p>
                      <a:pPr algn="l">
                        <a:tabLst>
                          <a:tab pos="228600" algn="l"/>
                        </a:tabLst>
                      </a:pPr>
                      <a:r>
                        <a:rPr lang="en-US" sz="1400" dirty="0" smtClean="0"/>
                        <a:t>	Age &gt;70, %</a:t>
                      </a:r>
                      <a:endParaRPr lang="en-US" sz="1400" dirty="0">
                        <a:solidFill>
                          <a:schemeClr val="tx1"/>
                        </a:solidFill>
                      </a:endParaRPr>
                    </a:p>
                  </a:txBody>
                  <a:tcPr marL="93751" marR="93751"/>
                </a:tc>
                <a:tc>
                  <a:txBody>
                    <a:bodyPr/>
                    <a:lstStyle/>
                    <a:p>
                      <a:pPr algn="ctr"/>
                      <a:r>
                        <a:rPr lang="en-US" sz="1400" dirty="0" smtClean="0"/>
                        <a:t>64.0</a:t>
                      </a:r>
                    </a:p>
                    <a:p>
                      <a:pPr algn="ctr"/>
                      <a:r>
                        <a:rPr lang="en-US" sz="1400" dirty="0" smtClean="0"/>
                        <a:t>53.2</a:t>
                      </a:r>
                    </a:p>
                    <a:p>
                      <a:pPr algn="ctr"/>
                      <a:r>
                        <a:rPr lang="en-US" sz="1400" dirty="0" smtClean="0"/>
                        <a:t>46.8</a:t>
                      </a:r>
                    </a:p>
                    <a:p>
                      <a:pPr algn="ctr"/>
                      <a:r>
                        <a:rPr lang="en-US" sz="1400" dirty="0" smtClean="0"/>
                        <a:t>30.3</a:t>
                      </a:r>
                      <a:endParaRPr lang="en-US" sz="1400" dirty="0">
                        <a:solidFill>
                          <a:schemeClr val="tx1"/>
                        </a:solidFill>
                      </a:endParaRPr>
                    </a:p>
                  </a:txBody>
                  <a:tcPr marL="93751" marR="93751"/>
                </a:tc>
                <a:tc>
                  <a:txBody>
                    <a:bodyPr/>
                    <a:lstStyle/>
                    <a:p>
                      <a:pPr algn="ctr"/>
                      <a:r>
                        <a:rPr lang="en-US" sz="1400" dirty="0" smtClean="0"/>
                        <a:t>65.0</a:t>
                      </a:r>
                    </a:p>
                    <a:p>
                      <a:pPr algn="ctr"/>
                      <a:r>
                        <a:rPr lang="en-US" sz="1400" dirty="0" smtClean="0"/>
                        <a:t>54.2</a:t>
                      </a:r>
                    </a:p>
                    <a:p>
                      <a:pPr algn="ctr"/>
                      <a:r>
                        <a:rPr lang="en-US" sz="1400" dirty="0" smtClean="0"/>
                        <a:t>45.8</a:t>
                      </a:r>
                    </a:p>
                    <a:p>
                      <a:pPr algn="ctr"/>
                      <a:r>
                        <a:rPr lang="en-US" sz="1400" dirty="0" smtClean="0"/>
                        <a:t>23.4</a:t>
                      </a:r>
                      <a:endParaRPr lang="en-US" sz="1400" dirty="0">
                        <a:solidFill>
                          <a:schemeClr val="tx1"/>
                        </a:solidFill>
                      </a:endParaRPr>
                    </a:p>
                  </a:txBody>
                  <a:tcPr marL="93751" marR="93751"/>
                </a:tc>
              </a:tr>
              <a:tr h="992332">
                <a:tc>
                  <a:txBody>
                    <a:bodyPr/>
                    <a:lstStyle/>
                    <a:p>
                      <a:pPr algn="l"/>
                      <a:r>
                        <a:rPr lang="en-US" sz="1400" dirty="0" smtClean="0"/>
                        <a:t>ECOG PS, %</a:t>
                      </a:r>
                    </a:p>
                    <a:p>
                      <a:pPr algn="l">
                        <a:tabLst>
                          <a:tab pos="228600" algn="l"/>
                        </a:tabLst>
                      </a:pPr>
                      <a:r>
                        <a:rPr lang="en-US" sz="1400" dirty="0" smtClean="0"/>
                        <a:t>	0</a:t>
                      </a:r>
                    </a:p>
                    <a:p>
                      <a:pPr algn="l">
                        <a:tabLst>
                          <a:tab pos="228600" algn="l"/>
                        </a:tabLst>
                      </a:pPr>
                      <a:r>
                        <a:rPr lang="en-US" sz="1400" dirty="0" smtClean="0"/>
                        <a:t>	1</a:t>
                      </a:r>
                    </a:p>
                    <a:p>
                      <a:pPr algn="l">
                        <a:tabLst>
                          <a:tab pos="228600" algn="l"/>
                        </a:tabLst>
                      </a:pPr>
                      <a:r>
                        <a:rPr lang="en-US" sz="1400" dirty="0" smtClean="0"/>
                        <a:t>	2</a:t>
                      </a:r>
                      <a:endParaRPr lang="en-US" sz="1400" dirty="0">
                        <a:solidFill>
                          <a:schemeClr val="tx1"/>
                        </a:solidFill>
                      </a:endParaRPr>
                    </a:p>
                  </a:txBody>
                  <a:tcPr marL="93751" marR="93751"/>
                </a:tc>
                <a:tc>
                  <a:txBody>
                    <a:bodyPr/>
                    <a:lstStyle/>
                    <a:p>
                      <a:pPr algn="ctr"/>
                      <a:endParaRPr lang="en-US" sz="1400" dirty="0" smtClean="0"/>
                    </a:p>
                    <a:p>
                      <a:pPr algn="ctr"/>
                      <a:r>
                        <a:rPr lang="en-US" sz="1400" dirty="0" smtClean="0"/>
                        <a:t>51.9</a:t>
                      </a:r>
                    </a:p>
                    <a:p>
                      <a:pPr algn="ctr"/>
                      <a:r>
                        <a:rPr lang="en-US" sz="1400" dirty="0" smtClean="0"/>
                        <a:t>45.8</a:t>
                      </a:r>
                    </a:p>
                    <a:p>
                      <a:pPr algn="ctr"/>
                      <a:r>
                        <a:rPr lang="en-US" sz="1400" dirty="0" smtClean="0"/>
                        <a:t>2.4</a:t>
                      </a:r>
                      <a:endParaRPr lang="en-US" sz="1400" dirty="0">
                        <a:solidFill>
                          <a:schemeClr val="tx1"/>
                        </a:solidFill>
                      </a:endParaRPr>
                    </a:p>
                  </a:txBody>
                  <a:tcPr marL="93751" marR="93751"/>
                </a:tc>
                <a:tc>
                  <a:txBody>
                    <a:bodyPr/>
                    <a:lstStyle/>
                    <a:p>
                      <a:pPr algn="ctr"/>
                      <a:endParaRPr lang="en-US" sz="1400" dirty="0" smtClean="0"/>
                    </a:p>
                    <a:p>
                      <a:pPr algn="ctr"/>
                      <a:r>
                        <a:rPr lang="en-US" sz="1400" dirty="0" smtClean="0"/>
                        <a:t>53.6</a:t>
                      </a:r>
                    </a:p>
                    <a:p>
                      <a:pPr algn="ctr"/>
                      <a:r>
                        <a:rPr lang="en-US" sz="1400" dirty="0" smtClean="0"/>
                        <a:t>45.1</a:t>
                      </a:r>
                    </a:p>
                    <a:p>
                      <a:pPr algn="ctr"/>
                      <a:r>
                        <a:rPr lang="en-US" sz="1400" dirty="0" smtClean="0"/>
                        <a:t>1.4</a:t>
                      </a:r>
                      <a:endParaRPr lang="en-US" sz="1400" dirty="0" smtClean="0">
                        <a:solidFill>
                          <a:schemeClr val="tx1"/>
                        </a:solidFill>
                      </a:endParaRPr>
                    </a:p>
                  </a:txBody>
                  <a:tcPr marL="93751" marR="93751"/>
                </a:tc>
              </a:tr>
              <a:tr h="992332">
                <a:tc>
                  <a:txBody>
                    <a:bodyPr/>
                    <a:lstStyle/>
                    <a:p>
                      <a:pPr algn="l"/>
                      <a:r>
                        <a:rPr lang="en-US" sz="1400" dirty="0" smtClean="0"/>
                        <a:t>Site of primary </a:t>
                      </a:r>
                      <a:r>
                        <a:rPr lang="en-US" sz="1400" dirty="0" err="1" smtClean="0"/>
                        <a:t>tumour</a:t>
                      </a:r>
                      <a:r>
                        <a:rPr lang="en-US" sz="1400" dirty="0" smtClean="0"/>
                        <a:t>, %</a:t>
                      </a:r>
                    </a:p>
                    <a:p>
                      <a:pPr algn="l">
                        <a:tabLst>
                          <a:tab pos="228600" algn="l"/>
                        </a:tabLst>
                      </a:pPr>
                      <a:r>
                        <a:rPr lang="en-US" sz="1400" dirty="0" smtClean="0"/>
                        <a:t>	Colon</a:t>
                      </a:r>
                    </a:p>
                    <a:p>
                      <a:pPr algn="l">
                        <a:tabLst>
                          <a:tab pos="228600" algn="l"/>
                        </a:tabLst>
                      </a:pPr>
                      <a:r>
                        <a:rPr lang="en-US" sz="1400" dirty="0" smtClean="0"/>
                        <a:t>	Rectum</a:t>
                      </a:r>
                    </a:p>
                    <a:p>
                      <a:pPr algn="l">
                        <a:tabLst>
                          <a:tab pos="228600" algn="l"/>
                        </a:tabLst>
                      </a:pPr>
                      <a:r>
                        <a:rPr lang="en-US" sz="1400" dirty="0" smtClean="0"/>
                        <a:t>	</a:t>
                      </a:r>
                      <a:r>
                        <a:rPr lang="en-US" sz="1400" dirty="0" err="1" smtClean="0"/>
                        <a:t>Colon+rectum</a:t>
                      </a:r>
                      <a:endParaRPr lang="en-US" sz="1400" dirty="0">
                        <a:solidFill>
                          <a:schemeClr val="tx1"/>
                        </a:solidFill>
                      </a:endParaRPr>
                    </a:p>
                  </a:txBody>
                  <a:tcPr marL="93751" marR="93751"/>
                </a:tc>
                <a:tc>
                  <a:txBody>
                    <a:bodyPr/>
                    <a:lstStyle/>
                    <a:p>
                      <a:pPr algn="ctr"/>
                      <a:endParaRPr lang="en-US" sz="1400" dirty="0" smtClean="0"/>
                    </a:p>
                    <a:p>
                      <a:pPr algn="ctr"/>
                      <a:r>
                        <a:rPr lang="en-US" sz="1400" dirty="0" smtClean="0"/>
                        <a:t>56.6</a:t>
                      </a:r>
                    </a:p>
                    <a:p>
                      <a:pPr algn="ctr"/>
                      <a:r>
                        <a:rPr lang="en-US" sz="1400" dirty="0" smtClean="0"/>
                        <a:t>38.7</a:t>
                      </a:r>
                    </a:p>
                    <a:p>
                      <a:pPr algn="ctr"/>
                      <a:r>
                        <a:rPr lang="en-US" sz="1400" dirty="0" smtClean="0"/>
                        <a:t>3.0</a:t>
                      </a:r>
                      <a:endParaRPr lang="en-US" sz="1400" dirty="0">
                        <a:solidFill>
                          <a:schemeClr val="tx1"/>
                        </a:solidFill>
                      </a:endParaRPr>
                    </a:p>
                  </a:txBody>
                  <a:tcPr marL="93751" marR="93751"/>
                </a:tc>
                <a:tc>
                  <a:txBody>
                    <a:bodyPr/>
                    <a:lstStyle/>
                    <a:p>
                      <a:pPr algn="ctr"/>
                      <a:endParaRPr lang="en-US" sz="1400" dirty="0" smtClean="0"/>
                    </a:p>
                    <a:p>
                      <a:pPr algn="ctr"/>
                      <a:r>
                        <a:rPr lang="en-US" sz="1400" dirty="0" smtClean="0"/>
                        <a:t>60.0</a:t>
                      </a:r>
                    </a:p>
                    <a:p>
                      <a:pPr algn="ctr"/>
                      <a:r>
                        <a:rPr lang="en-US" sz="1400" dirty="0" smtClean="0"/>
                        <a:t>35.9</a:t>
                      </a:r>
                    </a:p>
                    <a:p>
                      <a:pPr algn="ctr"/>
                      <a:r>
                        <a:rPr lang="en-US" sz="1400" dirty="0" smtClean="0"/>
                        <a:t>4.1</a:t>
                      </a:r>
                      <a:endParaRPr lang="en-US" sz="1400" dirty="0">
                        <a:solidFill>
                          <a:schemeClr val="tx1"/>
                        </a:solidFill>
                      </a:endParaRPr>
                    </a:p>
                  </a:txBody>
                  <a:tcPr marL="93751" marR="93751"/>
                </a:tc>
              </a:tr>
              <a:tr h="538695">
                <a:tc>
                  <a:txBody>
                    <a:bodyPr/>
                    <a:lstStyle/>
                    <a:p>
                      <a:pPr algn="l"/>
                      <a:r>
                        <a:rPr lang="en-US" sz="1400" dirty="0" smtClean="0"/>
                        <a:t>Liver metastasis,</a:t>
                      </a:r>
                      <a:r>
                        <a:rPr lang="en-US" sz="1400" baseline="0" dirty="0" smtClean="0"/>
                        <a:t> %</a:t>
                      </a:r>
                    </a:p>
                    <a:p>
                      <a:pPr algn="l">
                        <a:tabLst>
                          <a:tab pos="228600" algn="l"/>
                        </a:tabLst>
                      </a:pPr>
                      <a:r>
                        <a:rPr lang="en-US" sz="1400" baseline="0" dirty="0" smtClean="0"/>
                        <a:t>	Yes</a:t>
                      </a:r>
                      <a:endParaRPr lang="en-US" sz="1400" dirty="0">
                        <a:solidFill>
                          <a:schemeClr val="tx1"/>
                        </a:solidFill>
                      </a:endParaRPr>
                    </a:p>
                  </a:txBody>
                  <a:tcPr marL="93751" marR="93751"/>
                </a:tc>
                <a:tc>
                  <a:txBody>
                    <a:bodyPr/>
                    <a:lstStyle/>
                    <a:p>
                      <a:pPr algn="ctr"/>
                      <a:endParaRPr lang="en-US" sz="1400" dirty="0" smtClean="0"/>
                    </a:p>
                    <a:p>
                      <a:pPr algn="ctr"/>
                      <a:r>
                        <a:rPr lang="en-US" sz="1400" dirty="0" smtClean="0"/>
                        <a:t>31.3</a:t>
                      </a:r>
                      <a:endParaRPr lang="en-US" sz="1400" dirty="0">
                        <a:solidFill>
                          <a:schemeClr val="tx1"/>
                        </a:solidFill>
                      </a:endParaRPr>
                    </a:p>
                  </a:txBody>
                  <a:tcPr marL="93751" marR="93751"/>
                </a:tc>
                <a:tc>
                  <a:txBody>
                    <a:bodyPr/>
                    <a:lstStyle/>
                    <a:p>
                      <a:pPr algn="ctr"/>
                      <a:endParaRPr lang="en-US" sz="1400" dirty="0" smtClean="0"/>
                    </a:p>
                    <a:p>
                      <a:pPr algn="ctr"/>
                      <a:r>
                        <a:rPr lang="en-US" sz="1400" dirty="0" smtClean="0"/>
                        <a:t>31.9</a:t>
                      </a:r>
                      <a:endParaRPr lang="en-US" sz="1400" dirty="0">
                        <a:solidFill>
                          <a:schemeClr val="tx1"/>
                        </a:solidFill>
                      </a:endParaRPr>
                    </a:p>
                  </a:txBody>
                  <a:tcPr marL="93751" marR="93751"/>
                </a:tc>
              </a:tr>
            </a:tbl>
          </a:graphicData>
        </a:graphic>
      </p:graphicFrame>
      <p:sp>
        <p:nvSpPr>
          <p:cNvPr id="4" name="Text Placeholder 3"/>
          <p:cNvSpPr>
            <a:spLocks noGrp="1"/>
          </p:cNvSpPr>
          <p:nvPr>
            <p:ph type="body" sz="quarter" idx="11"/>
          </p:nvPr>
        </p:nvSpPr>
        <p:spPr/>
        <p:txBody>
          <a:bodyPr/>
          <a:lstStyle/>
          <a:p>
            <a:r>
              <a:rPr lang="en-US" sz="1100" smtClean="0"/>
              <a:t>Stintzing et al. J Clin Oncol 2013; 31 (suppl; abstr LBA3506) </a:t>
            </a:r>
            <a:endParaRPr lang="en-US" sz="1100" dirty="0"/>
          </a:p>
        </p:txBody>
      </p:sp>
      <p:sp>
        <p:nvSpPr>
          <p:cNvPr id="9" name="Content Placeholder 2"/>
          <p:cNvSpPr txBox="1">
            <a:spLocks/>
          </p:cNvSpPr>
          <p:nvPr/>
        </p:nvSpPr>
        <p:spPr bwMode="auto">
          <a:xfrm>
            <a:off x="228600" y="1320800"/>
            <a:ext cx="8686800" cy="48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sz="1600" dirty="0" smtClean="0"/>
              <a:t>Key results</a:t>
            </a:r>
          </a:p>
        </p:txBody>
      </p:sp>
    </p:spTree>
    <p:extLst>
      <p:ext uri="{BB962C8B-B14F-4D97-AF65-F5344CB8AC3E}">
        <p14:creationId xmlns:p14="http://schemas.microsoft.com/office/powerpoint/2010/main" val="36762855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1800" dirty="0" smtClean="0"/>
              <a:t>O-0001: Phase </a:t>
            </a:r>
            <a:r>
              <a:rPr lang="en-NZ" sz="1800" dirty="0"/>
              <a:t>III </a:t>
            </a:r>
            <a:r>
              <a:rPr lang="en-NZ" sz="1800" dirty="0" smtClean="0"/>
              <a:t>trial </a:t>
            </a:r>
            <a:r>
              <a:rPr lang="en-NZ" sz="1800" dirty="0"/>
              <a:t>(MPACT) of </a:t>
            </a:r>
            <a:r>
              <a:rPr lang="en-NZ" sz="1800" dirty="0" smtClean="0"/>
              <a:t>weekly nab-paclitaxel plus gemcitabine in metastatic pancreatic cancer: influence of prognostic factors on survival </a:t>
            </a:r>
            <a:br>
              <a:rPr lang="en-NZ" sz="1800" dirty="0" smtClean="0"/>
            </a:br>
            <a:r>
              <a:rPr lang="en-NZ" sz="1800" dirty="0" smtClean="0"/>
              <a:t>– </a:t>
            </a:r>
            <a:r>
              <a:rPr lang="en-NZ" sz="1800" i="1" dirty="0" err="1" smtClean="0"/>
              <a:t>Tabernero</a:t>
            </a:r>
            <a:r>
              <a:rPr lang="en-NZ" sz="1800" i="1" dirty="0" smtClean="0"/>
              <a:t> J et al</a:t>
            </a:r>
            <a:endParaRPr lang="en-GB" sz="1800" i="1" dirty="0"/>
          </a:p>
        </p:txBody>
      </p:sp>
      <p:sp>
        <p:nvSpPr>
          <p:cNvPr id="3" name="Content Placeholder 2"/>
          <p:cNvSpPr>
            <a:spLocks noGrp="1"/>
          </p:cNvSpPr>
          <p:nvPr>
            <p:ph idx="1"/>
          </p:nvPr>
        </p:nvSpPr>
        <p:spPr>
          <a:xfrm>
            <a:off x="228600" y="1320800"/>
            <a:ext cx="8686800" cy="4542118"/>
          </a:xfrm>
        </p:spPr>
        <p:txBody>
          <a:bodyPr/>
          <a:lstStyle/>
          <a:p>
            <a:pPr>
              <a:spcBef>
                <a:spcPts val="0"/>
              </a:spcBef>
              <a:spcAft>
                <a:spcPts val="600"/>
              </a:spcAft>
            </a:pPr>
            <a:r>
              <a:rPr lang="en-NZ" sz="1800" b="1" dirty="0" smtClean="0"/>
              <a:t>Conclusions</a:t>
            </a:r>
          </a:p>
          <a:p>
            <a:pPr lvl="1">
              <a:spcBef>
                <a:spcPts val="0"/>
              </a:spcBef>
              <a:spcAft>
                <a:spcPts val="600"/>
              </a:spcAft>
            </a:pPr>
            <a:r>
              <a:rPr lang="en-US" sz="1800" b="1" dirty="0" smtClean="0"/>
              <a:t>While baseline CA19-9 was not an independent predictor, the most important predictors of survival for patients with metastatic pancreatic cancer in the MPACT trial were </a:t>
            </a:r>
            <a:r>
              <a:rPr lang="en-US" sz="1800" b="1" spc="-10" dirty="0" smtClean="0"/>
              <a:t>KPS, presence </a:t>
            </a:r>
            <a:r>
              <a:rPr lang="en-US" sz="1800" b="1" spc="-10" dirty="0"/>
              <a:t>of liver </a:t>
            </a:r>
            <a:r>
              <a:rPr lang="en-US" sz="1800" b="1" spc="-10" dirty="0" smtClean="0"/>
              <a:t>metastases, age, region and number </a:t>
            </a:r>
            <a:r>
              <a:rPr lang="en-US" sz="1800" b="1" spc="-10" dirty="0"/>
              <a:t>of metastatic sites </a:t>
            </a:r>
            <a:endParaRPr lang="en-US" sz="1800" b="1" spc="-10" dirty="0" smtClean="0"/>
          </a:p>
          <a:p>
            <a:pPr lvl="2">
              <a:spcBef>
                <a:spcPts val="0"/>
              </a:spcBef>
              <a:spcAft>
                <a:spcPts val="600"/>
              </a:spcAft>
            </a:pPr>
            <a:r>
              <a:rPr lang="en-NZ" sz="1800" b="1" dirty="0"/>
              <a:t>KPS </a:t>
            </a:r>
            <a:r>
              <a:rPr lang="en-NZ" sz="1800" b="1" dirty="0" smtClean="0"/>
              <a:t>70–80, </a:t>
            </a:r>
            <a:r>
              <a:rPr lang="en-NZ" sz="1800" b="1" dirty="0"/>
              <a:t>presence of liver </a:t>
            </a:r>
            <a:r>
              <a:rPr lang="en-NZ" sz="1800" b="1" dirty="0" smtClean="0"/>
              <a:t>metastases, </a:t>
            </a:r>
            <a:r>
              <a:rPr lang="en-NZ" sz="1800" b="1" dirty="0"/>
              <a:t>age </a:t>
            </a:r>
            <a:r>
              <a:rPr lang="en-NZ" sz="1800" b="1" dirty="0" smtClean="0"/>
              <a:t>≥65 years and the region </a:t>
            </a:r>
            <a:r>
              <a:rPr lang="en-NZ" sz="1800" b="1" dirty="0"/>
              <a:t>of </a:t>
            </a:r>
            <a:r>
              <a:rPr lang="en-NZ" sz="1800" b="1" dirty="0" smtClean="0"/>
              <a:t>Australia were significant </a:t>
            </a:r>
            <a:r>
              <a:rPr lang="en-NZ" sz="1800" b="1" dirty="0"/>
              <a:t>predictors of worse PFS</a:t>
            </a:r>
            <a:endParaRPr lang="en-US" sz="1800" b="1" dirty="0" smtClean="0"/>
          </a:p>
          <a:p>
            <a:pPr lvl="1">
              <a:spcBef>
                <a:spcPts val="0"/>
              </a:spcBef>
              <a:spcAft>
                <a:spcPts val="600"/>
              </a:spcAft>
            </a:pPr>
            <a:r>
              <a:rPr lang="en-NZ" sz="1800" b="1" dirty="0" smtClean="0"/>
              <a:t>Treatment </a:t>
            </a:r>
            <a:r>
              <a:rPr lang="en-NZ" sz="1800" b="1" dirty="0"/>
              <a:t>with </a:t>
            </a:r>
            <a:r>
              <a:rPr lang="en-NZ" sz="1800" b="1" dirty="0" err="1" smtClean="0"/>
              <a:t>nab-paclitaxel+gemcitabine</a:t>
            </a:r>
            <a:r>
              <a:rPr lang="en-NZ" sz="1800" b="1" dirty="0" smtClean="0"/>
              <a:t> </a:t>
            </a:r>
            <a:r>
              <a:rPr lang="en-NZ" sz="1800" b="1" dirty="0"/>
              <a:t>remained an independent, highly significant predictor of improved survival </a:t>
            </a:r>
            <a:r>
              <a:rPr lang="en-NZ" sz="1800" b="1" dirty="0" smtClean="0"/>
              <a:t>and </a:t>
            </a:r>
            <a:r>
              <a:rPr lang="en-NZ" sz="1800" b="1" dirty="0"/>
              <a:t>disease progression </a:t>
            </a:r>
            <a:r>
              <a:rPr lang="en-NZ" sz="1800" b="1" dirty="0" smtClean="0"/>
              <a:t>in metastatic pancreatic cancer even after correcting for known prognostic factors</a:t>
            </a:r>
            <a:endParaRPr lang="en-US" sz="1800" b="1" dirty="0" smtClean="0"/>
          </a:p>
        </p:txBody>
      </p:sp>
      <p:sp>
        <p:nvSpPr>
          <p:cNvPr id="7" name="Text Placeholder 3"/>
          <p:cNvSpPr>
            <a:spLocks noGrp="1"/>
          </p:cNvSpPr>
          <p:nvPr>
            <p:ph type="body" sz="quarter" idx="11"/>
          </p:nvPr>
        </p:nvSpPr>
        <p:spPr>
          <a:xfrm>
            <a:off x="4581948" y="6387784"/>
            <a:ext cx="4336143" cy="307975"/>
          </a:xfrm>
        </p:spPr>
        <p:txBody>
          <a:bodyPr/>
          <a:lstStyle/>
          <a:p>
            <a:r>
              <a:rPr lang="en-GB" sz="1100" dirty="0" err="1" smtClean="0"/>
              <a:t>Tabernero</a:t>
            </a:r>
            <a:r>
              <a:rPr lang="en-GB" sz="1100" dirty="0" smtClean="0"/>
              <a:t> et </a:t>
            </a:r>
            <a:r>
              <a:rPr lang="en-GB" sz="1100" dirty="0"/>
              <a:t>al. Ann </a:t>
            </a:r>
            <a:r>
              <a:rPr lang="en-GB" sz="1100" dirty="0" err="1"/>
              <a:t>Oncol</a:t>
            </a:r>
            <a:r>
              <a:rPr lang="en-GB" sz="1100" dirty="0"/>
              <a:t> 2013; 24 (</a:t>
            </a:r>
            <a:r>
              <a:rPr lang="en-GB" sz="1100" dirty="0" err="1"/>
              <a:t>suppl</a:t>
            </a:r>
            <a:r>
              <a:rPr lang="en-GB" sz="1100" dirty="0"/>
              <a:t>; </a:t>
            </a:r>
            <a:r>
              <a:rPr lang="en-GB" sz="1100" dirty="0" err="1" smtClean="0"/>
              <a:t>abstr</a:t>
            </a:r>
            <a:r>
              <a:rPr lang="en-GB" sz="1100" dirty="0" smtClean="0"/>
              <a:t> O-0001)</a:t>
            </a:r>
            <a:endParaRPr lang="en-GB" sz="1100" dirty="0"/>
          </a:p>
        </p:txBody>
      </p:sp>
    </p:spTree>
    <p:extLst>
      <p:ext uri="{BB962C8B-B14F-4D97-AF65-F5344CB8AC3E}">
        <p14:creationId xmlns:p14="http://schemas.microsoft.com/office/powerpoint/2010/main" val="2999415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4008: </a:t>
            </a:r>
            <a:r>
              <a:rPr lang="en-GB" sz="1800" dirty="0" smtClean="0"/>
              <a:t>JASPAC 01: Randomized phase III trial of adjuvant chemotherapy with gemcitabine versus S-1 for patients with resected pancreatic cancer </a:t>
            </a:r>
            <a:br>
              <a:rPr lang="en-GB" sz="1800" dirty="0" smtClean="0"/>
            </a:br>
            <a:r>
              <a:rPr lang="en-US" sz="1800" dirty="0" smtClean="0"/>
              <a:t>– </a:t>
            </a:r>
            <a:r>
              <a:rPr lang="en-US" sz="1800" i="1" dirty="0" err="1" smtClean="0"/>
              <a:t>Fukutomi</a:t>
            </a:r>
            <a:r>
              <a:rPr lang="en-US" sz="1800" i="1" dirty="0" smtClean="0"/>
              <a:t> A et al</a:t>
            </a:r>
            <a:endParaRPr lang="en-US" sz="1800" i="1" dirty="0"/>
          </a:p>
        </p:txBody>
      </p:sp>
      <p:sp>
        <p:nvSpPr>
          <p:cNvPr id="3" name="Content Placeholder 2"/>
          <p:cNvSpPr>
            <a:spLocks noGrp="1"/>
          </p:cNvSpPr>
          <p:nvPr>
            <p:ph idx="1"/>
          </p:nvPr>
        </p:nvSpPr>
        <p:spPr>
          <a:xfrm>
            <a:off x="228600" y="1320800"/>
            <a:ext cx="8686800" cy="1668395"/>
          </a:xfrm>
        </p:spPr>
        <p:txBody>
          <a:bodyPr/>
          <a:lstStyle/>
          <a:p>
            <a:r>
              <a:rPr lang="en-US" sz="1800" dirty="0" smtClean="0"/>
              <a:t>Study objective</a:t>
            </a:r>
          </a:p>
          <a:p>
            <a:pPr lvl="1"/>
            <a:r>
              <a:rPr lang="en-US" sz="1800" dirty="0" smtClean="0"/>
              <a:t>T</a:t>
            </a:r>
            <a:r>
              <a:rPr lang="en-GB" sz="1800" dirty="0" smtClean="0"/>
              <a:t>o investigate non-inferiority of S-1 to gemcitabine on OS as adjuvant chemotherapy for resected pancreatic cancer in a Phase III study</a:t>
            </a:r>
            <a:endParaRPr lang="en-US" sz="1800" dirty="0" smtClean="0"/>
          </a:p>
        </p:txBody>
      </p:sp>
      <p:sp>
        <p:nvSpPr>
          <p:cNvPr id="4" name="Text Placeholder 3"/>
          <p:cNvSpPr>
            <a:spLocks noGrp="1"/>
          </p:cNvSpPr>
          <p:nvPr>
            <p:ph type="body" sz="quarter" idx="11"/>
          </p:nvPr>
        </p:nvSpPr>
        <p:spPr/>
        <p:txBody>
          <a:bodyPr/>
          <a:lstStyle/>
          <a:p>
            <a:r>
              <a:rPr lang="en-US" sz="1100" dirty="0" err="1" smtClean="0"/>
              <a:t>Fukutomi</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4008) </a:t>
            </a:r>
            <a:endParaRPr lang="en-US" sz="1100" dirty="0"/>
          </a:p>
        </p:txBody>
      </p:sp>
      <p:sp>
        <p:nvSpPr>
          <p:cNvPr id="7" name="Oval 14"/>
          <p:cNvSpPr>
            <a:spLocks noChangeArrowheads="1"/>
          </p:cNvSpPr>
          <p:nvPr/>
        </p:nvSpPr>
        <p:spPr bwMode="auto">
          <a:xfrm>
            <a:off x="3400460" y="3524042"/>
            <a:ext cx="583595" cy="584200"/>
          </a:xfrm>
          <a:prstGeom prst="ellipse">
            <a:avLst/>
          </a:prstGeom>
          <a:noFill/>
          <a:ln w="28575">
            <a:solidFill>
              <a:schemeClr val="bg1"/>
            </a:solidFill>
            <a:round/>
            <a:headEnd/>
            <a:tailEnd/>
          </a:ln>
        </p:spPr>
        <p:txBody>
          <a:bodyPr wrap="none" anchor="ctr"/>
          <a:lstStyle/>
          <a:p>
            <a:pPr algn="ctr">
              <a:lnSpc>
                <a:spcPct val="80000"/>
              </a:lnSpc>
            </a:pPr>
            <a:r>
              <a:rPr lang="en-GB" altLang="zh-CN" sz="2400" b="1" dirty="0" smtClean="0">
                <a:solidFill>
                  <a:schemeClr val="bg1"/>
                </a:solidFill>
                <a:ea typeface="SimSun" pitchFamily="2" charset="-122"/>
              </a:rPr>
              <a:t>R</a:t>
            </a:r>
            <a:br>
              <a:rPr lang="en-GB" altLang="zh-CN" sz="2400" b="1" dirty="0" smtClean="0">
                <a:solidFill>
                  <a:schemeClr val="bg1"/>
                </a:solidFill>
                <a:ea typeface="SimSun" pitchFamily="2" charset="-122"/>
              </a:rPr>
            </a:br>
            <a:r>
              <a:rPr lang="en-GB" altLang="zh-CN" sz="1600" b="1" dirty="0" smtClean="0">
                <a:solidFill>
                  <a:schemeClr val="bg1"/>
                </a:solidFill>
                <a:ea typeface="SimSun" pitchFamily="2" charset="-122"/>
              </a:rPr>
              <a:t>1:1</a:t>
            </a:r>
            <a:endParaRPr lang="en-GB" altLang="zh-CN" sz="2400" b="1" dirty="0">
              <a:solidFill>
                <a:schemeClr val="bg1"/>
              </a:solidFill>
              <a:ea typeface="SimSun" pitchFamily="2" charset="-122"/>
            </a:endParaRPr>
          </a:p>
        </p:txBody>
      </p:sp>
      <p:cxnSp>
        <p:nvCxnSpPr>
          <p:cNvPr id="8" name="AutoShape 15"/>
          <p:cNvCxnSpPr>
            <a:cxnSpLocks noChangeShapeType="1"/>
            <a:stCxn id="7" idx="0"/>
            <a:endCxn id="18" idx="1"/>
          </p:cNvCxnSpPr>
          <p:nvPr/>
        </p:nvCxnSpPr>
        <p:spPr bwMode="auto">
          <a:xfrm rot="5400000" flipH="1" flipV="1">
            <a:off x="3828863" y="2761171"/>
            <a:ext cx="626267" cy="899477"/>
          </a:xfrm>
          <a:prstGeom prst="bentConnector2">
            <a:avLst/>
          </a:prstGeom>
          <a:noFill/>
          <a:ln w="38100">
            <a:solidFill>
              <a:schemeClr val="bg1"/>
            </a:solidFill>
            <a:miter lim="800000"/>
            <a:headEnd/>
            <a:tailEnd type="triangle" w="med" len="med"/>
          </a:ln>
        </p:spPr>
      </p:cxnSp>
      <p:cxnSp>
        <p:nvCxnSpPr>
          <p:cNvPr id="9" name="AutoShape 16"/>
          <p:cNvCxnSpPr>
            <a:cxnSpLocks noChangeShapeType="1"/>
            <a:stCxn id="7" idx="4"/>
            <a:endCxn id="17" idx="1"/>
          </p:cNvCxnSpPr>
          <p:nvPr/>
        </p:nvCxnSpPr>
        <p:spPr bwMode="auto">
          <a:xfrm rot="16200000" flipH="1">
            <a:off x="3832037" y="3968462"/>
            <a:ext cx="619919" cy="899477"/>
          </a:xfrm>
          <a:prstGeom prst="bentConnector2">
            <a:avLst/>
          </a:prstGeom>
          <a:noFill/>
          <a:ln w="38100">
            <a:solidFill>
              <a:schemeClr val="bg1"/>
            </a:solidFill>
            <a:miter lim="800000"/>
            <a:headEnd/>
            <a:tailEnd type="triangle" w="med" len="med"/>
          </a:ln>
        </p:spPr>
      </p:cxnSp>
      <p:sp>
        <p:nvSpPr>
          <p:cNvPr id="12" name="Content Placeholder 26"/>
          <p:cNvSpPr txBox="1">
            <a:spLocks/>
          </p:cNvSpPr>
          <p:nvPr/>
        </p:nvSpPr>
        <p:spPr bwMode="auto">
          <a:xfrm>
            <a:off x="5241431" y="3382622"/>
            <a:ext cx="3044825"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spcBef>
                <a:spcPts val="0"/>
              </a:spcBef>
              <a:spcAft>
                <a:spcPts val="400"/>
              </a:spcAft>
              <a:buFont typeface="Arial" pitchFamily="34" charset="0"/>
              <a:buChar char="•"/>
              <a:defRPr/>
            </a:pPr>
            <a:r>
              <a:rPr lang="en-GB" sz="1400" dirty="0" smtClean="0">
                <a:latin typeface="+mn-lt"/>
              </a:rPr>
              <a:t>Institution, residual tumour status (R0 / R1), nodal status (N0 / N1)</a:t>
            </a:r>
            <a:endParaRPr lang="en-GB" sz="1400" dirty="0">
              <a:latin typeface="+mn-lt"/>
            </a:endParaRPr>
          </a:p>
        </p:txBody>
      </p:sp>
      <p:cxnSp>
        <p:nvCxnSpPr>
          <p:cNvPr id="13" name="AutoShape 19"/>
          <p:cNvCxnSpPr>
            <a:cxnSpLocks noChangeShapeType="1"/>
            <a:stCxn id="16" idx="3"/>
            <a:endCxn id="7" idx="2"/>
          </p:cNvCxnSpPr>
          <p:nvPr/>
        </p:nvCxnSpPr>
        <p:spPr bwMode="auto">
          <a:xfrm>
            <a:off x="2966135" y="3815485"/>
            <a:ext cx="434325" cy="657"/>
          </a:xfrm>
          <a:prstGeom prst="straightConnector1">
            <a:avLst/>
          </a:prstGeom>
          <a:noFill/>
          <a:ln w="38100">
            <a:solidFill>
              <a:schemeClr val="bg1"/>
            </a:solidFill>
            <a:round/>
            <a:headEnd/>
            <a:tailEnd type="triangle" w="med" len="med"/>
          </a:ln>
        </p:spPr>
      </p:cxnSp>
      <p:sp>
        <p:nvSpPr>
          <p:cNvPr id="16" name="AutoShape 9"/>
          <p:cNvSpPr>
            <a:spLocks noChangeArrowheads="1"/>
          </p:cNvSpPr>
          <p:nvPr/>
        </p:nvSpPr>
        <p:spPr bwMode="auto">
          <a:xfrm>
            <a:off x="614095" y="2989208"/>
            <a:ext cx="2352040" cy="1652554"/>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sz="1400" dirty="0" smtClean="0">
                <a:solidFill>
                  <a:schemeClr val="tx2"/>
                </a:solidFill>
                <a:ea typeface="SimSun" pitchFamily="2" charset="-122"/>
              </a:rPr>
              <a:t>Patients with resected pancreatic cancer</a:t>
            </a:r>
            <a:endParaRPr lang="en-GB" altLang="zh-CN" sz="1400" dirty="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NZ" altLang="zh-CN" sz="1400" dirty="0" smtClean="0">
                <a:solidFill>
                  <a:schemeClr val="tx2"/>
                </a:solidFill>
                <a:ea typeface="SimSun" pitchFamily="2" charset="-122"/>
              </a:rPr>
              <a:t>ECOG </a:t>
            </a:r>
            <a:r>
              <a:rPr lang="en-NZ" altLang="zh-CN" sz="1400" dirty="0">
                <a:solidFill>
                  <a:schemeClr val="tx2"/>
                </a:solidFill>
                <a:ea typeface="SimSun" pitchFamily="2" charset="-122"/>
              </a:rPr>
              <a:t>PS </a:t>
            </a:r>
            <a:r>
              <a:rPr lang="en-NZ" altLang="zh-CN" sz="1400" dirty="0" smtClean="0">
                <a:solidFill>
                  <a:schemeClr val="tx2"/>
                </a:solidFill>
                <a:ea typeface="SimSun" pitchFamily="2" charset="-122"/>
              </a:rPr>
              <a:t>0–1 </a:t>
            </a:r>
          </a:p>
          <a:p>
            <a:pPr marL="180975" indent="-180975" defTabSz="892175" eaLnBrk="0" hangingPunct="0">
              <a:spcAft>
                <a:spcPct val="30000"/>
              </a:spcAft>
              <a:buFont typeface="Arial" pitchFamily="34" charset="0"/>
              <a:buChar char="•"/>
            </a:pPr>
            <a:r>
              <a:rPr lang="en-NZ" altLang="zh-CN" sz="1400" dirty="0" smtClean="0">
                <a:solidFill>
                  <a:schemeClr val="tx2"/>
                </a:solidFill>
                <a:ea typeface="SimSun" pitchFamily="2" charset="-122"/>
              </a:rPr>
              <a:t>Adequate </a:t>
            </a:r>
            <a:r>
              <a:rPr lang="en-NZ" altLang="zh-CN" sz="1400" dirty="0">
                <a:solidFill>
                  <a:schemeClr val="tx2"/>
                </a:solidFill>
                <a:ea typeface="SimSun" pitchFamily="2" charset="-122"/>
              </a:rPr>
              <a:t>organ </a:t>
            </a:r>
            <a:r>
              <a:rPr lang="en-NZ" altLang="zh-CN" sz="1400" dirty="0" smtClean="0">
                <a:solidFill>
                  <a:schemeClr val="tx2"/>
                </a:solidFill>
                <a:ea typeface="SimSun" pitchFamily="2" charset="-122"/>
              </a:rPr>
              <a:t>function</a:t>
            </a:r>
          </a:p>
          <a:p>
            <a:pPr defTabSz="892175" eaLnBrk="0" hangingPunct="0">
              <a:spcAft>
                <a:spcPct val="30000"/>
              </a:spcAft>
            </a:pPr>
            <a:r>
              <a:rPr lang="en-NZ" altLang="zh-CN" sz="1400" dirty="0" smtClean="0">
                <a:solidFill>
                  <a:schemeClr val="tx2"/>
                </a:solidFill>
                <a:ea typeface="SimSun" pitchFamily="2" charset="-122"/>
              </a:rPr>
              <a:t>(n=385)</a:t>
            </a:r>
          </a:p>
        </p:txBody>
      </p:sp>
      <p:sp>
        <p:nvSpPr>
          <p:cNvPr id="17" name="AutoShape 12"/>
          <p:cNvSpPr>
            <a:spLocks noChangeArrowheads="1"/>
          </p:cNvSpPr>
          <p:nvPr/>
        </p:nvSpPr>
        <p:spPr bwMode="auto">
          <a:xfrm>
            <a:off x="4591735" y="4317793"/>
            <a:ext cx="3505576"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ea typeface="SimSun" pitchFamily="2" charset="-122"/>
              </a:rPr>
              <a:t>Gemcitabine </a:t>
            </a:r>
            <a:r>
              <a:rPr lang="en-GB" altLang="zh-CN" sz="1400" dirty="0">
                <a:ea typeface="SimSun" pitchFamily="2" charset="-122"/>
              </a:rPr>
              <a:t>1000 </a:t>
            </a:r>
            <a:r>
              <a:rPr lang="en-GB" altLang="zh-CN" sz="1400" dirty="0" smtClean="0">
                <a:ea typeface="SimSun" pitchFamily="2" charset="-122"/>
              </a:rPr>
              <a:t>mg/m</a:t>
            </a:r>
            <a:r>
              <a:rPr lang="en-GB" altLang="zh-CN" sz="1400" baseline="30000" dirty="0" smtClean="0">
                <a:ea typeface="SimSun" pitchFamily="2" charset="-122"/>
              </a:rPr>
              <a:t>2</a:t>
            </a:r>
            <a:r>
              <a:rPr lang="en-GB" altLang="zh-CN" sz="1400" dirty="0" smtClean="0">
                <a:ea typeface="SimSun" pitchFamily="2" charset="-122"/>
              </a:rPr>
              <a:t> iv </a:t>
            </a:r>
            <a:r>
              <a:rPr lang="en-NZ" altLang="zh-CN" sz="1400" dirty="0" smtClean="0">
                <a:ea typeface="SimSun" pitchFamily="2" charset="-122"/>
              </a:rPr>
              <a:t>d1</a:t>
            </a:r>
            <a:r>
              <a:rPr lang="en-NZ" altLang="zh-CN" sz="1400" dirty="0">
                <a:ea typeface="SimSun" pitchFamily="2" charset="-122"/>
              </a:rPr>
              <a:t>, 8, </a:t>
            </a:r>
            <a:r>
              <a:rPr lang="en-NZ" altLang="zh-CN" sz="1400" dirty="0" smtClean="0">
                <a:ea typeface="SimSun" pitchFamily="2" charset="-122"/>
              </a:rPr>
              <a:t>15 q4w for </a:t>
            </a:r>
            <a:r>
              <a:rPr lang="en-NZ" altLang="zh-CN" sz="1400" dirty="0">
                <a:ea typeface="SimSun" pitchFamily="2" charset="-122"/>
              </a:rPr>
              <a:t>6 courses </a:t>
            </a:r>
            <a:endParaRPr lang="en-GB" altLang="zh-CN" sz="1400" dirty="0">
              <a:ea typeface="SimSun" pitchFamily="2" charset="-122"/>
            </a:endParaRPr>
          </a:p>
        </p:txBody>
      </p:sp>
      <p:sp>
        <p:nvSpPr>
          <p:cNvPr id="18" name="AutoShape 8"/>
          <p:cNvSpPr>
            <a:spLocks noChangeArrowheads="1"/>
          </p:cNvSpPr>
          <p:nvPr/>
        </p:nvSpPr>
        <p:spPr bwMode="auto">
          <a:xfrm>
            <a:off x="4591735" y="2487406"/>
            <a:ext cx="3507236"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NZ" altLang="zh-CN" sz="1400" dirty="0" smtClean="0">
                <a:solidFill>
                  <a:schemeClr val="tx2"/>
                </a:solidFill>
                <a:ea typeface="SimSun" pitchFamily="2" charset="-122"/>
              </a:rPr>
              <a:t>S-1 80 / 100 / 120 mg/d </a:t>
            </a:r>
            <a:r>
              <a:rPr lang="en-NZ" altLang="zh-CN" sz="1400" dirty="0">
                <a:solidFill>
                  <a:schemeClr val="tx2"/>
                </a:solidFill>
                <a:ea typeface="SimSun" pitchFamily="2" charset="-122"/>
              </a:rPr>
              <a:t>based on BSA, </a:t>
            </a:r>
            <a:r>
              <a:rPr lang="en-NZ" altLang="zh-CN" sz="1400" dirty="0" err="1">
                <a:solidFill>
                  <a:schemeClr val="tx2"/>
                </a:solidFill>
                <a:ea typeface="SimSun" pitchFamily="2" charset="-122"/>
              </a:rPr>
              <a:t>po</a:t>
            </a:r>
            <a:r>
              <a:rPr lang="en-NZ" altLang="zh-CN" sz="1400" dirty="0">
                <a:solidFill>
                  <a:schemeClr val="tx2"/>
                </a:solidFill>
                <a:ea typeface="SimSun" pitchFamily="2" charset="-122"/>
              </a:rPr>
              <a:t>, d1–28, </a:t>
            </a:r>
            <a:r>
              <a:rPr lang="en-NZ" altLang="zh-CN" sz="1400" dirty="0" smtClean="0">
                <a:solidFill>
                  <a:schemeClr val="tx2"/>
                </a:solidFill>
                <a:ea typeface="SimSun" pitchFamily="2" charset="-122"/>
              </a:rPr>
              <a:t>q6w </a:t>
            </a:r>
            <a:r>
              <a:rPr lang="en-NZ" altLang="zh-CN" sz="1400" dirty="0">
                <a:solidFill>
                  <a:schemeClr val="tx2"/>
                </a:solidFill>
                <a:ea typeface="SimSun" pitchFamily="2" charset="-122"/>
              </a:rPr>
              <a:t>for 4 courses</a:t>
            </a:r>
            <a:endParaRPr lang="en-GB" altLang="zh-CN" sz="1400" dirty="0">
              <a:solidFill>
                <a:schemeClr val="tx2"/>
              </a:solidFill>
              <a:ea typeface="SimSun" pitchFamily="2" charset="-122"/>
            </a:endParaRPr>
          </a:p>
        </p:txBody>
      </p:sp>
      <p:sp>
        <p:nvSpPr>
          <p:cNvPr id="20" name="Rectangle 9"/>
          <p:cNvSpPr txBox="1">
            <a:spLocks noChangeArrowheads="1"/>
          </p:cNvSpPr>
          <p:nvPr/>
        </p:nvSpPr>
        <p:spPr bwMode="auto">
          <a:xfrm>
            <a:off x="614095" y="5362478"/>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Primary endpoint</a:t>
            </a:r>
          </a:p>
          <a:p>
            <a:r>
              <a:rPr lang="en-GB" sz="1400" kern="0" dirty="0" smtClean="0"/>
              <a:t>OS</a:t>
            </a:r>
          </a:p>
        </p:txBody>
      </p:sp>
      <p:sp>
        <p:nvSpPr>
          <p:cNvPr id="21" name="Content Placeholder 26"/>
          <p:cNvSpPr txBox="1">
            <a:spLocks/>
          </p:cNvSpPr>
          <p:nvPr/>
        </p:nvSpPr>
        <p:spPr>
          <a:xfrm>
            <a:off x="5033695" y="5362478"/>
            <a:ext cx="3635176" cy="59161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Secondary endpoints</a:t>
            </a:r>
          </a:p>
          <a:p>
            <a:r>
              <a:rPr lang="en-GB" sz="1400" kern="0" dirty="0" smtClean="0"/>
              <a:t>RFS, adverse events, </a:t>
            </a:r>
            <a:r>
              <a:rPr lang="en-GB" sz="1400" kern="0" dirty="0" err="1" smtClean="0"/>
              <a:t>QoL</a:t>
            </a:r>
            <a:r>
              <a:rPr lang="en-GB" sz="1400" kern="0" dirty="0" smtClean="0"/>
              <a:t> (EQ-5D)</a:t>
            </a:r>
          </a:p>
        </p:txBody>
      </p:sp>
    </p:spTree>
    <p:extLst>
      <p:ext uri="{BB962C8B-B14F-4D97-AF65-F5344CB8AC3E}">
        <p14:creationId xmlns:p14="http://schemas.microsoft.com/office/powerpoint/2010/main" val="16238027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4008: </a:t>
            </a:r>
            <a:r>
              <a:rPr lang="en-GB" sz="1800" dirty="0" smtClean="0"/>
              <a:t>JASPAC 01: Randomized phase III trial of adjuvant chemotherapy with gemcitabine versus S-1 for patients with resected pancreatic cancer </a:t>
            </a:r>
            <a:br>
              <a:rPr lang="en-GB" sz="1800" dirty="0" smtClean="0"/>
            </a:br>
            <a:r>
              <a:rPr lang="en-US" sz="1800" dirty="0" smtClean="0"/>
              <a:t>– </a:t>
            </a:r>
            <a:r>
              <a:rPr lang="en-US" sz="1800" i="1" dirty="0" err="1" smtClean="0"/>
              <a:t>Fukutomi</a:t>
            </a:r>
            <a:r>
              <a:rPr lang="en-US" sz="1800" i="1" dirty="0" smtClean="0"/>
              <a:t> A et al</a:t>
            </a:r>
            <a:endParaRPr lang="en-US" sz="1800" i="1" dirty="0"/>
          </a:p>
        </p:txBody>
      </p:sp>
      <p:sp>
        <p:nvSpPr>
          <p:cNvPr id="3" name="Content Placeholder 2"/>
          <p:cNvSpPr>
            <a:spLocks noGrp="1"/>
          </p:cNvSpPr>
          <p:nvPr>
            <p:ph idx="1"/>
          </p:nvPr>
        </p:nvSpPr>
        <p:spPr/>
        <p:txBody>
          <a:bodyPr/>
          <a:lstStyle/>
          <a:p>
            <a:r>
              <a:rPr lang="en-US" sz="1700" dirty="0" smtClean="0"/>
              <a:t>Key results</a:t>
            </a:r>
          </a:p>
          <a:p>
            <a:pPr lvl="1"/>
            <a:r>
              <a:rPr lang="en-GB" sz="1700" dirty="0" smtClean="0"/>
              <a:t>378 patients (G/S: 191/187) included in full analysis set</a:t>
            </a:r>
          </a:p>
          <a:p>
            <a:pPr lvl="1"/>
            <a:endParaRPr lang="en-NZ" sz="1700" dirty="0" smtClean="0"/>
          </a:p>
          <a:p>
            <a:pPr lvl="1"/>
            <a:endParaRPr lang="en-NZ" sz="1700" dirty="0" smtClean="0"/>
          </a:p>
          <a:p>
            <a:pPr lvl="1"/>
            <a:endParaRPr lang="en-NZ" sz="1700" dirty="0" smtClean="0"/>
          </a:p>
          <a:p>
            <a:pPr lvl="1"/>
            <a:endParaRPr lang="en-NZ" sz="1700" dirty="0"/>
          </a:p>
          <a:p>
            <a:pPr lvl="1"/>
            <a:endParaRPr lang="en-NZ" sz="1700" dirty="0" smtClean="0"/>
          </a:p>
          <a:p>
            <a:pPr lvl="1"/>
            <a:r>
              <a:rPr lang="en-NZ" sz="1700" dirty="0" smtClean="0"/>
              <a:t>A greater proportion of patients in the gemcitabine group discontinued the study (42%) than the S-1 group (28%) </a:t>
            </a:r>
            <a:endParaRPr lang="en-NZ" sz="1700" dirty="0"/>
          </a:p>
          <a:p>
            <a:pPr lvl="1"/>
            <a:r>
              <a:rPr lang="en-GB" sz="1700" dirty="0" smtClean="0"/>
              <a:t>Higher incidences of grade 3/4 leukopenia with gemcitabine (39%) vs. S-1 (9%)</a:t>
            </a:r>
          </a:p>
          <a:p>
            <a:pPr lvl="1"/>
            <a:r>
              <a:rPr lang="en-NZ" sz="1700" dirty="0" err="1" smtClean="0"/>
              <a:t>QoL</a:t>
            </a:r>
            <a:r>
              <a:rPr lang="en-NZ" sz="1700" dirty="0" smtClean="0"/>
              <a:t> (EQ-5D) scores were numerically greater with S-1 than gemcitabine</a:t>
            </a:r>
            <a:endParaRPr lang="en-GB" sz="1700" dirty="0" smtClean="0"/>
          </a:p>
          <a:p>
            <a:r>
              <a:rPr lang="en-US" sz="1700" b="1" dirty="0" smtClean="0"/>
              <a:t>Conclusions</a:t>
            </a:r>
          </a:p>
          <a:p>
            <a:pPr lvl="1"/>
            <a:r>
              <a:rPr lang="en-GB" sz="1700" b="1" dirty="0"/>
              <a:t>In patients with resected pancreatic </a:t>
            </a:r>
            <a:r>
              <a:rPr lang="en-GB" sz="1700" b="1" dirty="0" smtClean="0"/>
              <a:t>cancer, </a:t>
            </a:r>
            <a:r>
              <a:rPr lang="en-GB" sz="1700" b="1" dirty="0"/>
              <a:t>S-1 </a:t>
            </a:r>
            <a:r>
              <a:rPr lang="en-GB" sz="1700" b="1" dirty="0" smtClean="0"/>
              <a:t>adjuvant chemotherapy was well tolerated and superior to gemcitabine for OS and RFS</a:t>
            </a:r>
          </a:p>
          <a:p>
            <a:pPr lvl="1"/>
            <a:r>
              <a:rPr lang="en-NZ" sz="1700" b="1" dirty="0" smtClean="0"/>
              <a:t>S-1 is considered the new standard of treatment for resected </a:t>
            </a:r>
            <a:r>
              <a:rPr lang="en-GB" sz="1700" b="1" dirty="0"/>
              <a:t>pancreatic </a:t>
            </a:r>
            <a:r>
              <a:rPr lang="en-GB" sz="1700" b="1" dirty="0" smtClean="0"/>
              <a:t>cancer in Asia</a:t>
            </a:r>
          </a:p>
        </p:txBody>
      </p:sp>
      <p:sp>
        <p:nvSpPr>
          <p:cNvPr id="4" name="Text Placeholder 3"/>
          <p:cNvSpPr>
            <a:spLocks noGrp="1"/>
          </p:cNvSpPr>
          <p:nvPr>
            <p:ph type="body" sz="quarter" idx="11"/>
          </p:nvPr>
        </p:nvSpPr>
        <p:spPr/>
        <p:txBody>
          <a:bodyPr/>
          <a:lstStyle/>
          <a:p>
            <a:r>
              <a:rPr lang="en-US" sz="1100" dirty="0" err="1" smtClean="0"/>
              <a:t>Fukutomi</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4008) </a:t>
            </a:r>
            <a:endParaRPr lang="en-US" sz="1100" dirty="0"/>
          </a:p>
        </p:txBody>
      </p:sp>
      <p:graphicFrame>
        <p:nvGraphicFramePr>
          <p:cNvPr id="7" name="Content Placeholder 4"/>
          <p:cNvGraphicFramePr>
            <a:graphicFrameLocks/>
          </p:cNvGraphicFramePr>
          <p:nvPr>
            <p:extLst>
              <p:ext uri="{D42A27DB-BD31-4B8C-83A1-F6EECF244321}">
                <p14:modId xmlns:p14="http://schemas.microsoft.com/office/powerpoint/2010/main" val="1423628737"/>
              </p:ext>
            </p:extLst>
          </p:nvPr>
        </p:nvGraphicFramePr>
        <p:xfrm>
          <a:off x="601980" y="2066636"/>
          <a:ext cx="7976796" cy="1341120"/>
        </p:xfrm>
        <a:graphic>
          <a:graphicData uri="http://schemas.openxmlformats.org/drawingml/2006/table">
            <a:tbl>
              <a:tblPr firstRow="1" bandRow="1">
                <a:tableStyleId>{69012ECD-51FC-41F1-AA8D-1B2483CD663E}</a:tableStyleId>
              </a:tblPr>
              <a:tblGrid>
                <a:gridCol w="1190513"/>
                <a:gridCol w="1407459"/>
                <a:gridCol w="1537511"/>
                <a:gridCol w="1600136"/>
                <a:gridCol w="2241177"/>
              </a:tblGrid>
              <a:tr h="245984">
                <a:tc>
                  <a:txBody>
                    <a:bodyPr/>
                    <a:lstStyle/>
                    <a:p>
                      <a:r>
                        <a:rPr lang="en-US" sz="1400" dirty="0" smtClean="0">
                          <a:solidFill>
                            <a:schemeClr val="tx2"/>
                          </a:solidFill>
                        </a:rPr>
                        <a:t>Outcome</a:t>
                      </a:r>
                      <a:endParaRPr lang="en-US" sz="1400" dirty="0">
                        <a:solidFill>
                          <a:schemeClr val="tx2"/>
                        </a:solidFill>
                      </a:endParaRPr>
                    </a:p>
                  </a:txBody>
                  <a:tcPr marL="93751" marR="93751" anchor="b"/>
                </a:tc>
                <a:tc>
                  <a:txBody>
                    <a:bodyPr/>
                    <a:lstStyle/>
                    <a:p>
                      <a:pPr algn="ctr"/>
                      <a:r>
                        <a:rPr lang="en-US" sz="1400" dirty="0" smtClean="0">
                          <a:solidFill>
                            <a:schemeClr val="tx2"/>
                          </a:solidFill>
                        </a:rPr>
                        <a:t>S-1 </a:t>
                      </a:r>
                      <a:br>
                        <a:rPr lang="en-US" sz="1400" dirty="0" smtClean="0">
                          <a:solidFill>
                            <a:schemeClr val="tx2"/>
                          </a:solidFill>
                        </a:rPr>
                      </a:br>
                      <a:r>
                        <a:rPr lang="en-US" sz="1400" dirty="0" smtClean="0">
                          <a:solidFill>
                            <a:schemeClr val="tx2"/>
                          </a:solidFill>
                        </a:rPr>
                        <a:t>%</a:t>
                      </a:r>
                      <a:r>
                        <a:rPr lang="en-US" sz="1400" baseline="0" dirty="0" smtClean="0">
                          <a:solidFill>
                            <a:schemeClr val="tx2"/>
                          </a:solidFill>
                        </a:rPr>
                        <a:t> (95% CI)</a:t>
                      </a:r>
                      <a:endParaRPr lang="en-US" sz="1400" dirty="0">
                        <a:solidFill>
                          <a:schemeClr val="tx2"/>
                        </a:solidFill>
                      </a:endParaRPr>
                    </a:p>
                  </a:txBody>
                  <a:tcPr marL="93751" marR="93751" anchor="b"/>
                </a:tc>
                <a:tc>
                  <a:txBody>
                    <a:bodyPr/>
                    <a:lstStyle/>
                    <a:p>
                      <a:pPr algn="ctr"/>
                      <a:r>
                        <a:rPr lang="en-US" sz="1400" dirty="0" smtClean="0">
                          <a:solidFill>
                            <a:schemeClr val="tx2"/>
                          </a:solidFill>
                        </a:rPr>
                        <a:t>Gemcitabine </a:t>
                      </a:r>
                      <a:br>
                        <a:rPr lang="en-US" sz="1400" dirty="0" smtClean="0">
                          <a:solidFill>
                            <a:schemeClr val="tx2"/>
                          </a:solidFill>
                        </a:rPr>
                      </a:br>
                      <a:r>
                        <a:rPr lang="en-US" sz="1400" dirty="0" smtClean="0">
                          <a:solidFill>
                            <a:schemeClr val="tx2"/>
                          </a:solidFill>
                        </a:rPr>
                        <a:t>%</a:t>
                      </a:r>
                      <a:r>
                        <a:rPr lang="en-US" sz="1400" baseline="0" dirty="0" smtClean="0">
                          <a:solidFill>
                            <a:schemeClr val="tx2"/>
                          </a:solidFill>
                        </a:rPr>
                        <a:t> (95% CI)</a:t>
                      </a:r>
                      <a:endParaRPr lang="en-US" sz="1400" dirty="0">
                        <a:solidFill>
                          <a:schemeClr val="tx2"/>
                        </a:solidFill>
                      </a:endParaRPr>
                    </a:p>
                  </a:txBody>
                  <a:tcPr marL="93751" marR="93751" anchor="b"/>
                </a:tc>
                <a:tc>
                  <a:txBody>
                    <a:bodyPr/>
                    <a:lstStyle/>
                    <a:p>
                      <a:pPr algn="ctr"/>
                      <a:r>
                        <a:rPr lang="en-US" sz="1400" dirty="0" smtClean="0">
                          <a:solidFill>
                            <a:schemeClr val="tx2"/>
                          </a:solidFill>
                        </a:rPr>
                        <a:t>HR (95%</a:t>
                      </a:r>
                      <a:r>
                        <a:rPr lang="en-US" sz="1400" baseline="0" dirty="0" smtClean="0">
                          <a:solidFill>
                            <a:schemeClr val="tx2"/>
                          </a:solidFill>
                        </a:rPr>
                        <a:t> CI)</a:t>
                      </a:r>
                      <a:endParaRPr lang="en-US" sz="1400" dirty="0">
                        <a:solidFill>
                          <a:schemeClr val="tx2"/>
                        </a:solidFill>
                      </a:endParaRPr>
                    </a:p>
                  </a:txBody>
                  <a:tcPr marL="93751" marR="93751"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p-value</a:t>
                      </a:r>
                    </a:p>
                  </a:txBody>
                  <a:tcPr marL="93751" marR="93751" anchor="b"/>
                </a:tc>
              </a:tr>
              <a:tr h="271111">
                <a:tc>
                  <a:txBody>
                    <a:bodyPr/>
                    <a:lstStyle/>
                    <a:p>
                      <a:r>
                        <a:rPr lang="en-US" sz="1400" dirty="0" smtClean="0"/>
                        <a:t>OS</a:t>
                      </a:r>
                      <a:endParaRPr lang="en-US" sz="1400" dirty="0"/>
                    </a:p>
                  </a:txBody>
                  <a:tcPr marL="93751" marR="93751"/>
                </a:tc>
                <a:tc>
                  <a:txBody>
                    <a:bodyPr/>
                    <a:lstStyle/>
                    <a:p>
                      <a:pPr algn="ctr"/>
                      <a:r>
                        <a:rPr lang="en-US" sz="1400" dirty="0" smtClean="0"/>
                        <a:t>70 (63, 76)</a:t>
                      </a:r>
                      <a:endParaRPr lang="en-US" sz="1400" dirty="0"/>
                    </a:p>
                  </a:txBody>
                  <a:tcPr marL="93751" marR="93751"/>
                </a:tc>
                <a:tc>
                  <a:txBody>
                    <a:bodyPr/>
                    <a:lstStyle/>
                    <a:p>
                      <a:pPr algn="ctr"/>
                      <a:r>
                        <a:rPr lang="en-US" sz="1400" dirty="0" smtClean="0"/>
                        <a:t>53</a:t>
                      </a:r>
                      <a:r>
                        <a:rPr lang="en-US" sz="1400" baseline="0" dirty="0" smtClean="0"/>
                        <a:t> (46, 60)</a:t>
                      </a:r>
                      <a:endParaRPr lang="en-US" sz="1400" dirty="0"/>
                    </a:p>
                  </a:txBody>
                  <a:tcPr marL="93751" marR="93751"/>
                </a:tc>
                <a:tc>
                  <a:txBody>
                    <a:bodyPr/>
                    <a:lstStyle/>
                    <a:p>
                      <a:pPr algn="ctr"/>
                      <a:r>
                        <a:rPr lang="en-US" sz="1400" dirty="0" smtClean="0"/>
                        <a:t>0.54</a:t>
                      </a:r>
                      <a:r>
                        <a:rPr lang="en-US" sz="1400" baseline="0" dirty="0" smtClean="0"/>
                        <a:t> (0.35, 0.83)*</a:t>
                      </a:r>
                      <a:endParaRPr lang="en-US" sz="1400" dirty="0"/>
                    </a:p>
                  </a:txBody>
                  <a:tcPr marL="93751" marR="93751"/>
                </a:tc>
                <a:tc>
                  <a:txBody>
                    <a:bodyPr/>
                    <a:lstStyle/>
                    <a:p>
                      <a:pPr algn="ctr"/>
                      <a:r>
                        <a:rPr lang="en-NZ" sz="1400" dirty="0" smtClean="0"/>
                        <a:t>&lt;0.0001 for non-inferiority </a:t>
                      </a:r>
                      <a:br>
                        <a:rPr lang="en-NZ" sz="1400" dirty="0" smtClean="0"/>
                      </a:br>
                      <a:r>
                        <a:rPr lang="en-NZ" sz="1400" dirty="0" smtClean="0"/>
                        <a:t>&lt;0.0001 for superiority</a:t>
                      </a:r>
                    </a:p>
                  </a:txBody>
                  <a:tcPr marL="93751" marR="93751"/>
                </a:tc>
              </a:tr>
              <a:tr h="271111">
                <a:tc>
                  <a:txBody>
                    <a:bodyPr/>
                    <a:lstStyle/>
                    <a:p>
                      <a:r>
                        <a:rPr lang="en-US" sz="1400" dirty="0" smtClean="0"/>
                        <a:t>RFS</a:t>
                      </a:r>
                      <a:endParaRPr lang="en-US" sz="1400" dirty="0"/>
                    </a:p>
                  </a:txBody>
                  <a:tcPr marL="93751" marR="93751"/>
                </a:tc>
                <a:tc>
                  <a:txBody>
                    <a:bodyPr/>
                    <a:lstStyle/>
                    <a:p>
                      <a:pPr algn="ctr"/>
                      <a:r>
                        <a:rPr lang="en-US" sz="1400" dirty="0" smtClean="0"/>
                        <a:t>49 (42,</a:t>
                      </a:r>
                      <a:r>
                        <a:rPr lang="en-US" sz="1400" baseline="0" dirty="0" smtClean="0"/>
                        <a:t> </a:t>
                      </a:r>
                      <a:r>
                        <a:rPr lang="en-US" sz="1400" dirty="0" smtClean="0"/>
                        <a:t>56)</a:t>
                      </a:r>
                      <a:endParaRPr lang="en-US" sz="1400" dirty="0"/>
                    </a:p>
                  </a:txBody>
                  <a:tcPr marL="93751" marR="93751"/>
                </a:tc>
                <a:tc>
                  <a:txBody>
                    <a:bodyPr/>
                    <a:lstStyle/>
                    <a:p>
                      <a:pPr algn="ctr"/>
                      <a:r>
                        <a:rPr lang="en-US" sz="1400" dirty="0" smtClean="0"/>
                        <a:t>29 (23,</a:t>
                      </a:r>
                      <a:r>
                        <a:rPr lang="en-US" sz="1400" baseline="0" dirty="0" smtClean="0"/>
                        <a:t> </a:t>
                      </a:r>
                      <a:r>
                        <a:rPr lang="en-US" sz="1400" dirty="0" smtClean="0"/>
                        <a:t>35)</a:t>
                      </a:r>
                      <a:endParaRPr lang="en-US" sz="1400" dirty="0"/>
                    </a:p>
                  </a:txBody>
                  <a:tcPr marL="93751" marR="93751"/>
                </a:tc>
                <a:tc>
                  <a:txBody>
                    <a:bodyPr/>
                    <a:lstStyle/>
                    <a:p>
                      <a:pPr algn="ctr"/>
                      <a:r>
                        <a:rPr lang="en-US" sz="1400" dirty="0" smtClean="0"/>
                        <a:t>0.57 (0.45,</a:t>
                      </a:r>
                      <a:r>
                        <a:rPr lang="en-US" sz="1400" baseline="0" dirty="0" smtClean="0"/>
                        <a:t> </a:t>
                      </a:r>
                      <a:r>
                        <a:rPr lang="en-US" sz="1400" dirty="0" smtClean="0"/>
                        <a:t>0.72)</a:t>
                      </a:r>
                      <a:endParaRPr lang="en-US" sz="1400" dirty="0"/>
                    </a:p>
                  </a:txBody>
                  <a:tcPr marL="93751" marR="93751"/>
                </a:tc>
                <a:tc>
                  <a:txBody>
                    <a:bodyPr/>
                    <a:lstStyle/>
                    <a:p>
                      <a:pPr algn="ctr"/>
                      <a:r>
                        <a:rPr lang="en-US" sz="1400" dirty="0" smtClean="0"/>
                        <a:t>&lt;0.0001 for superiority</a:t>
                      </a:r>
                    </a:p>
                  </a:txBody>
                  <a:tcPr marL="93751" marR="93751"/>
                </a:tc>
              </a:tr>
            </a:tbl>
          </a:graphicData>
        </a:graphic>
      </p:graphicFrame>
      <p:sp>
        <p:nvSpPr>
          <p:cNvPr id="8" name="Text Placeholder 3"/>
          <p:cNvSpPr txBox="1">
            <a:spLocks/>
          </p:cNvSpPr>
          <p:nvPr/>
        </p:nvSpPr>
        <p:spPr bwMode="auto">
          <a:xfrm>
            <a:off x="263778" y="6391594"/>
            <a:ext cx="4647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eaLnBrk="0" hangingPunct="0">
              <a:spcBef>
                <a:spcPts val="0"/>
              </a:spcBef>
              <a:spcAft>
                <a:spcPts val="600"/>
              </a:spcAft>
              <a:defRPr/>
            </a:pPr>
            <a:r>
              <a:rPr kumimoji="0" lang="en-NZ" sz="1000" b="0" i="0" u="none" strike="noStrike" kern="0" cap="none" spc="0" normalizeH="0" baseline="0" noProof="0" dirty="0" smtClean="0">
                <a:ln>
                  <a:noFill/>
                </a:ln>
                <a:solidFill>
                  <a:schemeClr val="tx1"/>
                </a:solidFill>
                <a:effectLst/>
                <a:uLnTx/>
                <a:uFillTx/>
                <a:latin typeface="+mn-lt"/>
                <a:ea typeface="+mn-ea"/>
                <a:cs typeface="+mn-cs"/>
              </a:rPr>
              <a:t>*99.8% CI presented</a:t>
            </a:r>
            <a:endParaRPr kumimoji="0" lang="en-NZ" sz="1000" b="0" i="0" u="none" strike="noStrike" kern="0" cap="none" spc="0" normalizeH="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5680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2454: Influence </a:t>
            </a:r>
            <a:r>
              <a:rPr lang="en-GB" sz="1800" dirty="0"/>
              <a:t>of time interval from histologic diagnosis to chemotherapy (</a:t>
            </a:r>
            <a:r>
              <a:rPr lang="en-GB" sz="1800" dirty="0" err="1"/>
              <a:t>CTx</a:t>
            </a:r>
            <a:r>
              <a:rPr lang="en-GB" sz="1800" dirty="0"/>
              <a:t>) on benefit of chemotherapy for advanced pancreatic </a:t>
            </a:r>
            <a:r>
              <a:rPr lang="en-GB" sz="1800" dirty="0" smtClean="0"/>
              <a:t>adenocarcinoma </a:t>
            </a:r>
            <a:br>
              <a:rPr lang="en-GB" sz="1800" dirty="0" smtClean="0"/>
            </a:br>
            <a:r>
              <a:rPr lang="en-GB" sz="1800" dirty="0" smtClean="0"/>
              <a:t>– </a:t>
            </a:r>
            <a:r>
              <a:rPr lang="en-GB" sz="1800" i="1" dirty="0" err="1" smtClean="0"/>
              <a:t>Teo</a:t>
            </a:r>
            <a:r>
              <a:rPr lang="en-GB" sz="1800" i="1" dirty="0" smtClean="0"/>
              <a:t> M et al</a:t>
            </a:r>
            <a:endParaRPr lang="en-GB" sz="1800" i="1" dirty="0"/>
          </a:p>
        </p:txBody>
      </p:sp>
      <p:sp>
        <p:nvSpPr>
          <p:cNvPr id="3" name="Content Placeholder 2"/>
          <p:cNvSpPr>
            <a:spLocks noGrp="1"/>
          </p:cNvSpPr>
          <p:nvPr>
            <p:ph idx="1"/>
          </p:nvPr>
        </p:nvSpPr>
        <p:spPr/>
        <p:txBody>
          <a:bodyPr/>
          <a:lstStyle/>
          <a:p>
            <a:r>
              <a:rPr lang="en-US" sz="1800" dirty="0"/>
              <a:t>Study </a:t>
            </a:r>
            <a:r>
              <a:rPr lang="en-US" sz="1800" dirty="0" smtClean="0"/>
              <a:t>objective</a:t>
            </a:r>
            <a:endParaRPr lang="en-GB" sz="1800" dirty="0" smtClean="0"/>
          </a:p>
          <a:p>
            <a:pPr lvl="1"/>
            <a:r>
              <a:rPr lang="en-GB" sz="1800" dirty="0"/>
              <a:t>To </a:t>
            </a:r>
            <a:r>
              <a:rPr lang="en-GB" sz="1800" dirty="0" smtClean="0"/>
              <a:t>investigate whether </a:t>
            </a:r>
            <a:r>
              <a:rPr lang="en-GB" sz="1800" dirty="0"/>
              <a:t>the time interval between diagnosis and </a:t>
            </a:r>
            <a:r>
              <a:rPr lang="en-GB" sz="1800" dirty="0" smtClean="0"/>
              <a:t>CT impacts on the benefit of CT</a:t>
            </a:r>
          </a:p>
          <a:p>
            <a:pPr>
              <a:spcBef>
                <a:spcPts val="600"/>
              </a:spcBef>
            </a:pPr>
            <a:r>
              <a:rPr lang="en-GB" sz="1800" dirty="0" smtClean="0"/>
              <a:t>Study design</a:t>
            </a:r>
          </a:p>
          <a:p>
            <a:pPr lvl="1"/>
            <a:r>
              <a:rPr lang="en-GB" sz="1800" dirty="0" smtClean="0"/>
              <a:t>Patients who received CT treatment were compared with untreated patients using data </a:t>
            </a:r>
            <a:r>
              <a:rPr lang="en-GB" sz="1800" dirty="0"/>
              <a:t>obtained from the National Cancer Registry of Ireland </a:t>
            </a:r>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lvl="1"/>
            <a:endParaRPr lang="en-GB" sz="1800" dirty="0" smtClean="0"/>
          </a:p>
          <a:p>
            <a:pPr lvl="1"/>
            <a:r>
              <a:rPr lang="en-GB" sz="1800" dirty="0" smtClean="0"/>
              <a:t>Subgroups:</a:t>
            </a:r>
          </a:p>
          <a:p>
            <a:pPr lvl="2"/>
            <a:r>
              <a:rPr lang="en-GB" sz="1800" dirty="0" smtClean="0"/>
              <a:t>Disease stage (M0 vs. M1 vs. </a:t>
            </a:r>
            <a:r>
              <a:rPr lang="en-GB" sz="1800" dirty="0" err="1" smtClean="0"/>
              <a:t>Mx</a:t>
            </a:r>
            <a:r>
              <a:rPr lang="en-GB" sz="1800" dirty="0" smtClean="0"/>
              <a:t>) – </a:t>
            </a:r>
            <a:r>
              <a:rPr lang="en-GB" sz="1800" i="1" dirty="0" err="1" smtClean="0"/>
              <a:t>Mx</a:t>
            </a:r>
            <a:r>
              <a:rPr lang="en-GB" sz="1800" i="1" dirty="0" smtClean="0"/>
              <a:t> excluded</a:t>
            </a:r>
          </a:p>
          <a:p>
            <a:pPr lvl="2"/>
            <a:r>
              <a:rPr lang="en-GB" sz="1800" dirty="0" smtClean="0"/>
              <a:t>Age (</a:t>
            </a:r>
            <a:r>
              <a:rPr lang="en-GB" sz="1800" dirty="0"/>
              <a:t>&lt;70 </a:t>
            </a:r>
            <a:r>
              <a:rPr lang="en-GB" sz="1800" dirty="0" smtClean="0"/>
              <a:t>vs. ≥70 years old)</a:t>
            </a:r>
            <a:endParaRPr lang="en-GB" sz="1800" dirty="0"/>
          </a:p>
        </p:txBody>
      </p:sp>
      <p:graphicFrame>
        <p:nvGraphicFramePr>
          <p:cNvPr id="5" name="Table 4"/>
          <p:cNvGraphicFramePr>
            <a:graphicFrameLocks noGrp="1"/>
          </p:cNvGraphicFramePr>
          <p:nvPr>
            <p:extLst>
              <p:ext uri="{D42A27DB-BD31-4B8C-83A1-F6EECF244321}">
                <p14:modId xmlns:p14="http://schemas.microsoft.com/office/powerpoint/2010/main" val="754578248"/>
              </p:ext>
            </p:extLst>
          </p:nvPr>
        </p:nvGraphicFramePr>
        <p:xfrm>
          <a:off x="1371600" y="3505200"/>
          <a:ext cx="6172200" cy="1483360"/>
        </p:xfrm>
        <a:graphic>
          <a:graphicData uri="http://schemas.openxmlformats.org/drawingml/2006/table">
            <a:tbl>
              <a:tblPr firstRow="1" bandRow="1">
                <a:tableStyleId>{69012ECD-51FC-41F1-AA8D-1B2483CD663E}</a:tableStyleId>
              </a:tblPr>
              <a:tblGrid>
                <a:gridCol w="3086100"/>
                <a:gridCol w="3086100"/>
              </a:tblGrid>
              <a:tr h="370840">
                <a:tc>
                  <a:txBody>
                    <a:bodyPr/>
                    <a:lstStyle/>
                    <a:p>
                      <a:pPr algn="ctr"/>
                      <a:r>
                        <a:rPr lang="en-GB" sz="1600" dirty="0" smtClean="0">
                          <a:solidFill>
                            <a:schemeClr val="tx2"/>
                          </a:solidFill>
                        </a:rPr>
                        <a:t>CT</a:t>
                      </a:r>
                      <a:r>
                        <a:rPr lang="en-GB" sz="1600" baseline="0" dirty="0" smtClean="0">
                          <a:solidFill>
                            <a:schemeClr val="tx2"/>
                          </a:solidFill>
                        </a:rPr>
                        <a:t> treatment (n=949)</a:t>
                      </a:r>
                      <a:endParaRPr lang="en-GB" sz="1600" dirty="0">
                        <a:solidFill>
                          <a:schemeClr val="tx2"/>
                        </a:solidFill>
                      </a:endParaRPr>
                    </a:p>
                  </a:txBody>
                  <a:tcPr/>
                </a:tc>
                <a:tc>
                  <a:txBody>
                    <a:bodyPr/>
                    <a:lstStyle/>
                    <a:p>
                      <a:pPr algn="ctr"/>
                      <a:r>
                        <a:rPr lang="en-GB" sz="1600" dirty="0" smtClean="0">
                          <a:solidFill>
                            <a:schemeClr val="tx2"/>
                          </a:solidFill>
                        </a:rPr>
                        <a:t>No CT treatment (n=3560)</a:t>
                      </a:r>
                      <a:endParaRPr lang="en-GB" sz="1600" dirty="0">
                        <a:solidFill>
                          <a:schemeClr val="tx2"/>
                        </a:solidFill>
                      </a:endParaRPr>
                    </a:p>
                  </a:txBody>
                  <a:tcPr/>
                </a:tc>
              </a:tr>
              <a:tr h="370840">
                <a:tc>
                  <a:txBody>
                    <a:bodyPr/>
                    <a:lstStyle/>
                    <a:p>
                      <a:pPr algn="ctr"/>
                      <a:r>
                        <a:rPr lang="en-GB" sz="1600" dirty="0" smtClean="0"/>
                        <a:t>CT between ≤28 days</a:t>
                      </a:r>
                      <a:endParaRPr lang="en-GB" sz="1600" dirty="0"/>
                    </a:p>
                  </a:txBody>
                  <a:tcPr/>
                </a:tc>
                <a:tc>
                  <a:txBody>
                    <a:bodyPr/>
                    <a:lstStyle/>
                    <a:p>
                      <a:pPr algn="ctr"/>
                      <a:r>
                        <a:rPr lang="en-GB" sz="1600" dirty="0" smtClean="0"/>
                        <a:t>Survived &gt;28</a:t>
                      </a:r>
                      <a:r>
                        <a:rPr lang="en-GB" sz="1600" baseline="0" dirty="0" smtClean="0"/>
                        <a:t> days</a:t>
                      </a:r>
                      <a:endParaRPr lang="en-GB" sz="1600" dirty="0"/>
                    </a:p>
                  </a:txBody>
                  <a:tcPr/>
                </a:tc>
              </a:tr>
              <a:tr h="370840">
                <a:tc>
                  <a:txBody>
                    <a:bodyPr/>
                    <a:lstStyle/>
                    <a:p>
                      <a:pPr algn="ctr"/>
                      <a:r>
                        <a:rPr lang="en-GB" sz="1600" dirty="0" smtClean="0"/>
                        <a:t>CT between 29–56 days</a:t>
                      </a:r>
                      <a:endParaRPr lang="en-GB" sz="1600" dirty="0"/>
                    </a:p>
                  </a:txBody>
                  <a:tcPr/>
                </a:tc>
                <a:tc>
                  <a:txBody>
                    <a:bodyPr/>
                    <a:lstStyle/>
                    <a:p>
                      <a:pPr algn="ctr"/>
                      <a:r>
                        <a:rPr lang="en-GB" sz="1600" dirty="0" smtClean="0"/>
                        <a:t>Survived &gt;56 days</a:t>
                      </a:r>
                      <a:endParaRPr lang="en-GB" sz="1600" dirty="0"/>
                    </a:p>
                  </a:txBody>
                  <a:tcPr/>
                </a:tc>
              </a:tr>
              <a:tr h="370840">
                <a:tc>
                  <a:txBody>
                    <a:bodyPr/>
                    <a:lstStyle/>
                    <a:p>
                      <a:pPr algn="ctr"/>
                      <a:r>
                        <a:rPr lang="en-GB" sz="1600" dirty="0" smtClean="0"/>
                        <a:t>CT between 57–84 days</a:t>
                      </a:r>
                      <a:endParaRPr lang="en-GB" sz="1600" dirty="0"/>
                    </a:p>
                  </a:txBody>
                  <a:tcPr/>
                </a:tc>
                <a:tc>
                  <a:txBody>
                    <a:bodyPr/>
                    <a:lstStyle/>
                    <a:p>
                      <a:pPr algn="ctr"/>
                      <a:r>
                        <a:rPr lang="en-GB" sz="1600" dirty="0" smtClean="0"/>
                        <a:t>Survived</a:t>
                      </a:r>
                      <a:r>
                        <a:rPr lang="en-GB" sz="1600" baseline="0" dirty="0" smtClean="0"/>
                        <a:t> &gt;84 days</a:t>
                      </a:r>
                      <a:endParaRPr lang="en-GB" sz="1600" dirty="0"/>
                    </a:p>
                  </a:txBody>
                  <a:tcPr/>
                </a:tc>
              </a:tr>
            </a:tbl>
          </a:graphicData>
        </a:graphic>
      </p:graphicFrame>
      <p:sp>
        <p:nvSpPr>
          <p:cNvPr id="6" name="Text Box 4"/>
          <p:cNvSpPr txBox="1">
            <a:spLocks noChangeArrowheads="1"/>
          </p:cNvSpPr>
          <p:nvPr/>
        </p:nvSpPr>
        <p:spPr bwMode="auto">
          <a:xfrm>
            <a:off x="5677258" y="6490286"/>
            <a:ext cx="32460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smtClean="0"/>
              <a:t>Teo</a:t>
            </a:r>
            <a:r>
              <a:rPr lang="fr-FR" sz="1100" dirty="0" smtClean="0"/>
              <a:t>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2454)</a:t>
            </a:r>
            <a:endParaRPr lang="en-GB" sz="1100" dirty="0"/>
          </a:p>
        </p:txBody>
      </p:sp>
    </p:spTree>
    <p:extLst>
      <p:ext uri="{BB962C8B-B14F-4D97-AF65-F5344CB8AC3E}">
        <p14:creationId xmlns:p14="http://schemas.microsoft.com/office/powerpoint/2010/main" val="38847354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2454: Influence </a:t>
            </a:r>
            <a:r>
              <a:rPr lang="en-GB" sz="1800" dirty="0"/>
              <a:t>of time interval from histologic diagnosis to chemotherapy (</a:t>
            </a:r>
            <a:r>
              <a:rPr lang="en-GB" sz="1800" dirty="0" err="1"/>
              <a:t>CTx</a:t>
            </a:r>
            <a:r>
              <a:rPr lang="en-GB" sz="1800" dirty="0"/>
              <a:t>) on benefit of chemotherapy for advanced pancreatic adenocarcinoma </a:t>
            </a:r>
            <a:r>
              <a:rPr lang="en-GB" sz="1800" dirty="0" smtClean="0"/>
              <a:t/>
            </a:r>
            <a:br>
              <a:rPr lang="en-GB" sz="1800" dirty="0" smtClean="0"/>
            </a:br>
            <a:r>
              <a:rPr lang="en-GB" sz="1800" dirty="0" smtClean="0"/>
              <a:t>– </a:t>
            </a:r>
            <a:r>
              <a:rPr lang="en-GB" sz="1800" i="1" dirty="0" err="1"/>
              <a:t>Teo</a:t>
            </a:r>
            <a:r>
              <a:rPr lang="en-GB" sz="1800" i="1" dirty="0"/>
              <a:t> M et al</a:t>
            </a:r>
            <a:endParaRPr lang="en-GB" sz="1800" dirty="0"/>
          </a:p>
        </p:txBody>
      </p:sp>
      <p:sp>
        <p:nvSpPr>
          <p:cNvPr id="3" name="Content Placeholder 2"/>
          <p:cNvSpPr>
            <a:spLocks noGrp="1"/>
          </p:cNvSpPr>
          <p:nvPr>
            <p:ph idx="1"/>
          </p:nvPr>
        </p:nvSpPr>
        <p:spPr>
          <a:xfrm>
            <a:off x="228600" y="1320800"/>
            <a:ext cx="8839200" cy="5308600"/>
          </a:xfrm>
        </p:spPr>
        <p:txBody>
          <a:bodyPr/>
          <a:lstStyle/>
          <a:p>
            <a:r>
              <a:rPr lang="en-GB" sz="1600" dirty="0" smtClean="0"/>
              <a:t>Key results</a:t>
            </a:r>
          </a:p>
          <a:p>
            <a:pPr lvl="1"/>
            <a:r>
              <a:rPr lang="en-GB" sz="1600" dirty="0" smtClean="0"/>
              <a:t>28.1% of treated patients and 73.3% of untreated patients were aged ≥70 years (p&lt;0.001)</a:t>
            </a:r>
          </a:p>
          <a:p>
            <a:pPr lvl="1"/>
            <a:r>
              <a:rPr lang="en-GB" sz="1600" dirty="0" smtClean="0"/>
              <a:t>Amongst treated patients, 21.3% were M0 and 53.9% were M1, compared with 15.0% M0 and 38.6% M1 in untreated patients (p&lt;0.001)</a:t>
            </a:r>
          </a:p>
          <a:p>
            <a:pPr marL="252412" lvl="1" indent="0">
              <a:buNone/>
            </a:pPr>
            <a:r>
              <a:rPr lang="en-GB" sz="1600" dirty="0" smtClean="0"/>
              <a:t/>
            </a:r>
            <a:br>
              <a:rPr lang="en-GB" sz="1600" dirty="0" smtClean="0"/>
            </a:br>
            <a:endParaRPr lang="en-GB" sz="1600" dirty="0" smtClean="0"/>
          </a:p>
          <a:p>
            <a:pPr lvl="1"/>
            <a:endParaRPr lang="en-GB" sz="1600" dirty="0" smtClean="0"/>
          </a:p>
          <a:p>
            <a:pPr lvl="1"/>
            <a:endParaRPr lang="en-GB" sz="1600" dirty="0"/>
          </a:p>
          <a:p>
            <a:pPr lvl="1"/>
            <a:endParaRPr lang="en-GB" sz="1600" dirty="0" smtClean="0"/>
          </a:p>
          <a:p>
            <a:pPr lvl="1"/>
            <a:endParaRPr lang="en-GB" sz="1600" dirty="0"/>
          </a:p>
          <a:p>
            <a:pPr lvl="1"/>
            <a:endParaRPr lang="en-GB" sz="1600" dirty="0" smtClean="0"/>
          </a:p>
          <a:p>
            <a:pPr lvl="1"/>
            <a:endParaRPr lang="en-GB" sz="1600" dirty="0"/>
          </a:p>
          <a:p>
            <a:pPr lvl="1"/>
            <a:endParaRPr lang="en-GB" sz="1600" dirty="0" smtClean="0"/>
          </a:p>
          <a:p>
            <a:pPr>
              <a:spcBef>
                <a:spcPts val="1200"/>
              </a:spcBef>
            </a:pPr>
            <a:r>
              <a:rPr lang="en-GB" sz="1600" b="1" dirty="0" smtClean="0"/>
              <a:t>Conclusions</a:t>
            </a:r>
          </a:p>
          <a:p>
            <a:pPr lvl="1"/>
            <a:r>
              <a:rPr lang="en-GB" sz="1600" b="1" dirty="0" smtClean="0"/>
              <a:t>CT benefit diminished as the time interval between diagnosis and CT increased</a:t>
            </a:r>
          </a:p>
          <a:p>
            <a:pPr lvl="1"/>
            <a:r>
              <a:rPr lang="en-GB" sz="1600" b="1" dirty="0"/>
              <a:t>This effect appears </a:t>
            </a:r>
            <a:r>
              <a:rPr lang="en-GB" sz="1600" b="1" dirty="0" smtClean="0"/>
              <a:t>most pronounced </a:t>
            </a:r>
            <a:r>
              <a:rPr lang="en-GB" sz="1600" b="1" dirty="0"/>
              <a:t>in elderly or M1 </a:t>
            </a:r>
            <a:r>
              <a:rPr lang="en-GB" sz="1600" b="1" dirty="0" smtClean="0"/>
              <a:t>patients</a:t>
            </a:r>
            <a:endParaRPr lang="en-GB" sz="1600" b="1" dirty="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p:txBody>
      </p:sp>
      <p:grpSp>
        <p:nvGrpSpPr>
          <p:cNvPr id="6257" name="Group 6256"/>
          <p:cNvGrpSpPr/>
          <p:nvPr/>
        </p:nvGrpSpPr>
        <p:grpSpPr>
          <a:xfrm>
            <a:off x="2042010" y="2733326"/>
            <a:ext cx="5121092" cy="2688163"/>
            <a:chOff x="2440431" y="2906658"/>
            <a:chExt cx="4491737" cy="2357795"/>
          </a:xfrm>
        </p:grpSpPr>
        <p:sp>
          <p:nvSpPr>
            <p:cNvPr id="6195" name="Freeform 64"/>
            <p:cNvSpPr>
              <a:spLocks/>
            </p:cNvSpPr>
            <p:nvPr/>
          </p:nvSpPr>
          <p:spPr bwMode="auto">
            <a:xfrm>
              <a:off x="2476500" y="3137063"/>
              <a:ext cx="1885950" cy="1638300"/>
            </a:xfrm>
            <a:custGeom>
              <a:avLst/>
              <a:gdLst>
                <a:gd name="T0" fmla="*/ 0 w 1188"/>
                <a:gd name="T1" fmla="*/ 0 h 1032"/>
                <a:gd name="T2" fmla="*/ 0 w 1188"/>
                <a:gd name="T3" fmla="*/ 1032 h 1032"/>
                <a:gd name="T4" fmla="*/ 1188 w 1188"/>
                <a:gd name="T5" fmla="*/ 1032 h 1032"/>
              </a:gdLst>
              <a:ahLst/>
              <a:cxnLst>
                <a:cxn ang="0">
                  <a:pos x="T0" y="T1"/>
                </a:cxn>
                <a:cxn ang="0">
                  <a:pos x="T2" y="T3"/>
                </a:cxn>
                <a:cxn ang="0">
                  <a:pos x="T4" y="T5"/>
                </a:cxn>
              </a:cxnLst>
              <a:rect l="0" t="0" r="r" b="b"/>
              <a:pathLst>
                <a:path w="1188" h="1032">
                  <a:moveTo>
                    <a:pt x="0" y="0"/>
                  </a:moveTo>
                  <a:lnTo>
                    <a:pt x="0" y="1032"/>
                  </a:lnTo>
                  <a:lnTo>
                    <a:pt x="1188" y="103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196" name="Line 65"/>
            <p:cNvSpPr>
              <a:spLocks noChangeShapeType="1"/>
            </p:cNvSpPr>
            <p:nvPr/>
          </p:nvSpPr>
          <p:spPr bwMode="auto">
            <a:xfrm flipH="1">
              <a:off x="2441575" y="4232438"/>
              <a:ext cx="3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197" name="Line 66"/>
            <p:cNvSpPr>
              <a:spLocks noChangeShapeType="1"/>
            </p:cNvSpPr>
            <p:nvPr/>
          </p:nvSpPr>
          <p:spPr bwMode="auto">
            <a:xfrm flipH="1">
              <a:off x="2441575" y="4775363"/>
              <a:ext cx="3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198" name="Line 67"/>
            <p:cNvSpPr>
              <a:spLocks noChangeShapeType="1"/>
            </p:cNvSpPr>
            <p:nvPr/>
          </p:nvSpPr>
          <p:spPr bwMode="auto">
            <a:xfrm flipH="1">
              <a:off x="2441575" y="3689513"/>
              <a:ext cx="3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199" name="Line 68"/>
            <p:cNvSpPr>
              <a:spLocks noChangeShapeType="1"/>
            </p:cNvSpPr>
            <p:nvPr/>
          </p:nvSpPr>
          <p:spPr bwMode="auto">
            <a:xfrm flipH="1">
              <a:off x="2441575" y="3140238"/>
              <a:ext cx="3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00" name="Line 69"/>
            <p:cNvSpPr>
              <a:spLocks noChangeShapeType="1"/>
            </p:cNvSpPr>
            <p:nvPr/>
          </p:nvSpPr>
          <p:spPr bwMode="auto">
            <a:xfrm flipH="1">
              <a:off x="2473325" y="3689513"/>
              <a:ext cx="18923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nvGrpSpPr>
            <p:cNvPr id="6201" name="Group 70"/>
            <p:cNvGrpSpPr>
              <a:grpSpLocks/>
            </p:cNvGrpSpPr>
            <p:nvPr/>
          </p:nvGrpSpPr>
          <p:grpSpPr bwMode="auto">
            <a:xfrm>
              <a:off x="2743200" y="3819688"/>
              <a:ext cx="104775" cy="479425"/>
              <a:chOff x="1809" y="2074"/>
              <a:chExt cx="66" cy="302"/>
            </a:xfrm>
          </p:grpSpPr>
          <p:sp>
            <p:nvSpPr>
              <p:cNvPr id="6202" name="Line 71"/>
              <p:cNvSpPr>
                <a:spLocks noChangeShapeType="1"/>
              </p:cNvSpPr>
              <p:nvPr/>
            </p:nvSpPr>
            <p:spPr bwMode="auto">
              <a:xfrm>
                <a:off x="1842" y="2074"/>
                <a:ext cx="0" cy="3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03" name="Line 72"/>
              <p:cNvSpPr>
                <a:spLocks noChangeShapeType="1"/>
              </p:cNvSpPr>
              <p:nvPr/>
            </p:nvSpPr>
            <p:spPr bwMode="auto">
              <a:xfrm>
                <a:off x="1809" y="2074"/>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04" name="Line 73"/>
              <p:cNvSpPr>
                <a:spLocks noChangeShapeType="1"/>
              </p:cNvSpPr>
              <p:nvPr/>
            </p:nvSpPr>
            <p:spPr bwMode="auto">
              <a:xfrm>
                <a:off x="1809" y="2376"/>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sp>
          <p:nvSpPr>
            <p:cNvPr id="6205" name="Rectangle 74"/>
            <p:cNvSpPr>
              <a:spLocks noChangeArrowheads="1"/>
            </p:cNvSpPr>
            <p:nvPr/>
          </p:nvSpPr>
          <p:spPr bwMode="auto">
            <a:xfrm rot="18900000">
              <a:off x="2763838" y="4064163"/>
              <a:ext cx="63500" cy="635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latin typeface="+mn-lt"/>
              </a:endParaRPr>
            </a:p>
          </p:txBody>
        </p:sp>
        <p:grpSp>
          <p:nvGrpSpPr>
            <p:cNvPr id="6206" name="Group 75"/>
            <p:cNvGrpSpPr>
              <a:grpSpLocks/>
            </p:cNvGrpSpPr>
            <p:nvPr/>
          </p:nvGrpSpPr>
          <p:grpSpPr bwMode="auto">
            <a:xfrm>
              <a:off x="3378200" y="3664113"/>
              <a:ext cx="104775" cy="504825"/>
              <a:chOff x="1809" y="2074"/>
              <a:chExt cx="66" cy="302"/>
            </a:xfrm>
          </p:grpSpPr>
          <p:sp>
            <p:nvSpPr>
              <p:cNvPr id="6207" name="Line 76"/>
              <p:cNvSpPr>
                <a:spLocks noChangeShapeType="1"/>
              </p:cNvSpPr>
              <p:nvPr/>
            </p:nvSpPr>
            <p:spPr bwMode="auto">
              <a:xfrm>
                <a:off x="1842" y="2074"/>
                <a:ext cx="0" cy="3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08" name="Line 77"/>
              <p:cNvSpPr>
                <a:spLocks noChangeShapeType="1"/>
              </p:cNvSpPr>
              <p:nvPr/>
            </p:nvSpPr>
            <p:spPr bwMode="auto">
              <a:xfrm>
                <a:off x="1809" y="2074"/>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09" name="Line 78"/>
              <p:cNvSpPr>
                <a:spLocks noChangeShapeType="1"/>
              </p:cNvSpPr>
              <p:nvPr/>
            </p:nvSpPr>
            <p:spPr bwMode="auto">
              <a:xfrm>
                <a:off x="1809" y="2376"/>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sp>
          <p:nvSpPr>
            <p:cNvPr id="6210" name="Rectangle 79"/>
            <p:cNvSpPr>
              <a:spLocks noChangeArrowheads="1"/>
            </p:cNvSpPr>
            <p:nvPr/>
          </p:nvSpPr>
          <p:spPr bwMode="auto">
            <a:xfrm rot="18900000">
              <a:off x="3398838" y="3914938"/>
              <a:ext cx="63500" cy="635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latin typeface="+mn-lt"/>
              </a:endParaRPr>
            </a:p>
          </p:txBody>
        </p:sp>
        <p:grpSp>
          <p:nvGrpSpPr>
            <p:cNvPr id="6211" name="Group 80"/>
            <p:cNvGrpSpPr>
              <a:grpSpLocks/>
            </p:cNvGrpSpPr>
            <p:nvPr/>
          </p:nvGrpSpPr>
          <p:grpSpPr bwMode="auto">
            <a:xfrm>
              <a:off x="3994150" y="3654588"/>
              <a:ext cx="104775" cy="663575"/>
              <a:chOff x="1809" y="2074"/>
              <a:chExt cx="66" cy="302"/>
            </a:xfrm>
          </p:grpSpPr>
          <p:sp>
            <p:nvSpPr>
              <p:cNvPr id="6212" name="Line 81"/>
              <p:cNvSpPr>
                <a:spLocks noChangeShapeType="1"/>
              </p:cNvSpPr>
              <p:nvPr/>
            </p:nvSpPr>
            <p:spPr bwMode="auto">
              <a:xfrm>
                <a:off x="1842" y="2074"/>
                <a:ext cx="0" cy="3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13" name="Line 82"/>
              <p:cNvSpPr>
                <a:spLocks noChangeShapeType="1"/>
              </p:cNvSpPr>
              <p:nvPr/>
            </p:nvSpPr>
            <p:spPr bwMode="auto">
              <a:xfrm>
                <a:off x="1809" y="2074"/>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14" name="Line 83"/>
              <p:cNvSpPr>
                <a:spLocks noChangeShapeType="1"/>
              </p:cNvSpPr>
              <p:nvPr/>
            </p:nvSpPr>
            <p:spPr bwMode="auto">
              <a:xfrm>
                <a:off x="1809" y="2376"/>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sp>
          <p:nvSpPr>
            <p:cNvPr id="6215" name="Rectangle 84"/>
            <p:cNvSpPr>
              <a:spLocks noChangeArrowheads="1"/>
            </p:cNvSpPr>
            <p:nvPr/>
          </p:nvSpPr>
          <p:spPr bwMode="auto">
            <a:xfrm rot="18900000">
              <a:off x="4016375" y="4016538"/>
              <a:ext cx="63500" cy="635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latin typeface="+mn-lt"/>
              </a:endParaRPr>
            </a:p>
          </p:txBody>
        </p:sp>
        <p:sp>
          <p:nvSpPr>
            <p:cNvPr id="6216" name="Text Box 85"/>
            <p:cNvSpPr txBox="1">
              <a:spLocks noChangeArrowheads="1"/>
            </p:cNvSpPr>
            <p:nvPr/>
          </p:nvSpPr>
          <p:spPr bwMode="auto">
            <a:xfrm>
              <a:off x="3255310" y="2906658"/>
              <a:ext cx="348969" cy="24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mn-lt"/>
                  <a:cs typeface="Arial" pitchFamily="34" charset="0"/>
                </a:rPr>
                <a:t>M0</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17" name="Text Box 86"/>
            <p:cNvSpPr txBox="1">
              <a:spLocks noChangeArrowheads="1"/>
            </p:cNvSpPr>
            <p:nvPr/>
          </p:nvSpPr>
          <p:spPr bwMode="auto">
            <a:xfrm>
              <a:off x="2549397" y="3129125"/>
              <a:ext cx="492382" cy="18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n-lt"/>
                  <a:cs typeface="Arial" pitchFamily="34" charset="0"/>
                </a:rPr>
                <a:t>p=0.005</a:t>
              </a:r>
              <a:endParaRPr kumimoji="0" lang="en-US" altLang="en-US" sz="1800" b="0" i="0" u="none" strike="noStrike" cap="none" normalizeH="0" baseline="0" smtClean="0">
                <a:ln>
                  <a:noFill/>
                </a:ln>
                <a:solidFill>
                  <a:schemeClr val="tx1"/>
                </a:solidFill>
                <a:effectLst/>
                <a:latin typeface="+mn-lt"/>
                <a:cs typeface="Arial" pitchFamily="34" charset="0"/>
              </a:endParaRPr>
            </a:p>
          </p:txBody>
        </p:sp>
        <p:sp>
          <p:nvSpPr>
            <p:cNvPr id="6218" name="Text Box 87"/>
            <p:cNvSpPr txBox="1">
              <a:spLocks noChangeArrowheads="1"/>
            </p:cNvSpPr>
            <p:nvPr/>
          </p:nvSpPr>
          <p:spPr bwMode="auto">
            <a:xfrm>
              <a:off x="3184396" y="3129125"/>
              <a:ext cx="492382" cy="18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p=0.068</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19" name="Text Box 88"/>
            <p:cNvSpPr txBox="1">
              <a:spLocks noChangeArrowheads="1"/>
            </p:cNvSpPr>
            <p:nvPr/>
          </p:nvSpPr>
          <p:spPr bwMode="auto">
            <a:xfrm>
              <a:off x="3800346" y="3129125"/>
              <a:ext cx="492382" cy="18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n-lt"/>
                  <a:cs typeface="Arial" pitchFamily="34" charset="0"/>
                </a:rPr>
                <a:t>p=0.070</a:t>
              </a:r>
              <a:endParaRPr kumimoji="0" lang="en-US" altLang="en-US" sz="1800" b="0" i="0" u="none" strike="noStrike" cap="none" normalizeH="0" baseline="0" smtClean="0">
                <a:ln>
                  <a:noFill/>
                </a:ln>
                <a:solidFill>
                  <a:schemeClr val="tx1"/>
                </a:solidFill>
                <a:effectLst/>
                <a:latin typeface="+mn-lt"/>
                <a:cs typeface="Arial" pitchFamily="34" charset="0"/>
              </a:endParaRPr>
            </a:p>
          </p:txBody>
        </p:sp>
        <p:sp>
          <p:nvSpPr>
            <p:cNvPr id="6220" name="Text Box 89"/>
            <p:cNvSpPr txBox="1">
              <a:spLocks noChangeArrowheads="1"/>
            </p:cNvSpPr>
            <p:nvPr/>
          </p:nvSpPr>
          <p:spPr bwMode="auto">
            <a:xfrm>
              <a:off x="2482611" y="4386425"/>
              <a:ext cx="625952" cy="2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HR 0.63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(0.44, 0.88)</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21" name="Text Box 90"/>
            <p:cNvSpPr txBox="1">
              <a:spLocks noChangeArrowheads="1"/>
            </p:cNvSpPr>
            <p:nvPr/>
          </p:nvSpPr>
          <p:spPr bwMode="auto">
            <a:xfrm>
              <a:off x="3117611" y="4386425"/>
              <a:ext cx="625952" cy="2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HR 0.76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(0.56, 1.02)</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22" name="Text Box 91"/>
            <p:cNvSpPr txBox="1">
              <a:spLocks noChangeArrowheads="1"/>
            </p:cNvSpPr>
            <p:nvPr/>
          </p:nvSpPr>
          <p:spPr bwMode="auto">
            <a:xfrm>
              <a:off x="3733561" y="4386425"/>
              <a:ext cx="625952" cy="2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HR 0.67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(0.42, 1.03)</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23" name="Text Box 92"/>
            <p:cNvSpPr txBox="1">
              <a:spLocks noChangeArrowheads="1"/>
            </p:cNvSpPr>
            <p:nvPr/>
          </p:nvSpPr>
          <p:spPr bwMode="auto">
            <a:xfrm>
              <a:off x="2440431" y="4778538"/>
              <a:ext cx="710312" cy="48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600" b="0" i="0" u="none" strike="noStrike" cap="none" normalizeH="0" baseline="0" dirty="0" smtClean="0">
                  <a:ln>
                    <a:noFill/>
                  </a:ln>
                  <a:solidFill>
                    <a:schemeClr val="tx1"/>
                  </a:solidFill>
                  <a:effectLst/>
                  <a:latin typeface="+mn-lt"/>
                  <a:cs typeface="Arial" pitchFamily="34" charset="0"/>
                </a:rPr>
                <a:t>Starting chemo</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≤28 days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vs.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No chemo but</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survived &gt;28 days</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24" name="Text Box 93"/>
            <p:cNvSpPr txBox="1">
              <a:spLocks noChangeArrowheads="1"/>
            </p:cNvSpPr>
            <p:nvPr/>
          </p:nvSpPr>
          <p:spPr bwMode="auto">
            <a:xfrm>
              <a:off x="3075432" y="4778538"/>
              <a:ext cx="710312" cy="48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600" b="0" i="0" u="none" strike="noStrike" cap="none" normalizeH="0" baseline="0" dirty="0" smtClean="0">
                  <a:ln>
                    <a:noFill/>
                  </a:ln>
                  <a:solidFill>
                    <a:schemeClr val="tx1"/>
                  </a:solidFill>
                  <a:effectLst/>
                  <a:latin typeface="+mn-lt"/>
                  <a:cs typeface="Arial" pitchFamily="34" charset="0"/>
                </a:rPr>
                <a:t>Starting chemo</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29–56 days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vs.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No chemo but</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survived &gt;56 days</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25" name="Text Box 94"/>
            <p:cNvSpPr txBox="1">
              <a:spLocks noChangeArrowheads="1"/>
            </p:cNvSpPr>
            <p:nvPr/>
          </p:nvSpPr>
          <p:spPr bwMode="auto">
            <a:xfrm>
              <a:off x="3691381" y="4778538"/>
              <a:ext cx="710312" cy="48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600" b="0" i="0" u="none" strike="noStrike" cap="none" normalizeH="0" baseline="0" dirty="0" smtClean="0">
                  <a:ln>
                    <a:noFill/>
                  </a:ln>
                  <a:solidFill>
                    <a:schemeClr val="tx1"/>
                  </a:solidFill>
                  <a:effectLst/>
                  <a:latin typeface="+mn-lt"/>
                  <a:cs typeface="Arial" pitchFamily="34" charset="0"/>
                </a:rPr>
                <a:t>Starting chemo</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57–84 days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vs.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No chemo but</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survived &gt;56 days</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26" name="Freeform 95"/>
            <p:cNvSpPr>
              <a:spLocks/>
            </p:cNvSpPr>
            <p:nvPr/>
          </p:nvSpPr>
          <p:spPr bwMode="auto">
            <a:xfrm>
              <a:off x="5006975" y="3137063"/>
              <a:ext cx="1885950" cy="1638300"/>
            </a:xfrm>
            <a:custGeom>
              <a:avLst/>
              <a:gdLst>
                <a:gd name="T0" fmla="*/ 0 w 1188"/>
                <a:gd name="T1" fmla="*/ 0 h 1032"/>
                <a:gd name="T2" fmla="*/ 0 w 1188"/>
                <a:gd name="T3" fmla="*/ 1032 h 1032"/>
                <a:gd name="T4" fmla="*/ 1188 w 1188"/>
                <a:gd name="T5" fmla="*/ 1032 h 1032"/>
              </a:gdLst>
              <a:ahLst/>
              <a:cxnLst>
                <a:cxn ang="0">
                  <a:pos x="T0" y="T1"/>
                </a:cxn>
                <a:cxn ang="0">
                  <a:pos x="T2" y="T3"/>
                </a:cxn>
                <a:cxn ang="0">
                  <a:pos x="T4" y="T5"/>
                </a:cxn>
              </a:cxnLst>
              <a:rect l="0" t="0" r="r" b="b"/>
              <a:pathLst>
                <a:path w="1188" h="1032">
                  <a:moveTo>
                    <a:pt x="0" y="0"/>
                  </a:moveTo>
                  <a:lnTo>
                    <a:pt x="0" y="1032"/>
                  </a:lnTo>
                  <a:lnTo>
                    <a:pt x="1188" y="103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27" name="Line 96"/>
            <p:cNvSpPr>
              <a:spLocks noChangeShapeType="1"/>
            </p:cNvSpPr>
            <p:nvPr/>
          </p:nvSpPr>
          <p:spPr bwMode="auto">
            <a:xfrm flipH="1">
              <a:off x="4972050" y="4232438"/>
              <a:ext cx="3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28" name="Line 97"/>
            <p:cNvSpPr>
              <a:spLocks noChangeShapeType="1"/>
            </p:cNvSpPr>
            <p:nvPr/>
          </p:nvSpPr>
          <p:spPr bwMode="auto">
            <a:xfrm flipH="1">
              <a:off x="4972050" y="4775363"/>
              <a:ext cx="3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29" name="Line 98"/>
            <p:cNvSpPr>
              <a:spLocks noChangeShapeType="1"/>
            </p:cNvSpPr>
            <p:nvPr/>
          </p:nvSpPr>
          <p:spPr bwMode="auto">
            <a:xfrm flipH="1">
              <a:off x="4972050" y="3689513"/>
              <a:ext cx="3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30" name="Line 99"/>
            <p:cNvSpPr>
              <a:spLocks noChangeShapeType="1"/>
            </p:cNvSpPr>
            <p:nvPr/>
          </p:nvSpPr>
          <p:spPr bwMode="auto">
            <a:xfrm flipH="1">
              <a:off x="4972050" y="3140238"/>
              <a:ext cx="3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31" name="Line 100"/>
            <p:cNvSpPr>
              <a:spLocks noChangeShapeType="1"/>
            </p:cNvSpPr>
            <p:nvPr/>
          </p:nvSpPr>
          <p:spPr bwMode="auto">
            <a:xfrm flipH="1">
              <a:off x="5003800" y="3689513"/>
              <a:ext cx="18923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nvGrpSpPr>
            <p:cNvPr id="6232" name="Group 101"/>
            <p:cNvGrpSpPr>
              <a:grpSpLocks/>
            </p:cNvGrpSpPr>
            <p:nvPr/>
          </p:nvGrpSpPr>
          <p:grpSpPr bwMode="auto">
            <a:xfrm>
              <a:off x="5273675" y="3880013"/>
              <a:ext cx="104775" cy="250825"/>
              <a:chOff x="1809" y="2074"/>
              <a:chExt cx="66" cy="302"/>
            </a:xfrm>
          </p:grpSpPr>
          <p:sp>
            <p:nvSpPr>
              <p:cNvPr id="6233" name="Line 102"/>
              <p:cNvSpPr>
                <a:spLocks noChangeShapeType="1"/>
              </p:cNvSpPr>
              <p:nvPr/>
            </p:nvSpPr>
            <p:spPr bwMode="auto">
              <a:xfrm>
                <a:off x="1842" y="2074"/>
                <a:ext cx="0" cy="3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34" name="Line 103"/>
              <p:cNvSpPr>
                <a:spLocks noChangeShapeType="1"/>
              </p:cNvSpPr>
              <p:nvPr/>
            </p:nvSpPr>
            <p:spPr bwMode="auto">
              <a:xfrm>
                <a:off x="1809" y="2074"/>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35" name="Line 104"/>
              <p:cNvSpPr>
                <a:spLocks noChangeShapeType="1"/>
              </p:cNvSpPr>
              <p:nvPr/>
            </p:nvSpPr>
            <p:spPr bwMode="auto">
              <a:xfrm>
                <a:off x="1809" y="2376"/>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sp>
          <p:nvSpPr>
            <p:cNvPr id="6236" name="Rectangle 105"/>
            <p:cNvSpPr>
              <a:spLocks noChangeArrowheads="1"/>
            </p:cNvSpPr>
            <p:nvPr/>
          </p:nvSpPr>
          <p:spPr bwMode="auto">
            <a:xfrm rot="18900000">
              <a:off x="5294313" y="3987963"/>
              <a:ext cx="63500" cy="635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latin typeface="+mn-lt"/>
              </a:endParaRPr>
            </a:p>
          </p:txBody>
        </p:sp>
        <p:grpSp>
          <p:nvGrpSpPr>
            <p:cNvPr id="6237" name="Group 106"/>
            <p:cNvGrpSpPr>
              <a:grpSpLocks/>
            </p:cNvGrpSpPr>
            <p:nvPr/>
          </p:nvGrpSpPr>
          <p:grpSpPr bwMode="auto">
            <a:xfrm>
              <a:off x="5908675" y="3759363"/>
              <a:ext cx="104775" cy="349250"/>
              <a:chOff x="1809" y="2074"/>
              <a:chExt cx="66" cy="302"/>
            </a:xfrm>
          </p:grpSpPr>
          <p:sp>
            <p:nvSpPr>
              <p:cNvPr id="6238" name="Line 107"/>
              <p:cNvSpPr>
                <a:spLocks noChangeShapeType="1"/>
              </p:cNvSpPr>
              <p:nvPr/>
            </p:nvSpPr>
            <p:spPr bwMode="auto">
              <a:xfrm>
                <a:off x="1842" y="2074"/>
                <a:ext cx="0" cy="3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39" name="Line 108"/>
              <p:cNvSpPr>
                <a:spLocks noChangeShapeType="1"/>
              </p:cNvSpPr>
              <p:nvPr/>
            </p:nvSpPr>
            <p:spPr bwMode="auto">
              <a:xfrm>
                <a:off x="1809" y="2074"/>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40" name="Line 109"/>
              <p:cNvSpPr>
                <a:spLocks noChangeShapeType="1"/>
              </p:cNvSpPr>
              <p:nvPr/>
            </p:nvSpPr>
            <p:spPr bwMode="auto">
              <a:xfrm>
                <a:off x="1809" y="2376"/>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sp>
          <p:nvSpPr>
            <p:cNvPr id="6241" name="Rectangle 110"/>
            <p:cNvSpPr>
              <a:spLocks noChangeArrowheads="1"/>
            </p:cNvSpPr>
            <p:nvPr/>
          </p:nvSpPr>
          <p:spPr bwMode="auto">
            <a:xfrm rot="18900000">
              <a:off x="5929313" y="3914938"/>
              <a:ext cx="63500" cy="635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latin typeface="+mn-lt"/>
              </a:endParaRPr>
            </a:p>
          </p:txBody>
        </p:sp>
        <p:grpSp>
          <p:nvGrpSpPr>
            <p:cNvPr id="6242" name="Group 111"/>
            <p:cNvGrpSpPr>
              <a:grpSpLocks/>
            </p:cNvGrpSpPr>
            <p:nvPr/>
          </p:nvGrpSpPr>
          <p:grpSpPr bwMode="auto">
            <a:xfrm>
              <a:off x="6524625" y="3375188"/>
              <a:ext cx="104775" cy="695325"/>
              <a:chOff x="1809" y="2074"/>
              <a:chExt cx="66" cy="302"/>
            </a:xfrm>
          </p:grpSpPr>
          <p:sp>
            <p:nvSpPr>
              <p:cNvPr id="6243" name="Line 112"/>
              <p:cNvSpPr>
                <a:spLocks noChangeShapeType="1"/>
              </p:cNvSpPr>
              <p:nvPr/>
            </p:nvSpPr>
            <p:spPr bwMode="auto">
              <a:xfrm>
                <a:off x="1842" y="2074"/>
                <a:ext cx="0" cy="3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44" name="Line 113"/>
              <p:cNvSpPr>
                <a:spLocks noChangeShapeType="1"/>
              </p:cNvSpPr>
              <p:nvPr/>
            </p:nvSpPr>
            <p:spPr bwMode="auto">
              <a:xfrm>
                <a:off x="1809" y="2074"/>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6245" name="Line 114"/>
              <p:cNvSpPr>
                <a:spLocks noChangeShapeType="1"/>
              </p:cNvSpPr>
              <p:nvPr/>
            </p:nvSpPr>
            <p:spPr bwMode="auto">
              <a:xfrm>
                <a:off x="1809" y="2376"/>
                <a:ext cx="6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sp>
          <p:nvSpPr>
            <p:cNvPr id="6246" name="Rectangle 115"/>
            <p:cNvSpPr>
              <a:spLocks noChangeArrowheads="1"/>
            </p:cNvSpPr>
            <p:nvPr/>
          </p:nvSpPr>
          <p:spPr bwMode="auto">
            <a:xfrm rot="-2700000">
              <a:off x="6546850" y="3737138"/>
              <a:ext cx="63500" cy="635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latin typeface="+mn-lt"/>
              </a:endParaRPr>
            </a:p>
          </p:txBody>
        </p:sp>
        <p:sp>
          <p:nvSpPr>
            <p:cNvPr id="6247" name="Text Box 116"/>
            <p:cNvSpPr txBox="1">
              <a:spLocks noChangeArrowheads="1"/>
            </p:cNvSpPr>
            <p:nvPr/>
          </p:nvSpPr>
          <p:spPr bwMode="auto">
            <a:xfrm>
              <a:off x="5785783" y="2906658"/>
              <a:ext cx="348970" cy="24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mn-lt"/>
                  <a:cs typeface="Arial" pitchFamily="34" charset="0"/>
                </a:rPr>
                <a:t>M1</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48" name="Text Box 117"/>
            <p:cNvSpPr txBox="1">
              <a:spLocks noChangeArrowheads="1"/>
            </p:cNvSpPr>
            <p:nvPr/>
          </p:nvSpPr>
          <p:spPr bwMode="auto">
            <a:xfrm>
              <a:off x="5013086" y="4386425"/>
              <a:ext cx="625952" cy="2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HR 0.70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(0.60, 0.82)</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49" name="Text Box 118"/>
            <p:cNvSpPr txBox="1">
              <a:spLocks noChangeArrowheads="1"/>
            </p:cNvSpPr>
            <p:nvPr/>
          </p:nvSpPr>
          <p:spPr bwMode="auto">
            <a:xfrm>
              <a:off x="5648086" y="4386425"/>
              <a:ext cx="625952" cy="2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HR 0.77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(0.62, 0.93)</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50" name="Text Box 119"/>
            <p:cNvSpPr txBox="1">
              <a:spLocks noChangeArrowheads="1"/>
            </p:cNvSpPr>
            <p:nvPr/>
          </p:nvSpPr>
          <p:spPr bwMode="auto">
            <a:xfrm>
              <a:off x="4970906" y="4778538"/>
              <a:ext cx="710312" cy="48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600" b="0" i="0" u="none" strike="noStrike" cap="none" normalizeH="0" baseline="0" dirty="0" smtClean="0">
                  <a:ln>
                    <a:noFill/>
                  </a:ln>
                  <a:solidFill>
                    <a:schemeClr val="tx1"/>
                  </a:solidFill>
                  <a:effectLst/>
                  <a:latin typeface="+mn-lt"/>
                  <a:cs typeface="Arial" pitchFamily="34" charset="0"/>
                </a:rPr>
                <a:t>Starting chemo</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≤28 days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vs.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No chemo but</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survived &gt;28 days</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51" name="Text Box 120"/>
            <p:cNvSpPr txBox="1">
              <a:spLocks noChangeArrowheads="1"/>
            </p:cNvSpPr>
            <p:nvPr/>
          </p:nvSpPr>
          <p:spPr bwMode="auto">
            <a:xfrm>
              <a:off x="5605907" y="4778538"/>
              <a:ext cx="710312" cy="48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600" b="0" i="0" u="none" strike="noStrike" cap="none" normalizeH="0" baseline="0" dirty="0" smtClean="0">
                  <a:ln>
                    <a:noFill/>
                  </a:ln>
                  <a:solidFill>
                    <a:schemeClr val="tx1"/>
                  </a:solidFill>
                  <a:effectLst/>
                  <a:latin typeface="+mn-lt"/>
                  <a:cs typeface="Arial" pitchFamily="34" charset="0"/>
                </a:rPr>
                <a:t>Starting chemo</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29–56 days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vs.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No chemo but</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survived &gt;56 days</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52" name="Text Box 121"/>
            <p:cNvSpPr txBox="1">
              <a:spLocks noChangeArrowheads="1"/>
            </p:cNvSpPr>
            <p:nvPr/>
          </p:nvSpPr>
          <p:spPr bwMode="auto">
            <a:xfrm>
              <a:off x="6221856" y="4778538"/>
              <a:ext cx="710312" cy="48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600" b="0" i="0" u="none" strike="noStrike" cap="none" normalizeH="0" baseline="0" dirty="0" smtClean="0">
                  <a:ln>
                    <a:noFill/>
                  </a:ln>
                  <a:solidFill>
                    <a:schemeClr val="tx1"/>
                  </a:solidFill>
                  <a:effectLst/>
                  <a:latin typeface="+mn-lt"/>
                  <a:cs typeface="Arial" pitchFamily="34" charset="0"/>
                </a:rPr>
                <a:t>Starting chemo</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57–84 days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vs.</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No chemo but</a:t>
              </a:r>
              <a:br>
                <a:rPr kumimoji="0" lang="en-GB" altLang="en-US" sz="600" b="0" i="0" u="none" strike="noStrike" cap="none" normalizeH="0" baseline="0" dirty="0" smtClean="0">
                  <a:ln>
                    <a:noFill/>
                  </a:ln>
                  <a:solidFill>
                    <a:schemeClr val="tx1"/>
                  </a:solidFill>
                  <a:effectLst/>
                  <a:latin typeface="+mn-lt"/>
                  <a:cs typeface="Arial" pitchFamily="34" charset="0"/>
                </a:rPr>
              </a:br>
              <a:r>
                <a:rPr kumimoji="0" lang="en-GB" altLang="en-US" sz="600" b="0" i="0" u="none" strike="noStrike" cap="none" normalizeH="0" baseline="0" dirty="0" smtClean="0">
                  <a:ln>
                    <a:noFill/>
                  </a:ln>
                  <a:solidFill>
                    <a:schemeClr val="tx1"/>
                  </a:solidFill>
                  <a:effectLst/>
                  <a:latin typeface="+mn-lt"/>
                  <a:cs typeface="Arial" pitchFamily="34" charset="0"/>
                </a:rPr>
                <a:t>survived &gt;56 days</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53" name="Text Box 122"/>
            <p:cNvSpPr txBox="1">
              <a:spLocks noChangeArrowheads="1"/>
            </p:cNvSpPr>
            <p:nvPr/>
          </p:nvSpPr>
          <p:spPr bwMode="auto">
            <a:xfrm>
              <a:off x="6264036" y="4386425"/>
              <a:ext cx="625952" cy="2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HR 0.93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mn-lt"/>
                  <a:cs typeface="Arial" pitchFamily="34" charset="0"/>
                </a:rPr>
                <a:t>(0.65, 1.29)</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6254" name="Text Box 123"/>
            <p:cNvSpPr txBox="1">
              <a:spLocks noChangeArrowheads="1"/>
            </p:cNvSpPr>
            <p:nvPr/>
          </p:nvSpPr>
          <p:spPr bwMode="auto">
            <a:xfrm>
              <a:off x="5074156" y="3129125"/>
              <a:ext cx="502224" cy="18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n-lt"/>
                  <a:cs typeface="Arial" pitchFamily="34" charset="0"/>
                </a:rPr>
                <a:t>P&lt;0.001</a:t>
              </a:r>
              <a:endParaRPr kumimoji="0" lang="en-US" altLang="en-US" sz="1800" b="0" i="0" u="none" strike="noStrike" cap="none" normalizeH="0" baseline="0" smtClean="0">
                <a:ln>
                  <a:noFill/>
                </a:ln>
                <a:solidFill>
                  <a:schemeClr val="tx1"/>
                </a:solidFill>
                <a:effectLst/>
                <a:latin typeface="+mn-lt"/>
                <a:cs typeface="Arial" pitchFamily="34" charset="0"/>
              </a:endParaRPr>
            </a:p>
          </p:txBody>
        </p:sp>
        <p:sp>
          <p:nvSpPr>
            <p:cNvPr id="6255" name="Text Box 124"/>
            <p:cNvSpPr txBox="1">
              <a:spLocks noChangeArrowheads="1"/>
            </p:cNvSpPr>
            <p:nvPr/>
          </p:nvSpPr>
          <p:spPr bwMode="auto">
            <a:xfrm>
              <a:off x="5714870" y="3129125"/>
              <a:ext cx="492382" cy="18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n-lt"/>
                  <a:cs typeface="Arial" pitchFamily="34" charset="0"/>
                </a:rPr>
                <a:t>p=0.008</a:t>
              </a:r>
              <a:endParaRPr kumimoji="0" lang="en-US" altLang="en-US" sz="1800" b="0" i="0" u="none" strike="noStrike" cap="none" normalizeH="0" baseline="0" smtClean="0">
                <a:ln>
                  <a:noFill/>
                </a:ln>
                <a:solidFill>
                  <a:schemeClr val="tx1"/>
                </a:solidFill>
                <a:effectLst/>
                <a:latin typeface="+mn-lt"/>
                <a:cs typeface="Arial" pitchFamily="34" charset="0"/>
              </a:endParaRPr>
            </a:p>
          </p:txBody>
        </p:sp>
        <p:sp>
          <p:nvSpPr>
            <p:cNvPr id="6256" name="Text Box 125"/>
            <p:cNvSpPr txBox="1">
              <a:spLocks noChangeArrowheads="1"/>
            </p:cNvSpPr>
            <p:nvPr/>
          </p:nvSpPr>
          <p:spPr bwMode="auto">
            <a:xfrm>
              <a:off x="6330821" y="3129125"/>
              <a:ext cx="492382" cy="18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mn-lt"/>
                  <a:cs typeface="Arial" pitchFamily="34" charset="0"/>
                </a:rPr>
                <a:t>p=0.669</a:t>
              </a:r>
              <a:endParaRPr kumimoji="0" lang="en-US" altLang="en-US" sz="1800" b="0" i="0" u="none" strike="noStrike" cap="none" normalizeH="0" baseline="0" smtClean="0">
                <a:ln>
                  <a:noFill/>
                </a:ln>
                <a:solidFill>
                  <a:schemeClr val="tx1"/>
                </a:solidFill>
                <a:effectLst/>
                <a:latin typeface="+mn-lt"/>
                <a:cs typeface="Arial" pitchFamily="34" charset="0"/>
              </a:endParaRPr>
            </a:p>
          </p:txBody>
        </p:sp>
      </p:grpSp>
      <p:sp>
        <p:nvSpPr>
          <p:cNvPr id="69" name="Text Box 4"/>
          <p:cNvSpPr txBox="1">
            <a:spLocks noChangeArrowheads="1"/>
          </p:cNvSpPr>
          <p:nvPr/>
        </p:nvSpPr>
        <p:spPr bwMode="auto">
          <a:xfrm>
            <a:off x="5677258" y="6490286"/>
            <a:ext cx="32460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smtClean="0"/>
              <a:t>Teo</a:t>
            </a:r>
            <a:r>
              <a:rPr lang="fr-FR" sz="1100" dirty="0" smtClean="0"/>
              <a:t>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2454)</a:t>
            </a:r>
            <a:endParaRPr lang="en-GB" sz="1100" dirty="0"/>
          </a:p>
        </p:txBody>
      </p:sp>
    </p:spTree>
    <p:extLst>
      <p:ext uri="{BB962C8B-B14F-4D97-AF65-F5344CB8AC3E}">
        <p14:creationId xmlns:p14="http://schemas.microsoft.com/office/powerpoint/2010/main" val="35876950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neoAdjuvant</a:t>
            </a:r>
            <a:r>
              <a:rPr lang="en-GB" dirty="0" smtClean="0"/>
              <a:t> therapy </a:t>
            </a:r>
            <a:endParaRPr lang="en-GB" dirty="0"/>
          </a:p>
        </p:txBody>
      </p:sp>
      <p:sp>
        <p:nvSpPr>
          <p:cNvPr id="3" name="Text Placeholder 2"/>
          <p:cNvSpPr>
            <a:spLocks noGrp="1"/>
          </p:cNvSpPr>
          <p:nvPr>
            <p:ph type="body" idx="1"/>
          </p:nvPr>
        </p:nvSpPr>
        <p:spPr/>
        <p:txBody>
          <a:bodyPr/>
          <a:lstStyle/>
          <a:p>
            <a:r>
              <a:rPr lang="en-GB" b="1" dirty="0" smtClean="0"/>
              <a:t>PANCREATIC CANCER</a:t>
            </a:r>
            <a:endParaRPr lang="en-GB" b="1" dirty="0"/>
          </a:p>
        </p:txBody>
      </p:sp>
    </p:spTree>
    <p:extLst>
      <p:ext uri="{BB962C8B-B14F-4D97-AF65-F5344CB8AC3E}">
        <p14:creationId xmlns:p14="http://schemas.microsoft.com/office/powerpoint/2010/main" val="2623409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AutoShape 19"/>
          <p:cNvCxnSpPr>
            <a:cxnSpLocks noChangeShapeType="1"/>
            <a:endCxn id="28" idx="2"/>
          </p:cNvCxnSpPr>
          <p:nvPr/>
        </p:nvCxnSpPr>
        <p:spPr bwMode="auto">
          <a:xfrm flipV="1">
            <a:off x="4676979" y="3818561"/>
            <a:ext cx="226726" cy="4116"/>
          </a:xfrm>
          <a:prstGeom prst="straightConnector1">
            <a:avLst/>
          </a:prstGeom>
          <a:noFill/>
          <a:ln w="38100">
            <a:solidFill>
              <a:schemeClr val="bg1"/>
            </a:solidFill>
            <a:round/>
            <a:headEnd/>
            <a:tailEnd type="triangle" w="med" len="med"/>
          </a:ln>
        </p:spPr>
      </p:cxnSp>
      <p:sp>
        <p:nvSpPr>
          <p:cNvPr id="2" name="Title 1"/>
          <p:cNvSpPr>
            <a:spLocks noGrp="1"/>
          </p:cNvSpPr>
          <p:nvPr>
            <p:ph type="title"/>
          </p:nvPr>
        </p:nvSpPr>
        <p:spPr/>
        <p:txBody>
          <a:bodyPr/>
          <a:lstStyle/>
          <a:p>
            <a:r>
              <a:rPr lang="en-US" sz="1800" dirty="0" smtClean="0"/>
              <a:t>LBA4003: </a:t>
            </a:r>
            <a:r>
              <a:rPr lang="en-GB" sz="1800" dirty="0" smtClean="0"/>
              <a:t>Comparison of </a:t>
            </a:r>
            <a:r>
              <a:rPr lang="en-GB" sz="1800" dirty="0" err="1" smtClean="0"/>
              <a:t>chemoradiotherapy</a:t>
            </a:r>
            <a:r>
              <a:rPr lang="en-GB" sz="1800" dirty="0" smtClean="0"/>
              <a:t> (CRT) and chemotherapy (CT) in patients with a locally advanced pancreatic cancer (LAPC) controlled after 4 months of gemcitabine with or without </a:t>
            </a:r>
            <a:r>
              <a:rPr lang="en-GB" sz="1800" dirty="0" err="1" smtClean="0"/>
              <a:t>erlotinib</a:t>
            </a:r>
            <a:r>
              <a:rPr lang="en-GB" sz="1800" dirty="0" smtClean="0"/>
              <a:t>: Final results of the international phase III LAP 07 </a:t>
            </a:r>
            <a:r>
              <a:rPr lang="en-US" sz="1800" dirty="0" smtClean="0"/>
              <a:t>study – </a:t>
            </a:r>
            <a:r>
              <a:rPr lang="en-US" sz="1800" i="1" dirty="0" err="1" smtClean="0"/>
              <a:t>Hammel</a:t>
            </a:r>
            <a:r>
              <a:rPr lang="en-US" sz="1800" i="1" dirty="0" smtClean="0"/>
              <a:t> P et al</a:t>
            </a:r>
            <a:endParaRPr lang="en-US" sz="1800" i="1" dirty="0"/>
          </a:p>
        </p:txBody>
      </p:sp>
      <p:sp>
        <p:nvSpPr>
          <p:cNvPr id="3" name="Content Placeholder 2"/>
          <p:cNvSpPr>
            <a:spLocks noGrp="1"/>
          </p:cNvSpPr>
          <p:nvPr>
            <p:ph idx="1"/>
          </p:nvPr>
        </p:nvSpPr>
        <p:spPr/>
        <p:txBody>
          <a:bodyPr/>
          <a:lstStyle/>
          <a:p>
            <a:r>
              <a:rPr lang="en-US" sz="1800" dirty="0"/>
              <a:t>Study objective</a:t>
            </a:r>
          </a:p>
          <a:p>
            <a:pPr lvl="1"/>
            <a:r>
              <a:rPr lang="en-US" sz="1800" dirty="0"/>
              <a:t>To define the role of CRT in LAPC after disease control with 4 months of induction chemotherapy with gemcitabine and </a:t>
            </a:r>
            <a:r>
              <a:rPr lang="en-US" sz="1800" dirty="0" smtClean="0"/>
              <a:t>erlotinib</a:t>
            </a:r>
            <a:endParaRPr lang="en-US" sz="1800" dirty="0"/>
          </a:p>
          <a:p>
            <a:pPr lvl="1"/>
            <a:endParaRPr lang="en-US" sz="1800" dirty="0"/>
          </a:p>
          <a:p>
            <a:pPr marL="0" indent="0">
              <a:buFontTx/>
              <a:buNone/>
            </a:pPr>
            <a:endParaRPr lang="en-US" sz="1800" dirty="0"/>
          </a:p>
        </p:txBody>
      </p:sp>
      <p:sp>
        <p:nvSpPr>
          <p:cNvPr id="4" name="Text Placeholder 3"/>
          <p:cNvSpPr>
            <a:spLocks noGrp="1"/>
          </p:cNvSpPr>
          <p:nvPr>
            <p:ph type="body" sz="quarter" idx="11"/>
          </p:nvPr>
        </p:nvSpPr>
        <p:spPr/>
        <p:txBody>
          <a:bodyPr/>
          <a:lstStyle/>
          <a:p>
            <a:r>
              <a:rPr lang="en-US" sz="1100" dirty="0" err="1" smtClean="0"/>
              <a:t>Hammel</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LBA4003) </a:t>
            </a:r>
            <a:endParaRPr lang="en-US" sz="1100" dirty="0"/>
          </a:p>
        </p:txBody>
      </p:sp>
      <p:sp>
        <p:nvSpPr>
          <p:cNvPr id="8" name="Rectangle 7"/>
          <p:cNvSpPr/>
          <p:nvPr/>
        </p:nvSpPr>
        <p:spPr>
          <a:xfrm>
            <a:off x="5672868" y="4036498"/>
            <a:ext cx="577772" cy="2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384194" y="4610381"/>
            <a:ext cx="1894679" cy="410308"/>
          </a:xfrm>
          <a:prstGeom prst="rightArrow">
            <a:avLst>
              <a:gd name="adj1" fmla="val 50000"/>
              <a:gd name="adj2" fmla="val 70408"/>
            </a:avLst>
          </a:prstGeom>
          <a:solidFill>
            <a:schemeClr val="accent2"/>
          </a:solidFill>
          <a:ln w="9525">
            <a:solidFill>
              <a:srgbClr val="28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975299" y="4312190"/>
            <a:ext cx="1422989" cy="2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6454610" y="3933646"/>
            <a:ext cx="1832575" cy="410308"/>
          </a:xfrm>
          <a:prstGeom prst="rightArrow">
            <a:avLst>
              <a:gd name="adj1" fmla="val 50000"/>
              <a:gd name="adj2" fmla="val 70408"/>
            </a:avLst>
          </a:prstGeom>
          <a:solidFill>
            <a:schemeClr val="accent2"/>
          </a:solidFill>
          <a:ln w="9525">
            <a:solidFill>
              <a:srgbClr val="28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4"/>
          <p:cNvSpPr>
            <a:spLocks noChangeArrowheads="1"/>
          </p:cNvSpPr>
          <p:nvPr/>
        </p:nvSpPr>
        <p:spPr bwMode="auto">
          <a:xfrm>
            <a:off x="2506557" y="3526461"/>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chemeClr val="bg1"/>
                </a:solidFill>
                <a:ea typeface="SimSun" pitchFamily="2" charset="-122"/>
              </a:rPr>
              <a:t>R1</a:t>
            </a:r>
            <a:endParaRPr lang="en-GB" altLang="zh-CN" b="1" dirty="0">
              <a:solidFill>
                <a:schemeClr val="bg1"/>
              </a:solidFill>
              <a:ea typeface="SimSun" pitchFamily="2" charset="-122"/>
            </a:endParaRPr>
          </a:p>
        </p:txBody>
      </p:sp>
      <p:cxnSp>
        <p:nvCxnSpPr>
          <p:cNvPr id="13" name="AutoShape 15"/>
          <p:cNvCxnSpPr>
            <a:cxnSpLocks noChangeShapeType="1"/>
            <a:endCxn id="18" idx="1"/>
          </p:cNvCxnSpPr>
          <p:nvPr/>
        </p:nvCxnSpPr>
        <p:spPr bwMode="auto">
          <a:xfrm rot="5400000" flipH="1" flipV="1">
            <a:off x="2658279" y="3219602"/>
            <a:ext cx="455900" cy="157819"/>
          </a:xfrm>
          <a:prstGeom prst="bentConnector2">
            <a:avLst/>
          </a:prstGeom>
          <a:noFill/>
          <a:ln w="38100">
            <a:solidFill>
              <a:schemeClr val="bg1"/>
            </a:solidFill>
            <a:miter lim="800000"/>
            <a:headEnd/>
            <a:tailEnd type="triangle" w="med" len="med"/>
          </a:ln>
        </p:spPr>
      </p:cxnSp>
      <p:cxnSp>
        <p:nvCxnSpPr>
          <p:cNvPr id="14" name="AutoShape 16"/>
          <p:cNvCxnSpPr>
            <a:cxnSpLocks noChangeShapeType="1"/>
            <a:endCxn id="19" idx="1"/>
          </p:cNvCxnSpPr>
          <p:nvPr/>
        </p:nvCxnSpPr>
        <p:spPr bwMode="auto">
          <a:xfrm rot="16200000" flipH="1">
            <a:off x="2619244" y="4298736"/>
            <a:ext cx="533970" cy="157819"/>
          </a:xfrm>
          <a:prstGeom prst="bentConnector2">
            <a:avLst/>
          </a:prstGeom>
          <a:noFill/>
          <a:ln w="38100">
            <a:solidFill>
              <a:schemeClr val="bg1"/>
            </a:solidFill>
            <a:miter lim="800000"/>
            <a:headEnd/>
            <a:tailEnd type="triangle" w="med" len="med"/>
          </a:ln>
        </p:spPr>
      </p:cxnSp>
      <p:sp>
        <p:nvSpPr>
          <p:cNvPr id="15" name="AutoShape 12"/>
          <p:cNvSpPr>
            <a:spLocks noChangeArrowheads="1"/>
          </p:cNvSpPr>
          <p:nvPr/>
        </p:nvSpPr>
        <p:spPr bwMode="auto">
          <a:xfrm>
            <a:off x="8284620" y="2514215"/>
            <a:ext cx="630780" cy="2597053"/>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cxnSp>
        <p:nvCxnSpPr>
          <p:cNvPr id="16" name="AutoShape 19"/>
          <p:cNvCxnSpPr>
            <a:cxnSpLocks noChangeShapeType="1"/>
            <a:stCxn id="17" idx="3"/>
            <a:endCxn id="12" idx="2"/>
          </p:cNvCxnSpPr>
          <p:nvPr/>
        </p:nvCxnSpPr>
        <p:spPr bwMode="auto">
          <a:xfrm>
            <a:off x="2317980" y="3817930"/>
            <a:ext cx="188577" cy="631"/>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84163" y="2878722"/>
            <a:ext cx="2033817" cy="1878415"/>
          </a:xfrm>
          <a:prstGeom prst="roundRect">
            <a:avLst>
              <a:gd name="adj" fmla="val 8208"/>
            </a:avLst>
          </a:prstGeom>
          <a:solidFill>
            <a:schemeClr val="accent3"/>
          </a:solidFill>
          <a:ln w="9525" algn="ctr">
            <a:noFill/>
            <a:round/>
            <a:headEnd/>
            <a:tailEnd/>
          </a:ln>
        </p:spPr>
        <p:txBody>
          <a:bodyPr wrap="square" lIns="72000" tIns="44450" rIns="72000" bIns="44450">
            <a:spAutoFit/>
          </a:bodyPr>
          <a:lstStyle/>
          <a:p>
            <a:pPr defTabSz="892175" eaLnBrk="0" hangingPunct="0">
              <a:spcAft>
                <a:spcPct val="30000"/>
              </a:spcAft>
            </a:pPr>
            <a:r>
              <a:rPr lang="en-NZ" altLang="zh-CN" sz="1400" dirty="0" smtClean="0">
                <a:solidFill>
                  <a:schemeClr val="tx2"/>
                </a:solidFill>
                <a:ea typeface="SimSun" pitchFamily="2" charset="-122"/>
              </a:rPr>
              <a:t>Patients with </a:t>
            </a:r>
            <a:r>
              <a:rPr lang="en-NZ" altLang="zh-CN" sz="1400" dirty="0">
                <a:solidFill>
                  <a:schemeClr val="tx2"/>
                </a:solidFill>
                <a:ea typeface="SimSun" pitchFamily="2" charset="-122"/>
              </a:rPr>
              <a:t>stage </a:t>
            </a:r>
            <a:r>
              <a:rPr lang="en-NZ" altLang="zh-CN" sz="1400" dirty="0" smtClean="0">
                <a:solidFill>
                  <a:schemeClr val="tx2"/>
                </a:solidFill>
                <a:ea typeface="SimSun" pitchFamily="2" charset="-122"/>
              </a:rPr>
              <a:t>III LAPC</a:t>
            </a:r>
          </a:p>
          <a:p>
            <a:pPr marL="180975" indent="-180975" defTabSz="892175" eaLnBrk="0" hangingPunct="0">
              <a:spcAft>
                <a:spcPct val="30000"/>
              </a:spcAft>
              <a:buFont typeface="Arial" panose="020B0604020202020204" pitchFamily="34" charset="0"/>
              <a:buChar char="•"/>
            </a:pPr>
            <a:r>
              <a:rPr lang="en-NZ" altLang="zh-CN" sz="1400" dirty="0" smtClean="0">
                <a:solidFill>
                  <a:schemeClr val="tx2"/>
                </a:solidFill>
                <a:ea typeface="SimSun" pitchFamily="2" charset="-122"/>
              </a:rPr>
              <a:t>No prior abdominal RT or CT </a:t>
            </a:r>
          </a:p>
          <a:p>
            <a:pPr marL="180975" indent="-180975" defTabSz="892175" eaLnBrk="0" hangingPunct="0">
              <a:spcAft>
                <a:spcPct val="30000"/>
              </a:spcAft>
              <a:buFont typeface="Arial" panose="020B0604020202020204" pitchFamily="34" charset="0"/>
              <a:buChar char="•"/>
            </a:pPr>
            <a:r>
              <a:rPr lang="en-NZ" altLang="zh-CN" sz="1400" dirty="0" smtClean="0">
                <a:solidFill>
                  <a:schemeClr val="tx2"/>
                </a:solidFill>
                <a:ea typeface="SimSun" pitchFamily="2" charset="-122"/>
              </a:rPr>
              <a:t>Evaluable or measurable disease</a:t>
            </a:r>
          </a:p>
          <a:p>
            <a:pPr defTabSz="892175" eaLnBrk="0" hangingPunct="0">
              <a:spcAft>
                <a:spcPct val="30000"/>
              </a:spcAft>
            </a:pPr>
            <a:r>
              <a:rPr lang="en-GB" altLang="zh-CN" sz="1400" dirty="0" smtClean="0">
                <a:solidFill>
                  <a:schemeClr val="tx2"/>
                </a:solidFill>
                <a:ea typeface="SimSun" pitchFamily="2" charset="-122"/>
              </a:rPr>
              <a:t>(n=442)</a:t>
            </a:r>
            <a:endParaRPr lang="en-GB" altLang="zh-CN" sz="1400" dirty="0">
              <a:solidFill>
                <a:schemeClr val="tx2"/>
              </a:solidFill>
              <a:ea typeface="SimSun" pitchFamily="2" charset="-122"/>
            </a:endParaRPr>
          </a:p>
        </p:txBody>
      </p:sp>
      <p:sp>
        <p:nvSpPr>
          <p:cNvPr id="18" name="AutoShape 8"/>
          <p:cNvSpPr>
            <a:spLocks noChangeArrowheads="1"/>
          </p:cNvSpPr>
          <p:nvPr/>
        </p:nvSpPr>
        <p:spPr bwMode="auto">
          <a:xfrm>
            <a:off x="2965139" y="2939720"/>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19" name="AutoShape 8"/>
          <p:cNvSpPr>
            <a:spLocks noChangeArrowheads="1"/>
          </p:cNvSpPr>
          <p:nvPr/>
        </p:nvSpPr>
        <p:spPr bwMode="auto">
          <a:xfrm>
            <a:off x="2965139" y="4513790"/>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20" name="AutoShape 8"/>
          <p:cNvSpPr>
            <a:spLocks noChangeArrowheads="1"/>
          </p:cNvSpPr>
          <p:nvPr/>
        </p:nvSpPr>
        <p:spPr bwMode="auto">
          <a:xfrm>
            <a:off x="3255413" y="2939720"/>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21" name="AutoShape 8"/>
          <p:cNvSpPr>
            <a:spLocks noChangeArrowheads="1"/>
          </p:cNvSpPr>
          <p:nvPr/>
        </p:nvSpPr>
        <p:spPr bwMode="auto">
          <a:xfrm>
            <a:off x="3255413" y="4513789"/>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22" name="Rectangle 21"/>
          <p:cNvSpPr/>
          <p:nvPr/>
        </p:nvSpPr>
        <p:spPr>
          <a:xfrm>
            <a:off x="3533495" y="2451444"/>
            <a:ext cx="276519" cy="27342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Z" sz="1400" dirty="0" smtClean="0"/>
              <a:t>Evaluation: non progressive</a:t>
            </a:r>
            <a:endParaRPr lang="en-GB" sz="1400" dirty="0"/>
          </a:p>
        </p:txBody>
      </p:sp>
      <p:sp>
        <p:nvSpPr>
          <p:cNvPr id="23" name="AutoShape 8"/>
          <p:cNvSpPr>
            <a:spLocks noChangeArrowheads="1"/>
          </p:cNvSpPr>
          <p:nvPr/>
        </p:nvSpPr>
        <p:spPr bwMode="auto">
          <a:xfrm>
            <a:off x="3832472" y="2939720"/>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24" name="AutoShape 8"/>
          <p:cNvSpPr>
            <a:spLocks noChangeArrowheads="1"/>
          </p:cNvSpPr>
          <p:nvPr/>
        </p:nvSpPr>
        <p:spPr bwMode="auto">
          <a:xfrm>
            <a:off x="3832472" y="4513790"/>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25" name="AutoShape 8"/>
          <p:cNvSpPr>
            <a:spLocks noChangeArrowheads="1"/>
          </p:cNvSpPr>
          <p:nvPr/>
        </p:nvSpPr>
        <p:spPr bwMode="auto">
          <a:xfrm>
            <a:off x="4120206" y="2939720"/>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26" name="AutoShape 8"/>
          <p:cNvSpPr>
            <a:spLocks noChangeArrowheads="1"/>
          </p:cNvSpPr>
          <p:nvPr/>
        </p:nvSpPr>
        <p:spPr bwMode="auto">
          <a:xfrm>
            <a:off x="4120206" y="4513789"/>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27" name="Rectangle 26"/>
          <p:cNvSpPr/>
          <p:nvPr/>
        </p:nvSpPr>
        <p:spPr>
          <a:xfrm>
            <a:off x="4416068" y="2451444"/>
            <a:ext cx="276519" cy="27342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Z" sz="1400" dirty="0" smtClean="0"/>
              <a:t>Evaluation: non progressive</a:t>
            </a:r>
            <a:endParaRPr lang="en-GB" sz="1400" dirty="0"/>
          </a:p>
        </p:txBody>
      </p:sp>
      <p:sp>
        <p:nvSpPr>
          <p:cNvPr id="28" name="Oval 14"/>
          <p:cNvSpPr>
            <a:spLocks noChangeArrowheads="1"/>
          </p:cNvSpPr>
          <p:nvPr/>
        </p:nvSpPr>
        <p:spPr bwMode="auto">
          <a:xfrm>
            <a:off x="4903705" y="3526461"/>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chemeClr val="bg1"/>
                </a:solidFill>
                <a:ea typeface="SimSun" pitchFamily="2" charset="-122"/>
              </a:rPr>
              <a:t>R2</a:t>
            </a:r>
            <a:endParaRPr lang="en-GB" altLang="zh-CN" b="1" dirty="0">
              <a:solidFill>
                <a:schemeClr val="bg1"/>
              </a:solidFill>
              <a:ea typeface="SimSun" pitchFamily="2" charset="-122"/>
            </a:endParaRPr>
          </a:p>
        </p:txBody>
      </p:sp>
      <p:cxnSp>
        <p:nvCxnSpPr>
          <p:cNvPr id="29" name="AutoShape 15"/>
          <p:cNvCxnSpPr>
            <a:cxnSpLocks noChangeShapeType="1"/>
            <a:stCxn id="28" idx="0"/>
            <a:endCxn id="33" idx="1"/>
          </p:cNvCxnSpPr>
          <p:nvPr/>
        </p:nvCxnSpPr>
        <p:spPr bwMode="auto">
          <a:xfrm rot="5400000" flipH="1" flipV="1">
            <a:off x="5098124" y="3166850"/>
            <a:ext cx="456990" cy="262232"/>
          </a:xfrm>
          <a:prstGeom prst="bentConnector2">
            <a:avLst/>
          </a:prstGeom>
          <a:noFill/>
          <a:ln w="38100">
            <a:solidFill>
              <a:schemeClr val="bg1"/>
            </a:solidFill>
            <a:miter lim="800000"/>
            <a:headEnd/>
            <a:tailEnd type="triangle" w="med" len="med"/>
          </a:ln>
        </p:spPr>
      </p:cxnSp>
      <p:cxnSp>
        <p:nvCxnSpPr>
          <p:cNvPr id="30" name="AutoShape 16"/>
          <p:cNvCxnSpPr>
            <a:cxnSpLocks noChangeShapeType="1"/>
            <a:stCxn id="28" idx="4"/>
            <a:endCxn id="39" idx="1"/>
          </p:cNvCxnSpPr>
          <p:nvPr/>
        </p:nvCxnSpPr>
        <p:spPr bwMode="auto">
          <a:xfrm rot="16200000" flipH="1">
            <a:off x="5049782" y="4256382"/>
            <a:ext cx="553675" cy="262232"/>
          </a:xfrm>
          <a:prstGeom prst="bentConnector2">
            <a:avLst/>
          </a:prstGeom>
          <a:noFill/>
          <a:ln w="38100">
            <a:solidFill>
              <a:schemeClr val="bg1"/>
            </a:solidFill>
            <a:miter lim="800000"/>
            <a:headEnd/>
            <a:tailEnd type="triangle" w="med" len="med"/>
          </a:ln>
        </p:spPr>
      </p:cxnSp>
      <p:sp>
        <p:nvSpPr>
          <p:cNvPr id="31" name="AutoShape 8"/>
          <p:cNvSpPr>
            <a:spLocks noChangeArrowheads="1"/>
          </p:cNvSpPr>
          <p:nvPr/>
        </p:nvSpPr>
        <p:spPr bwMode="auto">
          <a:xfrm>
            <a:off x="5672868" y="2644958"/>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32" name="AutoShape 8"/>
          <p:cNvSpPr>
            <a:spLocks noChangeArrowheads="1"/>
          </p:cNvSpPr>
          <p:nvPr/>
        </p:nvSpPr>
        <p:spPr bwMode="auto">
          <a:xfrm>
            <a:off x="5964675" y="2644958"/>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33" name="Left Brace 32"/>
          <p:cNvSpPr/>
          <p:nvPr/>
        </p:nvSpPr>
        <p:spPr>
          <a:xfrm>
            <a:off x="5457735" y="2767277"/>
            <a:ext cx="185607" cy="604388"/>
          </a:xfrm>
          <a:prstGeom prst="leftBrace">
            <a:avLst>
              <a:gd name="adj1" fmla="val 2988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utoShape 8"/>
          <p:cNvSpPr>
            <a:spLocks noChangeArrowheads="1"/>
          </p:cNvSpPr>
          <p:nvPr/>
        </p:nvSpPr>
        <p:spPr bwMode="auto">
          <a:xfrm>
            <a:off x="5672868" y="2993042"/>
            <a:ext cx="430848" cy="261681"/>
          </a:xfrm>
          <a:prstGeom prst="roundRect">
            <a:avLst>
              <a:gd name="adj" fmla="val 16667"/>
            </a:avLst>
          </a:prstGeom>
          <a:solidFill>
            <a:srgbClr val="00B050"/>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35" name="AutoShape 8"/>
          <p:cNvSpPr>
            <a:spLocks noChangeArrowheads="1"/>
          </p:cNvSpPr>
          <p:nvPr/>
        </p:nvSpPr>
        <p:spPr bwMode="auto">
          <a:xfrm>
            <a:off x="5672868" y="3254723"/>
            <a:ext cx="430848" cy="261681"/>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36" name="Rectangle 35"/>
          <p:cNvSpPr/>
          <p:nvPr/>
        </p:nvSpPr>
        <p:spPr>
          <a:xfrm>
            <a:off x="6245935" y="2451444"/>
            <a:ext cx="276519" cy="27342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Z" sz="1400" dirty="0" smtClean="0"/>
              <a:t>Evaluation</a:t>
            </a:r>
            <a:endParaRPr lang="en-GB" sz="1400" dirty="0"/>
          </a:p>
        </p:txBody>
      </p:sp>
      <p:sp>
        <p:nvSpPr>
          <p:cNvPr id="37" name="AutoShape 8"/>
          <p:cNvSpPr>
            <a:spLocks noChangeArrowheads="1"/>
          </p:cNvSpPr>
          <p:nvPr/>
        </p:nvSpPr>
        <p:spPr bwMode="auto">
          <a:xfrm>
            <a:off x="5672868" y="4239823"/>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38" name="AutoShape 8"/>
          <p:cNvSpPr>
            <a:spLocks noChangeArrowheads="1"/>
          </p:cNvSpPr>
          <p:nvPr/>
        </p:nvSpPr>
        <p:spPr bwMode="auto">
          <a:xfrm>
            <a:off x="5964675" y="4239823"/>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39" name="Left Brace 38"/>
          <p:cNvSpPr/>
          <p:nvPr/>
        </p:nvSpPr>
        <p:spPr>
          <a:xfrm>
            <a:off x="5457735" y="4362142"/>
            <a:ext cx="185607" cy="604388"/>
          </a:xfrm>
          <a:prstGeom prst="leftBrace">
            <a:avLst>
              <a:gd name="adj1" fmla="val 2988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utoShape 8"/>
          <p:cNvSpPr>
            <a:spLocks noChangeArrowheads="1"/>
          </p:cNvSpPr>
          <p:nvPr/>
        </p:nvSpPr>
        <p:spPr bwMode="auto">
          <a:xfrm>
            <a:off x="5672868" y="4587907"/>
            <a:ext cx="430848" cy="261681"/>
          </a:xfrm>
          <a:prstGeom prst="roundRect">
            <a:avLst>
              <a:gd name="adj" fmla="val 16667"/>
            </a:avLst>
          </a:prstGeom>
          <a:solidFill>
            <a:srgbClr val="00B050"/>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41" name="AutoShape 8"/>
          <p:cNvSpPr>
            <a:spLocks noChangeArrowheads="1"/>
          </p:cNvSpPr>
          <p:nvPr/>
        </p:nvSpPr>
        <p:spPr bwMode="auto">
          <a:xfrm>
            <a:off x="5672868" y="4849588"/>
            <a:ext cx="430848" cy="261681"/>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42" name="Rectangle 41"/>
          <p:cNvSpPr/>
          <p:nvPr/>
        </p:nvSpPr>
        <p:spPr>
          <a:xfrm>
            <a:off x="6828639" y="2451444"/>
            <a:ext cx="276519" cy="27342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Z" sz="1400" dirty="0" smtClean="0"/>
              <a:t>Evaluation</a:t>
            </a:r>
            <a:endParaRPr lang="en-GB" sz="1400" dirty="0"/>
          </a:p>
        </p:txBody>
      </p:sp>
      <p:sp>
        <p:nvSpPr>
          <p:cNvPr id="43" name="Rectangle 42"/>
          <p:cNvSpPr/>
          <p:nvPr/>
        </p:nvSpPr>
        <p:spPr>
          <a:xfrm>
            <a:off x="7422796" y="2451444"/>
            <a:ext cx="276519" cy="273423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Z" sz="1400" dirty="0" smtClean="0"/>
              <a:t>Evaluation</a:t>
            </a:r>
            <a:endParaRPr lang="en-GB" sz="1400" dirty="0"/>
          </a:p>
        </p:txBody>
      </p:sp>
      <p:sp>
        <p:nvSpPr>
          <p:cNvPr id="44" name="AutoShape 8"/>
          <p:cNvSpPr>
            <a:spLocks noChangeArrowheads="1"/>
          </p:cNvSpPr>
          <p:nvPr/>
        </p:nvSpPr>
        <p:spPr bwMode="auto">
          <a:xfrm>
            <a:off x="2251624" y="5473659"/>
            <a:ext cx="278082" cy="26168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45" name="TextBox 44"/>
          <p:cNvSpPr txBox="1"/>
          <p:nvPr/>
        </p:nvSpPr>
        <p:spPr>
          <a:xfrm>
            <a:off x="2548634" y="5473730"/>
            <a:ext cx="2917786" cy="253916"/>
          </a:xfrm>
          <a:prstGeom prst="rect">
            <a:avLst/>
          </a:prstGeom>
          <a:noFill/>
        </p:spPr>
        <p:txBody>
          <a:bodyPr wrap="none" rtlCol="0">
            <a:spAutoFit/>
          </a:bodyPr>
          <a:lstStyle/>
          <a:p>
            <a:r>
              <a:rPr lang="en-NZ" sz="1050" dirty="0" smtClean="0"/>
              <a:t>1 month of gemcitabine 1000 mg/m</a:t>
            </a:r>
            <a:r>
              <a:rPr lang="en-NZ" sz="1050" baseline="30000" dirty="0" smtClean="0"/>
              <a:t>2</a:t>
            </a:r>
            <a:r>
              <a:rPr lang="en-NZ" sz="1050" dirty="0" smtClean="0"/>
              <a:t>/week x3 </a:t>
            </a:r>
            <a:endParaRPr lang="en-GB" sz="1050" dirty="0"/>
          </a:p>
        </p:txBody>
      </p:sp>
      <p:sp>
        <p:nvSpPr>
          <p:cNvPr id="46" name="AutoShape 8"/>
          <p:cNvSpPr>
            <a:spLocks noChangeArrowheads="1"/>
          </p:cNvSpPr>
          <p:nvPr/>
        </p:nvSpPr>
        <p:spPr bwMode="auto">
          <a:xfrm>
            <a:off x="2216699" y="5800122"/>
            <a:ext cx="430848" cy="261681"/>
          </a:xfrm>
          <a:prstGeom prst="roundRect">
            <a:avLst>
              <a:gd name="adj" fmla="val 16667"/>
            </a:avLst>
          </a:prstGeom>
          <a:solidFill>
            <a:srgbClr val="00B050"/>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47" name="AutoShape 8"/>
          <p:cNvSpPr>
            <a:spLocks noChangeArrowheads="1"/>
          </p:cNvSpPr>
          <p:nvPr/>
        </p:nvSpPr>
        <p:spPr bwMode="auto">
          <a:xfrm>
            <a:off x="2216699" y="6061803"/>
            <a:ext cx="430848" cy="261681"/>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endParaRPr lang="en-NZ" altLang="zh-CN" sz="1400" dirty="0">
              <a:solidFill>
                <a:schemeClr val="tx2"/>
              </a:solidFill>
              <a:ea typeface="SimSun" pitchFamily="2" charset="-122"/>
            </a:endParaRPr>
          </a:p>
        </p:txBody>
      </p:sp>
      <p:sp>
        <p:nvSpPr>
          <p:cNvPr id="48" name="TextBox 47"/>
          <p:cNvSpPr txBox="1"/>
          <p:nvPr/>
        </p:nvSpPr>
        <p:spPr>
          <a:xfrm>
            <a:off x="2647547" y="5779097"/>
            <a:ext cx="1885453" cy="253916"/>
          </a:xfrm>
          <a:prstGeom prst="rect">
            <a:avLst/>
          </a:prstGeom>
          <a:noFill/>
        </p:spPr>
        <p:txBody>
          <a:bodyPr wrap="none" rtlCol="0">
            <a:spAutoFit/>
          </a:bodyPr>
          <a:lstStyle/>
          <a:p>
            <a:r>
              <a:rPr lang="en-NZ" sz="1050" dirty="0" err="1" smtClean="0"/>
              <a:t>Capecitabine</a:t>
            </a:r>
            <a:r>
              <a:rPr lang="en-NZ" sz="1050" dirty="0" smtClean="0"/>
              <a:t> 1600 mg/m</a:t>
            </a:r>
            <a:r>
              <a:rPr lang="en-NZ" sz="1050" baseline="30000" dirty="0" smtClean="0"/>
              <a:t>2</a:t>
            </a:r>
            <a:r>
              <a:rPr lang="en-NZ" sz="1050" dirty="0" smtClean="0"/>
              <a:t>/d </a:t>
            </a:r>
            <a:endParaRPr lang="en-GB" sz="1050" dirty="0"/>
          </a:p>
        </p:txBody>
      </p:sp>
      <p:sp>
        <p:nvSpPr>
          <p:cNvPr id="49" name="TextBox 48"/>
          <p:cNvSpPr txBox="1"/>
          <p:nvPr/>
        </p:nvSpPr>
        <p:spPr>
          <a:xfrm>
            <a:off x="2647546" y="6050313"/>
            <a:ext cx="1611339" cy="253916"/>
          </a:xfrm>
          <a:prstGeom prst="rect">
            <a:avLst/>
          </a:prstGeom>
          <a:noFill/>
        </p:spPr>
        <p:txBody>
          <a:bodyPr wrap="none" rtlCol="0">
            <a:spAutoFit/>
          </a:bodyPr>
          <a:lstStyle/>
          <a:p>
            <a:r>
              <a:rPr lang="en-NZ" sz="1050" dirty="0" smtClean="0"/>
              <a:t>RT 54 </a:t>
            </a:r>
            <a:r>
              <a:rPr lang="en-NZ" sz="1050" dirty="0" err="1" smtClean="0"/>
              <a:t>Gy</a:t>
            </a:r>
            <a:r>
              <a:rPr lang="en-NZ" sz="1050" dirty="0" smtClean="0"/>
              <a:t> (5 x 1.8 </a:t>
            </a:r>
            <a:r>
              <a:rPr lang="en-NZ" sz="1050" dirty="0" err="1" smtClean="0"/>
              <a:t>Gy</a:t>
            </a:r>
            <a:r>
              <a:rPr lang="en-NZ" sz="1050" dirty="0" smtClean="0"/>
              <a:t>/d)</a:t>
            </a:r>
            <a:endParaRPr lang="en-GB" sz="1050" dirty="0"/>
          </a:p>
        </p:txBody>
      </p:sp>
      <p:sp>
        <p:nvSpPr>
          <p:cNvPr id="50" name="Rectangle 49"/>
          <p:cNvSpPr/>
          <p:nvPr/>
        </p:nvSpPr>
        <p:spPr>
          <a:xfrm>
            <a:off x="5678135" y="5578565"/>
            <a:ext cx="402300" cy="2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p:cNvSpPr/>
          <p:nvPr/>
        </p:nvSpPr>
        <p:spPr>
          <a:xfrm>
            <a:off x="5697711" y="5859782"/>
            <a:ext cx="431134" cy="285881"/>
          </a:xfrm>
          <a:prstGeom prst="rightArrow">
            <a:avLst>
              <a:gd name="adj1" fmla="val 50000"/>
              <a:gd name="adj2" fmla="val 70408"/>
            </a:avLst>
          </a:prstGeom>
          <a:solidFill>
            <a:schemeClr val="accent2"/>
          </a:solidFill>
          <a:ln w="9525">
            <a:solidFill>
              <a:srgbClr val="28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a:off x="6202081" y="5539381"/>
            <a:ext cx="2353529" cy="253916"/>
          </a:xfrm>
          <a:prstGeom prst="rect">
            <a:avLst/>
          </a:prstGeom>
          <a:noFill/>
        </p:spPr>
        <p:txBody>
          <a:bodyPr wrap="none" rtlCol="0">
            <a:spAutoFit/>
          </a:bodyPr>
          <a:lstStyle/>
          <a:p>
            <a:r>
              <a:rPr lang="en-NZ" sz="1050" dirty="0" smtClean="0"/>
              <a:t>Erlotinib with gemcitabine: 100 mg/d</a:t>
            </a:r>
            <a:endParaRPr lang="en-GB" sz="1050" dirty="0"/>
          </a:p>
        </p:txBody>
      </p:sp>
      <p:sp>
        <p:nvSpPr>
          <p:cNvPr id="53" name="TextBox 52"/>
          <p:cNvSpPr txBox="1"/>
          <p:nvPr/>
        </p:nvSpPr>
        <p:spPr>
          <a:xfrm>
            <a:off x="6203718" y="5890390"/>
            <a:ext cx="2593980" cy="253916"/>
          </a:xfrm>
          <a:prstGeom prst="rect">
            <a:avLst/>
          </a:prstGeom>
          <a:noFill/>
        </p:spPr>
        <p:txBody>
          <a:bodyPr wrap="none" rtlCol="0">
            <a:spAutoFit/>
          </a:bodyPr>
          <a:lstStyle/>
          <a:p>
            <a:r>
              <a:rPr lang="en-NZ" sz="1050" dirty="0" smtClean="0"/>
              <a:t>150 mg/d as single agent (maintenance)</a:t>
            </a:r>
            <a:endParaRPr lang="en-GB" sz="1050" dirty="0"/>
          </a:p>
        </p:txBody>
      </p:sp>
      <p:sp>
        <p:nvSpPr>
          <p:cNvPr id="55" name="Rectangle 9"/>
          <p:cNvSpPr txBox="1">
            <a:spLocks noChangeArrowheads="1"/>
          </p:cNvSpPr>
          <p:nvPr/>
        </p:nvSpPr>
        <p:spPr bwMode="auto">
          <a:xfrm>
            <a:off x="263436" y="5029247"/>
            <a:ext cx="4267200" cy="59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smtClean="0"/>
              <a:t>Primary endpoint</a:t>
            </a:r>
          </a:p>
          <a:p>
            <a:r>
              <a:rPr lang="en-GB" sz="1400" kern="0" dirty="0" smtClean="0"/>
              <a:t>OS</a:t>
            </a:r>
          </a:p>
        </p:txBody>
      </p:sp>
    </p:spTree>
    <p:extLst>
      <p:ext uri="{BB962C8B-B14F-4D97-AF65-F5344CB8AC3E}">
        <p14:creationId xmlns:p14="http://schemas.microsoft.com/office/powerpoint/2010/main" val="34322388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LBA4003: </a:t>
            </a:r>
            <a:r>
              <a:rPr lang="en-GB" sz="1800" dirty="0" smtClean="0"/>
              <a:t>Comparison of </a:t>
            </a:r>
            <a:r>
              <a:rPr lang="en-GB" sz="1800" dirty="0" err="1" smtClean="0"/>
              <a:t>chemoradiotherapy</a:t>
            </a:r>
            <a:r>
              <a:rPr lang="en-GB" sz="1800" dirty="0" smtClean="0"/>
              <a:t> (CRT) and chemotherapy (CT) in patients with a locally advanced pancreatic cancer (LAPC) controlled after 4 months of gemcitabine with or without </a:t>
            </a:r>
            <a:r>
              <a:rPr lang="en-GB" sz="1800" dirty="0" err="1" smtClean="0"/>
              <a:t>erlotinib</a:t>
            </a:r>
            <a:r>
              <a:rPr lang="en-GB" sz="1800" dirty="0" smtClean="0"/>
              <a:t>: Final results of the international phase III LAP 07 </a:t>
            </a:r>
            <a:r>
              <a:rPr lang="en-US" sz="1800" dirty="0" smtClean="0"/>
              <a:t>study – </a:t>
            </a:r>
            <a:r>
              <a:rPr lang="en-US" sz="1800" i="1" dirty="0" err="1" smtClean="0"/>
              <a:t>Hammel</a:t>
            </a:r>
            <a:r>
              <a:rPr lang="en-US" sz="1800" i="1" dirty="0" smtClean="0"/>
              <a:t> P et al</a:t>
            </a:r>
            <a:endParaRPr lang="en-US" sz="1800" i="1" dirty="0"/>
          </a:p>
        </p:txBody>
      </p:sp>
      <p:sp>
        <p:nvSpPr>
          <p:cNvPr id="3" name="Content Placeholder 2"/>
          <p:cNvSpPr>
            <a:spLocks noGrp="1"/>
          </p:cNvSpPr>
          <p:nvPr>
            <p:ph idx="1"/>
          </p:nvPr>
        </p:nvSpPr>
        <p:spPr/>
        <p:txBody>
          <a:bodyPr/>
          <a:lstStyle/>
          <a:p>
            <a:r>
              <a:rPr lang="en-US" sz="1800" dirty="0" smtClean="0"/>
              <a:t>Key results</a:t>
            </a:r>
          </a:p>
          <a:p>
            <a:pPr lvl="1"/>
            <a:r>
              <a:rPr lang="en-US" sz="1800" dirty="0" smtClean="0"/>
              <a:t>From 442 patients included for R1, 269 patients reached R2 (arm 1: 136; arm 2: 133; mean age 63 / 62 years)</a:t>
            </a:r>
          </a:p>
          <a:p>
            <a:pPr lvl="1"/>
            <a:r>
              <a:rPr lang="en-US" sz="1800" dirty="0" smtClean="0"/>
              <a:t>OS in R2 patients in arm 1 vs. arm 2: 16.4 vs. 15.2 </a:t>
            </a:r>
            <a:r>
              <a:rPr lang="en-US" sz="1800" dirty="0" err="1" smtClean="0"/>
              <a:t>mos</a:t>
            </a:r>
            <a:r>
              <a:rPr lang="en-US" sz="1800" dirty="0" smtClean="0"/>
              <a:t> (HR 1.03; 95% CI: 0.79, 1.34; p=0.83)</a:t>
            </a:r>
          </a:p>
          <a:p>
            <a:r>
              <a:rPr lang="en-US" sz="1800" b="1" dirty="0" smtClean="0"/>
              <a:t>Conclusions</a:t>
            </a:r>
          </a:p>
          <a:p>
            <a:pPr lvl="1"/>
            <a:r>
              <a:rPr lang="en-US" sz="1800" b="1" dirty="0" smtClean="0"/>
              <a:t>Administering CRT is not superior to continuing CT in patients with controlled LAPC after 4 months of CT</a:t>
            </a:r>
          </a:p>
          <a:p>
            <a:pPr lvl="2"/>
            <a:r>
              <a:rPr lang="en-US" sz="1800" b="1" dirty="0" smtClean="0"/>
              <a:t>The CRT regimen was associated with good tolerance</a:t>
            </a:r>
          </a:p>
          <a:p>
            <a:pPr lvl="1"/>
            <a:r>
              <a:rPr lang="en-US" sz="1800" b="1" dirty="0" err="1" smtClean="0"/>
              <a:t>Erlotinib</a:t>
            </a:r>
            <a:r>
              <a:rPr lang="en-US" sz="1800" b="1" dirty="0" smtClean="0"/>
              <a:t> maintenance is not beneficial in LAPC, but increased toxicity</a:t>
            </a:r>
          </a:p>
          <a:p>
            <a:pPr lvl="1"/>
            <a:r>
              <a:rPr lang="en-US" sz="1800" b="1" dirty="0" smtClean="0"/>
              <a:t>CT should still be considered standard of care in LAPC</a:t>
            </a:r>
          </a:p>
        </p:txBody>
      </p:sp>
      <p:sp>
        <p:nvSpPr>
          <p:cNvPr id="4" name="Text Placeholder 3"/>
          <p:cNvSpPr>
            <a:spLocks noGrp="1"/>
          </p:cNvSpPr>
          <p:nvPr>
            <p:ph type="body" sz="quarter" idx="11"/>
          </p:nvPr>
        </p:nvSpPr>
        <p:spPr/>
        <p:txBody>
          <a:bodyPr/>
          <a:lstStyle/>
          <a:p>
            <a:r>
              <a:rPr lang="en-US" sz="1100" dirty="0" err="1" smtClean="0"/>
              <a:t>Hammel</a:t>
            </a:r>
            <a:r>
              <a:rPr lang="en-US" sz="1100" dirty="0" smtClean="0"/>
              <a:t> et 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LBA4003) </a:t>
            </a:r>
            <a:endParaRPr lang="en-US" sz="1100" dirty="0"/>
          </a:p>
        </p:txBody>
      </p:sp>
    </p:spTree>
    <p:extLst>
      <p:ext uri="{BB962C8B-B14F-4D97-AF65-F5344CB8AC3E}">
        <p14:creationId xmlns:p14="http://schemas.microsoft.com/office/powerpoint/2010/main" val="748525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ADJUVANT THERAPY</a:t>
            </a:r>
            <a:endParaRPr lang="en-GB" dirty="0"/>
          </a:p>
        </p:txBody>
      </p:sp>
      <p:sp>
        <p:nvSpPr>
          <p:cNvPr id="3" name="Text Placeholder 2"/>
          <p:cNvSpPr>
            <a:spLocks noGrp="1"/>
          </p:cNvSpPr>
          <p:nvPr>
            <p:ph type="body" idx="1"/>
          </p:nvPr>
        </p:nvSpPr>
        <p:spPr/>
        <p:txBody>
          <a:bodyPr/>
          <a:lstStyle/>
          <a:p>
            <a:r>
              <a:rPr lang="en-GB" b="1" dirty="0" smtClean="0"/>
              <a:t>HEPATOCELLULAR CARCINOMA</a:t>
            </a:r>
            <a:endParaRPr lang="en-GB" b="1" dirty="0"/>
          </a:p>
        </p:txBody>
      </p:sp>
    </p:spTree>
    <p:extLst>
      <p:ext uri="{BB962C8B-B14F-4D97-AF65-F5344CB8AC3E}">
        <p14:creationId xmlns:p14="http://schemas.microsoft.com/office/powerpoint/2010/main" val="2623409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2467: Sorafenib alone versus Sorafenib combined with Gemcitabine and Oxaliplatin (GEMOX) in the first-line treatment of advanced hepatocellular carcinoma: final analysis of the randomized phase II </a:t>
            </a:r>
            <a:r>
              <a:rPr lang="en-GB" sz="1800" dirty="0" err="1" smtClean="0"/>
              <a:t>GoNext</a:t>
            </a:r>
            <a:r>
              <a:rPr lang="en-GB" sz="1800" dirty="0" smtClean="0"/>
              <a:t> trial </a:t>
            </a:r>
            <a:br>
              <a:rPr lang="en-GB" sz="1800" dirty="0" smtClean="0"/>
            </a:br>
            <a:r>
              <a:rPr lang="en-GB" sz="1800" dirty="0" smtClean="0"/>
              <a:t>– </a:t>
            </a:r>
            <a:r>
              <a:rPr lang="en-GB" sz="1800" i="1" dirty="0" err="1" smtClean="0"/>
              <a:t>Assenat</a:t>
            </a:r>
            <a:r>
              <a:rPr lang="en-GB" sz="1800" i="1" dirty="0" smtClean="0"/>
              <a:t> E et al</a:t>
            </a:r>
            <a:endParaRPr lang="en-GB" sz="1800" i="1" dirty="0"/>
          </a:p>
        </p:txBody>
      </p:sp>
      <p:sp>
        <p:nvSpPr>
          <p:cNvPr id="10" name="Content Placeholder 9"/>
          <p:cNvSpPr>
            <a:spLocks noGrp="1"/>
          </p:cNvSpPr>
          <p:nvPr>
            <p:ph idx="1"/>
          </p:nvPr>
        </p:nvSpPr>
        <p:spPr/>
        <p:txBody>
          <a:bodyPr/>
          <a:lstStyle/>
          <a:p>
            <a:r>
              <a:rPr lang="en-US" sz="1800" dirty="0"/>
              <a:t>Study </a:t>
            </a:r>
            <a:r>
              <a:rPr lang="en-US" sz="1800" dirty="0" smtClean="0"/>
              <a:t>objective</a:t>
            </a:r>
            <a:endParaRPr lang="en-GB" sz="1800" dirty="0"/>
          </a:p>
          <a:p>
            <a:pPr lvl="1"/>
            <a:r>
              <a:rPr lang="en-GB" sz="1800" dirty="0"/>
              <a:t>To assess the efficacy and toxicity of sorafenib (400 mg </a:t>
            </a:r>
            <a:r>
              <a:rPr lang="en-GB" sz="1800" dirty="0" smtClean="0"/>
              <a:t>bid) </a:t>
            </a:r>
            <a:r>
              <a:rPr lang="en-GB" sz="1800" dirty="0"/>
              <a:t>alone or in combination with GEMOX* every 2 weeks in </a:t>
            </a:r>
            <a:r>
              <a:rPr lang="en-GB" sz="1800" dirty="0" smtClean="0"/>
              <a:t>patients </a:t>
            </a:r>
            <a:r>
              <a:rPr lang="en-GB" sz="1800" dirty="0"/>
              <a:t>with HCC</a:t>
            </a:r>
          </a:p>
          <a:p>
            <a:endParaRPr lang="en-GB" dirty="0"/>
          </a:p>
        </p:txBody>
      </p:sp>
      <p:sp>
        <p:nvSpPr>
          <p:cNvPr id="4" name="Rectangle 9"/>
          <p:cNvSpPr txBox="1">
            <a:spLocks noChangeArrowheads="1"/>
          </p:cNvSpPr>
          <p:nvPr/>
        </p:nvSpPr>
        <p:spPr bwMode="auto">
          <a:xfrm>
            <a:off x="829736" y="5291565"/>
            <a:ext cx="2065864" cy="71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PFS at 4 </a:t>
            </a:r>
            <a:r>
              <a:rPr lang="en-GB" sz="1600" kern="0" dirty="0" err="1" smtClean="0"/>
              <a:t>mos</a:t>
            </a:r>
            <a:endParaRPr lang="en-GB" sz="1600" kern="0" dirty="0" smtClean="0"/>
          </a:p>
          <a:p>
            <a:endParaRPr lang="en-GB" sz="1600" kern="0" dirty="0" smtClean="0"/>
          </a:p>
        </p:txBody>
      </p:sp>
      <p:grpSp>
        <p:nvGrpSpPr>
          <p:cNvPr id="23" name="Group 22"/>
          <p:cNvGrpSpPr/>
          <p:nvPr/>
        </p:nvGrpSpPr>
        <p:grpSpPr>
          <a:xfrm>
            <a:off x="848481" y="2606411"/>
            <a:ext cx="7447039" cy="2651123"/>
            <a:chOff x="228600" y="1642532"/>
            <a:chExt cx="7447039" cy="2651123"/>
          </a:xfrm>
        </p:grpSpPr>
        <p:sp>
          <p:nvSpPr>
            <p:cNvPr id="6" name="Oval 14"/>
            <p:cNvSpPr>
              <a:spLocks noChangeArrowheads="1"/>
            </p:cNvSpPr>
            <p:nvPr/>
          </p:nvSpPr>
          <p:spPr bwMode="auto">
            <a:xfrm>
              <a:off x="3941537" y="2679168"/>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chemeClr val="bg1"/>
                  </a:solidFill>
                  <a:ea typeface="SimSun" pitchFamily="2" charset="-122"/>
                </a:rPr>
                <a:t>R</a:t>
              </a:r>
            </a:p>
          </p:txBody>
        </p:sp>
        <p:cxnSp>
          <p:nvCxnSpPr>
            <p:cNvPr id="7" name="AutoShape 15"/>
            <p:cNvCxnSpPr>
              <a:cxnSpLocks noChangeShapeType="1"/>
              <a:stCxn id="6" idx="0"/>
            </p:cNvCxnSpPr>
            <p:nvPr/>
          </p:nvCxnSpPr>
          <p:spPr bwMode="auto">
            <a:xfrm rot="5400000" flipH="1" flipV="1">
              <a:off x="4236189" y="2050048"/>
              <a:ext cx="626267" cy="631975"/>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p:cNvCxnSpPr>
            <p:nvPr/>
          </p:nvCxnSpPr>
          <p:spPr bwMode="auto">
            <a:xfrm rot="16200000" flipH="1">
              <a:off x="4239363" y="3257339"/>
              <a:ext cx="619919" cy="631975"/>
            </a:xfrm>
            <a:prstGeom prst="bentConnector2">
              <a:avLst/>
            </a:prstGeom>
            <a:noFill/>
            <a:ln w="38100">
              <a:solidFill>
                <a:schemeClr val="bg1"/>
              </a:solidFill>
              <a:miter lim="800000"/>
              <a:headEnd/>
              <a:tailEnd type="triangle" w="med" len="med"/>
            </a:ln>
          </p:spPr>
        </p:cxnSp>
        <p:sp>
          <p:nvSpPr>
            <p:cNvPr id="11" name="Content Placeholder 26"/>
            <p:cNvSpPr txBox="1">
              <a:spLocks/>
            </p:cNvSpPr>
            <p:nvPr/>
          </p:nvSpPr>
          <p:spPr bwMode="auto">
            <a:xfrm>
              <a:off x="4855936" y="2485494"/>
              <a:ext cx="2819703"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spcBef>
                  <a:spcPts val="0"/>
                </a:spcBef>
                <a:spcAft>
                  <a:spcPts val="400"/>
                </a:spcAft>
                <a:buFont typeface="Arial" pitchFamily="34" charset="0"/>
                <a:buChar char="•"/>
                <a:defRPr/>
              </a:pPr>
              <a:r>
                <a:rPr lang="en-GB" sz="1400" dirty="0" smtClean="0">
                  <a:latin typeface="+mn-lt"/>
                </a:rPr>
                <a:t>CLIP </a:t>
              </a:r>
              <a:r>
                <a:rPr lang="en-GB" sz="1400" dirty="0">
                  <a:latin typeface="+mn-lt"/>
                </a:rPr>
                <a:t>score </a:t>
              </a:r>
              <a:r>
                <a:rPr lang="en-GB" sz="1400" dirty="0" smtClean="0">
                  <a:latin typeface="+mn-lt"/>
                </a:rPr>
                <a:t>0–1 vs. 2–3</a:t>
              </a:r>
              <a:endParaRPr lang="en-GB" sz="1400" dirty="0">
                <a:latin typeface="+mn-lt"/>
              </a:endParaRPr>
            </a:p>
            <a:p>
              <a:pPr marL="203200" indent="-203200">
                <a:spcBef>
                  <a:spcPts val="0"/>
                </a:spcBef>
                <a:spcAft>
                  <a:spcPts val="400"/>
                </a:spcAft>
                <a:buFont typeface="Arial" pitchFamily="34" charset="0"/>
                <a:buChar char="•"/>
                <a:defRPr/>
              </a:pPr>
              <a:r>
                <a:rPr lang="en-GB" sz="1400" dirty="0" smtClean="0">
                  <a:latin typeface="+mn-lt"/>
                </a:rPr>
                <a:t>Cirrhosis vs. non-cirrhosis</a:t>
              </a:r>
              <a:endParaRPr lang="en-GB" sz="1400" dirty="0">
                <a:latin typeface="+mn-lt"/>
              </a:endParaRPr>
            </a:p>
          </p:txBody>
        </p:sp>
        <p:cxnSp>
          <p:nvCxnSpPr>
            <p:cNvPr id="12" name="AutoShape 19"/>
            <p:cNvCxnSpPr>
              <a:cxnSpLocks noChangeShapeType="1"/>
              <a:endCxn id="6" idx="2"/>
            </p:cNvCxnSpPr>
            <p:nvPr/>
          </p:nvCxnSpPr>
          <p:spPr bwMode="auto">
            <a:xfrm>
              <a:off x="3684814" y="2971268"/>
              <a:ext cx="256723" cy="0"/>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228600" y="2061854"/>
              <a:ext cx="3456214" cy="1894548"/>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GB" altLang="zh-CN" dirty="0" smtClean="0">
                  <a:solidFill>
                    <a:schemeClr val="tx2"/>
                  </a:solidFill>
                  <a:ea typeface="SimSun" pitchFamily="2" charset="-122"/>
                </a:rPr>
                <a:t>Patients with HCC </a:t>
              </a:r>
            </a:p>
            <a:p>
              <a:pPr marL="180975" indent="-180975" defTabSz="892175" eaLnBrk="0" hangingPunct="0">
                <a:spcAft>
                  <a:spcPct val="30000"/>
                </a:spcAft>
                <a:buFont typeface="Arial" pitchFamily="34" charset="0"/>
                <a:buChar char="•"/>
              </a:pPr>
              <a:r>
                <a:rPr lang="en-GB" altLang="zh-CN" dirty="0" smtClean="0">
                  <a:solidFill>
                    <a:schemeClr val="tx2"/>
                  </a:solidFill>
                  <a:ea typeface="SimSun" pitchFamily="2" charset="-122"/>
                </a:rPr>
                <a:t>BCLCC B or C</a:t>
              </a:r>
            </a:p>
            <a:p>
              <a:pPr marL="180975" indent="-180975" defTabSz="892175" eaLnBrk="0" hangingPunct="0">
                <a:spcAft>
                  <a:spcPct val="30000"/>
                </a:spcAft>
                <a:buFont typeface="Arial" pitchFamily="34" charset="0"/>
                <a:buChar char="•"/>
              </a:pPr>
              <a:r>
                <a:rPr lang="en-GB" altLang="zh-CN" dirty="0" smtClean="0">
                  <a:solidFill>
                    <a:schemeClr val="tx2"/>
                  </a:solidFill>
                  <a:ea typeface="SimSun" pitchFamily="2" charset="-122"/>
                </a:rPr>
                <a:t>WHO PS 0–1</a:t>
              </a:r>
            </a:p>
            <a:p>
              <a:pPr marL="180975" indent="-180975" algn="l" defTabSz="892175" eaLnBrk="0" hangingPunct="0">
                <a:spcAft>
                  <a:spcPct val="30000"/>
                </a:spcAft>
                <a:buFont typeface="Arial" pitchFamily="34" charset="0"/>
                <a:buChar char="•"/>
              </a:pPr>
              <a:r>
                <a:rPr lang="en-GB" altLang="zh-CN" dirty="0" smtClean="0">
                  <a:solidFill>
                    <a:schemeClr val="tx2"/>
                  </a:solidFill>
                  <a:ea typeface="SimSun" pitchFamily="2" charset="-122"/>
                </a:rPr>
                <a:t>Child-Pugh score A</a:t>
              </a:r>
            </a:p>
            <a:p>
              <a:pPr marL="292100" indent="-292100" algn="l" defTabSz="892175" eaLnBrk="0" hangingPunct="0">
                <a:spcAft>
                  <a:spcPct val="30000"/>
                </a:spcAft>
                <a:buFont typeface="Wingdings" pitchFamily="2" charset="2"/>
                <a:buNone/>
              </a:pPr>
              <a:r>
                <a:rPr lang="en-GB" altLang="zh-CN" dirty="0" smtClean="0">
                  <a:solidFill>
                    <a:schemeClr val="tx2"/>
                  </a:solidFill>
                  <a:ea typeface="SimSun" pitchFamily="2" charset="-122"/>
                </a:rPr>
                <a:t>(n=94)</a:t>
              </a:r>
              <a:endParaRPr lang="en-GB" altLang="zh-CN" dirty="0">
                <a:solidFill>
                  <a:schemeClr val="tx2"/>
                </a:solidFill>
                <a:ea typeface="SimSun" pitchFamily="2" charset="-122"/>
              </a:endParaRPr>
            </a:p>
          </p:txBody>
        </p:sp>
        <p:sp>
          <p:nvSpPr>
            <p:cNvPr id="16" name="AutoShape 12"/>
            <p:cNvSpPr>
              <a:spLocks noChangeArrowheads="1"/>
            </p:cNvSpPr>
            <p:nvPr/>
          </p:nvSpPr>
          <p:spPr bwMode="auto">
            <a:xfrm>
              <a:off x="4865310" y="3472919"/>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nl-NL" altLang="zh-CN" dirty="0" err="1">
                  <a:ea typeface="SimSun" pitchFamily="2" charset="-122"/>
                </a:rPr>
                <a:t>Sorafenib</a:t>
              </a:r>
              <a:r>
                <a:rPr lang="nl-NL" altLang="zh-CN" dirty="0">
                  <a:ea typeface="SimSun" pitchFamily="2" charset="-122"/>
                </a:rPr>
                <a:t> </a:t>
              </a:r>
              <a:r>
                <a:rPr lang="nl-NL" altLang="zh-CN" dirty="0" smtClean="0">
                  <a:ea typeface="SimSun" pitchFamily="2" charset="-122"/>
                </a:rPr>
                <a:t>400 mg bid </a:t>
              </a:r>
              <a:endParaRPr lang="nl-NL" altLang="zh-CN" dirty="0">
                <a:ea typeface="SimSun" pitchFamily="2" charset="-122"/>
              </a:endParaRPr>
            </a:p>
            <a:p>
              <a:pPr algn="ctr" defTabSz="892175" eaLnBrk="0" hangingPunct="0"/>
              <a:r>
                <a:rPr lang="nl-NL" altLang="zh-CN" dirty="0">
                  <a:ea typeface="SimSun" pitchFamily="2" charset="-122"/>
                </a:rPr>
                <a:t>+ GEMOX </a:t>
              </a:r>
              <a:r>
                <a:rPr lang="nl-NL" altLang="zh-CN" dirty="0" smtClean="0">
                  <a:ea typeface="SimSun" pitchFamily="2" charset="-122"/>
                </a:rPr>
                <a:t>(d1–d14) </a:t>
              </a:r>
              <a:r>
                <a:rPr lang="en-GB" altLang="zh-CN" dirty="0" smtClean="0">
                  <a:ea typeface="SimSun" pitchFamily="2" charset="-122"/>
                </a:rPr>
                <a:t>(n=39)</a:t>
              </a:r>
              <a:endParaRPr lang="en-GB" altLang="zh-CN" dirty="0">
                <a:ea typeface="SimSun" pitchFamily="2" charset="-122"/>
              </a:endParaRPr>
            </a:p>
          </p:txBody>
        </p:sp>
        <p:sp>
          <p:nvSpPr>
            <p:cNvPr id="17" name="AutoShape 8"/>
            <p:cNvSpPr>
              <a:spLocks noChangeArrowheads="1"/>
            </p:cNvSpPr>
            <p:nvPr/>
          </p:nvSpPr>
          <p:spPr bwMode="auto">
            <a:xfrm>
              <a:off x="4865310" y="1642532"/>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Sorafenib </a:t>
              </a:r>
              <a:r>
                <a:rPr lang="en-GB" altLang="zh-CN" dirty="0" smtClean="0">
                  <a:solidFill>
                    <a:schemeClr val="tx2"/>
                  </a:solidFill>
                  <a:ea typeface="SimSun" pitchFamily="2" charset="-122"/>
                </a:rPr>
                <a:t>400 mg bid (n=44)</a:t>
              </a:r>
              <a:endParaRPr lang="en-GB" altLang="zh-CN" dirty="0">
                <a:solidFill>
                  <a:schemeClr val="tx2"/>
                </a:solidFill>
                <a:ea typeface="SimSun" pitchFamily="2" charset="-122"/>
              </a:endParaRPr>
            </a:p>
          </p:txBody>
        </p:sp>
      </p:grpSp>
      <p:sp>
        <p:nvSpPr>
          <p:cNvPr id="25" name="Text Box 4"/>
          <p:cNvSpPr txBox="1">
            <a:spLocks noChangeArrowheads="1"/>
          </p:cNvSpPr>
          <p:nvPr/>
        </p:nvSpPr>
        <p:spPr bwMode="auto">
          <a:xfrm>
            <a:off x="5411159" y="6490286"/>
            <a:ext cx="351217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smtClean="0"/>
              <a:t>Assenat</a:t>
            </a:r>
            <a:r>
              <a:rPr lang="fr-FR" sz="1100" dirty="0" smtClean="0"/>
              <a:t>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2467)</a:t>
            </a:r>
            <a:endParaRPr lang="en-GB" sz="1100" dirty="0"/>
          </a:p>
        </p:txBody>
      </p:sp>
      <p:sp>
        <p:nvSpPr>
          <p:cNvPr id="26" name="Text Box 5"/>
          <p:cNvSpPr txBox="1">
            <a:spLocks noChangeArrowheads="1"/>
          </p:cNvSpPr>
          <p:nvPr/>
        </p:nvSpPr>
        <p:spPr bwMode="auto">
          <a:xfrm>
            <a:off x="231775" y="6351786"/>
            <a:ext cx="47974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smtClean="0"/>
              <a:t>*Gemcitabine</a:t>
            </a:r>
            <a:r>
              <a:rPr lang="en-GB" sz="1000" dirty="0"/>
              <a:t>, 1000 mg/m² </a:t>
            </a:r>
            <a:r>
              <a:rPr lang="en-GB" sz="1000" dirty="0" smtClean="0"/>
              <a:t>d1</a:t>
            </a:r>
            <a:r>
              <a:rPr lang="en-GB" sz="1000" dirty="0"/>
              <a:t>; oxaliplatin, 100 mg/m² </a:t>
            </a:r>
            <a:r>
              <a:rPr lang="en-GB" sz="1000" dirty="0" smtClean="0"/>
              <a:t>d2</a:t>
            </a:r>
            <a:br>
              <a:rPr lang="en-GB" sz="1000" dirty="0" smtClean="0"/>
            </a:br>
            <a:r>
              <a:rPr lang="en-GB" sz="1000" dirty="0"/>
              <a:t>BCLCC, Barcelona-Clinic Liver Cancer </a:t>
            </a:r>
            <a:r>
              <a:rPr lang="en-GB" sz="1000" dirty="0" smtClean="0"/>
              <a:t>Classification</a:t>
            </a:r>
            <a:endParaRPr lang="en-GB" sz="1000" dirty="0"/>
          </a:p>
        </p:txBody>
      </p:sp>
    </p:spTree>
    <p:extLst>
      <p:ext uri="{BB962C8B-B14F-4D97-AF65-F5344CB8AC3E}">
        <p14:creationId xmlns:p14="http://schemas.microsoft.com/office/powerpoint/2010/main" val="326746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043882"/>
                </a:solidFill>
              </a:rPr>
              <a:t>LBA3506: Randomized comparison of FOLFIRI plus </a:t>
            </a:r>
            <a:r>
              <a:rPr lang="en-US" sz="1800" dirty="0" err="1">
                <a:solidFill>
                  <a:srgbClr val="043882"/>
                </a:solidFill>
              </a:rPr>
              <a:t>cetuximab</a:t>
            </a:r>
            <a:r>
              <a:rPr lang="en-US" sz="1800" dirty="0">
                <a:solidFill>
                  <a:srgbClr val="043882"/>
                </a:solidFill>
              </a:rPr>
              <a:t> versus FOLFIRI plus </a:t>
            </a:r>
            <a:r>
              <a:rPr lang="en-US" sz="1800" dirty="0" err="1">
                <a:solidFill>
                  <a:srgbClr val="043882"/>
                </a:solidFill>
              </a:rPr>
              <a:t>bevacizumab</a:t>
            </a:r>
            <a:r>
              <a:rPr lang="en-US" sz="1800" dirty="0">
                <a:solidFill>
                  <a:srgbClr val="043882"/>
                </a:solidFill>
              </a:rPr>
              <a:t> </a:t>
            </a:r>
            <a:r>
              <a:rPr lang="en-GB" sz="1800" dirty="0">
                <a:solidFill>
                  <a:srgbClr val="043882"/>
                </a:solidFill>
              </a:rPr>
              <a:t>as first-line treatment of KRAS-</a:t>
            </a:r>
            <a:r>
              <a:rPr lang="en-GB" sz="1800" dirty="0" err="1">
                <a:solidFill>
                  <a:srgbClr val="043882"/>
                </a:solidFill>
              </a:rPr>
              <a:t>wildtype</a:t>
            </a:r>
            <a:r>
              <a:rPr lang="en-GB" sz="1800" dirty="0">
                <a:solidFill>
                  <a:srgbClr val="043882"/>
                </a:solidFill>
              </a:rPr>
              <a:t> metastatic colorectal cancer: German AIO study KRK-0306 (FIRE-3) </a:t>
            </a:r>
            <a:r>
              <a:rPr lang="en-US" sz="1800" dirty="0">
                <a:solidFill>
                  <a:srgbClr val="043882"/>
                </a:solidFill>
              </a:rPr>
              <a:t>– </a:t>
            </a:r>
            <a:r>
              <a:rPr lang="en-US" sz="1800" i="1" dirty="0" err="1">
                <a:solidFill>
                  <a:srgbClr val="043882"/>
                </a:solidFill>
              </a:rPr>
              <a:t>Stintzing</a:t>
            </a:r>
            <a:r>
              <a:rPr lang="en-US" sz="1800" i="1" dirty="0">
                <a:solidFill>
                  <a:srgbClr val="043882"/>
                </a:solidFill>
              </a:rPr>
              <a:t> S et al</a:t>
            </a:r>
            <a:endParaRPr lang="en-US" sz="1600"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3608555"/>
              </p:ext>
            </p:extLst>
          </p:nvPr>
        </p:nvGraphicFramePr>
        <p:xfrm>
          <a:off x="569270" y="2023309"/>
          <a:ext cx="7938238" cy="1645920"/>
        </p:xfrm>
        <a:graphic>
          <a:graphicData uri="http://schemas.openxmlformats.org/drawingml/2006/table">
            <a:tbl>
              <a:tblPr firstRow="1" bandRow="1">
                <a:tableStyleId>{69012ECD-51FC-41F1-AA8D-1B2483CD663E}</a:tableStyleId>
              </a:tblPr>
              <a:tblGrid>
                <a:gridCol w="1657328"/>
                <a:gridCol w="779919"/>
                <a:gridCol w="1269648"/>
                <a:gridCol w="930839"/>
                <a:gridCol w="1104885"/>
                <a:gridCol w="1334237"/>
                <a:gridCol w="861382"/>
              </a:tblGrid>
              <a:tr h="203200">
                <a:tc rowSpan="2">
                  <a:txBody>
                    <a:bodyPr/>
                    <a:lstStyle/>
                    <a:p>
                      <a:r>
                        <a:rPr lang="en-US" sz="1400" dirty="0" smtClean="0">
                          <a:solidFill>
                            <a:schemeClr val="tx2"/>
                          </a:solidFill>
                        </a:rPr>
                        <a:t>ORR</a:t>
                      </a:r>
                      <a:endParaRPr lang="en-US" sz="1400" dirty="0">
                        <a:solidFill>
                          <a:schemeClr val="tx2"/>
                        </a:solidFill>
                      </a:endParaRPr>
                    </a:p>
                  </a:txBody>
                  <a:tcPr marL="93751" marR="93751" anchor="b"/>
                </a:tc>
                <a:tc gridSpan="2">
                  <a:txBody>
                    <a:bodyPr/>
                    <a:lstStyle/>
                    <a:p>
                      <a:pPr algn="ctr"/>
                      <a:r>
                        <a:rPr lang="en-US" sz="1400" dirty="0" err="1" smtClean="0">
                          <a:solidFill>
                            <a:schemeClr val="tx2"/>
                          </a:solidFill>
                        </a:rPr>
                        <a:t>FOLFIRI+cetuximab</a:t>
                      </a:r>
                      <a:r>
                        <a:rPr lang="en-US" sz="1400" dirty="0" smtClean="0">
                          <a:solidFill>
                            <a:schemeClr val="tx2"/>
                          </a:solidFill>
                        </a:rPr>
                        <a:t> </a:t>
                      </a:r>
                      <a:endParaRPr lang="en-US" sz="1400" dirty="0">
                        <a:solidFill>
                          <a:schemeClr val="tx2"/>
                        </a:solidFill>
                      </a:endParaRPr>
                    </a:p>
                  </a:txBody>
                  <a:tcPr marL="93751" marR="93751"/>
                </a:tc>
                <a:tc hMerge="1">
                  <a:txBody>
                    <a:bodyPr/>
                    <a:lstStyle/>
                    <a:p>
                      <a:endParaRPr lang="en-US" dirty="0"/>
                    </a:p>
                  </a:txBody>
                  <a:tcPr/>
                </a:tc>
                <a:tc gridSpan="2">
                  <a:txBody>
                    <a:bodyPr/>
                    <a:lstStyle/>
                    <a:p>
                      <a:pPr algn="ctr"/>
                      <a:r>
                        <a:rPr lang="en-US" sz="1400" dirty="0" smtClean="0">
                          <a:solidFill>
                            <a:schemeClr val="tx2"/>
                          </a:solidFill>
                        </a:rPr>
                        <a:t>FOLFIRI+BEV</a:t>
                      </a:r>
                      <a:endParaRPr lang="en-US" sz="1400" dirty="0">
                        <a:solidFill>
                          <a:schemeClr val="tx2"/>
                        </a:solidFill>
                      </a:endParaRPr>
                    </a:p>
                  </a:txBody>
                  <a:tcPr marL="93751" marR="93751"/>
                </a:tc>
                <a:tc hMerge="1">
                  <a:txBody>
                    <a:bodyPr/>
                    <a:lstStyle/>
                    <a:p>
                      <a:endParaRPr lang="en-US" dirty="0"/>
                    </a:p>
                  </a:txBody>
                  <a:tcPr/>
                </a:tc>
                <a:tc>
                  <a:txBody>
                    <a:bodyPr/>
                    <a:lstStyle/>
                    <a:p>
                      <a:pPr algn="ctr"/>
                      <a:r>
                        <a:rPr lang="en-US" sz="1400" dirty="0" smtClean="0">
                          <a:solidFill>
                            <a:schemeClr val="tx2"/>
                          </a:solidFill>
                        </a:rPr>
                        <a:t>Odds ratio</a:t>
                      </a:r>
                      <a:endParaRPr lang="en-US" sz="1400" dirty="0">
                        <a:solidFill>
                          <a:schemeClr val="tx2"/>
                        </a:solidFill>
                      </a:endParaRPr>
                    </a:p>
                  </a:txBody>
                  <a:tcPr marL="93751" marR="93751" anchor="b"/>
                </a:tc>
                <a:tc rowSpan="2">
                  <a:txBody>
                    <a:bodyPr/>
                    <a:lstStyle/>
                    <a:p>
                      <a:pPr algn="ctr"/>
                      <a:r>
                        <a:rPr lang="en-US" sz="1400" dirty="0" smtClean="0">
                          <a:solidFill>
                            <a:schemeClr val="tx2"/>
                          </a:solidFill>
                        </a:rPr>
                        <a:t>p-value</a:t>
                      </a:r>
                      <a:endParaRPr lang="en-US" sz="1400" dirty="0">
                        <a:solidFill>
                          <a:schemeClr val="tx2"/>
                        </a:solidFill>
                      </a:endParaRPr>
                    </a:p>
                  </a:txBody>
                  <a:tcPr marL="93751" marR="93751" anchor="b"/>
                </a:tc>
              </a:tr>
              <a:tr h="252445">
                <a:tc vMerge="1">
                  <a:txBody>
                    <a:bodyPr/>
                    <a:lstStyle/>
                    <a:p>
                      <a:endParaRPr lang="en-US" sz="1400" dirty="0">
                        <a:solidFill>
                          <a:schemeClr val="tx2"/>
                        </a:solidFill>
                      </a:endParaRPr>
                    </a:p>
                  </a:txBody>
                  <a:tcPr marL="93751" marR="93751">
                    <a:solidFill>
                      <a:schemeClr val="accent1"/>
                    </a:solidFill>
                  </a:tcPr>
                </a:tc>
                <a:tc>
                  <a:txBody>
                    <a:bodyPr/>
                    <a:lstStyle/>
                    <a:p>
                      <a:pPr algn="ctr"/>
                      <a:r>
                        <a:rPr lang="en-US" sz="1400" b="1" dirty="0" smtClean="0">
                          <a:solidFill>
                            <a:schemeClr val="tx2"/>
                          </a:solidFill>
                        </a:rPr>
                        <a:t>%</a:t>
                      </a:r>
                      <a:endParaRPr lang="en-US" sz="1400" b="1" dirty="0">
                        <a:solidFill>
                          <a:schemeClr val="tx2"/>
                        </a:solidFill>
                      </a:endParaRPr>
                    </a:p>
                  </a:txBody>
                  <a:tcPr marL="93751" marR="93751">
                    <a:solidFill>
                      <a:schemeClr val="accent1"/>
                    </a:solidFill>
                  </a:tcPr>
                </a:tc>
                <a:tc>
                  <a:txBody>
                    <a:bodyPr/>
                    <a:lstStyle/>
                    <a:p>
                      <a:pPr algn="ctr"/>
                      <a:r>
                        <a:rPr lang="en-US" sz="1400" b="1" dirty="0" smtClean="0">
                          <a:solidFill>
                            <a:schemeClr val="tx2"/>
                          </a:solidFill>
                        </a:rPr>
                        <a:t>95% CI</a:t>
                      </a:r>
                      <a:endParaRPr lang="en-US" sz="1400" b="1" dirty="0">
                        <a:solidFill>
                          <a:schemeClr val="tx2"/>
                        </a:solidFill>
                      </a:endParaRPr>
                    </a:p>
                  </a:txBody>
                  <a:tcPr marL="93751" marR="93751">
                    <a:solidFill>
                      <a:schemeClr val="accent1"/>
                    </a:solidFill>
                  </a:tcPr>
                </a:tc>
                <a:tc>
                  <a:txBody>
                    <a:bodyPr/>
                    <a:lstStyle/>
                    <a:p>
                      <a:pPr algn="ctr"/>
                      <a:r>
                        <a:rPr lang="en-US" sz="1400" b="1" dirty="0" smtClean="0">
                          <a:solidFill>
                            <a:schemeClr val="tx2"/>
                          </a:solidFill>
                        </a:rPr>
                        <a:t>%</a:t>
                      </a:r>
                      <a:endParaRPr lang="en-US" sz="1400" b="1" dirty="0">
                        <a:solidFill>
                          <a:schemeClr val="tx2"/>
                        </a:solidFill>
                      </a:endParaRPr>
                    </a:p>
                  </a:txBody>
                  <a:tcPr marL="93751" marR="93751">
                    <a:solidFill>
                      <a:schemeClr val="accent1"/>
                    </a:solidFill>
                  </a:tcPr>
                </a:tc>
                <a:tc>
                  <a:txBody>
                    <a:bodyPr/>
                    <a:lstStyle/>
                    <a:p>
                      <a:pPr algn="ctr"/>
                      <a:r>
                        <a:rPr lang="en-US" sz="1400" b="1" dirty="0" smtClean="0">
                          <a:solidFill>
                            <a:schemeClr val="tx2"/>
                          </a:solidFill>
                        </a:rPr>
                        <a:t>95% CI</a:t>
                      </a:r>
                      <a:endParaRPr lang="en-US" sz="1400" b="1" dirty="0">
                        <a:solidFill>
                          <a:schemeClr val="tx2"/>
                        </a:solidFill>
                      </a:endParaRPr>
                    </a:p>
                  </a:txBody>
                  <a:tcPr marL="93751" marR="93751">
                    <a:solidFill>
                      <a:schemeClr val="accent1"/>
                    </a:solidFill>
                  </a:tcPr>
                </a:tc>
                <a:tc>
                  <a:txBody>
                    <a:bodyPr/>
                    <a:lstStyle/>
                    <a:p>
                      <a:pPr algn="ctr"/>
                      <a:r>
                        <a:rPr lang="en-US" sz="1400" b="1" dirty="0" smtClean="0">
                          <a:solidFill>
                            <a:schemeClr val="tx2"/>
                          </a:solidFill>
                        </a:rPr>
                        <a:t>95% CI</a:t>
                      </a:r>
                      <a:endParaRPr lang="en-US" sz="1400" b="1" dirty="0">
                        <a:solidFill>
                          <a:schemeClr val="tx2"/>
                        </a:solidFill>
                      </a:endParaRPr>
                    </a:p>
                  </a:txBody>
                  <a:tcPr marL="93751" marR="93751">
                    <a:solidFill>
                      <a:schemeClr val="accent1"/>
                    </a:solidFill>
                  </a:tcPr>
                </a:tc>
                <a:tc vMerge="1">
                  <a:txBody>
                    <a:bodyPr/>
                    <a:lstStyle/>
                    <a:p>
                      <a:pPr algn="ctr"/>
                      <a:endParaRPr lang="en-US" sz="1400" dirty="0">
                        <a:solidFill>
                          <a:schemeClr val="tx2"/>
                        </a:solidFill>
                      </a:endParaRPr>
                    </a:p>
                  </a:txBody>
                  <a:tcPr marL="93751" marR="93751">
                    <a:solidFill>
                      <a:schemeClr val="accent1"/>
                    </a:solidFill>
                  </a:tcPr>
                </a:tc>
              </a:tr>
              <a:tr h="352732">
                <a:tc>
                  <a:txBody>
                    <a:bodyPr/>
                    <a:lstStyle/>
                    <a:p>
                      <a:r>
                        <a:rPr lang="en-US" sz="1400" dirty="0" smtClean="0"/>
                        <a:t>ITT population (n=592)</a:t>
                      </a:r>
                      <a:endParaRPr lang="en-US" sz="1400" dirty="0"/>
                    </a:p>
                  </a:txBody>
                  <a:tcPr marL="93751" marR="93751"/>
                </a:tc>
                <a:tc>
                  <a:txBody>
                    <a:bodyPr/>
                    <a:lstStyle/>
                    <a:p>
                      <a:pPr algn="ctr"/>
                      <a:r>
                        <a:rPr lang="en-US" sz="1400" dirty="0" smtClean="0"/>
                        <a:t>62.0</a:t>
                      </a:r>
                      <a:endParaRPr lang="en-US" sz="1400" dirty="0"/>
                    </a:p>
                  </a:txBody>
                  <a:tcPr marL="93751" marR="93751"/>
                </a:tc>
                <a:tc>
                  <a:txBody>
                    <a:bodyPr/>
                    <a:lstStyle/>
                    <a:p>
                      <a:pPr algn="ctr"/>
                      <a:r>
                        <a:rPr lang="en-US" sz="1400" dirty="0" smtClean="0"/>
                        <a:t>56.2, 67.5</a:t>
                      </a:r>
                      <a:endParaRPr lang="en-US" sz="1400" dirty="0"/>
                    </a:p>
                  </a:txBody>
                  <a:tcPr marL="93751" marR="93751"/>
                </a:tc>
                <a:tc>
                  <a:txBody>
                    <a:bodyPr/>
                    <a:lstStyle/>
                    <a:p>
                      <a:pPr algn="ctr"/>
                      <a:r>
                        <a:rPr lang="en-US" sz="1400" dirty="0" smtClean="0"/>
                        <a:t>58.0</a:t>
                      </a:r>
                      <a:endParaRPr lang="en-US" sz="1400" dirty="0"/>
                    </a:p>
                  </a:txBody>
                  <a:tcPr marL="93751" marR="93751"/>
                </a:tc>
                <a:tc>
                  <a:txBody>
                    <a:bodyPr/>
                    <a:lstStyle/>
                    <a:p>
                      <a:pPr algn="ctr"/>
                      <a:r>
                        <a:rPr lang="en-US" sz="1400" dirty="0" smtClean="0"/>
                        <a:t>52.1,</a:t>
                      </a:r>
                      <a:r>
                        <a:rPr lang="en-US" sz="1400" baseline="0" dirty="0" smtClean="0"/>
                        <a:t> </a:t>
                      </a:r>
                      <a:r>
                        <a:rPr lang="en-US" sz="1400" dirty="0" smtClean="0"/>
                        <a:t>63.7</a:t>
                      </a:r>
                      <a:endParaRPr lang="en-US" sz="1400" dirty="0"/>
                    </a:p>
                  </a:txBody>
                  <a:tcPr marL="93751" marR="93751"/>
                </a:tc>
                <a:tc>
                  <a:txBody>
                    <a:bodyPr/>
                    <a:lstStyle/>
                    <a:p>
                      <a:pPr algn="ctr"/>
                      <a:r>
                        <a:rPr lang="en-US" sz="1400" dirty="0" smtClean="0"/>
                        <a:t>1.18</a:t>
                      </a:r>
                    </a:p>
                    <a:p>
                      <a:pPr algn="ctr"/>
                      <a:r>
                        <a:rPr lang="en-US" sz="1400" dirty="0" smtClean="0"/>
                        <a:t>(0.85, 1.64)</a:t>
                      </a:r>
                      <a:endParaRPr lang="en-US" sz="1400" dirty="0"/>
                    </a:p>
                  </a:txBody>
                  <a:tcPr marL="93751" marR="93751"/>
                </a:tc>
                <a:tc>
                  <a:txBody>
                    <a:bodyPr/>
                    <a:lstStyle/>
                    <a:p>
                      <a:pPr algn="ctr"/>
                      <a:r>
                        <a:rPr lang="en-US" sz="1400" dirty="0" smtClean="0"/>
                        <a:t>0.183</a:t>
                      </a:r>
                      <a:endParaRPr lang="en-US" sz="1400" dirty="0"/>
                    </a:p>
                  </a:txBody>
                  <a:tcPr marL="93751" marR="93751"/>
                </a:tc>
              </a:tr>
              <a:tr h="352732">
                <a:tc>
                  <a:txBody>
                    <a:bodyPr/>
                    <a:lstStyle/>
                    <a:p>
                      <a:r>
                        <a:rPr lang="en-US" sz="1400" dirty="0" smtClean="0"/>
                        <a:t>Assessable for response (n=526)</a:t>
                      </a:r>
                      <a:endParaRPr lang="en-US" sz="1400" dirty="0"/>
                    </a:p>
                  </a:txBody>
                  <a:tcPr marL="93751" marR="93751"/>
                </a:tc>
                <a:tc>
                  <a:txBody>
                    <a:bodyPr/>
                    <a:lstStyle/>
                    <a:p>
                      <a:pPr algn="ctr"/>
                      <a:r>
                        <a:rPr lang="en-US" sz="1400" dirty="0" smtClean="0"/>
                        <a:t>72.2</a:t>
                      </a:r>
                      <a:endParaRPr lang="en-US" sz="1400" dirty="0"/>
                    </a:p>
                  </a:txBody>
                  <a:tcPr marL="93751" marR="93751"/>
                </a:tc>
                <a:tc>
                  <a:txBody>
                    <a:bodyPr/>
                    <a:lstStyle/>
                    <a:p>
                      <a:pPr algn="ctr"/>
                      <a:r>
                        <a:rPr lang="en-US" sz="1400" dirty="0" smtClean="0"/>
                        <a:t>66.2,</a:t>
                      </a:r>
                      <a:r>
                        <a:rPr lang="en-US" sz="1400" baseline="0" dirty="0" smtClean="0"/>
                        <a:t> </a:t>
                      </a:r>
                      <a:r>
                        <a:rPr lang="en-US" sz="1400" dirty="0" smtClean="0"/>
                        <a:t>77.6</a:t>
                      </a:r>
                      <a:endParaRPr lang="en-US" sz="1400" dirty="0"/>
                    </a:p>
                  </a:txBody>
                  <a:tcPr marL="93751" marR="93751"/>
                </a:tc>
                <a:tc>
                  <a:txBody>
                    <a:bodyPr/>
                    <a:lstStyle/>
                    <a:p>
                      <a:pPr algn="ctr"/>
                      <a:r>
                        <a:rPr lang="en-US" sz="1400" dirty="0" smtClean="0"/>
                        <a:t>63.1</a:t>
                      </a:r>
                      <a:endParaRPr lang="en-US" sz="1400" dirty="0"/>
                    </a:p>
                  </a:txBody>
                  <a:tcPr marL="93751" marR="93751"/>
                </a:tc>
                <a:tc>
                  <a:txBody>
                    <a:bodyPr/>
                    <a:lstStyle/>
                    <a:p>
                      <a:pPr algn="ctr"/>
                      <a:r>
                        <a:rPr lang="en-US" sz="1400" dirty="0" smtClean="0"/>
                        <a:t>57.1,</a:t>
                      </a:r>
                      <a:r>
                        <a:rPr lang="en-US" sz="1400" baseline="0" dirty="0" smtClean="0"/>
                        <a:t> </a:t>
                      </a:r>
                      <a:r>
                        <a:rPr lang="en-US" sz="1400" dirty="0" smtClean="0"/>
                        <a:t>68.9</a:t>
                      </a:r>
                      <a:endParaRPr lang="en-US" sz="1400" dirty="0"/>
                    </a:p>
                  </a:txBody>
                  <a:tcPr marL="93751" marR="93751"/>
                </a:tc>
                <a:tc>
                  <a:txBody>
                    <a:bodyPr/>
                    <a:lstStyle/>
                    <a:p>
                      <a:pPr algn="ctr"/>
                      <a:r>
                        <a:rPr lang="en-US" sz="1400" dirty="0" smtClean="0"/>
                        <a:t>1.52</a:t>
                      </a:r>
                    </a:p>
                    <a:p>
                      <a:pPr algn="ctr"/>
                      <a:r>
                        <a:rPr lang="en-US" sz="1400" dirty="0" smtClean="0"/>
                        <a:t>(1.05,</a:t>
                      </a:r>
                      <a:r>
                        <a:rPr lang="en-US" sz="1400" baseline="0" dirty="0" smtClean="0"/>
                        <a:t> </a:t>
                      </a:r>
                      <a:r>
                        <a:rPr lang="en-US" sz="1400" dirty="0" smtClean="0"/>
                        <a:t>2.19)</a:t>
                      </a:r>
                      <a:endParaRPr lang="en-US" sz="1400" dirty="0"/>
                    </a:p>
                  </a:txBody>
                  <a:tcPr marL="93751" marR="93751"/>
                </a:tc>
                <a:tc>
                  <a:txBody>
                    <a:bodyPr/>
                    <a:lstStyle/>
                    <a:p>
                      <a:pPr algn="ctr"/>
                      <a:r>
                        <a:rPr lang="en-US" sz="1400" dirty="0" smtClean="0"/>
                        <a:t>0.017</a:t>
                      </a:r>
                      <a:endParaRPr lang="en-US" sz="1400" dirty="0"/>
                    </a:p>
                  </a:txBody>
                  <a:tcPr marL="93751" marR="93751"/>
                </a:tc>
              </a:tr>
            </a:tbl>
          </a:graphicData>
        </a:graphic>
      </p:graphicFrame>
      <p:sp>
        <p:nvSpPr>
          <p:cNvPr id="4" name="Text Placeholder 3"/>
          <p:cNvSpPr>
            <a:spLocks noGrp="1"/>
          </p:cNvSpPr>
          <p:nvPr>
            <p:ph type="body" sz="quarter" idx="11"/>
          </p:nvPr>
        </p:nvSpPr>
        <p:spPr>
          <a:xfrm>
            <a:off x="4581948" y="6387784"/>
            <a:ext cx="4336143" cy="307975"/>
          </a:xfrm>
        </p:spPr>
        <p:txBody>
          <a:bodyPr/>
          <a:lstStyle/>
          <a:p>
            <a:r>
              <a:rPr lang="en-US" sz="1100" dirty="0" err="1"/>
              <a:t>Stintzing</a:t>
            </a:r>
            <a:r>
              <a:rPr lang="en-US" sz="1100" dirty="0"/>
              <a:t> et </a:t>
            </a:r>
            <a:r>
              <a:rPr lang="en-US" sz="1100" dirty="0" smtClean="0"/>
              <a:t>al. J </a:t>
            </a:r>
            <a:r>
              <a:rPr lang="en-US" sz="1100" dirty="0" err="1" smtClean="0"/>
              <a:t>Clin</a:t>
            </a:r>
            <a:r>
              <a:rPr lang="en-US" sz="1100" dirty="0" smtClean="0"/>
              <a:t> </a:t>
            </a:r>
            <a:r>
              <a:rPr lang="en-US" sz="1100" dirty="0" err="1" smtClean="0"/>
              <a:t>Oncol</a:t>
            </a:r>
            <a:r>
              <a:rPr lang="en-US" sz="1100" dirty="0" smtClean="0"/>
              <a:t> 2013; 31 (</a:t>
            </a:r>
            <a:r>
              <a:rPr lang="en-US" sz="1100" dirty="0" err="1" smtClean="0"/>
              <a:t>suppl</a:t>
            </a:r>
            <a:r>
              <a:rPr lang="en-US" sz="1100" dirty="0" smtClean="0"/>
              <a:t>; </a:t>
            </a:r>
            <a:r>
              <a:rPr lang="en-US" sz="1100" dirty="0" err="1" smtClean="0"/>
              <a:t>abstr</a:t>
            </a:r>
            <a:r>
              <a:rPr lang="en-US" sz="1100" dirty="0" smtClean="0"/>
              <a:t> LBA3506) </a:t>
            </a:r>
            <a:endParaRPr lang="en-US" sz="1100" dirty="0">
              <a:solidFill>
                <a:srgbClr val="FF0000"/>
              </a:solidFill>
            </a:endParaRPr>
          </a:p>
        </p:txBody>
      </p:sp>
      <p:sp>
        <p:nvSpPr>
          <p:cNvPr id="6" name="TextBox 5"/>
          <p:cNvSpPr txBox="1"/>
          <p:nvPr/>
        </p:nvSpPr>
        <p:spPr>
          <a:xfrm>
            <a:off x="478333" y="1660089"/>
            <a:ext cx="2656114" cy="338554"/>
          </a:xfrm>
          <a:prstGeom prst="rect">
            <a:avLst/>
          </a:prstGeom>
          <a:noFill/>
        </p:spPr>
        <p:txBody>
          <a:bodyPr wrap="square" rtlCol="0">
            <a:spAutoFit/>
          </a:bodyPr>
          <a:lstStyle/>
          <a:p>
            <a:pPr algn="l"/>
            <a:r>
              <a:rPr lang="en-US" sz="1600" b="0" dirty="0" smtClean="0"/>
              <a:t>Evaluation of ORR</a:t>
            </a:r>
          </a:p>
        </p:txBody>
      </p:sp>
      <p:graphicFrame>
        <p:nvGraphicFramePr>
          <p:cNvPr id="8" name="Content Placeholder 10"/>
          <p:cNvGraphicFramePr>
            <a:graphicFrameLocks/>
          </p:cNvGraphicFramePr>
          <p:nvPr>
            <p:extLst>
              <p:ext uri="{D42A27DB-BD31-4B8C-83A1-F6EECF244321}">
                <p14:modId xmlns:p14="http://schemas.microsoft.com/office/powerpoint/2010/main" val="417968774"/>
              </p:ext>
            </p:extLst>
          </p:nvPr>
        </p:nvGraphicFramePr>
        <p:xfrm>
          <a:off x="560306" y="4043680"/>
          <a:ext cx="7929273" cy="2042160"/>
        </p:xfrm>
        <a:graphic>
          <a:graphicData uri="http://schemas.openxmlformats.org/drawingml/2006/table">
            <a:tbl>
              <a:tblPr firstRow="1" bandRow="1">
                <a:tableStyleId>{69012ECD-51FC-41F1-AA8D-1B2483CD663E}</a:tableStyleId>
              </a:tblPr>
              <a:tblGrid>
                <a:gridCol w="2643091"/>
                <a:gridCol w="2643091"/>
                <a:gridCol w="2643091"/>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RECIST, n (%)</a:t>
                      </a:r>
                    </a:p>
                  </a:txBody>
                  <a:tcPr marL="93751" marR="93751" anchor="b"/>
                </a:tc>
                <a:tc>
                  <a:txBody>
                    <a:bodyPr/>
                    <a:lstStyle/>
                    <a:p>
                      <a:pPr algn="ctr"/>
                      <a:r>
                        <a:rPr lang="en-US" sz="1400" dirty="0" err="1" smtClean="0">
                          <a:solidFill>
                            <a:schemeClr val="tx2"/>
                          </a:solidFill>
                        </a:rPr>
                        <a:t>FOLFIRI+cetuximab</a:t>
                      </a:r>
                      <a:endParaRPr lang="en-US" sz="1400" dirty="0" smtClean="0">
                        <a:solidFill>
                          <a:schemeClr val="tx2"/>
                        </a:solidFill>
                      </a:endParaRPr>
                    </a:p>
                    <a:p>
                      <a:pPr algn="ctr"/>
                      <a:r>
                        <a:rPr lang="en-US" sz="1400" dirty="0" smtClean="0">
                          <a:solidFill>
                            <a:schemeClr val="tx2"/>
                          </a:solidFill>
                        </a:rPr>
                        <a:t>(n=297)</a:t>
                      </a:r>
                      <a:endParaRPr lang="en-US" sz="1400" dirty="0">
                        <a:solidFill>
                          <a:schemeClr val="tx2"/>
                        </a:solidFill>
                      </a:endParaRPr>
                    </a:p>
                  </a:txBody>
                  <a:tcPr marL="93751" marR="93751"/>
                </a:tc>
                <a:tc>
                  <a:txBody>
                    <a:bodyPr/>
                    <a:lstStyle/>
                    <a:p>
                      <a:pPr algn="ctr"/>
                      <a:r>
                        <a:rPr lang="en-US" sz="1400" dirty="0" smtClean="0">
                          <a:solidFill>
                            <a:schemeClr val="tx2"/>
                          </a:solidFill>
                        </a:rPr>
                        <a:t>FOLFIRI+BEV</a:t>
                      </a:r>
                    </a:p>
                    <a:p>
                      <a:pPr algn="ctr"/>
                      <a:r>
                        <a:rPr lang="en-US" sz="1400" dirty="0" smtClean="0">
                          <a:solidFill>
                            <a:schemeClr val="tx2"/>
                          </a:solidFill>
                        </a:rPr>
                        <a:t>(n=295)</a:t>
                      </a:r>
                      <a:endParaRPr lang="en-US" sz="1400" dirty="0">
                        <a:solidFill>
                          <a:schemeClr val="tx2"/>
                        </a:solidFill>
                      </a:endParaRPr>
                    </a:p>
                  </a:txBody>
                  <a:tcPr marL="93751" marR="93751"/>
                </a:tc>
              </a:tr>
              <a:tr h="257033">
                <a:tc>
                  <a:txBody>
                    <a:bodyPr/>
                    <a:lstStyle/>
                    <a:p>
                      <a:r>
                        <a:rPr lang="en-US" sz="1400" dirty="0" smtClean="0"/>
                        <a:t>Complete response</a:t>
                      </a:r>
                    </a:p>
                  </a:txBody>
                  <a:tcPr marL="93751" marR="93751"/>
                </a:tc>
                <a:tc>
                  <a:txBody>
                    <a:bodyPr/>
                    <a:lstStyle/>
                    <a:p>
                      <a:pPr algn="ctr"/>
                      <a:r>
                        <a:rPr lang="en-US" sz="1400" dirty="0" smtClean="0"/>
                        <a:t>13 (4.4)*</a:t>
                      </a:r>
                      <a:endParaRPr lang="en-US" sz="1400" dirty="0"/>
                    </a:p>
                  </a:txBody>
                  <a:tcPr marL="93751" marR="93751"/>
                </a:tc>
                <a:tc>
                  <a:txBody>
                    <a:bodyPr/>
                    <a:lstStyle/>
                    <a:p>
                      <a:pPr algn="ctr"/>
                      <a:r>
                        <a:rPr lang="en-US" sz="1400" dirty="0" smtClean="0"/>
                        <a:t>4 (1.4)*</a:t>
                      </a:r>
                      <a:endParaRPr lang="en-US" sz="1400" dirty="0"/>
                    </a:p>
                  </a:txBody>
                  <a:tcPr marL="93751" marR="93751"/>
                </a:tc>
              </a:tr>
              <a:tr h="257033">
                <a:tc>
                  <a:txBody>
                    <a:bodyPr/>
                    <a:lstStyle/>
                    <a:p>
                      <a:r>
                        <a:rPr lang="en-US" sz="1400" dirty="0" smtClean="0"/>
                        <a:t>Partial response</a:t>
                      </a:r>
                      <a:endParaRPr lang="en-US" sz="1400" dirty="0"/>
                    </a:p>
                  </a:txBody>
                  <a:tcPr marL="93751" marR="93751"/>
                </a:tc>
                <a:tc>
                  <a:txBody>
                    <a:bodyPr/>
                    <a:lstStyle/>
                    <a:p>
                      <a:pPr algn="ctr"/>
                      <a:r>
                        <a:rPr lang="en-US" sz="1400" dirty="0" smtClean="0"/>
                        <a:t>171 (57.6)</a:t>
                      </a:r>
                      <a:endParaRPr lang="en-US" sz="1400" dirty="0"/>
                    </a:p>
                  </a:txBody>
                  <a:tcPr marL="93751" marR="93751"/>
                </a:tc>
                <a:tc>
                  <a:txBody>
                    <a:bodyPr/>
                    <a:lstStyle/>
                    <a:p>
                      <a:pPr algn="ctr"/>
                      <a:r>
                        <a:rPr lang="en-US" sz="1400" dirty="0" smtClean="0"/>
                        <a:t>167 (56.6)</a:t>
                      </a:r>
                      <a:endParaRPr lang="en-US" sz="1400" dirty="0"/>
                    </a:p>
                  </a:txBody>
                  <a:tcPr marL="93751" marR="93751"/>
                </a:tc>
              </a:tr>
              <a:tr h="257033">
                <a:tc>
                  <a:txBody>
                    <a:bodyPr/>
                    <a:lstStyle/>
                    <a:p>
                      <a:r>
                        <a:rPr lang="en-US" sz="1400" dirty="0" smtClean="0"/>
                        <a:t>Stable disease</a:t>
                      </a:r>
                      <a:endParaRPr lang="en-US" sz="1400" dirty="0"/>
                    </a:p>
                  </a:txBody>
                  <a:tcPr marL="93751" marR="93751"/>
                </a:tc>
                <a:tc>
                  <a:txBody>
                    <a:bodyPr/>
                    <a:lstStyle/>
                    <a:p>
                      <a:pPr algn="ctr"/>
                      <a:r>
                        <a:rPr lang="en-US" sz="1400" dirty="0" smtClean="0"/>
                        <a:t>53 (17.5)*</a:t>
                      </a:r>
                      <a:endParaRPr lang="en-US" sz="1400" dirty="0"/>
                    </a:p>
                  </a:txBody>
                  <a:tcPr marL="93751" marR="93751"/>
                </a:tc>
                <a:tc>
                  <a:txBody>
                    <a:bodyPr/>
                    <a:lstStyle/>
                    <a:p>
                      <a:pPr algn="ctr"/>
                      <a:r>
                        <a:rPr lang="en-US" sz="1400" dirty="0" smtClean="0"/>
                        <a:t>85 (28.8)*</a:t>
                      </a:r>
                      <a:endParaRPr lang="en-US" sz="1400" dirty="0"/>
                    </a:p>
                  </a:txBody>
                  <a:tcPr marL="93751" marR="93751"/>
                </a:tc>
              </a:tr>
              <a:tr h="257033">
                <a:tc>
                  <a:txBody>
                    <a:bodyPr/>
                    <a:lstStyle/>
                    <a:p>
                      <a:r>
                        <a:rPr lang="en-US" sz="1400" dirty="0" smtClean="0"/>
                        <a:t>Progressive disease</a:t>
                      </a:r>
                      <a:endParaRPr lang="en-US" sz="1400" dirty="0"/>
                    </a:p>
                  </a:txBody>
                  <a:tcPr marL="93751" marR="93751"/>
                </a:tc>
                <a:tc>
                  <a:txBody>
                    <a:bodyPr/>
                    <a:lstStyle/>
                    <a:p>
                      <a:pPr algn="ctr"/>
                      <a:r>
                        <a:rPr lang="en-US" sz="1400" dirty="0" smtClean="0"/>
                        <a:t>21 (7.1)</a:t>
                      </a:r>
                      <a:endParaRPr lang="en-US" sz="1400" dirty="0"/>
                    </a:p>
                  </a:txBody>
                  <a:tcPr marL="93751" marR="93751"/>
                </a:tc>
                <a:tc>
                  <a:txBody>
                    <a:bodyPr/>
                    <a:lstStyle/>
                    <a:p>
                      <a:pPr algn="ctr"/>
                      <a:r>
                        <a:rPr lang="en-US" sz="1400" dirty="0" smtClean="0"/>
                        <a:t>16 (5.4)</a:t>
                      </a:r>
                      <a:endParaRPr lang="en-US" sz="1400" dirty="0"/>
                    </a:p>
                  </a:txBody>
                  <a:tcPr marL="93751" marR="93751"/>
                </a:tc>
              </a:tr>
              <a:tr h="257033">
                <a:tc>
                  <a:txBody>
                    <a:bodyPr/>
                    <a:lstStyle/>
                    <a:p>
                      <a:r>
                        <a:rPr lang="en-US" sz="1400" dirty="0" smtClean="0"/>
                        <a:t>Not evaluable</a:t>
                      </a:r>
                      <a:endParaRPr lang="en-US" sz="1400" dirty="0"/>
                    </a:p>
                  </a:txBody>
                  <a:tcPr marL="93751" marR="93751"/>
                </a:tc>
                <a:tc>
                  <a:txBody>
                    <a:bodyPr/>
                    <a:lstStyle/>
                    <a:p>
                      <a:pPr algn="ctr"/>
                      <a:r>
                        <a:rPr lang="en-US" sz="1400" dirty="0" smtClean="0"/>
                        <a:t>39 (13.1)</a:t>
                      </a:r>
                      <a:endParaRPr lang="en-US" sz="1400" dirty="0"/>
                    </a:p>
                  </a:txBody>
                  <a:tcPr marL="93751" marR="93751"/>
                </a:tc>
                <a:tc>
                  <a:txBody>
                    <a:bodyPr/>
                    <a:lstStyle/>
                    <a:p>
                      <a:pPr algn="ctr"/>
                      <a:r>
                        <a:rPr lang="en-US" sz="1400" dirty="0" smtClean="0"/>
                        <a:t>23 (7.8)</a:t>
                      </a:r>
                      <a:endParaRPr lang="en-US" sz="1400" dirty="0"/>
                    </a:p>
                  </a:txBody>
                  <a:tcPr marL="93751" marR="93751"/>
                </a:tc>
              </a:tr>
            </a:tbl>
          </a:graphicData>
        </a:graphic>
      </p:graphicFrame>
      <p:sp>
        <p:nvSpPr>
          <p:cNvPr id="9" name="TextBox 8"/>
          <p:cNvSpPr txBox="1"/>
          <p:nvPr/>
        </p:nvSpPr>
        <p:spPr>
          <a:xfrm>
            <a:off x="424543" y="3681730"/>
            <a:ext cx="2656114" cy="338554"/>
          </a:xfrm>
          <a:prstGeom prst="rect">
            <a:avLst/>
          </a:prstGeom>
          <a:noFill/>
        </p:spPr>
        <p:txBody>
          <a:bodyPr wrap="square" rtlCol="0">
            <a:spAutoFit/>
          </a:bodyPr>
          <a:lstStyle/>
          <a:p>
            <a:pPr algn="l"/>
            <a:r>
              <a:rPr lang="en-US" sz="1600" b="0" dirty="0" smtClean="0"/>
              <a:t>Evaluation of response</a:t>
            </a:r>
          </a:p>
        </p:txBody>
      </p:sp>
      <p:sp>
        <p:nvSpPr>
          <p:cNvPr id="10" name="Text Placeholder 3"/>
          <p:cNvSpPr txBox="1">
            <a:spLocks/>
          </p:cNvSpPr>
          <p:nvPr/>
        </p:nvSpPr>
        <p:spPr bwMode="auto">
          <a:xfrm>
            <a:off x="367299" y="6263959"/>
            <a:ext cx="469151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eaLnBrk="0" hangingPunct="0">
              <a:spcBef>
                <a:spcPts val="0"/>
              </a:spcBef>
              <a:spcAft>
                <a:spcPts val="600"/>
              </a:spcAft>
              <a:defRPr/>
            </a:pPr>
            <a:r>
              <a:rPr lang="en-US" sz="1000" kern="0" dirty="0"/>
              <a:t>*Significant response differences; p = two-sided Fisher’s exact </a:t>
            </a:r>
            <a:r>
              <a:rPr lang="en-US" sz="1000" kern="0" dirty="0" smtClean="0"/>
              <a:t>test</a:t>
            </a:r>
            <a:endParaRPr lang="en-US" sz="1000" kern="0" dirty="0"/>
          </a:p>
        </p:txBody>
      </p:sp>
      <p:sp>
        <p:nvSpPr>
          <p:cNvPr id="11" name="Content Placeholder 2"/>
          <p:cNvSpPr txBox="1">
            <a:spLocks/>
          </p:cNvSpPr>
          <p:nvPr/>
        </p:nvSpPr>
        <p:spPr bwMode="auto">
          <a:xfrm>
            <a:off x="228600" y="1320800"/>
            <a:ext cx="8686800" cy="48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sz="1600" dirty="0" smtClean="0"/>
              <a:t>Key results (continued)</a:t>
            </a:r>
          </a:p>
        </p:txBody>
      </p:sp>
    </p:spTree>
    <p:extLst>
      <p:ext uri="{BB962C8B-B14F-4D97-AF65-F5344CB8AC3E}">
        <p14:creationId xmlns:p14="http://schemas.microsoft.com/office/powerpoint/2010/main" val="2305507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2467: Sorafenib alone versus Sorafenib combined with Gemcitabine and Oxaliplatin (GEMOX) in the first-line treatment of advanced hepatocellular carcinoma: final analysis of the randomized phase II </a:t>
            </a:r>
            <a:r>
              <a:rPr lang="en-GB" sz="1800" dirty="0" err="1">
                <a:solidFill>
                  <a:srgbClr val="043882"/>
                </a:solidFill>
              </a:rPr>
              <a:t>GoNext</a:t>
            </a:r>
            <a:r>
              <a:rPr lang="en-GB" sz="1800" dirty="0">
                <a:solidFill>
                  <a:srgbClr val="043882"/>
                </a:solidFill>
              </a:rPr>
              <a:t> trial </a:t>
            </a:r>
            <a:r>
              <a:rPr lang="en-GB" sz="1800" dirty="0" smtClean="0">
                <a:solidFill>
                  <a:srgbClr val="043882"/>
                </a:solidFill>
              </a:rPr>
              <a:t/>
            </a:r>
            <a:br>
              <a:rPr lang="en-GB" sz="1800" dirty="0" smtClean="0">
                <a:solidFill>
                  <a:srgbClr val="043882"/>
                </a:solidFill>
              </a:rPr>
            </a:br>
            <a:r>
              <a:rPr lang="en-GB" sz="1800" dirty="0" smtClean="0">
                <a:solidFill>
                  <a:srgbClr val="043882"/>
                </a:solidFill>
              </a:rPr>
              <a:t>– </a:t>
            </a:r>
            <a:r>
              <a:rPr lang="en-GB" sz="1800" i="1" dirty="0" err="1">
                <a:solidFill>
                  <a:srgbClr val="043882"/>
                </a:solidFill>
              </a:rPr>
              <a:t>Assenat</a:t>
            </a:r>
            <a:r>
              <a:rPr lang="en-GB" sz="1800" i="1" dirty="0">
                <a:solidFill>
                  <a:srgbClr val="043882"/>
                </a:solidFill>
              </a:rPr>
              <a:t> E et al</a:t>
            </a:r>
            <a:endParaRPr lang="en-GB" sz="2400" dirty="0"/>
          </a:p>
        </p:txBody>
      </p:sp>
      <p:sp>
        <p:nvSpPr>
          <p:cNvPr id="3" name="Content Placeholder 2"/>
          <p:cNvSpPr>
            <a:spLocks noGrp="1"/>
          </p:cNvSpPr>
          <p:nvPr>
            <p:ph idx="1"/>
          </p:nvPr>
        </p:nvSpPr>
        <p:spPr>
          <a:xfrm>
            <a:off x="228599" y="1320800"/>
            <a:ext cx="8694739" cy="5308600"/>
          </a:xfrm>
        </p:spPr>
        <p:txBody>
          <a:bodyPr/>
          <a:lstStyle/>
          <a:p>
            <a:r>
              <a:rPr lang="en-GB" sz="1800" dirty="0" smtClean="0"/>
              <a:t>Key results</a:t>
            </a:r>
          </a:p>
          <a:p>
            <a:pPr lvl="1"/>
            <a:r>
              <a:rPr lang="en-GB" sz="1800" dirty="0" smtClean="0"/>
              <a:t>PFS at 4 </a:t>
            </a:r>
            <a:r>
              <a:rPr lang="en-GB" sz="1800" dirty="0" err="1" smtClean="0"/>
              <a:t>mos</a:t>
            </a:r>
            <a:r>
              <a:rPr lang="en-GB" sz="1800" dirty="0" smtClean="0"/>
              <a:t>: 54% with sorafenib vs. 64% with </a:t>
            </a:r>
            <a:r>
              <a:rPr lang="en-GB" sz="1800" dirty="0" err="1" smtClean="0"/>
              <a:t>sorafenib+GEMOX</a:t>
            </a:r>
            <a:endParaRPr lang="en-GB" sz="1800" dirty="0" smtClean="0"/>
          </a:p>
          <a:p>
            <a:pPr lvl="2"/>
            <a:r>
              <a:rPr lang="en-GB" sz="1800" dirty="0"/>
              <a:t>M</a:t>
            </a:r>
            <a:r>
              <a:rPr lang="en-GB" sz="1800" dirty="0" smtClean="0"/>
              <a:t>edian </a:t>
            </a:r>
            <a:r>
              <a:rPr lang="en-GB" sz="1800" dirty="0"/>
              <a:t>(95% CI</a:t>
            </a:r>
            <a:r>
              <a:rPr lang="en-GB" sz="1800" dirty="0" smtClean="0"/>
              <a:t>) PFS: </a:t>
            </a:r>
            <a:r>
              <a:rPr lang="en-GB" sz="1800" dirty="0"/>
              <a:t>4.6 (</a:t>
            </a:r>
            <a:r>
              <a:rPr lang="en-GB" sz="1800" dirty="0" smtClean="0"/>
              <a:t>3.9, 6.2) vs. 6.2 </a:t>
            </a:r>
            <a:r>
              <a:rPr lang="en-GB" sz="1800" dirty="0"/>
              <a:t>(</a:t>
            </a:r>
            <a:r>
              <a:rPr lang="en-GB" sz="1800" dirty="0" smtClean="0"/>
              <a:t>3.8, 6.8</a:t>
            </a:r>
            <a:r>
              <a:rPr lang="en-GB" sz="1800" dirty="0"/>
              <a:t>) </a:t>
            </a:r>
            <a:r>
              <a:rPr lang="en-GB" sz="1800" dirty="0" err="1" smtClean="0"/>
              <a:t>mos</a:t>
            </a:r>
            <a:r>
              <a:rPr lang="en-GB" sz="1800" dirty="0" smtClean="0"/>
              <a:t> (log-rank p=0.684) </a:t>
            </a:r>
          </a:p>
          <a:p>
            <a:pPr lvl="1"/>
            <a:r>
              <a:rPr lang="en-GB" sz="1800" dirty="0"/>
              <a:t>M</a:t>
            </a:r>
            <a:r>
              <a:rPr lang="en-GB" sz="1800" dirty="0" smtClean="0"/>
              <a:t>edian (</a:t>
            </a:r>
            <a:r>
              <a:rPr lang="en-GB" sz="1800" dirty="0"/>
              <a:t>95% CI) </a:t>
            </a:r>
            <a:r>
              <a:rPr lang="en-GB" sz="1800" dirty="0" smtClean="0"/>
              <a:t>OS:13.0 </a:t>
            </a:r>
            <a:r>
              <a:rPr lang="en-GB" sz="1800" dirty="0"/>
              <a:t>(</a:t>
            </a:r>
            <a:r>
              <a:rPr lang="en-GB" sz="1800" dirty="0" smtClean="0"/>
              <a:t>10.4, 22.2) </a:t>
            </a:r>
            <a:r>
              <a:rPr lang="en-GB" sz="1800" dirty="0" err="1" smtClean="0"/>
              <a:t>mos</a:t>
            </a:r>
            <a:r>
              <a:rPr lang="en-GB" sz="1800" dirty="0" smtClean="0"/>
              <a:t> </a:t>
            </a:r>
            <a:r>
              <a:rPr lang="en-GB" sz="1800" dirty="0"/>
              <a:t>with sorafenib</a:t>
            </a:r>
            <a:r>
              <a:rPr lang="en-GB" sz="1800" dirty="0" smtClean="0"/>
              <a:t> vs. 13.5 </a:t>
            </a:r>
            <a:r>
              <a:rPr lang="en-GB" sz="1800" dirty="0"/>
              <a:t>(</a:t>
            </a:r>
            <a:r>
              <a:rPr lang="en-GB" sz="1800" dirty="0" smtClean="0"/>
              <a:t>7.5, 19.1</a:t>
            </a:r>
            <a:r>
              <a:rPr lang="en-GB" sz="1800" dirty="0"/>
              <a:t>) </a:t>
            </a:r>
            <a:r>
              <a:rPr lang="en-GB" sz="1800" dirty="0" err="1" smtClean="0"/>
              <a:t>mos</a:t>
            </a:r>
            <a:r>
              <a:rPr lang="en-GB" sz="1800" dirty="0" smtClean="0"/>
              <a:t> </a:t>
            </a:r>
            <a:r>
              <a:rPr lang="en-GB" sz="1800" dirty="0"/>
              <a:t>with </a:t>
            </a:r>
            <a:r>
              <a:rPr lang="en-GB" sz="1800" dirty="0" err="1"/>
              <a:t>sorafenib+GEMOX</a:t>
            </a:r>
            <a:r>
              <a:rPr lang="en-GB" sz="1800" dirty="0" smtClean="0"/>
              <a:t> </a:t>
            </a:r>
          </a:p>
          <a:p>
            <a:pPr lvl="1"/>
            <a:r>
              <a:rPr lang="en-GB" sz="1800" dirty="0"/>
              <a:t>ORR: </a:t>
            </a:r>
            <a:r>
              <a:rPr lang="en-GB" sz="1800" dirty="0" smtClean="0"/>
              <a:t>9% with </a:t>
            </a:r>
            <a:r>
              <a:rPr lang="en-GB" sz="1800" dirty="0"/>
              <a:t>sorafenib</a:t>
            </a:r>
            <a:r>
              <a:rPr lang="en-GB" sz="1800" dirty="0" smtClean="0"/>
              <a:t> vs. 16% </a:t>
            </a:r>
            <a:r>
              <a:rPr lang="en-GB" sz="1800" dirty="0"/>
              <a:t>with </a:t>
            </a:r>
            <a:r>
              <a:rPr lang="en-GB" sz="1800" dirty="0" err="1"/>
              <a:t>sorafenib+GEMOX</a:t>
            </a:r>
            <a:r>
              <a:rPr lang="en-GB" sz="1800" dirty="0" smtClean="0"/>
              <a:t> </a:t>
            </a:r>
          </a:p>
          <a:p>
            <a:pPr lvl="1"/>
            <a:r>
              <a:rPr lang="en-GB" sz="1800" dirty="0" err="1" smtClean="0"/>
              <a:t>Sorafenib+GEMOX</a:t>
            </a:r>
            <a:r>
              <a:rPr lang="en-GB" sz="1800" dirty="0" smtClean="0"/>
              <a:t> had </a:t>
            </a:r>
            <a:r>
              <a:rPr lang="en-GB" sz="1800" dirty="0"/>
              <a:t>acceptable </a:t>
            </a:r>
            <a:r>
              <a:rPr lang="en-GB" sz="1800" dirty="0" smtClean="0"/>
              <a:t>tolerance</a:t>
            </a:r>
          </a:p>
          <a:p>
            <a:pPr lvl="2"/>
            <a:r>
              <a:rPr lang="en-GB" sz="1800" dirty="0" smtClean="0"/>
              <a:t>Main </a:t>
            </a:r>
            <a:r>
              <a:rPr lang="en-GB" sz="1800" dirty="0"/>
              <a:t>severe (grade 3–4) toxicity </a:t>
            </a:r>
            <a:r>
              <a:rPr lang="en-GB" sz="1800" dirty="0" smtClean="0"/>
              <a:t>(sorafenib </a:t>
            </a:r>
            <a:r>
              <a:rPr lang="en-GB" sz="1800" dirty="0"/>
              <a:t>vs. </a:t>
            </a:r>
            <a:r>
              <a:rPr lang="en-GB" sz="1800" dirty="0" err="1" smtClean="0"/>
              <a:t>sorafenib+GEMOX</a:t>
            </a:r>
            <a:r>
              <a:rPr lang="en-GB" sz="1800" dirty="0" smtClean="0"/>
              <a:t>) consisted </a:t>
            </a:r>
            <a:r>
              <a:rPr lang="en-GB" sz="1800" dirty="0"/>
              <a:t>of neutropenia </a:t>
            </a:r>
            <a:r>
              <a:rPr lang="en-GB" sz="1800" dirty="0" smtClean="0"/>
              <a:t>(</a:t>
            </a:r>
            <a:r>
              <a:rPr lang="en-GB" sz="1800" dirty="0"/>
              <a:t>grade 3–4: </a:t>
            </a:r>
            <a:r>
              <a:rPr lang="en-GB" sz="1800" dirty="0" smtClean="0"/>
              <a:t>0 vs. </a:t>
            </a:r>
            <a:r>
              <a:rPr lang="en-GB" sz="1800" dirty="0"/>
              <a:t>7%), fatigue (18 </a:t>
            </a:r>
            <a:r>
              <a:rPr lang="en-GB" sz="1800" dirty="0" smtClean="0"/>
              <a:t>vs. </a:t>
            </a:r>
            <a:r>
              <a:rPr lang="en-GB" sz="1800" dirty="0"/>
              <a:t>24%), thrombocytopenia (0 </a:t>
            </a:r>
            <a:r>
              <a:rPr lang="en-GB" sz="1800" dirty="0" smtClean="0"/>
              <a:t>vs. </a:t>
            </a:r>
            <a:r>
              <a:rPr lang="en-GB" sz="1800" dirty="0"/>
              <a:t>9</a:t>
            </a:r>
            <a:r>
              <a:rPr lang="en-GB" sz="1800" dirty="0" smtClean="0"/>
              <a:t>%) and diarrhoea (grade 2–4: 10 vs. 21%), respectively</a:t>
            </a:r>
            <a:endParaRPr lang="en-GB" sz="1800" dirty="0"/>
          </a:p>
          <a:p>
            <a:pPr lvl="2"/>
            <a:r>
              <a:rPr lang="en-GB" sz="1800" dirty="0" smtClean="0"/>
              <a:t>More haematological, sensitive neuropathy were observed with </a:t>
            </a:r>
            <a:r>
              <a:rPr lang="en-GB" sz="1800" dirty="0" err="1" smtClean="0"/>
              <a:t>sorafenib+GEMOX</a:t>
            </a:r>
            <a:r>
              <a:rPr lang="en-GB" sz="1800" dirty="0" smtClean="0"/>
              <a:t> vs. more hand-foot syndrome with sorafenib alone</a:t>
            </a:r>
          </a:p>
          <a:p>
            <a:r>
              <a:rPr lang="en-GB" sz="1800" b="1" dirty="0" smtClean="0"/>
              <a:t>Conclusions</a:t>
            </a:r>
          </a:p>
          <a:p>
            <a:pPr lvl="1"/>
            <a:r>
              <a:rPr lang="en-GB" sz="1800" b="1" dirty="0" smtClean="0"/>
              <a:t>The study </a:t>
            </a:r>
            <a:r>
              <a:rPr lang="en-GB" sz="1800" b="1" dirty="0"/>
              <a:t>met its primary endpoint (4-month PFS ≥</a:t>
            </a:r>
            <a:r>
              <a:rPr lang="en-GB" sz="1800" b="1" dirty="0" smtClean="0"/>
              <a:t>50)</a:t>
            </a:r>
          </a:p>
          <a:p>
            <a:pPr lvl="1"/>
            <a:r>
              <a:rPr lang="en-GB" sz="1800" b="1" dirty="0" smtClean="0"/>
              <a:t>PFS, OS and ORR data were encouraging compared with published literature</a:t>
            </a:r>
          </a:p>
          <a:p>
            <a:pPr lvl="1"/>
            <a:endParaRPr lang="en-GB" sz="1800" dirty="0"/>
          </a:p>
        </p:txBody>
      </p:sp>
      <p:sp>
        <p:nvSpPr>
          <p:cNvPr id="7" name="Text Box 4"/>
          <p:cNvSpPr txBox="1">
            <a:spLocks noChangeArrowheads="1"/>
          </p:cNvSpPr>
          <p:nvPr/>
        </p:nvSpPr>
        <p:spPr bwMode="auto">
          <a:xfrm>
            <a:off x="5411159" y="6490286"/>
            <a:ext cx="351217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smtClean="0"/>
              <a:t>Assenat</a:t>
            </a:r>
            <a:r>
              <a:rPr lang="fr-FR" sz="1100" dirty="0" smtClean="0"/>
              <a:t>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2467)</a:t>
            </a:r>
            <a:endParaRPr lang="en-GB" sz="1100" dirty="0"/>
          </a:p>
        </p:txBody>
      </p:sp>
    </p:spTree>
    <p:extLst>
      <p:ext uri="{BB962C8B-B14F-4D97-AF65-F5344CB8AC3E}">
        <p14:creationId xmlns:p14="http://schemas.microsoft.com/office/powerpoint/2010/main" val="27658139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Adjuvant therapy </a:t>
            </a:r>
            <a:endParaRPr lang="en-GB" dirty="0"/>
          </a:p>
        </p:txBody>
      </p:sp>
      <p:sp>
        <p:nvSpPr>
          <p:cNvPr id="3" name="Text Placeholder 2"/>
          <p:cNvSpPr>
            <a:spLocks noGrp="1"/>
          </p:cNvSpPr>
          <p:nvPr>
            <p:ph type="body" idx="1"/>
          </p:nvPr>
        </p:nvSpPr>
        <p:spPr/>
        <p:txBody>
          <a:bodyPr/>
          <a:lstStyle/>
          <a:p>
            <a:r>
              <a:rPr lang="en-GB" b="1" dirty="0" smtClean="0"/>
              <a:t>GALLBLADDER CANCER</a:t>
            </a:r>
            <a:endParaRPr lang="en-GB" b="1" dirty="0"/>
          </a:p>
        </p:txBody>
      </p:sp>
    </p:spTree>
    <p:extLst>
      <p:ext uri="{BB962C8B-B14F-4D97-AF65-F5344CB8AC3E}">
        <p14:creationId xmlns:p14="http://schemas.microsoft.com/office/powerpoint/2010/main" val="2623409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264: Management of Stage 3 gallbladder cancer </a:t>
            </a:r>
            <a:br>
              <a:rPr lang="en-GB" sz="1800" dirty="0" smtClean="0"/>
            </a:br>
            <a:r>
              <a:rPr lang="en-GB" sz="1800" dirty="0" smtClean="0"/>
              <a:t>– </a:t>
            </a:r>
            <a:r>
              <a:rPr lang="en-GB" sz="1800" i="1" dirty="0" err="1" smtClean="0"/>
              <a:t>Gruenberger</a:t>
            </a:r>
            <a:r>
              <a:rPr lang="en-GB" sz="1800" i="1" dirty="0" smtClean="0"/>
              <a:t> T et al</a:t>
            </a:r>
            <a:endParaRPr lang="en-GB" sz="1800" i="1" dirty="0"/>
          </a:p>
        </p:txBody>
      </p:sp>
      <p:sp>
        <p:nvSpPr>
          <p:cNvPr id="3" name="Content Placeholder 2"/>
          <p:cNvSpPr>
            <a:spLocks noGrp="1"/>
          </p:cNvSpPr>
          <p:nvPr>
            <p:ph idx="1"/>
          </p:nvPr>
        </p:nvSpPr>
        <p:spPr/>
        <p:txBody>
          <a:bodyPr/>
          <a:lstStyle/>
          <a:p>
            <a:r>
              <a:rPr lang="en-GB" sz="1800" dirty="0" smtClean="0"/>
              <a:t>Objective</a:t>
            </a:r>
          </a:p>
          <a:p>
            <a:pPr lvl="1"/>
            <a:r>
              <a:rPr lang="en-GB" sz="1800" dirty="0" smtClean="0"/>
              <a:t>To summarise the current understanding and treatment options for stage III gallbladder cancer</a:t>
            </a:r>
          </a:p>
          <a:p>
            <a:r>
              <a:rPr lang="en-GB" sz="1800" dirty="0" smtClean="0"/>
              <a:t>Findings</a:t>
            </a:r>
          </a:p>
          <a:p>
            <a:pPr lvl="1"/>
            <a:r>
              <a:rPr lang="en-GB" sz="1800" dirty="0" smtClean="0"/>
              <a:t>Current gold standard in preoperative imaging is percutaneous </a:t>
            </a:r>
            <a:r>
              <a:rPr lang="en-GB" sz="1800" dirty="0" err="1" smtClean="0"/>
              <a:t>transhepatic</a:t>
            </a:r>
            <a:r>
              <a:rPr lang="en-GB" sz="1800" dirty="0" smtClean="0"/>
              <a:t> cholangiography (PTC) or endoscopic retrograde </a:t>
            </a:r>
            <a:r>
              <a:rPr lang="en-GB" sz="1800" dirty="0" err="1" smtClean="0"/>
              <a:t>cholangiopancreatography</a:t>
            </a:r>
            <a:r>
              <a:rPr lang="en-GB" sz="1800" dirty="0" smtClean="0"/>
              <a:t> (ERCP)</a:t>
            </a:r>
          </a:p>
          <a:p>
            <a:pPr lvl="1"/>
            <a:r>
              <a:rPr lang="en-GB" sz="1800" dirty="0" smtClean="0"/>
              <a:t>Preoperative management varies between the UK and Japan:</a:t>
            </a:r>
            <a:endParaRPr lang="en-GB" sz="1800" dirty="0"/>
          </a:p>
        </p:txBody>
      </p:sp>
      <p:graphicFrame>
        <p:nvGraphicFramePr>
          <p:cNvPr id="5" name="Table 4"/>
          <p:cNvGraphicFramePr>
            <a:graphicFrameLocks noGrp="1"/>
          </p:cNvGraphicFramePr>
          <p:nvPr>
            <p:extLst>
              <p:ext uri="{D42A27DB-BD31-4B8C-83A1-F6EECF244321}">
                <p14:modId xmlns:p14="http://schemas.microsoft.com/office/powerpoint/2010/main" val="3306579506"/>
              </p:ext>
            </p:extLst>
          </p:nvPr>
        </p:nvGraphicFramePr>
        <p:xfrm>
          <a:off x="539931" y="4034268"/>
          <a:ext cx="8046720" cy="2108200"/>
        </p:xfrm>
        <a:graphic>
          <a:graphicData uri="http://schemas.openxmlformats.org/drawingml/2006/table">
            <a:tbl>
              <a:tblPr firstRow="1" bandRow="1">
                <a:tableStyleId>{69012ECD-51FC-41F1-AA8D-1B2483CD663E}</a:tableStyleId>
              </a:tblPr>
              <a:tblGrid>
                <a:gridCol w="2438400"/>
                <a:gridCol w="2394858"/>
                <a:gridCol w="3213462"/>
              </a:tblGrid>
              <a:tr h="370840">
                <a:tc>
                  <a:txBody>
                    <a:bodyPr/>
                    <a:lstStyle/>
                    <a:p>
                      <a:endParaRPr lang="en-GB" sz="1600" dirty="0">
                        <a:solidFill>
                          <a:schemeClr val="tx2"/>
                        </a:solidFill>
                      </a:endParaRPr>
                    </a:p>
                  </a:txBody>
                  <a:tcPr/>
                </a:tc>
                <a:tc>
                  <a:txBody>
                    <a:bodyPr/>
                    <a:lstStyle/>
                    <a:p>
                      <a:r>
                        <a:rPr lang="en-GB" sz="1600" dirty="0" smtClean="0">
                          <a:solidFill>
                            <a:schemeClr val="tx2"/>
                          </a:solidFill>
                        </a:rPr>
                        <a:t>UK</a:t>
                      </a:r>
                      <a:endParaRPr lang="en-GB" sz="1600" dirty="0">
                        <a:solidFill>
                          <a:schemeClr val="tx2"/>
                        </a:solidFill>
                      </a:endParaRPr>
                    </a:p>
                  </a:txBody>
                  <a:tcPr/>
                </a:tc>
                <a:tc>
                  <a:txBody>
                    <a:bodyPr/>
                    <a:lstStyle/>
                    <a:p>
                      <a:r>
                        <a:rPr lang="en-GB" sz="1600" dirty="0" smtClean="0">
                          <a:solidFill>
                            <a:schemeClr val="tx2"/>
                          </a:solidFill>
                        </a:rPr>
                        <a:t>Japan</a:t>
                      </a:r>
                      <a:endParaRPr lang="en-GB" sz="1600" dirty="0">
                        <a:solidFill>
                          <a:schemeClr val="tx2"/>
                        </a:solidFill>
                      </a:endParaRPr>
                    </a:p>
                  </a:txBody>
                  <a:tcPr/>
                </a:tc>
              </a:tr>
              <a:tr h="370840">
                <a:tc>
                  <a:txBody>
                    <a:bodyPr/>
                    <a:lstStyle/>
                    <a:p>
                      <a:r>
                        <a:rPr lang="en-GB" sz="1600" dirty="0" smtClean="0"/>
                        <a:t>Jaundice</a:t>
                      </a:r>
                      <a:endParaRPr lang="en-GB" sz="1600" dirty="0"/>
                    </a:p>
                  </a:txBody>
                  <a:tcPr/>
                </a:tc>
                <a:tc>
                  <a:txBody>
                    <a:bodyPr/>
                    <a:lstStyle/>
                    <a:p>
                      <a:r>
                        <a:rPr lang="en-GB" sz="1600" dirty="0" smtClean="0"/>
                        <a:t>Drainage</a:t>
                      </a:r>
                      <a:r>
                        <a:rPr lang="en-GB" sz="1600" baseline="0" dirty="0" smtClean="0"/>
                        <a:t> </a:t>
                      </a:r>
                      <a:br>
                        <a:rPr lang="en-GB" sz="1600" baseline="0" dirty="0" smtClean="0"/>
                      </a:br>
                      <a:r>
                        <a:rPr lang="en-GB" sz="1600" baseline="0" dirty="0" smtClean="0"/>
                        <a:t>(ERCP &gt; PTC)</a:t>
                      </a:r>
                      <a:endParaRPr lang="en-GB" sz="1600" dirty="0"/>
                    </a:p>
                  </a:txBody>
                  <a:tcPr/>
                </a:tc>
                <a:tc>
                  <a:txBody>
                    <a:bodyPr/>
                    <a:lstStyle/>
                    <a:p>
                      <a:r>
                        <a:rPr lang="en-GB" sz="1600" dirty="0" smtClean="0"/>
                        <a:t>Drainage</a:t>
                      </a:r>
                      <a:r>
                        <a:rPr lang="en-GB" sz="1600" baseline="0" dirty="0" smtClean="0"/>
                        <a:t> </a:t>
                      </a:r>
                      <a:br>
                        <a:rPr lang="en-GB" sz="1600" baseline="0" dirty="0" smtClean="0"/>
                      </a:br>
                      <a:r>
                        <a:rPr lang="en-GB" sz="1600" baseline="0" dirty="0" smtClean="0"/>
                        <a:t>(PTC &gt; ERCP)</a:t>
                      </a:r>
                      <a:endParaRPr lang="en-GB" sz="1600" dirty="0"/>
                    </a:p>
                  </a:txBody>
                  <a:tcPr/>
                </a:tc>
              </a:tr>
              <a:tr h="370840">
                <a:tc>
                  <a:txBody>
                    <a:bodyPr/>
                    <a:lstStyle/>
                    <a:p>
                      <a:r>
                        <a:rPr lang="en-GB" sz="1600" dirty="0" smtClean="0"/>
                        <a:t>Portal</a:t>
                      </a:r>
                      <a:r>
                        <a:rPr lang="en-GB" sz="1600" baseline="0" dirty="0" smtClean="0"/>
                        <a:t> vein </a:t>
                      </a:r>
                      <a:r>
                        <a:rPr lang="en-GB" sz="1600" baseline="0" dirty="0" err="1" smtClean="0"/>
                        <a:t>embolisation</a:t>
                      </a:r>
                      <a:endParaRPr lang="en-GB" sz="1600" dirty="0"/>
                    </a:p>
                  </a:txBody>
                  <a:tcPr/>
                </a:tc>
                <a:tc>
                  <a:txBody>
                    <a:bodyPr/>
                    <a:lstStyle/>
                    <a:p>
                      <a:r>
                        <a:rPr lang="en-GB" sz="1600" dirty="0" smtClean="0"/>
                        <a:t>No, unless extended </a:t>
                      </a:r>
                      <a:r>
                        <a:rPr lang="en-GB" sz="1600" dirty="0" err="1" smtClean="0"/>
                        <a:t>hepatectomy</a:t>
                      </a:r>
                      <a:endParaRPr lang="en-GB" sz="1600" dirty="0"/>
                    </a:p>
                  </a:txBody>
                  <a:tcPr/>
                </a:tc>
                <a:tc>
                  <a:txBody>
                    <a:bodyPr/>
                    <a:lstStyle/>
                    <a:p>
                      <a:r>
                        <a:rPr lang="en-GB" sz="1600" dirty="0" smtClean="0"/>
                        <a:t>Patients with jaundice</a:t>
                      </a:r>
                      <a:r>
                        <a:rPr lang="en-GB" sz="1600" baseline="0" dirty="0" smtClean="0"/>
                        <a:t> undergoing &gt;50% liver resection</a:t>
                      </a:r>
                      <a:endParaRPr lang="en-GB" sz="1600" dirty="0"/>
                    </a:p>
                  </a:txBody>
                  <a:tcPr/>
                </a:tc>
              </a:tr>
              <a:tr h="370840">
                <a:tc>
                  <a:txBody>
                    <a:bodyPr/>
                    <a:lstStyle/>
                    <a:p>
                      <a:r>
                        <a:rPr lang="en-GB" sz="1600" dirty="0" smtClean="0"/>
                        <a:t>Modality for tumour evaluation</a:t>
                      </a:r>
                      <a:endParaRPr lang="en-GB" sz="1600" dirty="0"/>
                    </a:p>
                  </a:txBody>
                  <a:tcPr/>
                </a:tc>
                <a:tc>
                  <a:txBody>
                    <a:bodyPr/>
                    <a:lstStyle/>
                    <a:p>
                      <a:r>
                        <a:rPr lang="en-GB" sz="1600" dirty="0" smtClean="0"/>
                        <a:t>MRI, CT</a:t>
                      </a:r>
                      <a:endParaRPr lang="en-GB" sz="1600" dirty="0"/>
                    </a:p>
                  </a:txBody>
                  <a:tcPr/>
                </a:tc>
                <a:tc>
                  <a:txBody>
                    <a:bodyPr/>
                    <a:lstStyle/>
                    <a:p>
                      <a:r>
                        <a:rPr lang="en-GB" sz="1600" dirty="0" smtClean="0"/>
                        <a:t>Selective</a:t>
                      </a:r>
                      <a:r>
                        <a:rPr lang="en-GB" sz="1600" baseline="0" dirty="0" smtClean="0"/>
                        <a:t> cholangiography, CT</a:t>
                      </a:r>
                      <a:endParaRPr lang="en-GB" sz="1600" dirty="0"/>
                    </a:p>
                  </a:txBody>
                  <a:tcPr/>
                </a:tc>
              </a:tr>
            </a:tbl>
          </a:graphicData>
        </a:graphic>
      </p:graphicFrame>
      <p:sp>
        <p:nvSpPr>
          <p:cNvPr id="6" name="Text Box 4"/>
          <p:cNvSpPr txBox="1">
            <a:spLocks noChangeArrowheads="1"/>
          </p:cNvSpPr>
          <p:nvPr/>
        </p:nvSpPr>
        <p:spPr bwMode="auto">
          <a:xfrm>
            <a:off x="5201165" y="6490286"/>
            <a:ext cx="372217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smtClean="0"/>
              <a:t>Gruenberger</a:t>
            </a:r>
            <a:r>
              <a:rPr lang="fr-FR" sz="1100" dirty="0" smtClean="0"/>
              <a:t>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264)</a:t>
            </a:r>
            <a:endParaRPr lang="en-GB" sz="1100" dirty="0"/>
          </a:p>
        </p:txBody>
      </p:sp>
    </p:spTree>
    <p:extLst>
      <p:ext uri="{BB962C8B-B14F-4D97-AF65-F5344CB8AC3E}">
        <p14:creationId xmlns:p14="http://schemas.microsoft.com/office/powerpoint/2010/main" val="28753143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264: Management of Stage 3 gallbladder cancer </a:t>
            </a:r>
            <a:br>
              <a:rPr lang="en-GB" sz="1800" dirty="0" smtClean="0"/>
            </a:br>
            <a:r>
              <a:rPr lang="en-GB" sz="1800" dirty="0" smtClean="0"/>
              <a:t>– </a:t>
            </a:r>
            <a:r>
              <a:rPr lang="en-GB" sz="1800" i="1" dirty="0" err="1" smtClean="0"/>
              <a:t>Gruenberger</a:t>
            </a:r>
            <a:r>
              <a:rPr lang="en-GB" sz="1800" i="1" dirty="0" smtClean="0"/>
              <a:t> T et al</a:t>
            </a:r>
            <a:endParaRPr lang="en-GB" sz="1800" i="1" dirty="0"/>
          </a:p>
        </p:txBody>
      </p:sp>
      <p:sp>
        <p:nvSpPr>
          <p:cNvPr id="3" name="Content Placeholder 2"/>
          <p:cNvSpPr>
            <a:spLocks noGrp="1"/>
          </p:cNvSpPr>
          <p:nvPr>
            <p:ph idx="1"/>
          </p:nvPr>
        </p:nvSpPr>
        <p:spPr/>
        <p:txBody>
          <a:bodyPr/>
          <a:lstStyle/>
          <a:p>
            <a:r>
              <a:rPr lang="en-GB" sz="1800" dirty="0" smtClean="0"/>
              <a:t>Findings (continued)</a:t>
            </a:r>
          </a:p>
          <a:p>
            <a:pPr lvl="1"/>
            <a:r>
              <a:rPr lang="en-GB" sz="1800" dirty="0" smtClean="0"/>
              <a:t>Treatment options include [</a:t>
            </a:r>
            <a:r>
              <a:rPr lang="en-GB" sz="1800" dirty="0" err="1" smtClean="0"/>
              <a:t>Hueman</a:t>
            </a:r>
            <a:r>
              <a:rPr lang="en-GB" sz="1800" dirty="0" smtClean="0"/>
              <a:t> et al. Ann </a:t>
            </a:r>
            <a:r>
              <a:rPr lang="en-GB" sz="1800" dirty="0" err="1" smtClean="0"/>
              <a:t>Surg</a:t>
            </a:r>
            <a:r>
              <a:rPr lang="en-GB" sz="1800" dirty="0" smtClean="0"/>
              <a:t> </a:t>
            </a:r>
            <a:r>
              <a:rPr lang="en-GB" sz="1800" dirty="0" err="1" smtClean="0"/>
              <a:t>Oncol</a:t>
            </a:r>
            <a:r>
              <a:rPr lang="en-GB" sz="1800" dirty="0" smtClean="0"/>
              <a:t> 2009;16:2101]:</a:t>
            </a:r>
          </a:p>
          <a:p>
            <a:pPr lvl="2"/>
            <a:r>
              <a:rPr lang="en-GB" sz="1800" dirty="0" smtClean="0"/>
              <a:t>More radical hepatic resection</a:t>
            </a:r>
          </a:p>
          <a:p>
            <a:pPr lvl="2"/>
            <a:r>
              <a:rPr lang="en-GB" sz="1800" dirty="0" smtClean="0"/>
              <a:t>Vascular resection and reconstruction </a:t>
            </a:r>
          </a:p>
          <a:p>
            <a:pPr lvl="3"/>
            <a:r>
              <a:rPr lang="en-GB" sz="1800" dirty="0" smtClean="0"/>
              <a:t>Seldom curative</a:t>
            </a:r>
          </a:p>
          <a:p>
            <a:pPr lvl="2"/>
            <a:r>
              <a:rPr lang="en-GB" sz="1800" dirty="0" smtClean="0"/>
              <a:t>Lymphadenectomy</a:t>
            </a:r>
          </a:p>
          <a:p>
            <a:pPr lvl="1"/>
            <a:r>
              <a:rPr lang="en-GB" sz="1800" dirty="0" smtClean="0"/>
              <a:t>Five-year OS range: 0–44%</a:t>
            </a:r>
          </a:p>
          <a:p>
            <a:r>
              <a:rPr lang="en-GB" sz="1800" b="1" dirty="0" smtClean="0"/>
              <a:t>Conclusions </a:t>
            </a:r>
          </a:p>
          <a:p>
            <a:pPr lvl="1"/>
            <a:r>
              <a:rPr lang="en-GB" sz="1800" b="1" dirty="0" smtClean="0"/>
              <a:t>Recurrence remains a problem in gallbladder cancer</a:t>
            </a:r>
          </a:p>
          <a:p>
            <a:pPr lvl="1"/>
            <a:r>
              <a:rPr lang="en-GB" sz="1800" b="1" dirty="0" smtClean="0"/>
              <a:t>Adjuvant therapies may be beneficial, but data are currently limited</a:t>
            </a:r>
          </a:p>
          <a:p>
            <a:pPr lvl="2"/>
            <a:r>
              <a:rPr lang="en-GB" sz="1800" b="1" dirty="0" smtClean="0"/>
              <a:t>Awaiting results of BILCAP and ACTUCCA-1 trials</a:t>
            </a:r>
          </a:p>
          <a:p>
            <a:pPr lvl="1"/>
            <a:r>
              <a:rPr lang="en-GB" sz="1800" b="1" dirty="0" smtClean="0"/>
              <a:t>Advanced gallbladder cancer requires a multidisciplinary approach to overcome poor prognosis</a:t>
            </a:r>
          </a:p>
        </p:txBody>
      </p:sp>
      <p:sp>
        <p:nvSpPr>
          <p:cNvPr id="90" name="Text Box 4"/>
          <p:cNvSpPr txBox="1">
            <a:spLocks noChangeArrowheads="1"/>
          </p:cNvSpPr>
          <p:nvPr/>
        </p:nvSpPr>
        <p:spPr bwMode="auto">
          <a:xfrm>
            <a:off x="5201165" y="6490286"/>
            <a:ext cx="372217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smtClean="0"/>
              <a:t>Gruenberger</a:t>
            </a:r>
            <a:r>
              <a:rPr lang="fr-FR" sz="1100" dirty="0" smtClean="0"/>
              <a:t>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264)</a:t>
            </a:r>
            <a:endParaRPr lang="en-GB" sz="1100" dirty="0"/>
          </a:p>
        </p:txBody>
      </p:sp>
    </p:spTree>
    <p:extLst>
      <p:ext uri="{BB962C8B-B14F-4D97-AF65-F5344CB8AC3E}">
        <p14:creationId xmlns:p14="http://schemas.microsoft.com/office/powerpoint/2010/main" val="41794812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GASTRO-OESOPHAGEAL AND NEUROENDOCRINE TUMOURS</a:t>
            </a:r>
            <a:endParaRPr lang="en-GB" dirty="0"/>
          </a:p>
        </p:txBody>
      </p:sp>
    </p:spTree>
    <p:extLst>
      <p:ext uri="{BB962C8B-B14F-4D97-AF65-F5344CB8AC3E}">
        <p14:creationId xmlns:p14="http://schemas.microsoft.com/office/powerpoint/2010/main" val="39855988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Adjuvant therapy </a:t>
            </a:r>
            <a:endParaRPr lang="en-GB" dirty="0"/>
          </a:p>
        </p:txBody>
      </p:sp>
      <p:sp>
        <p:nvSpPr>
          <p:cNvPr id="3" name="Text Placeholder 2"/>
          <p:cNvSpPr>
            <a:spLocks noGrp="1"/>
          </p:cNvSpPr>
          <p:nvPr>
            <p:ph type="body" idx="1"/>
          </p:nvPr>
        </p:nvSpPr>
        <p:spPr/>
        <p:txBody>
          <a:bodyPr/>
          <a:lstStyle/>
          <a:p>
            <a:r>
              <a:rPr lang="en-GB" b="1" dirty="0" smtClean="0"/>
              <a:t>GASTRIC CANCER</a:t>
            </a:r>
            <a:endParaRPr lang="en-GB" b="1" dirty="0"/>
          </a:p>
        </p:txBody>
      </p:sp>
    </p:spTree>
    <p:extLst>
      <p:ext uri="{BB962C8B-B14F-4D97-AF65-F5344CB8AC3E}">
        <p14:creationId xmlns:p14="http://schemas.microsoft.com/office/powerpoint/2010/main" val="2623409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2457: Adjuvant </a:t>
            </a:r>
            <a:r>
              <a:rPr lang="en-GB" sz="1800" dirty="0" err="1" smtClean="0"/>
              <a:t>chemoradiotherapy</a:t>
            </a:r>
            <a:r>
              <a:rPr lang="en-GB" sz="1800" dirty="0" smtClean="0"/>
              <a:t> improves survival after a microscopically </a:t>
            </a:r>
            <a:r>
              <a:rPr lang="en-GB" sz="1800" dirty="0" err="1" smtClean="0"/>
              <a:t>irradical</a:t>
            </a:r>
            <a:r>
              <a:rPr lang="en-GB" sz="1800" dirty="0" smtClean="0"/>
              <a:t> (R1) gastric cancer resection – </a:t>
            </a:r>
            <a:r>
              <a:rPr lang="en-GB" sz="1800" i="1" dirty="0" err="1" smtClean="0"/>
              <a:t>Stiekema</a:t>
            </a:r>
            <a:r>
              <a:rPr lang="en-GB" sz="1800" i="1" dirty="0" smtClean="0"/>
              <a:t> J et al</a:t>
            </a:r>
            <a:endParaRPr lang="en-GB" sz="1800" i="1" dirty="0"/>
          </a:p>
        </p:txBody>
      </p:sp>
      <p:sp>
        <p:nvSpPr>
          <p:cNvPr id="5123" name="Rectangle 3"/>
          <p:cNvSpPr>
            <a:spLocks noGrp="1" noChangeArrowheads="1"/>
          </p:cNvSpPr>
          <p:nvPr>
            <p:ph idx="1"/>
          </p:nvPr>
        </p:nvSpPr>
        <p:spPr/>
        <p:txBody>
          <a:bodyPr/>
          <a:lstStyle/>
          <a:p>
            <a:r>
              <a:rPr lang="en-US" sz="1800" dirty="0"/>
              <a:t>Study </a:t>
            </a:r>
            <a:r>
              <a:rPr lang="en-US" sz="1800" dirty="0" smtClean="0"/>
              <a:t>objective</a:t>
            </a:r>
            <a:endParaRPr lang="en-GB" sz="1800" dirty="0" smtClean="0"/>
          </a:p>
          <a:p>
            <a:pPr lvl="1"/>
            <a:r>
              <a:rPr lang="en-GB" sz="1800" dirty="0" smtClean="0"/>
              <a:t>To evaluate the effect of adjuvant CRT on overall survival in patients with </a:t>
            </a:r>
            <a:br>
              <a:rPr lang="en-GB" sz="1800" dirty="0" smtClean="0"/>
            </a:br>
            <a:r>
              <a:rPr lang="en-GB" sz="1800" dirty="0" smtClean="0"/>
              <a:t>non-metastatic gastric cancer who had undergone an R1 resection</a:t>
            </a:r>
          </a:p>
          <a:p>
            <a:r>
              <a:rPr lang="en-GB" sz="1800" dirty="0" smtClean="0"/>
              <a:t>Study design</a:t>
            </a:r>
          </a:p>
          <a:p>
            <a:pPr lvl="1"/>
            <a:r>
              <a:rPr lang="en-GB" sz="1800" dirty="0" smtClean="0"/>
              <a:t>Patients who had undergone an R1 resection for M0 gastric cancer were included in the study</a:t>
            </a:r>
          </a:p>
          <a:p>
            <a:pPr lvl="1"/>
            <a:r>
              <a:rPr lang="en-GB" sz="1800" dirty="0" smtClean="0"/>
              <a:t>Patients who had received CRT* (n=40) were compared with patients who did not receive CRT (n=369)</a:t>
            </a:r>
          </a:p>
          <a:p>
            <a:r>
              <a:rPr lang="en-GB" sz="1800" dirty="0" smtClean="0"/>
              <a:t>Key results</a:t>
            </a:r>
          </a:p>
          <a:p>
            <a:pPr lvl="1"/>
            <a:r>
              <a:rPr lang="en-GB" sz="1800" dirty="0" smtClean="0"/>
              <a:t>There were significant differences in some baseline characteristics:</a:t>
            </a:r>
          </a:p>
          <a:p>
            <a:pPr lvl="2"/>
            <a:r>
              <a:rPr lang="en-GB" sz="1800" dirty="0" smtClean="0"/>
              <a:t>Median age (p&lt;0.001)</a:t>
            </a:r>
          </a:p>
          <a:p>
            <a:pPr lvl="2"/>
            <a:r>
              <a:rPr lang="en-GB" sz="1800" dirty="0" smtClean="0"/>
              <a:t>Tumour location (p=0.005)</a:t>
            </a:r>
          </a:p>
        </p:txBody>
      </p:sp>
      <p:sp>
        <p:nvSpPr>
          <p:cNvPr id="5124" name="Text Box 4"/>
          <p:cNvSpPr txBox="1">
            <a:spLocks noChangeArrowheads="1"/>
          </p:cNvSpPr>
          <p:nvPr/>
        </p:nvSpPr>
        <p:spPr bwMode="auto">
          <a:xfrm>
            <a:off x="5332611" y="6490286"/>
            <a:ext cx="359072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smtClean="0"/>
              <a:t>Stiekema</a:t>
            </a:r>
            <a:r>
              <a:rPr lang="fr-FR" sz="1100" dirty="0" smtClean="0"/>
              <a:t>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2457)</a:t>
            </a:r>
            <a:endParaRPr lang="en-GB" sz="1100" dirty="0"/>
          </a:p>
        </p:txBody>
      </p:sp>
      <p:sp>
        <p:nvSpPr>
          <p:cNvPr id="5125" name="Text Box 5"/>
          <p:cNvSpPr txBox="1">
            <a:spLocks noChangeArrowheads="1"/>
          </p:cNvSpPr>
          <p:nvPr/>
        </p:nvSpPr>
        <p:spPr bwMode="auto">
          <a:xfrm>
            <a:off x="231775" y="6505675"/>
            <a:ext cx="335829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000" dirty="0" smtClean="0"/>
              <a:t>*Radiotherapy </a:t>
            </a:r>
            <a:r>
              <a:rPr lang="en-GB" sz="1000" dirty="0"/>
              <a:t>(</a:t>
            </a:r>
            <a:r>
              <a:rPr lang="en-GB" sz="1000" dirty="0" smtClean="0"/>
              <a:t>45 </a:t>
            </a:r>
            <a:r>
              <a:rPr lang="en-GB" sz="1000" dirty="0" err="1" smtClean="0"/>
              <a:t>Gy</a:t>
            </a:r>
            <a:r>
              <a:rPr lang="en-GB" sz="1000" dirty="0" smtClean="0"/>
              <a:t> / 25 </a:t>
            </a:r>
            <a:r>
              <a:rPr lang="en-GB" sz="1000" dirty="0"/>
              <a:t>fractions) </a:t>
            </a:r>
            <a:r>
              <a:rPr lang="en-GB" sz="1000" dirty="0" smtClean="0"/>
              <a:t>+ </a:t>
            </a:r>
            <a:r>
              <a:rPr lang="en-GB" sz="1000" dirty="0" err="1"/>
              <a:t>cisplatin</a:t>
            </a:r>
            <a:r>
              <a:rPr lang="en-GB" sz="1000" dirty="0"/>
              <a:t> and/or </a:t>
            </a:r>
            <a:r>
              <a:rPr lang="en-GB" sz="1000" dirty="0" smtClean="0"/>
              <a:t>5-FU</a:t>
            </a:r>
            <a:endParaRPr lang="en-GB" sz="1000" dirty="0"/>
          </a:p>
        </p:txBody>
      </p:sp>
      <p:sp>
        <p:nvSpPr>
          <p:cNvPr id="2" name="TextBox 1"/>
          <p:cNvSpPr txBox="1"/>
          <p:nvPr/>
        </p:nvSpPr>
        <p:spPr>
          <a:xfrm>
            <a:off x="3672052" y="4592092"/>
            <a:ext cx="4876799" cy="723275"/>
          </a:xfrm>
          <a:prstGeom prst="rect">
            <a:avLst/>
          </a:prstGeom>
          <a:noFill/>
        </p:spPr>
        <p:txBody>
          <a:bodyPr wrap="square" rtlCol="0">
            <a:spAutoFit/>
          </a:bodyPr>
          <a:lstStyle/>
          <a:p>
            <a:pPr marL="1200150" lvl="2" indent="-285750">
              <a:spcAft>
                <a:spcPts val="600"/>
              </a:spcAft>
              <a:buClr>
                <a:schemeClr val="bg1"/>
              </a:buClr>
              <a:buFont typeface="Arial" panose="020B0604020202020204" pitchFamily="34" charset="0"/>
              <a:buChar char="•"/>
            </a:pPr>
            <a:r>
              <a:rPr lang="en-GB" dirty="0"/>
              <a:t>Extent of surgery (p=0.002)</a:t>
            </a:r>
          </a:p>
          <a:p>
            <a:pPr marL="1200150" lvl="2" indent="-285750">
              <a:spcAft>
                <a:spcPts val="600"/>
              </a:spcAft>
              <a:buClr>
                <a:schemeClr val="bg1"/>
              </a:buClr>
              <a:buFont typeface="Arial" panose="020B0604020202020204" pitchFamily="34" charset="0"/>
              <a:buChar char="•"/>
            </a:pPr>
            <a:r>
              <a:rPr lang="en-GB" dirty="0"/>
              <a:t>Histological subtype (p&lt;0.001)</a:t>
            </a:r>
          </a:p>
        </p:txBody>
      </p:sp>
    </p:spTree>
    <p:custDataLst>
      <p:tags r:id="rId1"/>
    </p:custDataLst>
    <p:extLst>
      <p:ext uri="{BB962C8B-B14F-4D97-AF65-F5344CB8AC3E}">
        <p14:creationId xmlns:p14="http://schemas.microsoft.com/office/powerpoint/2010/main" val="10565254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solidFill>
                  <a:srgbClr val="043882"/>
                </a:solidFill>
              </a:rPr>
              <a:t>2457: Adjuvant </a:t>
            </a:r>
            <a:r>
              <a:rPr lang="en-GB" sz="1800" dirty="0" err="1">
                <a:solidFill>
                  <a:srgbClr val="043882"/>
                </a:solidFill>
              </a:rPr>
              <a:t>chemoradiotherapy</a:t>
            </a:r>
            <a:r>
              <a:rPr lang="en-GB" sz="1800" dirty="0">
                <a:solidFill>
                  <a:srgbClr val="043882"/>
                </a:solidFill>
              </a:rPr>
              <a:t> improves survival after a microscopically </a:t>
            </a:r>
            <a:r>
              <a:rPr lang="en-GB" sz="1800" dirty="0" err="1">
                <a:solidFill>
                  <a:srgbClr val="043882"/>
                </a:solidFill>
              </a:rPr>
              <a:t>irradical</a:t>
            </a:r>
            <a:r>
              <a:rPr lang="en-GB" sz="1800" dirty="0">
                <a:solidFill>
                  <a:srgbClr val="043882"/>
                </a:solidFill>
              </a:rPr>
              <a:t> (R1) gastric cancer </a:t>
            </a:r>
            <a:r>
              <a:rPr lang="en-GB" sz="1800" dirty="0" smtClean="0">
                <a:solidFill>
                  <a:srgbClr val="043882"/>
                </a:solidFill>
              </a:rPr>
              <a:t>resection – </a:t>
            </a:r>
            <a:r>
              <a:rPr lang="en-GB" sz="1800" i="1" dirty="0" err="1">
                <a:solidFill>
                  <a:srgbClr val="043882"/>
                </a:solidFill>
              </a:rPr>
              <a:t>Stiekema</a:t>
            </a:r>
            <a:r>
              <a:rPr lang="en-GB" sz="1800" i="1" dirty="0">
                <a:solidFill>
                  <a:srgbClr val="043882"/>
                </a:solidFill>
              </a:rPr>
              <a:t> J et al</a:t>
            </a:r>
            <a:endParaRPr lang="en-GB" sz="1600" dirty="0"/>
          </a:p>
        </p:txBody>
      </p:sp>
      <p:sp>
        <p:nvSpPr>
          <p:cNvPr id="3" name="Content Placeholder 2"/>
          <p:cNvSpPr>
            <a:spLocks noGrp="1"/>
          </p:cNvSpPr>
          <p:nvPr>
            <p:ph idx="1"/>
          </p:nvPr>
        </p:nvSpPr>
        <p:spPr/>
        <p:txBody>
          <a:bodyPr/>
          <a:lstStyle/>
          <a:p>
            <a:r>
              <a:rPr lang="en-GB" sz="1800" dirty="0"/>
              <a:t>Key </a:t>
            </a:r>
            <a:r>
              <a:rPr lang="en-GB" sz="1800" dirty="0" smtClean="0"/>
              <a:t>results (continued)</a:t>
            </a:r>
            <a:endParaRPr lang="en-GB" sz="1800" dirty="0"/>
          </a:p>
          <a:p>
            <a:pPr lvl="1"/>
            <a:r>
              <a:rPr lang="en-GB" sz="1800" dirty="0"/>
              <a:t>Median overall survival was significantly improved in </a:t>
            </a:r>
            <a:r>
              <a:rPr lang="en-GB" sz="1800" dirty="0" smtClean="0"/>
              <a:t>patients </a:t>
            </a:r>
            <a:r>
              <a:rPr lang="en-GB" sz="1800" dirty="0"/>
              <a:t>treated with adjuvant </a:t>
            </a:r>
            <a:r>
              <a:rPr lang="en-GB" sz="1800" dirty="0" smtClean="0"/>
              <a:t>CRT (figure)</a:t>
            </a:r>
            <a:endParaRPr lang="en-GB" sz="1800" dirty="0"/>
          </a:p>
          <a:p>
            <a:pPr lvl="1"/>
            <a:r>
              <a:rPr lang="en-GB" sz="1800" dirty="0" smtClean="0"/>
              <a:t>Adjuvant </a:t>
            </a:r>
            <a:r>
              <a:rPr lang="en-GB" sz="1800" dirty="0"/>
              <a:t>CRT </a:t>
            </a:r>
            <a:r>
              <a:rPr lang="en-GB" sz="1800" dirty="0" smtClean="0"/>
              <a:t>was an </a:t>
            </a:r>
            <a:r>
              <a:rPr lang="en-GB" sz="1800" dirty="0"/>
              <a:t>independent </a:t>
            </a:r>
            <a:r>
              <a:rPr lang="en-GB" sz="1800" dirty="0" smtClean="0"/>
              <a:t/>
            </a:r>
            <a:br>
              <a:rPr lang="en-GB" sz="1800" dirty="0" smtClean="0"/>
            </a:br>
            <a:r>
              <a:rPr lang="en-GB" sz="1800" dirty="0" smtClean="0"/>
              <a:t>prognostic </a:t>
            </a:r>
            <a:r>
              <a:rPr lang="en-GB" sz="1800" dirty="0"/>
              <a:t>factor for improved </a:t>
            </a:r>
            <a:r>
              <a:rPr lang="en-GB" sz="1800" dirty="0" smtClean="0"/>
              <a:t/>
            </a:r>
            <a:br>
              <a:rPr lang="en-GB" sz="1800" dirty="0" smtClean="0"/>
            </a:br>
            <a:r>
              <a:rPr lang="en-GB" sz="1800" dirty="0" smtClean="0"/>
              <a:t>overall </a:t>
            </a:r>
            <a:r>
              <a:rPr lang="en-GB" sz="1800" dirty="0"/>
              <a:t>survival (HR 0.556, p=0.004</a:t>
            </a:r>
            <a:r>
              <a:rPr lang="en-GB" sz="1800" dirty="0" smtClean="0"/>
              <a:t>)</a:t>
            </a:r>
          </a:p>
          <a:p>
            <a:pPr lvl="1"/>
            <a:r>
              <a:rPr lang="en-GB" sz="1800" dirty="0"/>
              <a:t>Other </a:t>
            </a:r>
            <a:r>
              <a:rPr lang="en-GB" sz="1800" dirty="0" smtClean="0"/>
              <a:t>prognostic factors were: </a:t>
            </a:r>
          </a:p>
          <a:p>
            <a:pPr lvl="2"/>
            <a:r>
              <a:rPr lang="en-GB" sz="1800" dirty="0" smtClean="0"/>
              <a:t>Tumour </a:t>
            </a:r>
            <a:r>
              <a:rPr lang="en-GB" sz="1800" dirty="0"/>
              <a:t>location (p=0.047</a:t>
            </a:r>
            <a:r>
              <a:rPr lang="en-GB" sz="1800" dirty="0" smtClean="0"/>
              <a:t>) </a:t>
            </a:r>
          </a:p>
          <a:p>
            <a:pPr lvl="2"/>
            <a:r>
              <a:rPr lang="en-GB" sz="1800" dirty="0" smtClean="0"/>
              <a:t>Pathological T-stage </a:t>
            </a:r>
            <a:r>
              <a:rPr lang="en-GB" sz="1800" dirty="0"/>
              <a:t>(p&lt;0.001</a:t>
            </a:r>
            <a:r>
              <a:rPr lang="en-GB" sz="1800" dirty="0" smtClean="0"/>
              <a:t>)</a:t>
            </a:r>
          </a:p>
          <a:p>
            <a:pPr lvl="2"/>
            <a:r>
              <a:rPr lang="en-GB" sz="1800" dirty="0" smtClean="0"/>
              <a:t>Pathological </a:t>
            </a:r>
            <a:r>
              <a:rPr lang="en-GB" sz="1800" dirty="0"/>
              <a:t>N-stage (p&lt;0.001</a:t>
            </a:r>
            <a:r>
              <a:rPr lang="en-GB" sz="1800" dirty="0" smtClean="0"/>
              <a:t>)</a:t>
            </a:r>
          </a:p>
          <a:p>
            <a:pPr marL="563562" lvl="2" indent="0">
              <a:buNone/>
            </a:pPr>
            <a:r>
              <a:rPr lang="en-GB" sz="1800" dirty="0"/>
              <a:t/>
            </a:r>
            <a:br>
              <a:rPr lang="en-GB" sz="1800" dirty="0"/>
            </a:br>
            <a:endParaRPr lang="en-GB" sz="1800" dirty="0" smtClean="0"/>
          </a:p>
          <a:p>
            <a:r>
              <a:rPr lang="en-GB" sz="1800" b="1" dirty="0" smtClean="0"/>
              <a:t>Conclusion</a:t>
            </a:r>
          </a:p>
          <a:p>
            <a:pPr lvl="1"/>
            <a:r>
              <a:rPr lang="en-GB" sz="1800" b="1" dirty="0" smtClean="0"/>
              <a:t>Adjuvant CRT after </a:t>
            </a:r>
            <a:r>
              <a:rPr lang="en-GB" sz="1800" b="1" dirty="0"/>
              <a:t>R1 resection in </a:t>
            </a:r>
            <a:r>
              <a:rPr lang="en-GB" sz="1800" b="1" dirty="0" smtClean="0"/>
              <a:t>patients </a:t>
            </a:r>
            <a:r>
              <a:rPr lang="en-GB" sz="1800" b="1" dirty="0"/>
              <a:t>with non-metastatic gastric cancer </a:t>
            </a:r>
            <a:r>
              <a:rPr lang="en-GB" sz="1800" b="1" dirty="0" smtClean="0"/>
              <a:t>was associated with a significant improvement in survival</a:t>
            </a:r>
          </a:p>
          <a:p>
            <a:pPr lvl="1"/>
            <a:endParaRPr lang="en-GB" sz="1800" dirty="0"/>
          </a:p>
        </p:txBody>
      </p:sp>
      <p:sp>
        <p:nvSpPr>
          <p:cNvPr id="5" name="Line 2"/>
          <p:cNvSpPr>
            <a:spLocks noChangeShapeType="1"/>
          </p:cNvSpPr>
          <p:nvPr/>
        </p:nvSpPr>
        <p:spPr bwMode="auto">
          <a:xfrm>
            <a:off x="5166374" y="2219734"/>
            <a:ext cx="379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 name="Line 3"/>
          <p:cNvSpPr>
            <a:spLocks noChangeShapeType="1"/>
          </p:cNvSpPr>
          <p:nvPr/>
        </p:nvSpPr>
        <p:spPr bwMode="auto">
          <a:xfrm>
            <a:off x="5166374" y="2750520"/>
            <a:ext cx="379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 name="Line 4"/>
          <p:cNvSpPr>
            <a:spLocks noChangeShapeType="1"/>
          </p:cNvSpPr>
          <p:nvPr/>
        </p:nvSpPr>
        <p:spPr bwMode="auto">
          <a:xfrm>
            <a:off x="5166374" y="3281305"/>
            <a:ext cx="379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Line 5"/>
          <p:cNvSpPr>
            <a:spLocks noChangeShapeType="1"/>
          </p:cNvSpPr>
          <p:nvPr/>
        </p:nvSpPr>
        <p:spPr bwMode="auto">
          <a:xfrm>
            <a:off x="5166374" y="3812090"/>
            <a:ext cx="379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 name="Line 6"/>
          <p:cNvSpPr>
            <a:spLocks noChangeShapeType="1"/>
          </p:cNvSpPr>
          <p:nvPr/>
        </p:nvSpPr>
        <p:spPr bwMode="auto">
          <a:xfrm>
            <a:off x="5166374" y="4342875"/>
            <a:ext cx="379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 name="Line 7"/>
          <p:cNvSpPr>
            <a:spLocks noChangeShapeType="1"/>
          </p:cNvSpPr>
          <p:nvPr/>
        </p:nvSpPr>
        <p:spPr bwMode="auto">
          <a:xfrm>
            <a:off x="5166374" y="4861023"/>
            <a:ext cx="3791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 name="Line 8"/>
          <p:cNvSpPr>
            <a:spLocks noChangeShapeType="1"/>
          </p:cNvSpPr>
          <p:nvPr/>
        </p:nvSpPr>
        <p:spPr bwMode="auto">
          <a:xfrm flipV="1">
            <a:off x="5204287" y="4861023"/>
            <a:ext cx="0" cy="50551"/>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 name="Line 9"/>
          <p:cNvSpPr>
            <a:spLocks noChangeShapeType="1"/>
          </p:cNvSpPr>
          <p:nvPr/>
        </p:nvSpPr>
        <p:spPr bwMode="auto">
          <a:xfrm flipV="1">
            <a:off x="5785624" y="4861023"/>
            <a:ext cx="0" cy="50551"/>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 name="Line 10"/>
          <p:cNvSpPr>
            <a:spLocks noChangeShapeType="1"/>
          </p:cNvSpPr>
          <p:nvPr/>
        </p:nvSpPr>
        <p:spPr bwMode="auto">
          <a:xfrm flipV="1">
            <a:off x="6379598" y="4861023"/>
            <a:ext cx="0" cy="50551"/>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 name="Line 11"/>
          <p:cNvSpPr>
            <a:spLocks noChangeShapeType="1"/>
          </p:cNvSpPr>
          <p:nvPr/>
        </p:nvSpPr>
        <p:spPr bwMode="auto">
          <a:xfrm flipV="1">
            <a:off x="6973572" y="4861023"/>
            <a:ext cx="0" cy="50551"/>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 name="Line 12"/>
          <p:cNvSpPr>
            <a:spLocks noChangeShapeType="1"/>
          </p:cNvSpPr>
          <p:nvPr/>
        </p:nvSpPr>
        <p:spPr bwMode="auto">
          <a:xfrm flipV="1">
            <a:off x="7542270" y="4861023"/>
            <a:ext cx="0" cy="50551"/>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 name="Line 13"/>
          <p:cNvSpPr>
            <a:spLocks noChangeShapeType="1"/>
          </p:cNvSpPr>
          <p:nvPr/>
        </p:nvSpPr>
        <p:spPr bwMode="auto">
          <a:xfrm flipV="1">
            <a:off x="8110969" y="4861023"/>
            <a:ext cx="0" cy="50551"/>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 name="Freeform 14"/>
          <p:cNvSpPr>
            <a:spLocks/>
          </p:cNvSpPr>
          <p:nvPr/>
        </p:nvSpPr>
        <p:spPr bwMode="auto">
          <a:xfrm>
            <a:off x="5204287" y="2219733"/>
            <a:ext cx="3083610" cy="2641289"/>
          </a:xfrm>
          <a:custGeom>
            <a:avLst/>
            <a:gdLst>
              <a:gd name="T0" fmla="*/ 0 w 244"/>
              <a:gd name="T1" fmla="*/ 0 h 212"/>
              <a:gd name="T2" fmla="*/ 0 w 244"/>
              <a:gd name="T3" fmla="*/ 212 h 212"/>
              <a:gd name="T4" fmla="*/ 244 w 244"/>
              <a:gd name="T5" fmla="*/ 212 h 212"/>
            </a:gdLst>
            <a:ahLst/>
            <a:cxnLst>
              <a:cxn ang="0">
                <a:pos x="T0" y="T1"/>
              </a:cxn>
              <a:cxn ang="0">
                <a:pos x="T2" y="T3"/>
              </a:cxn>
              <a:cxn ang="0">
                <a:pos x="T4" y="T5"/>
              </a:cxn>
            </a:cxnLst>
            <a:rect l="0" t="0" r="r" b="b"/>
            <a:pathLst>
              <a:path w="244" h="212">
                <a:moveTo>
                  <a:pt x="0" y="0"/>
                </a:moveTo>
                <a:lnTo>
                  <a:pt x="0" y="212"/>
                </a:lnTo>
                <a:lnTo>
                  <a:pt x="244" y="212"/>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 name="Line 17"/>
          <p:cNvSpPr>
            <a:spLocks noChangeShapeType="1"/>
          </p:cNvSpPr>
          <p:nvPr/>
        </p:nvSpPr>
        <p:spPr bwMode="auto">
          <a:xfrm>
            <a:off x="5583420" y="2535678"/>
            <a:ext cx="0" cy="37913"/>
          </a:xfrm>
          <a:prstGeom prst="line">
            <a:avLst/>
          </a:prstGeom>
          <a:noFill/>
          <a:ln w="1270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grpSp>
        <p:nvGrpSpPr>
          <p:cNvPr id="1041" name="Group 1040"/>
          <p:cNvGrpSpPr/>
          <p:nvPr/>
        </p:nvGrpSpPr>
        <p:grpSpPr>
          <a:xfrm>
            <a:off x="5204287" y="2219734"/>
            <a:ext cx="3058334" cy="1971488"/>
            <a:chOff x="9554612" y="2162633"/>
            <a:chExt cx="3058334" cy="1971488"/>
          </a:xfrm>
        </p:grpSpPr>
        <p:sp>
          <p:nvSpPr>
            <p:cNvPr id="20" name="Freeform 15"/>
            <p:cNvSpPr>
              <a:spLocks/>
            </p:cNvSpPr>
            <p:nvPr/>
          </p:nvSpPr>
          <p:spPr bwMode="auto">
            <a:xfrm>
              <a:off x="9554612" y="2162633"/>
              <a:ext cx="3058334" cy="1971488"/>
            </a:xfrm>
            <a:custGeom>
              <a:avLst/>
              <a:gdLst>
                <a:gd name="T0" fmla="*/ 242 w 242"/>
                <a:gd name="T1" fmla="*/ 156 h 156"/>
                <a:gd name="T2" fmla="*/ 173 w 242"/>
                <a:gd name="T3" fmla="*/ 156 h 156"/>
                <a:gd name="T4" fmla="*/ 173 w 242"/>
                <a:gd name="T5" fmla="*/ 148 h 156"/>
                <a:gd name="T6" fmla="*/ 155 w 242"/>
                <a:gd name="T7" fmla="*/ 148 h 156"/>
                <a:gd name="T8" fmla="*/ 155 w 242"/>
                <a:gd name="T9" fmla="*/ 142 h 156"/>
                <a:gd name="T10" fmla="*/ 149 w 242"/>
                <a:gd name="T11" fmla="*/ 142 h 156"/>
                <a:gd name="T12" fmla="*/ 149 w 242"/>
                <a:gd name="T13" fmla="*/ 135 h 156"/>
                <a:gd name="T14" fmla="*/ 144 w 242"/>
                <a:gd name="T15" fmla="*/ 135 h 156"/>
                <a:gd name="T16" fmla="*/ 144 w 242"/>
                <a:gd name="T17" fmla="*/ 128 h 156"/>
                <a:gd name="T18" fmla="*/ 119 w 242"/>
                <a:gd name="T19" fmla="*/ 128 h 156"/>
                <a:gd name="T20" fmla="*/ 119 w 242"/>
                <a:gd name="T21" fmla="*/ 121 h 156"/>
                <a:gd name="T22" fmla="*/ 117 w 242"/>
                <a:gd name="T23" fmla="*/ 121 h 156"/>
                <a:gd name="T24" fmla="*/ 117 w 242"/>
                <a:gd name="T25" fmla="*/ 115 h 156"/>
                <a:gd name="T26" fmla="*/ 100 w 242"/>
                <a:gd name="T27" fmla="*/ 115 h 156"/>
                <a:gd name="T28" fmla="*/ 100 w 242"/>
                <a:gd name="T29" fmla="*/ 109 h 156"/>
                <a:gd name="T30" fmla="*/ 94 w 242"/>
                <a:gd name="T31" fmla="*/ 109 h 156"/>
                <a:gd name="T32" fmla="*/ 94 w 242"/>
                <a:gd name="T33" fmla="*/ 102 h 156"/>
                <a:gd name="T34" fmla="*/ 92 w 242"/>
                <a:gd name="T35" fmla="*/ 102 h 156"/>
                <a:gd name="T36" fmla="*/ 92 w 242"/>
                <a:gd name="T37" fmla="*/ 96 h 156"/>
                <a:gd name="T38" fmla="*/ 72 w 242"/>
                <a:gd name="T39" fmla="*/ 96 h 156"/>
                <a:gd name="T40" fmla="*/ 72 w 242"/>
                <a:gd name="T41" fmla="*/ 84 h 156"/>
                <a:gd name="T42" fmla="*/ 67 w 242"/>
                <a:gd name="T43" fmla="*/ 84 h 156"/>
                <a:gd name="T44" fmla="*/ 67 w 242"/>
                <a:gd name="T45" fmla="*/ 77 h 156"/>
                <a:gd name="T46" fmla="*/ 64 w 242"/>
                <a:gd name="T47" fmla="*/ 77 h 156"/>
                <a:gd name="T48" fmla="*/ 64 w 242"/>
                <a:gd name="T49" fmla="*/ 72 h 156"/>
                <a:gd name="T50" fmla="*/ 58 w 242"/>
                <a:gd name="T51" fmla="*/ 72 h 156"/>
                <a:gd name="T52" fmla="*/ 58 w 242"/>
                <a:gd name="T53" fmla="*/ 60 h 156"/>
                <a:gd name="T54" fmla="*/ 47 w 242"/>
                <a:gd name="T55" fmla="*/ 60 h 156"/>
                <a:gd name="T56" fmla="*/ 47 w 242"/>
                <a:gd name="T57" fmla="*/ 54 h 156"/>
                <a:gd name="T58" fmla="*/ 44 w 242"/>
                <a:gd name="T59" fmla="*/ 54 h 156"/>
                <a:gd name="T60" fmla="*/ 44 w 242"/>
                <a:gd name="T61" fmla="*/ 48 h 156"/>
                <a:gd name="T62" fmla="*/ 39 w 242"/>
                <a:gd name="T63" fmla="*/ 48 h 156"/>
                <a:gd name="T64" fmla="*/ 39 w 242"/>
                <a:gd name="T65" fmla="*/ 43 h 156"/>
                <a:gd name="T66" fmla="*/ 38 w 242"/>
                <a:gd name="T67" fmla="*/ 43 h 156"/>
                <a:gd name="T68" fmla="*/ 38 w 242"/>
                <a:gd name="T69" fmla="*/ 38 h 156"/>
                <a:gd name="T70" fmla="*/ 37 w 242"/>
                <a:gd name="T71" fmla="*/ 38 h 156"/>
                <a:gd name="T72" fmla="*/ 37 w 242"/>
                <a:gd name="T73" fmla="*/ 32 h 156"/>
                <a:gd name="T74" fmla="*/ 31 w 242"/>
                <a:gd name="T75" fmla="*/ 32 h 156"/>
                <a:gd name="T76" fmla="*/ 31 w 242"/>
                <a:gd name="T77" fmla="*/ 26 h 156"/>
                <a:gd name="T78" fmla="*/ 29 w 242"/>
                <a:gd name="T79" fmla="*/ 26 h 156"/>
                <a:gd name="T80" fmla="*/ 29 w 242"/>
                <a:gd name="T81" fmla="*/ 21 h 156"/>
                <a:gd name="T82" fmla="*/ 28 w 242"/>
                <a:gd name="T83" fmla="*/ 21 h 156"/>
                <a:gd name="T84" fmla="*/ 28 w 242"/>
                <a:gd name="T85" fmla="*/ 16 h 156"/>
                <a:gd name="T86" fmla="*/ 25 w 242"/>
                <a:gd name="T87" fmla="*/ 16 h 156"/>
                <a:gd name="T88" fmla="*/ 25 w 242"/>
                <a:gd name="T89" fmla="*/ 11 h 156"/>
                <a:gd name="T90" fmla="*/ 19 w 242"/>
                <a:gd name="T91" fmla="*/ 11 h 156"/>
                <a:gd name="T92" fmla="*/ 19 w 242"/>
                <a:gd name="T93" fmla="*/ 5 h 156"/>
                <a:gd name="T94" fmla="*/ 15 w 242"/>
                <a:gd name="T95" fmla="*/ 5 h 156"/>
                <a:gd name="T96" fmla="*/ 15 w 242"/>
                <a:gd name="T97" fmla="*/ 0 h 156"/>
                <a:gd name="T98" fmla="*/ 0 w 242"/>
                <a:gd name="T9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56">
                  <a:moveTo>
                    <a:pt x="242" y="156"/>
                  </a:moveTo>
                  <a:lnTo>
                    <a:pt x="173" y="156"/>
                  </a:lnTo>
                  <a:lnTo>
                    <a:pt x="173" y="148"/>
                  </a:lnTo>
                  <a:lnTo>
                    <a:pt x="155" y="148"/>
                  </a:lnTo>
                  <a:lnTo>
                    <a:pt x="155" y="142"/>
                  </a:lnTo>
                  <a:lnTo>
                    <a:pt x="149" y="142"/>
                  </a:lnTo>
                  <a:lnTo>
                    <a:pt x="149" y="135"/>
                  </a:lnTo>
                  <a:lnTo>
                    <a:pt x="144" y="135"/>
                  </a:lnTo>
                  <a:lnTo>
                    <a:pt x="144" y="128"/>
                  </a:lnTo>
                  <a:lnTo>
                    <a:pt x="119" y="128"/>
                  </a:lnTo>
                  <a:lnTo>
                    <a:pt x="119" y="121"/>
                  </a:lnTo>
                  <a:lnTo>
                    <a:pt x="117" y="121"/>
                  </a:lnTo>
                  <a:lnTo>
                    <a:pt x="117" y="115"/>
                  </a:lnTo>
                  <a:lnTo>
                    <a:pt x="100" y="115"/>
                  </a:lnTo>
                  <a:lnTo>
                    <a:pt x="100" y="109"/>
                  </a:lnTo>
                  <a:lnTo>
                    <a:pt x="94" y="109"/>
                  </a:lnTo>
                  <a:lnTo>
                    <a:pt x="94" y="102"/>
                  </a:lnTo>
                  <a:lnTo>
                    <a:pt x="92" y="102"/>
                  </a:lnTo>
                  <a:lnTo>
                    <a:pt x="92" y="96"/>
                  </a:lnTo>
                  <a:lnTo>
                    <a:pt x="72" y="96"/>
                  </a:lnTo>
                  <a:lnTo>
                    <a:pt x="72" y="84"/>
                  </a:lnTo>
                  <a:lnTo>
                    <a:pt x="67" y="84"/>
                  </a:lnTo>
                  <a:lnTo>
                    <a:pt x="67" y="77"/>
                  </a:lnTo>
                  <a:lnTo>
                    <a:pt x="64" y="77"/>
                  </a:lnTo>
                  <a:lnTo>
                    <a:pt x="64" y="72"/>
                  </a:lnTo>
                  <a:lnTo>
                    <a:pt x="58" y="72"/>
                  </a:lnTo>
                  <a:lnTo>
                    <a:pt x="58" y="60"/>
                  </a:lnTo>
                  <a:lnTo>
                    <a:pt x="47" y="60"/>
                  </a:lnTo>
                  <a:lnTo>
                    <a:pt x="47" y="54"/>
                  </a:lnTo>
                  <a:lnTo>
                    <a:pt x="44" y="54"/>
                  </a:lnTo>
                  <a:lnTo>
                    <a:pt x="44" y="48"/>
                  </a:lnTo>
                  <a:lnTo>
                    <a:pt x="39" y="48"/>
                  </a:lnTo>
                  <a:lnTo>
                    <a:pt x="39" y="43"/>
                  </a:lnTo>
                  <a:lnTo>
                    <a:pt x="38" y="43"/>
                  </a:lnTo>
                  <a:lnTo>
                    <a:pt x="38" y="38"/>
                  </a:lnTo>
                  <a:lnTo>
                    <a:pt x="37" y="38"/>
                  </a:lnTo>
                  <a:lnTo>
                    <a:pt x="37" y="32"/>
                  </a:lnTo>
                  <a:lnTo>
                    <a:pt x="31" y="32"/>
                  </a:lnTo>
                  <a:lnTo>
                    <a:pt x="31" y="26"/>
                  </a:lnTo>
                  <a:lnTo>
                    <a:pt x="29" y="26"/>
                  </a:lnTo>
                  <a:lnTo>
                    <a:pt x="29" y="21"/>
                  </a:lnTo>
                  <a:lnTo>
                    <a:pt x="28" y="21"/>
                  </a:lnTo>
                  <a:lnTo>
                    <a:pt x="28" y="16"/>
                  </a:lnTo>
                  <a:lnTo>
                    <a:pt x="25" y="16"/>
                  </a:lnTo>
                  <a:lnTo>
                    <a:pt x="25" y="11"/>
                  </a:lnTo>
                  <a:lnTo>
                    <a:pt x="19" y="11"/>
                  </a:lnTo>
                  <a:lnTo>
                    <a:pt x="19" y="5"/>
                  </a:lnTo>
                  <a:lnTo>
                    <a:pt x="15" y="5"/>
                  </a:lnTo>
                  <a:lnTo>
                    <a:pt x="15" y="0"/>
                  </a:lnTo>
                  <a:lnTo>
                    <a:pt x="0" y="0"/>
                  </a:lnTo>
                </a:path>
              </a:pathLst>
            </a:cu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 name="Line 16"/>
            <p:cNvSpPr>
              <a:spLocks noChangeShapeType="1"/>
            </p:cNvSpPr>
            <p:nvPr/>
          </p:nvSpPr>
          <p:spPr bwMode="auto">
            <a:xfrm>
              <a:off x="10262326" y="2895622"/>
              <a:ext cx="0" cy="3791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 name="Line 18"/>
            <p:cNvSpPr>
              <a:spLocks noChangeShapeType="1"/>
            </p:cNvSpPr>
            <p:nvPr/>
          </p:nvSpPr>
          <p:spPr bwMode="auto">
            <a:xfrm>
              <a:off x="10072760" y="2743970"/>
              <a:ext cx="0" cy="3791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 name="Line 19"/>
            <p:cNvSpPr>
              <a:spLocks noChangeShapeType="1"/>
            </p:cNvSpPr>
            <p:nvPr/>
          </p:nvSpPr>
          <p:spPr bwMode="auto">
            <a:xfrm>
              <a:off x="10603545" y="3350581"/>
              <a:ext cx="0" cy="3791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 name="Line 20"/>
            <p:cNvSpPr>
              <a:spLocks noChangeShapeType="1"/>
            </p:cNvSpPr>
            <p:nvPr/>
          </p:nvSpPr>
          <p:spPr bwMode="auto">
            <a:xfrm>
              <a:off x="11096417" y="3754989"/>
              <a:ext cx="0" cy="37913"/>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grpSp>
      <p:grpSp>
        <p:nvGrpSpPr>
          <p:cNvPr id="1040" name="Group 1039"/>
          <p:cNvGrpSpPr/>
          <p:nvPr/>
        </p:nvGrpSpPr>
        <p:grpSpPr>
          <a:xfrm>
            <a:off x="5204287" y="2219734"/>
            <a:ext cx="3058334" cy="2451723"/>
            <a:chOff x="9554612" y="2162633"/>
            <a:chExt cx="3058334" cy="2451723"/>
          </a:xfrm>
        </p:grpSpPr>
        <p:sp>
          <p:nvSpPr>
            <p:cNvPr id="26" name="Line 21"/>
            <p:cNvSpPr>
              <a:spLocks noChangeShapeType="1"/>
            </p:cNvSpPr>
            <p:nvPr/>
          </p:nvSpPr>
          <p:spPr bwMode="auto">
            <a:xfrm>
              <a:off x="12549758" y="4576443"/>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7" name="Line 22"/>
            <p:cNvSpPr>
              <a:spLocks noChangeShapeType="1"/>
            </p:cNvSpPr>
            <p:nvPr/>
          </p:nvSpPr>
          <p:spPr bwMode="auto">
            <a:xfrm>
              <a:off x="12448656" y="4551167"/>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8" name="Line 23"/>
            <p:cNvSpPr>
              <a:spLocks noChangeShapeType="1"/>
            </p:cNvSpPr>
            <p:nvPr/>
          </p:nvSpPr>
          <p:spPr bwMode="auto">
            <a:xfrm>
              <a:off x="12372829" y="4525892"/>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9" name="Line 24"/>
            <p:cNvSpPr>
              <a:spLocks noChangeShapeType="1"/>
            </p:cNvSpPr>
            <p:nvPr/>
          </p:nvSpPr>
          <p:spPr bwMode="auto">
            <a:xfrm>
              <a:off x="12271727" y="4513254"/>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0" name="Line 25"/>
            <p:cNvSpPr>
              <a:spLocks noChangeShapeType="1"/>
            </p:cNvSpPr>
            <p:nvPr/>
          </p:nvSpPr>
          <p:spPr bwMode="auto">
            <a:xfrm>
              <a:off x="12031610" y="4513254"/>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1" name="Line 26"/>
            <p:cNvSpPr>
              <a:spLocks noChangeShapeType="1"/>
            </p:cNvSpPr>
            <p:nvPr/>
          </p:nvSpPr>
          <p:spPr bwMode="auto">
            <a:xfrm>
              <a:off x="11665116" y="4399514"/>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4" name="Line 27"/>
            <p:cNvSpPr>
              <a:spLocks noChangeShapeType="1"/>
            </p:cNvSpPr>
            <p:nvPr/>
          </p:nvSpPr>
          <p:spPr bwMode="auto">
            <a:xfrm>
              <a:off x="11589289" y="4374239"/>
              <a:ext cx="0" cy="5055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5" name="Line 28"/>
            <p:cNvSpPr>
              <a:spLocks noChangeShapeType="1"/>
            </p:cNvSpPr>
            <p:nvPr/>
          </p:nvSpPr>
          <p:spPr bwMode="auto">
            <a:xfrm>
              <a:off x="11564014" y="4374239"/>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7" name="Line 29"/>
            <p:cNvSpPr>
              <a:spLocks noChangeShapeType="1"/>
            </p:cNvSpPr>
            <p:nvPr/>
          </p:nvSpPr>
          <p:spPr bwMode="auto">
            <a:xfrm>
              <a:off x="11399723" y="4361601"/>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8" name="Line 30"/>
            <p:cNvSpPr>
              <a:spLocks noChangeShapeType="1"/>
            </p:cNvSpPr>
            <p:nvPr/>
          </p:nvSpPr>
          <p:spPr bwMode="auto">
            <a:xfrm>
              <a:off x="11323897" y="4361601"/>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9" name="Line 31"/>
            <p:cNvSpPr>
              <a:spLocks noChangeShapeType="1"/>
            </p:cNvSpPr>
            <p:nvPr/>
          </p:nvSpPr>
          <p:spPr bwMode="auto">
            <a:xfrm>
              <a:off x="11172244" y="4260499"/>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0" name="Line 32"/>
            <p:cNvSpPr>
              <a:spLocks noChangeShapeType="1"/>
            </p:cNvSpPr>
            <p:nvPr/>
          </p:nvSpPr>
          <p:spPr bwMode="auto">
            <a:xfrm>
              <a:off x="10970040" y="4197310"/>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1" name="Line 33"/>
            <p:cNvSpPr>
              <a:spLocks noChangeShapeType="1"/>
            </p:cNvSpPr>
            <p:nvPr/>
          </p:nvSpPr>
          <p:spPr bwMode="auto">
            <a:xfrm>
              <a:off x="10906851" y="4134122"/>
              <a:ext cx="0" cy="5055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2" name="Line 34"/>
            <p:cNvSpPr>
              <a:spLocks noChangeShapeType="1"/>
            </p:cNvSpPr>
            <p:nvPr/>
          </p:nvSpPr>
          <p:spPr bwMode="auto">
            <a:xfrm>
              <a:off x="10843662" y="4121484"/>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3" name="Line 35"/>
            <p:cNvSpPr>
              <a:spLocks noChangeShapeType="1"/>
            </p:cNvSpPr>
            <p:nvPr/>
          </p:nvSpPr>
          <p:spPr bwMode="auto">
            <a:xfrm>
              <a:off x="10755198" y="4096208"/>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4" name="Line 36"/>
            <p:cNvSpPr>
              <a:spLocks noChangeShapeType="1"/>
            </p:cNvSpPr>
            <p:nvPr/>
          </p:nvSpPr>
          <p:spPr bwMode="auto">
            <a:xfrm>
              <a:off x="10552994" y="3919280"/>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5" name="Line 37"/>
            <p:cNvSpPr>
              <a:spLocks noChangeShapeType="1"/>
            </p:cNvSpPr>
            <p:nvPr/>
          </p:nvSpPr>
          <p:spPr bwMode="auto">
            <a:xfrm>
              <a:off x="10426617" y="3792902"/>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6" name="Line 38"/>
            <p:cNvSpPr>
              <a:spLocks noChangeShapeType="1"/>
            </p:cNvSpPr>
            <p:nvPr/>
          </p:nvSpPr>
          <p:spPr bwMode="auto">
            <a:xfrm>
              <a:off x="10325515" y="3679163"/>
              <a:ext cx="0" cy="37913"/>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7" name="Line 39"/>
            <p:cNvSpPr>
              <a:spLocks noChangeShapeType="1"/>
            </p:cNvSpPr>
            <p:nvPr/>
          </p:nvSpPr>
          <p:spPr bwMode="auto">
            <a:xfrm>
              <a:off x="10211775" y="3590698"/>
              <a:ext cx="0" cy="50551"/>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8" name="Freeform 40"/>
            <p:cNvSpPr>
              <a:spLocks/>
            </p:cNvSpPr>
            <p:nvPr/>
          </p:nvSpPr>
          <p:spPr bwMode="auto">
            <a:xfrm>
              <a:off x="9554612" y="2162633"/>
              <a:ext cx="3058334" cy="2439085"/>
            </a:xfrm>
            <a:custGeom>
              <a:avLst/>
              <a:gdLst>
                <a:gd name="T0" fmla="*/ 236 w 242"/>
                <a:gd name="T1" fmla="*/ 191 h 193"/>
                <a:gd name="T2" fmla="*/ 216 w 242"/>
                <a:gd name="T3" fmla="*/ 189 h 193"/>
                <a:gd name="T4" fmla="*/ 184 w 242"/>
                <a:gd name="T5" fmla="*/ 185 h 193"/>
                <a:gd name="T6" fmla="*/ 180 w 242"/>
                <a:gd name="T7" fmla="*/ 184 h 193"/>
                <a:gd name="T8" fmla="*/ 174 w 242"/>
                <a:gd name="T9" fmla="*/ 181 h 193"/>
                <a:gd name="T10" fmla="*/ 171 w 242"/>
                <a:gd name="T11" fmla="*/ 179 h 193"/>
                <a:gd name="T12" fmla="*/ 163 w 242"/>
                <a:gd name="T13" fmla="*/ 177 h 193"/>
                <a:gd name="T14" fmla="*/ 137 w 242"/>
                <a:gd name="T15" fmla="*/ 176 h 193"/>
                <a:gd name="T16" fmla="*/ 136 w 242"/>
                <a:gd name="T17" fmla="*/ 173 h 193"/>
                <a:gd name="T18" fmla="*/ 130 w 242"/>
                <a:gd name="T19" fmla="*/ 172 h 193"/>
                <a:gd name="T20" fmla="*/ 121 w 242"/>
                <a:gd name="T21" fmla="*/ 167 h 193"/>
                <a:gd name="T22" fmla="*/ 117 w 242"/>
                <a:gd name="T23" fmla="*/ 166 h 193"/>
                <a:gd name="T24" fmla="*/ 115 w 242"/>
                <a:gd name="T25" fmla="*/ 163 h 193"/>
                <a:gd name="T26" fmla="*/ 109 w 242"/>
                <a:gd name="T27" fmla="*/ 162 h 193"/>
                <a:gd name="T28" fmla="*/ 108 w 242"/>
                <a:gd name="T29" fmla="*/ 158 h 193"/>
                <a:gd name="T30" fmla="*/ 99 w 242"/>
                <a:gd name="T31" fmla="*/ 157 h 193"/>
                <a:gd name="T32" fmla="*/ 97 w 242"/>
                <a:gd name="T33" fmla="*/ 154 h 193"/>
                <a:gd name="T34" fmla="*/ 92 w 242"/>
                <a:gd name="T35" fmla="*/ 152 h 193"/>
                <a:gd name="T36" fmla="*/ 91 w 242"/>
                <a:gd name="T37" fmla="*/ 149 h 193"/>
                <a:gd name="T38" fmla="*/ 89 w 242"/>
                <a:gd name="T39" fmla="*/ 147 h 193"/>
                <a:gd name="T40" fmla="*/ 87 w 242"/>
                <a:gd name="T41" fmla="*/ 144 h 193"/>
                <a:gd name="T42" fmla="*/ 82 w 242"/>
                <a:gd name="T43" fmla="*/ 143 h 193"/>
                <a:gd name="T44" fmla="*/ 81 w 242"/>
                <a:gd name="T45" fmla="*/ 140 h 193"/>
                <a:gd name="T46" fmla="*/ 76 w 242"/>
                <a:gd name="T47" fmla="*/ 138 h 193"/>
                <a:gd name="T48" fmla="*/ 73 w 242"/>
                <a:gd name="T49" fmla="*/ 133 h 193"/>
                <a:gd name="T50" fmla="*/ 67 w 242"/>
                <a:gd name="T51" fmla="*/ 131 h 193"/>
                <a:gd name="T52" fmla="*/ 66 w 242"/>
                <a:gd name="T53" fmla="*/ 127 h 193"/>
                <a:gd name="T54" fmla="*/ 63 w 242"/>
                <a:gd name="T55" fmla="*/ 124 h 193"/>
                <a:gd name="T56" fmla="*/ 62 w 242"/>
                <a:gd name="T57" fmla="*/ 121 h 193"/>
                <a:gd name="T58" fmla="*/ 57 w 242"/>
                <a:gd name="T59" fmla="*/ 119 h 193"/>
                <a:gd name="T60" fmla="*/ 55 w 242"/>
                <a:gd name="T61" fmla="*/ 116 h 193"/>
                <a:gd name="T62" fmla="*/ 50 w 242"/>
                <a:gd name="T63" fmla="*/ 115 h 193"/>
                <a:gd name="T64" fmla="*/ 49 w 242"/>
                <a:gd name="T65" fmla="*/ 112 h 193"/>
                <a:gd name="T66" fmla="*/ 47 w 242"/>
                <a:gd name="T67" fmla="*/ 111 h 193"/>
                <a:gd name="T68" fmla="*/ 46 w 242"/>
                <a:gd name="T69" fmla="*/ 107 h 193"/>
                <a:gd name="T70" fmla="*/ 44 w 242"/>
                <a:gd name="T71" fmla="*/ 106 h 193"/>
                <a:gd name="T72" fmla="*/ 43 w 242"/>
                <a:gd name="T73" fmla="*/ 100 h 193"/>
                <a:gd name="T74" fmla="*/ 41 w 242"/>
                <a:gd name="T75" fmla="*/ 94 h 193"/>
                <a:gd name="T76" fmla="*/ 39 w 242"/>
                <a:gd name="T77" fmla="*/ 92 h 193"/>
                <a:gd name="T78" fmla="*/ 38 w 242"/>
                <a:gd name="T79" fmla="*/ 85 h 193"/>
                <a:gd name="T80" fmla="*/ 36 w 242"/>
                <a:gd name="T81" fmla="*/ 81 h 193"/>
                <a:gd name="T82" fmla="*/ 33 w 242"/>
                <a:gd name="T83" fmla="*/ 79 h 193"/>
                <a:gd name="T84" fmla="*/ 32 w 242"/>
                <a:gd name="T85" fmla="*/ 73 h 193"/>
                <a:gd name="T86" fmla="*/ 29 w 242"/>
                <a:gd name="T87" fmla="*/ 70 h 193"/>
                <a:gd name="T88" fmla="*/ 27 w 242"/>
                <a:gd name="T89" fmla="*/ 64 h 193"/>
                <a:gd name="T90" fmla="*/ 25 w 242"/>
                <a:gd name="T91" fmla="*/ 61 h 193"/>
                <a:gd name="T92" fmla="*/ 24 w 242"/>
                <a:gd name="T93" fmla="*/ 52 h 193"/>
                <a:gd name="T94" fmla="*/ 21 w 242"/>
                <a:gd name="T95" fmla="*/ 48 h 193"/>
                <a:gd name="T96" fmla="*/ 21 w 242"/>
                <a:gd name="T97" fmla="*/ 44 h 193"/>
                <a:gd name="T98" fmla="*/ 19 w 242"/>
                <a:gd name="T99" fmla="*/ 42 h 193"/>
                <a:gd name="T100" fmla="*/ 18 w 242"/>
                <a:gd name="T101" fmla="*/ 35 h 193"/>
                <a:gd name="T102" fmla="*/ 16 w 242"/>
                <a:gd name="T103" fmla="*/ 32 h 193"/>
                <a:gd name="T104" fmla="*/ 15 w 242"/>
                <a:gd name="T105" fmla="*/ 25 h 193"/>
                <a:gd name="T106" fmla="*/ 13 w 242"/>
                <a:gd name="T107" fmla="*/ 22 h 193"/>
                <a:gd name="T108" fmla="*/ 11 w 242"/>
                <a:gd name="T109" fmla="*/ 15 h 193"/>
                <a:gd name="T110" fmla="*/ 9 w 242"/>
                <a:gd name="T111" fmla="*/ 11 h 193"/>
                <a:gd name="T112" fmla="*/ 7 w 242"/>
                <a:gd name="T113" fmla="*/ 2 h 193"/>
                <a:gd name="T114" fmla="*/ 4 w 242"/>
                <a:gd name="T115" fmla="*/ 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 h="193">
                  <a:moveTo>
                    <a:pt x="242" y="193"/>
                  </a:moveTo>
                  <a:lnTo>
                    <a:pt x="236" y="193"/>
                  </a:lnTo>
                  <a:lnTo>
                    <a:pt x="236" y="191"/>
                  </a:lnTo>
                  <a:lnTo>
                    <a:pt x="224" y="191"/>
                  </a:lnTo>
                  <a:lnTo>
                    <a:pt x="224" y="189"/>
                  </a:lnTo>
                  <a:lnTo>
                    <a:pt x="216" y="189"/>
                  </a:lnTo>
                  <a:lnTo>
                    <a:pt x="216" y="187"/>
                  </a:lnTo>
                  <a:lnTo>
                    <a:pt x="184" y="187"/>
                  </a:lnTo>
                  <a:lnTo>
                    <a:pt x="184" y="185"/>
                  </a:lnTo>
                  <a:lnTo>
                    <a:pt x="181" y="185"/>
                  </a:lnTo>
                  <a:lnTo>
                    <a:pt x="181" y="184"/>
                  </a:lnTo>
                  <a:lnTo>
                    <a:pt x="180" y="184"/>
                  </a:lnTo>
                  <a:lnTo>
                    <a:pt x="180" y="182"/>
                  </a:lnTo>
                  <a:lnTo>
                    <a:pt x="174" y="182"/>
                  </a:lnTo>
                  <a:lnTo>
                    <a:pt x="174" y="181"/>
                  </a:lnTo>
                  <a:lnTo>
                    <a:pt x="173" y="181"/>
                  </a:lnTo>
                  <a:lnTo>
                    <a:pt x="173" y="179"/>
                  </a:lnTo>
                  <a:lnTo>
                    <a:pt x="171" y="179"/>
                  </a:lnTo>
                  <a:lnTo>
                    <a:pt x="171" y="178"/>
                  </a:lnTo>
                  <a:lnTo>
                    <a:pt x="163" y="178"/>
                  </a:lnTo>
                  <a:lnTo>
                    <a:pt x="163" y="177"/>
                  </a:lnTo>
                  <a:lnTo>
                    <a:pt x="150" y="177"/>
                  </a:lnTo>
                  <a:lnTo>
                    <a:pt x="150" y="176"/>
                  </a:lnTo>
                  <a:lnTo>
                    <a:pt x="137" y="176"/>
                  </a:lnTo>
                  <a:lnTo>
                    <a:pt x="137" y="175"/>
                  </a:lnTo>
                  <a:lnTo>
                    <a:pt x="136" y="175"/>
                  </a:lnTo>
                  <a:lnTo>
                    <a:pt x="136" y="173"/>
                  </a:lnTo>
                  <a:lnTo>
                    <a:pt x="132" y="173"/>
                  </a:lnTo>
                  <a:lnTo>
                    <a:pt x="132" y="172"/>
                  </a:lnTo>
                  <a:lnTo>
                    <a:pt x="130" y="172"/>
                  </a:lnTo>
                  <a:lnTo>
                    <a:pt x="130" y="168"/>
                  </a:lnTo>
                  <a:lnTo>
                    <a:pt x="121" y="168"/>
                  </a:lnTo>
                  <a:lnTo>
                    <a:pt x="121" y="167"/>
                  </a:lnTo>
                  <a:lnTo>
                    <a:pt x="119" y="167"/>
                  </a:lnTo>
                  <a:lnTo>
                    <a:pt x="119" y="166"/>
                  </a:lnTo>
                  <a:lnTo>
                    <a:pt x="117" y="166"/>
                  </a:lnTo>
                  <a:lnTo>
                    <a:pt x="117" y="164"/>
                  </a:lnTo>
                  <a:lnTo>
                    <a:pt x="115" y="164"/>
                  </a:lnTo>
                  <a:lnTo>
                    <a:pt x="115" y="163"/>
                  </a:lnTo>
                  <a:lnTo>
                    <a:pt x="114" y="163"/>
                  </a:lnTo>
                  <a:lnTo>
                    <a:pt x="114" y="162"/>
                  </a:lnTo>
                  <a:lnTo>
                    <a:pt x="109" y="162"/>
                  </a:lnTo>
                  <a:lnTo>
                    <a:pt x="109" y="160"/>
                  </a:lnTo>
                  <a:lnTo>
                    <a:pt x="108" y="160"/>
                  </a:lnTo>
                  <a:lnTo>
                    <a:pt x="108" y="158"/>
                  </a:lnTo>
                  <a:lnTo>
                    <a:pt x="103" y="158"/>
                  </a:lnTo>
                  <a:lnTo>
                    <a:pt x="103" y="157"/>
                  </a:lnTo>
                  <a:lnTo>
                    <a:pt x="99" y="157"/>
                  </a:lnTo>
                  <a:lnTo>
                    <a:pt x="99" y="156"/>
                  </a:lnTo>
                  <a:lnTo>
                    <a:pt x="97" y="156"/>
                  </a:lnTo>
                  <a:lnTo>
                    <a:pt x="97" y="154"/>
                  </a:lnTo>
                  <a:lnTo>
                    <a:pt x="94" y="154"/>
                  </a:lnTo>
                  <a:lnTo>
                    <a:pt x="94" y="152"/>
                  </a:lnTo>
                  <a:lnTo>
                    <a:pt x="92" y="152"/>
                  </a:lnTo>
                  <a:lnTo>
                    <a:pt x="92" y="151"/>
                  </a:lnTo>
                  <a:lnTo>
                    <a:pt x="91" y="151"/>
                  </a:lnTo>
                  <a:lnTo>
                    <a:pt x="91" y="149"/>
                  </a:lnTo>
                  <a:lnTo>
                    <a:pt x="90" y="149"/>
                  </a:lnTo>
                  <a:lnTo>
                    <a:pt x="90" y="147"/>
                  </a:lnTo>
                  <a:lnTo>
                    <a:pt x="89" y="147"/>
                  </a:lnTo>
                  <a:lnTo>
                    <a:pt x="89" y="145"/>
                  </a:lnTo>
                  <a:lnTo>
                    <a:pt x="87" y="145"/>
                  </a:lnTo>
                  <a:lnTo>
                    <a:pt x="87" y="144"/>
                  </a:lnTo>
                  <a:lnTo>
                    <a:pt x="85" y="144"/>
                  </a:lnTo>
                  <a:lnTo>
                    <a:pt x="85" y="143"/>
                  </a:lnTo>
                  <a:lnTo>
                    <a:pt x="82" y="143"/>
                  </a:lnTo>
                  <a:lnTo>
                    <a:pt x="82" y="142"/>
                  </a:lnTo>
                  <a:lnTo>
                    <a:pt x="81" y="142"/>
                  </a:lnTo>
                  <a:lnTo>
                    <a:pt x="81" y="140"/>
                  </a:lnTo>
                  <a:lnTo>
                    <a:pt x="78" y="140"/>
                  </a:lnTo>
                  <a:lnTo>
                    <a:pt x="78" y="138"/>
                  </a:lnTo>
                  <a:lnTo>
                    <a:pt x="76" y="138"/>
                  </a:lnTo>
                  <a:lnTo>
                    <a:pt x="76" y="135"/>
                  </a:lnTo>
                  <a:lnTo>
                    <a:pt x="73" y="135"/>
                  </a:lnTo>
                  <a:lnTo>
                    <a:pt x="73" y="133"/>
                  </a:lnTo>
                  <a:lnTo>
                    <a:pt x="71" y="133"/>
                  </a:lnTo>
                  <a:lnTo>
                    <a:pt x="71" y="131"/>
                  </a:lnTo>
                  <a:lnTo>
                    <a:pt x="67" y="131"/>
                  </a:lnTo>
                  <a:lnTo>
                    <a:pt x="67" y="129"/>
                  </a:lnTo>
                  <a:lnTo>
                    <a:pt x="66" y="129"/>
                  </a:lnTo>
                  <a:lnTo>
                    <a:pt x="66" y="127"/>
                  </a:lnTo>
                  <a:lnTo>
                    <a:pt x="65" y="127"/>
                  </a:lnTo>
                  <a:lnTo>
                    <a:pt x="65" y="124"/>
                  </a:lnTo>
                  <a:lnTo>
                    <a:pt x="63" y="124"/>
                  </a:lnTo>
                  <a:lnTo>
                    <a:pt x="63" y="123"/>
                  </a:lnTo>
                  <a:lnTo>
                    <a:pt x="62" y="123"/>
                  </a:lnTo>
                  <a:lnTo>
                    <a:pt x="62" y="121"/>
                  </a:lnTo>
                  <a:lnTo>
                    <a:pt x="60" y="121"/>
                  </a:lnTo>
                  <a:lnTo>
                    <a:pt x="60" y="119"/>
                  </a:lnTo>
                  <a:lnTo>
                    <a:pt x="57" y="119"/>
                  </a:lnTo>
                  <a:lnTo>
                    <a:pt x="57" y="118"/>
                  </a:lnTo>
                  <a:lnTo>
                    <a:pt x="55" y="118"/>
                  </a:lnTo>
                  <a:lnTo>
                    <a:pt x="55" y="116"/>
                  </a:lnTo>
                  <a:lnTo>
                    <a:pt x="54" y="116"/>
                  </a:lnTo>
                  <a:lnTo>
                    <a:pt x="54" y="115"/>
                  </a:lnTo>
                  <a:lnTo>
                    <a:pt x="50" y="115"/>
                  </a:lnTo>
                  <a:lnTo>
                    <a:pt x="50" y="113"/>
                  </a:lnTo>
                  <a:lnTo>
                    <a:pt x="49" y="113"/>
                  </a:lnTo>
                  <a:lnTo>
                    <a:pt x="49" y="112"/>
                  </a:lnTo>
                  <a:lnTo>
                    <a:pt x="48" y="112"/>
                  </a:lnTo>
                  <a:lnTo>
                    <a:pt x="48" y="111"/>
                  </a:lnTo>
                  <a:lnTo>
                    <a:pt x="47" y="111"/>
                  </a:lnTo>
                  <a:lnTo>
                    <a:pt x="47" y="109"/>
                  </a:lnTo>
                  <a:lnTo>
                    <a:pt x="46" y="109"/>
                  </a:lnTo>
                  <a:lnTo>
                    <a:pt x="46" y="107"/>
                  </a:lnTo>
                  <a:lnTo>
                    <a:pt x="45" y="107"/>
                  </a:lnTo>
                  <a:lnTo>
                    <a:pt x="45" y="106"/>
                  </a:lnTo>
                  <a:lnTo>
                    <a:pt x="44" y="106"/>
                  </a:lnTo>
                  <a:lnTo>
                    <a:pt x="44" y="103"/>
                  </a:lnTo>
                  <a:lnTo>
                    <a:pt x="44" y="100"/>
                  </a:lnTo>
                  <a:lnTo>
                    <a:pt x="43" y="100"/>
                  </a:lnTo>
                  <a:lnTo>
                    <a:pt x="43" y="96"/>
                  </a:lnTo>
                  <a:lnTo>
                    <a:pt x="41" y="96"/>
                  </a:lnTo>
                  <a:lnTo>
                    <a:pt x="41" y="94"/>
                  </a:lnTo>
                  <a:lnTo>
                    <a:pt x="40" y="94"/>
                  </a:lnTo>
                  <a:lnTo>
                    <a:pt x="40" y="92"/>
                  </a:lnTo>
                  <a:lnTo>
                    <a:pt x="39" y="92"/>
                  </a:lnTo>
                  <a:lnTo>
                    <a:pt x="39" y="88"/>
                  </a:lnTo>
                  <a:lnTo>
                    <a:pt x="38" y="88"/>
                  </a:lnTo>
                  <a:lnTo>
                    <a:pt x="38" y="85"/>
                  </a:lnTo>
                  <a:lnTo>
                    <a:pt x="38" y="83"/>
                  </a:lnTo>
                  <a:lnTo>
                    <a:pt x="36" y="83"/>
                  </a:lnTo>
                  <a:lnTo>
                    <a:pt x="36" y="81"/>
                  </a:lnTo>
                  <a:lnTo>
                    <a:pt x="34" y="81"/>
                  </a:lnTo>
                  <a:lnTo>
                    <a:pt x="34" y="79"/>
                  </a:lnTo>
                  <a:cubicBezTo>
                    <a:pt x="34" y="79"/>
                    <a:pt x="33" y="81"/>
                    <a:pt x="33" y="79"/>
                  </a:cubicBezTo>
                  <a:cubicBezTo>
                    <a:pt x="33" y="78"/>
                    <a:pt x="33" y="76"/>
                    <a:pt x="33" y="76"/>
                  </a:cubicBezTo>
                  <a:lnTo>
                    <a:pt x="32" y="76"/>
                  </a:lnTo>
                  <a:lnTo>
                    <a:pt x="32" y="73"/>
                  </a:lnTo>
                  <a:lnTo>
                    <a:pt x="30" y="73"/>
                  </a:lnTo>
                  <a:lnTo>
                    <a:pt x="30" y="70"/>
                  </a:lnTo>
                  <a:lnTo>
                    <a:pt x="29" y="70"/>
                  </a:lnTo>
                  <a:lnTo>
                    <a:pt x="29" y="68"/>
                  </a:lnTo>
                  <a:lnTo>
                    <a:pt x="27" y="68"/>
                  </a:lnTo>
                  <a:lnTo>
                    <a:pt x="27" y="64"/>
                  </a:lnTo>
                  <a:lnTo>
                    <a:pt x="26" y="64"/>
                  </a:lnTo>
                  <a:lnTo>
                    <a:pt x="26" y="61"/>
                  </a:lnTo>
                  <a:lnTo>
                    <a:pt x="25" y="61"/>
                  </a:lnTo>
                  <a:lnTo>
                    <a:pt x="25" y="56"/>
                  </a:lnTo>
                  <a:lnTo>
                    <a:pt x="24" y="56"/>
                  </a:lnTo>
                  <a:lnTo>
                    <a:pt x="24" y="52"/>
                  </a:lnTo>
                  <a:lnTo>
                    <a:pt x="23" y="52"/>
                  </a:lnTo>
                  <a:lnTo>
                    <a:pt x="23" y="48"/>
                  </a:lnTo>
                  <a:lnTo>
                    <a:pt x="21" y="48"/>
                  </a:lnTo>
                  <a:lnTo>
                    <a:pt x="21" y="46"/>
                  </a:lnTo>
                  <a:lnTo>
                    <a:pt x="21" y="46"/>
                  </a:lnTo>
                  <a:lnTo>
                    <a:pt x="21" y="44"/>
                  </a:lnTo>
                  <a:lnTo>
                    <a:pt x="20" y="44"/>
                  </a:lnTo>
                  <a:lnTo>
                    <a:pt x="20" y="42"/>
                  </a:lnTo>
                  <a:lnTo>
                    <a:pt x="19" y="42"/>
                  </a:lnTo>
                  <a:lnTo>
                    <a:pt x="19" y="38"/>
                  </a:lnTo>
                  <a:lnTo>
                    <a:pt x="18" y="38"/>
                  </a:lnTo>
                  <a:lnTo>
                    <a:pt x="18" y="35"/>
                  </a:lnTo>
                  <a:lnTo>
                    <a:pt x="17" y="35"/>
                  </a:lnTo>
                  <a:lnTo>
                    <a:pt x="17" y="32"/>
                  </a:lnTo>
                  <a:lnTo>
                    <a:pt x="16" y="32"/>
                  </a:lnTo>
                  <a:lnTo>
                    <a:pt x="16" y="28"/>
                  </a:lnTo>
                  <a:lnTo>
                    <a:pt x="15" y="28"/>
                  </a:lnTo>
                  <a:lnTo>
                    <a:pt x="15" y="25"/>
                  </a:lnTo>
                  <a:lnTo>
                    <a:pt x="14" y="25"/>
                  </a:lnTo>
                  <a:lnTo>
                    <a:pt x="14" y="22"/>
                  </a:lnTo>
                  <a:lnTo>
                    <a:pt x="13" y="22"/>
                  </a:lnTo>
                  <a:lnTo>
                    <a:pt x="13" y="18"/>
                  </a:lnTo>
                  <a:lnTo>
                    <a:pt x="11" y="18"/>
                  </a:lnTo>
                  <a:lnTo>
                    <a:pt x="11" y="15"/>
                  </a:lnTo>
                  <a:lnTo>
                    <a:pt x="10" y="15"/>
                  </a:lnTo>
                  <a:lnTo>
                    <a:pt x="10" y="11"/>
                  </a:lnTo>
                  <a:lnTo>
                    <a:pt x="9" y="11"/>
                  </a:lnTo>
                  <a:lnTo>
                    <a:pt x="9" y="6"/>
                  </a:lnTo>
                  <a:lnTo>
                    <a:pt x="7" y="6"/>
                  </a:lnTo>
                  <a:lnTo>
                    <a:pt x="7" y="2"/>
                  </a:lnTo>
                  <a:lnTo>
                    <a:pt x="6" y="2"/>
                  </a:lnTo>
                  <a:lnTo>
                    <a:pt x="6" y="1"/>
                  </a:lnTo>
                  <a:lnTo>
                    <a:pt x="4" y="1"/>
                  </a:lnTo>
                  <a:lnTo>
                    <a:pt x="4" y="0"/>
                  </a:lnTo>
                  <a:lnTo>
                    <a:pt x="0" y="0"/>
                  </a:lnTo>
                </a:path>
              </a:pathLst>
            </a:custGeom>
            <a:noFill/>
            <a:ln w="19050">
              <a:solidFill>
                <a:srgbClr val="340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grpSp>
      <p:sp>
        <p:nvSpPr>
          <p:cNvPr id="1043" name="TextBox 1042"/>
          <p:cNvSpPr txBox="1"/>
          <p:nvPr/>
        </p:nvSpPr>
        <p:spPr>
          <a:xfrm rot="16200000">
            <a:off x="4147681" y="3432404"/>
            <a:ext cx="1233031" cy="276999"/>
          </a:xfrm>
          <a:prstGeom prst="rect">
            <a:avLst/>
          </a:prstGeom>
          <a:noFill/>
        </p:spPr>
        <p:txBody>
          <a:bodyPr wrap="none" rtlCol="0">
            <a:spAutoFit/>
          </a:bodyPr>
          <a:lstStyle/>
          <a:p>
            <a:pPr algn="ctr"/>
            <a:r>
              <a:rPr lang="en-GB" sz="1200" dirty="0" smtClean="0"/>
              <a:t>Overall survival</a:t>
            </a:r>
            <a:endParaRPr lang="en-GB" sz="1200" dirty="0"/>
          </a:p>
        </p:txBody>
      </p:sp>
      <p:sp>
        <p:nvSpPr>
          <p:cNvPr id="52" name="TextBox 51"/>
          <p:cNvSpPr txBox="1"/>
          <p:nvPr/>
        </p:nvSpPr>
        <p:spPr>
          <a:xfrm>
            <a:off x="5069474" y="4876458"/>
            <a:ext cx="269626" cy="276999"/>
          </a:xfrm>
          <a:prstGeom prst="rect">
            <a:avLst/>
          </a:prstGeom>
          <a:noFill/>
        </p:spPr>
        <p:txBody>
          <a:bodyPr wrap="none" rtlCol="0">
            <a:spAutoFit/>
          </a:bodyPr>
          <a:lstStyle/>
          <a:p>
            <a:pPr algn="ctr"/>
            <a:r>
              <a:rPr lang="en-GB" sz="1200" dirty="0" smtClean="0"/>
              <a:t>0</a:t>
            </a:r>
            <a:endParaRPr lang="en-GB" sz="1200" dirty="0"/>
          </a:p>
        </p:txBody>
      </p:sp>
      <p:sp>
        <p:nvSpPr>
          <p:cNvPr id="53" name="TextBox 52"/>
          <p:cNvSpPr txBox="1"/>
          <p:nvPr/>
        </p:nvSpPr>
        <p:spPr>
          <a:xfrm>
            <a:off x="5624315" y="5070440"/>
            <a:ext cx="2395207" cy="276999"/>
          </a:xfrm>
          <a:prstGeom prst="rect">
            <a:avLst/>
          </a:prstGeom>
          <a:noFill/>
        </p:spPr>
        <p:txBody>
          <a:bodyPr wrap="none" rtlCol="0">
            <a:spAutoFit/>
          </a:bodyPr>
          <a:lstStyle/>
          <a:p>
            <a:pPr algn="ctr"/>
            <a:r>
              <a:rPr lang="en-GB" sz="1200" dirty="0" smtClean="0"/>
              <a:t>Follow up from surgery (months)</a:t>
            </a:r>
            <a:endParaRPr lang="en-GB" sz="1200" dirty="0"/>
          </a:p>
        </p:txBody>
      </p:sp>
      <p:sp>
        <p:nvSpPr>
          <p:cNvPr id="54" name="TextBox 53"/>
          <p:cNvSpPr txBox="1"/>
          <p:nvPr/>
        </p:nvSpPr>
        <p:spPr>
          <a:xfrm>
            <a:off x="5610696" y="4876458"/>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55" name="TextBox 54"/>
          <p:cNvSpPr txBox="1"/>
          <p:nvPr/>
        </p:nvSpPr>
        <p:spPr>
          <a:xfrm>
            <a:off x="6205640" y="4876458"/>
            <a:ext cx="354584" cy="276999"/>
          </a:xfrm>
          <a:prstGeom prst="rect">
            <a:avLst/>
          </a:prstGeom>
          <a:noFill/>
        </p:spPr>
        <p:txBody>
          <a:bodyPr wrap="none" rtlCol="0">
            <a:spAutoFit/>
          </a:bodyPr>
          <a:lstStyle/>
          <a:p>
            <a:pPr algn="ctr"/>
            <a:r>
              <a:rPr lang="en-GB" sz="1200" dirty="0" smtClean="0"/>
              <a:t>24</a:t>
            </a:r>
            <a:endParaRPr lang="en-GB" sz="1200" dirty="0"/>
          </a:p>
        </p:txBody>
      </p:sp>
      <p:sp>
        <p:nvSpPr>
          <p:cNvPr id="56" name="TextBox 55"/>
          <p:cNvSpPr txBox="1"/>
          <p:nvPr/>
        </p:nvSpPr>
        <p:spPr>
          <a:xfrm>
            <a:off x="6800584" y="4876458"/>
            <a:ext cx="354584" cy="276999"/>
          </a:xfrm>
          <a:prstGeom prst="rect">
            <a:avLst/>
          </a:prstGeom>
          <a:noFill/>
        </p:spPr>
        <p:txBody>
          <a:bodyPr wrap="none" rtlCol="0">
            <a:spAutoFit/>
          </a:bodyPr>
          <a:lstStyle/>
          <a:p>
            <a:pPr algn="ctr"/>
            <a:r>
              <a:rPr lang="en-GB" sz="1200" dirty="0" smtClean="0"/>
              <a:t>36</a:t>
            </a:r>
            <a:endParaRPr lang="en-GB" sz="1200" dirty="0"/>
          </a:p>
        </p:txBody>
      </p:sp>
      <p:sp>
        <p:nvSpPr>
          <p:cNvPr id="57" name="TextBox 56"/>
          <p:cNvSpPr txBox="1"/>
          <p:nvPr/>
        </p:nvSpPr>
        <p:spPr>
          <a:xfrm>
            <a:off x="7361796" y="4876458"/>
            <a:ext cx="354584" cy="276999"/>
          </a:xfrm>
          <a:prstGeom prst="rect">
            <a:avLst/>
          </a:prstGeom>
          <a:noFill/>
        </p:spPr>
        <p:txBody>
          <a:bodyPr wrap="none" rtlCol="0">
            <a:spAutoFit/>
          </a:bodyPr>
          <a:lstStyle/>
          <a:p>
            <a:pPr algn="ctr"/>
            <a:r>
              <a:rPr lang="en-GB" sz="1200" dirty="0" smtClean="0"/>
              <a:t>48</a:t>
            </a:r>
            <a:endParaRPr lang="en-GB" sz="1200" dirty="0"/>
          </a:p>
        </p:txBody>
      </p:sp>
      <p:sp>
        <p:nvSpPr>
          <p:cNvPr id="58" name="TextBox 57"/>
          <p:cNvSpPr txBox="1"/>
          <p:nvPr/>
        </p:nvSpPr>
        <p:spPr>
          <a:xfrm>
            <a:off x="7934252" y="4876458"/>
            <a:ext cx="354584" cy="276999"/>
          </a:xfrm>
          <a:prstGeom prst="rect">
            <a:avLst/>
          </a:prstGeom>
          <a:noFill/>
        </p:spPr>
        <p:txBody>
          <a:bodyPr wrap="none" rtlCol="0">
            <a:spAutoFit/>
          </a:bodyPr>
          <a:lstStyle/>
          <a:p>
            <a:pPr algn="ctr"/>
            <a:r>
              <a:rPr lang="en-GB" sz="1200" dirty="0" smtClean="0"/>
              <a:t>60</a:t>
            </a:r>
            <a:endParaRPr lang="en-GB" sz="1200" dirty="0"/>
          </a:p>
        </p:txBody>
      </p:sp>
      <p:sp>
        <p:nvSpPr>
          <p:cNvPr id="59" name="TextBox 58"/>
          <p:cNvSpPr txBox="1"/>
          <p:nvPr/>
        </p:nvSpPr>
        <p:spPr>
          <a:xfrm>
            <a:off x="4793927" y="4726005"/>
            <a:ext cx="397866" cy="276999"/>
          </a:xfrm>
          <a:prstGeom prst="rect">
            <a:avLst/>
          </a:prstGeom>
          <a:noFill/>
        </p:spPr>
        <p:txBody>
          <a:bodyPr wrap="none" rtlCol="0">
            <a:spAutoFit/>
          </a:bodyPr>
          <a:lstStyle/>
          <a:p>
            <a:pPr algn="r"/>
            <a:r>
              <a:rPr lang="en-GB" sz="1200" dirty="0" smtClean="0"/>
              <a:t>0.0</a:t>
            </a:r>
            <a:endParaRPr lang="en-GB" sz="1200" dirty="0"/>
          </a:p>
        </p:txBody>
      </p:sp>
      <p:sp>
        <p:nvSpPr>
          <p:cNvPr id="60" name="TextBox 59"/>
          <p:cNvSpPr txBox="1"/>
          <p:nvPr/>
        </p:nvSpPr>
        <p:spPr>
          <a:xfrm>
            <a:off x="4793927" y="4200435"/>
            <a:ext cx="397866" cy="276999"/>
          </a:xfrm>
          <a:prstGeom prst="rect">
            <a:avLst/>
          </a:prstGeom>
          <a:noFill/>
        </p:spPr>
        <p:txBody>
          <a:bodyPr wrap="none" rtlCol="0">
            <a:spAutoFit/>
          </a:bodyPr>
          <a:lstStyle/>
          <a:p>
            <a:pPr algn="r"/>
            <a:r>
              <a:rPr lang="en-GB" sz="1200" dirty="0" smtClean="0"/>
              <a:t>0.2</a:t>
            </a:r>
            <a:endParaRPr lang="en-GB" sz="1200" dirty="0"/>
          </a:p>
        </p:txBody>
      </p:sp>
      <p:sp>
        <p:nvSpPr>
          <p:cNvPr id="61" name="TextBox 60"/>
          <p:cNvSpPr txBox="1"/>
          <p:nvPr/>
        </p:nvSpPr>
        <p:spPr>
          <a:xfrm>
            <a:off x="4793927" y="3680704"/>
            <a:ext cx="397866" cy="276999"/>
          </a:xfrm>
          <a:prstGeom prst="rect">
            <a:avLst/>
          </a:prstGeom>
          <a:noFill/>
        </p:spPr>
        <p:txBody>
          <a:bodyPr wrap="none" rtlCol="0">
            <a:spAutoFit/>
          </a:bodyPr>
          <a:lstStyle/>
          <a:p>
            <a:pPr algn="r"/>
            <a:r>
              <a:rPr lang="en-GB" sz="1200" dirty="0" smtClean="0"/>
              <a:t>0.4</a:t>
            </a:r>
            <a:endParaRPr lang="en-GB" sz="1200" dirty="0"/>
          </a:p>
        </p:txBody>
      </p:sp>
      <p:sp>
        <p:nvSpPr>
          <p:cNvPr id="62" name="TextBox 61"/>
          <p:cNvSpPr txBox="1"/>
          <p:nvPr/>
        </p:nvSpPr>
        <p:spPr>
          <a:xfrm>
            <a:off x="4793927" y="3143933"/>
            <a:ext cx="397866" cy="276999"/>
          </a:xfrm>
          <a:prstGeom prst="rect">
            <a:avLst/>
          </a:prstGeom>
          <a:noFill/>
        </p:spPr>
        <p:txBody>
          <a:bodyPr wrap="none" rtlCol="0">
            <a:spAutoFit/>
          </a:bodyPr>
          <a:lstStyle/>
          <a:p>
            <a:pPr algn="r"/>
            <a:r>
              <a:rPr lang="en-GB" sz="1200" dirty="0" smtClean="0"/>
              <a:t>0.6</a:t>
            </a:r>
            <a:endParaRPr lang="en-GB" sz="1200" dirty="0"/>
          </a:p>
        </p:txBody>
      </p:sp>
      <p:sp>
        <p:nvSpPr>
          <p:cNvPr id="63" name="TextBox 62"/>
          <p:cNvSpPr txBox="1"/>
          <p:nvPr/>
        </p:nvSpPr>
        <p:spPr>
          <a:xfrm>
            <a:off x="4793927" y="2623513"/>
            <a:ext cx="397866" cy="276999"/>
          </a:xfrm>
          <a:prstGeom prst="rect">
            <a:avLst/>
          </a:prstGeom>
          <a:noFill/>
        </p:spPr>
        <p:txBody>
          <a:bodyPr wrap="none" rtlCol="0">
            <a:spAutoFit/>
          </a:bodyPr>
          <a:lstStyle/>
          <a:p>
            <a:pPr algn="r"/>
            <a:r>
              <a:rPr lang="en-GB" sz="1200" dirty="0" smtClean="0"/>
              <a:t>0.8</a:t>
            </a:r>
            <a:endParaRPr lang="en-GB" sz="1200" dirty="0"/>
          </a:p>
        </p:txBody>
      </p:sp>
      <p:sp>
        <p:nvSpPr>
          <p:cNvPr id="64" name="TextBox 63"/>
          <p:cNvSpPr txBox="1"/>
          <p:nvPr/>
        </p:nvSpPr>
        <p:spPr>
          <a:xfrm>
            <a:off x="4793927" y="2116683"/>
            <a:ext cx="397866" cy="276999"/>
          </a:xfrm>
          <a:prstGeom prst="rect">
            <a:avLst/>
          </a:prstGeom>
          <a:noFill/>
        </p:spPr>
        <p:txBody>
          <a:bodyPr wrap="none" rtlCol="0">
            <a:spAutoFit/>
          </a:bodyPr>
          <a:lstStyle/>
          <a:p>
            <a:pPr algn="r"/>
            <a:r>
              <a:rPr lang="en-GB" sz="1200" dirty="0" smtClean="0"/>
              <a:t>1.0</a:t>
            </a:r>
            <a:endParaRPr lang="en-GB" sz="1200" dirty="0"/>
          </a:p>
        </p:txBody>
      </p:sp>
      <p:graphicFrame>
        <p:nvGraphicFramePr>
          <p:cNvPr id="1044" name="Table 1043"/>
          <p:cNvGraphicFramePr>
            <a:graphicFrameLocks noGrp="1"/>
          </p:cNvGraphicFramePr>
          <p:nvPr>
            <p:extLst>
              <p:ext uri="{D42A27DB-BD31-4B8C-83A1-F6EECF244321}">
                <p14:modId xmlns:p14="http://schemas.microsoft.com/office/powerpoint/2010/main" val="1834893635"/>
              </p:ext>
            </p:extLst>
          </p:nvPr>
        </p:nvGraphicFramePr>
        <p:xfrm>
          <a:off x="6114435" y="2213396"/>
          <a:ext cx="2627786" cy="1036320"/>
        </p:xfrm>
        <a:graphic>
          <a:graphicData uri="http://schemas.openxmlformats.org/drawingml/2006/table">
            <a:tbl>
              <a:tblPr firstRow="1" bandRow="1">
                <a:tableStyleId>{72833802-FEF1-4C79-8D5D-14CF1EAF98D9}</a:tableStyleId>
              </a:tblPr>
              <a:tblGrid>
                <a:gridCol w="1253016"/>
                <a:gridCol w="618309"/>
                <a:gridCol w="756461"/>
              </a:tblGrid>
              <a:tr h="197293">
                <a:tc>
                  <a:txBody>
                    <a:bodyPr/>
                    <a:lstStyle/>
                    <a:p>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dirty="0" smtClean="0"/>
                        <a:t>CRT</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dirty="0" smtClean="0"/>
                        <a:t>No CRT</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1100" dirty="0" smtClean="0"/>
                        <a:t>3-year OS, %</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40</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19</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1106">
                <a:tc>
                  <a:txBody>
                    <a:bodyPr/>
                    <a:lstStyle/>
                    <a:p>
                      <a:r>
                        <a:rPr lang="en-GB" sz="1100" dirty="0" smtClean="0"/>
                        <a:t>Median OS, </a:t>
                      </a:r>
                      <a:r>
                        <a:rPr lang="en-GB" sz="1100" dirty="0" err="1" smtClean="0"/>
                        <a:t>mos</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24</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13</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1106">
                <a:tc>
                  <a:txBody>
                    <a:bodyPr/>
                    <a:lstStyle/>
                    <a:p>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100" smtClean="0"/>
                        <a:t>p=0.003</a:t>
                      </a:r>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7" name="TextBox 66"/>
          <p:cNvSpPr txBox="1"/>
          <p:nvPr/>
        </p:nvSpPr>
        <p:spPr>
          <a:xfrm>
            <a:off x="7672071" y="3956821"/>
            <a:ext cx="497700" cy="276999"/>
          </a:xfrm>
          <a:prstGeom prst="rect">
            <a:avLst/>
          </a:prstGeom>
          <a:noFill/>
        </p:spPr>
        <p:txBody>
          <a:bodyPr wrap="none" rtlCol="0">
            <a:spAutoFit/>
          </a:bodyPr>
          <a:lstStyle/>
          <a:p>
            <a:pPr algn="ctr"/>
            <a:r>
              <a:rPr lang="en-GB" sz="1200" dirty="0" smtClean="0"/>
              <a:t>CRT</a:t>
            </a:r>
            <a:endParaRPr lang="en-GB" sz="1200" dirty="0"/>
          </a:p>
        </p:txBody>
      </p:sp>
      <p:sp>
        <p:nvSpPr>
          <p:cNvPr id="68" name="TextBox 67"/>
          <p:cNvSpPr txBox="1"/>
          <p:nvPr/>
        </p:nvSpPr>
        <p:spPr>
          <a:xfrm>
            <a:off x="7672071" y="4322701"/>
            <a:ext cx="736548" cy="276999"/>
          </a:xfrm>
          <a:prstGeom prst="rect">
            <a:avLst/>
          </a:prstGeom>
          <a:noFill/>
        </p:spPr>
        <p:txBody>
          <a:bodyPr wrap="none" rtlCol="0">
            <a:spAutoFit/>
          </a:bodyPr>
          <a:lstStyle/>
          <a:p>
            <a:pPr algn="ctr"/>
            <a:r>
              <a:rPr lang="en-GB" sz="1200" dirty="0" smtClean="0"/>
              <a:t>No CRT</a:t>
            </a:r>
            <a:endParaRPr lang="en-GB" sz="1200" dirty="0"/>
          </a:p>
        </p:txBody>
      </p:sp>
      <p:sp>
        <p:nvSpPr>
          <p:cNvPr id="65" name="Text Box 4"/>
          <p:cNvSpPr txBox="1">
            <a:spLocks noChangeArrowheads="1"/>
          </p:cNvSpPr>
          <p:nvPr/>
        </p:nvSpPr>
        <p:spPr bwMode="auto">
          <a:xfrm>
            <a:off x="5332611" y="6490286"/>
            <a:ext cx="359072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fr-FR" sz="1100" dirty="0" err="1" smtClean="0"/>
              <a:t>Stiekema</a:t>
            </a:r>
            <a:r>
              <a:rPr lang="fr-FR" sz="1100" dirty="0" smtClean="0"/>
              <a:t> et al. </a:t>
            </a:r>
            <a:r>
              <a:rPr lang="fr-FR" sz="1100" dirty="0" err="1" smtClean="0"/>
              <a:t>Eur</a:t>
            </a:r>
            <a:r>
              <a:rPr lang="fr-FR" sz="1100" dirty="0" smtClean="0"/>
              <a:t> J Cancer 2013; 49 (</a:t>
            </a:r>
            <a:r>
              <a:rPr lang="fr-FR" sz="1100" dirty="0" err="1" smtClean="0"/>
              <a:t>suppl</a:t>
            </a:r>
            <a:r>
              <a:rPr lang="fr-FR" sz="1100" dirty="0" smtClean="0"/>
              <a:t>; </a:t>
            </a:r>
            <a:r>
              <a:rPr lang="fr-FR" sz="1100" dirty="0" err="1" smtClean="0"/>
              <a:t>abstr</a:t>
            </a:r>
            <a:r>
              <a:rPr lang="fr-FR" sz="1100" dirty="0" smtClean="0"/>
              <a:t> 2457)</a:t>
            </a:r>
            <a:endParaRPr lang="en-GB" sz="1100" dirty="0"/>
          </a:p>
        </p:txBody>
      </p:sp>
    </p:spTree>
    <p:extLst>
      <p:ext uri="{BB962C8B-B14F-4D97-AF65-F5344CB8AC3E}">
        <p14:creationId xmlns:p14="http://schemas.microsoft.com/office/powerpoint/2010/main" val="18275121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1800" dirty="0" smtClean="0"/>
              <a:t>O-0007: </a:t>
            </a:r>
            <a:r>
              <a:rPr lang="en-NZ" sz="1800" dirty="0" smtClean="0">
                <a:solidFill>
                  <a:schemeClr val="accent3"/>
                </a:solidFill>
              </a:rPr>
              <a:t>Adjuvant capecitabine and oxaliplatin (XELOX) for gastric cancer after D2 </a:t>
            </a:r>
            <a:r>
              <a:rPr lang="en-NZ" sz="1800" dirty="0" err="1" smtClean="0">
                <a:solidFill>
                  <a:schemeClr val="accent3"/>
                </a:solidFill>
              </a:rPr>
              <a:t>gastrectomy</a:t>
            </a:r>
            <a:r>
              <a:rPr lang="en-NZ" sz="1800" dirty="0" smtClean="0">
                <a:solidFill>
                  <a:schemeClr val="accent3"/>
                </a:solidFill>
              </a:rPr>
              <a:t>: final results from the CLASSIC trial – </a:t>
            </a:r>
            <a:r>
              <a:rPr lang="en-NZ" sz="1800" i="1" dirty="0" smtClean="0">
                <a:solidFill>
                  <a:schemeClr val="accent3"/>
                </a:solidFill>
              </a:rPr>
              <a:t>Noh SH et al</a:t>
            </a:r>
            <a:endParaRPr lang="en-GB" altLang="zh-CN" sz="1800" i="1" dirty="0" smtClean="0">
              <a:solidFill>
                <a:schemeClr val="accent3"/>
              </a:solidFill>
            </a:endParaRPr>
          </a:p>
        </p:txBody>
      </p:sp>
      <p:sp>
        <p:nvSpPr>
          <p:cNvPr id="60419" name="Rectangle 9"/>
          <p:cNvSpPr>
            <a:spLocks noGrp="1" noChangeArrowheads="1"/>
          </p:cNvSpPr>
          <p:nvPr>
            <p:ph sz="half" idx="1"/>
          </p:nvPr>
        </p:nvSpPr>
        <p:spPr>
          <a:xfrm>
            <a:off x="228600" y="5465960"/>
            <a:ext cx="4267200" cy="990600"/>
          </a:xfrm>
        </p:spPr>
        <p:txBody>
          <a:bodyPr/>
          <a:lstStyle/>
          <a:p>
            <a:pPr marL="0" indent="0">
              <a:buNone/>
            </a:pPr>
            <a:r>
              <a:rPr lang="en-GB" sz="1600" b="1" smtClean="0"/>
              <a:t>Primary endpoint</a:t>
            </a:r>
          </a:p>
          <a:p>
            <a:r>
              <a:rPr lang="en-GB" sz="1600" smtClean="0"/>
              <a:t>3-year OS (previously reported)</a:t>
            </a:r>
            <a:endParaRPr lang="en-GB" sz="1600" baseline="30000" smtClean="0"/>
          </a:p>
          <a:p>
            <a:endParaRPr lang="en-GB" sz="1600" dirty="0" smtClean="0"/>
          </a:p>
        </p:txBody>
      </p:sp>
      <p:sp>
        <p:nvSpPr>
          <p:cNvPr id="23556" name="Content Placeholder 26"/>
          <p:cNvSpPr>
            <a:spLocks noGrp="1"/>
          </p:cNvSpPr>
          <p:nvPr>
            <p:ph sz="half" idx="2"/>
          </p:nvPr>
        </p:nvSpPr>
        <p:spPr>
          <a:xfrm>
            <a:off x="4648200" y="5465961"/>
            <a:ext cx="4267200" cy="847754"/>
          </a:xfrm>
        </p:spPr>
        <p:txBody>
          <a:bodyPr/>
          <a:lstStyle/>
          <a:p>
            <a:pPr marL="0" indent="0">
              <a:buNone/>
            </a:pPr>
            <a:r>
              <a:rPr lang="en-GB" sz="1600" b="1" smtClean="0"/>
              <a:t>Secondary endpoints</a:t>
            </a:r>
          </a:p>
          <a:p>
            <a:r>
              <a:rPr lang="en-GB" sz="1600" smtClean="0"/>
              <a:t>5-year OS, 5-year DFS, safety</a:t>
            </a:r>
            <a:endParaRPr lang="en-GB" sz="1600" dirty="0" smtClean="0"/>
          </a:p>
        </p:txBody>
      </p:sp>
      <p:sp>
        <p:nvSpPr>
          <p:cNvPr id="23558" name="Oval 14"/>
          <p:cNvSpPr>
            <a:spLocks noChangeArrowheads="1"/>
          </p:cNvSpPr>
          <p:nvPr/>
        </p:nvSpPr>
        <p:spPr bwMode="auto">
          <a:xfrm>
            <a:off x="3941537" y="3561082"/>
            <a:ext cx="583595" cy="584200"/>
          </a:xfrm>
          <a:prstGeom prst="ellipse">
            <a:avLst/>
          </a:prstGeom>
          <a:noFill/>
          <a:ln w="28575">
            <a:solidFill>
              <a:schemeClr val="bg1"/>
            </a:solidFill>
            <a:round/>
            <a:headEnd/>
            <a:tailEnd/>
          </a:ln>
        </p:spPr>
        <p:txBody>
          <a:bodyPr wrap="none" anchor="ctr"/>
          <a:lstStyle/>
          <a:p>
            <a:pPr algn="ctr"/>
            <a:r>
              <a:rPr lang="en-GB" altLang="zh-CN" sz="2200" b="1" dirty="0" smtClean="0">
                <a:solidFill>
                  <a:schemeClr val="bg1"/>
                </a:solidFill>
                <a:ea typeface="SimSun" pitchFamily="2" charset="-122"/>
              </a:rPr>
              <a:t>R</a:t>
            </a:r>
            <a:r>
              <a:rPr lang="en-GB" altLang="zh-CN" sz="2000" b="1" dirty="0" smtClean="0">
                <a:solidFill>
                  <a:schemeClr val="bg1"/>
                </a:solidFill>
                <a:ea typeface="SimSun" pitchFamily="2" charset="-122"/>
              </a:rPr>
              <a:t/>
            </a:r>
            <a:br>
              <a:rPr lang="en-GB" altLang="zh-CN" sz="2000" b="1" dirty="0" smtClean="0">
                <a:solidFill>
                  <a:schemeClr val="bg1"/>
                </a:solidFill>
                <a:ea typeface="SimSun" pitchFamily="2" charset="-122"/>
              </a:rPr>
            </a:br>
            <a:r>
              <a:rPr lang="en-GB" altLang="zh-CN" sz="1400"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23559" name="AutoShape 15"/>
          <p:cNvCxnSpPr>
            <a:cxnSpLocks noChangeShapeType="1"/>
            <a:stCxn id="23558" idx="0"/>
          </p:cNvCxnSpPr>
          <p:nvPr/>
        </p:nvCxnSpPr>
        <p:spPr bwMode="auto">
          <a:xfrm rot="5400000" flipH="1" flipV="1">
            <a:off x="4233768" y="2929541"/>
            <a:ext cx="631109" cy="631975"/>
          </a:xfrm>
          <a:prstGeom prst="bentConnector2">
            <a:avLst/>
          </a:prstGeom>
          <a:noFill/>
          <a:ln w="38100">
            <a:solidFill>
              <a:schemeClr val="bg1"/>
            </a:solidFill>
            <a:miter lim="800000"/>
            <a:headEnd/>
            <a:tailEnd type="triangle" w="med" len="med"/>
          </a:ln>
        </p:spPr>
      </p:cxnSp>
      <p:cxnSp>
        <p:nvCxnSpPr>
          <p:cNvPr id="23560" name="AutoShape 16"/>
          <p:cNvCxnSpPr>
            <a:cxnSpLocks noChangeShapeType="1"/>
            <a:stCxn id="23558" idx="4"/>
          </p:cNvCxnSpPr>
          <p:nvPr/>
        </p:nvCxnSpPr>
        <p:spPr bwMode="auto">
          <a:xfrm rot="16200000" flipH="1">
            <a:off x="4241785" y="4136831"/>
            <a:ext cx="615074" cy="631975"/>
          </a:xfrm>
          <a:prstGeom prst="bentConnector2">
            <a:avLst/>
          </a:prstGeom>
          <a:noFill/>
          <a:ln w="38100">
            <a:solidFill>
              <a:schemeClr val="bg1"/>
            </a:solidFill>
            <a:miter lim="800000"/>
            <a:headEnd/>
            <a:tailEnd type="triangle" w="med" len="med"/>
          </a:ln>
        </p:spPr>
      </p:cxnSp>
      <p:sp>
        <p:nvSpPr>
          <p:cNvPr id="23562" name="AutoShape 12"/>
          <p:cNvSpPr>
            <a:spLocks noChangeArrowheads="1"/>
          </p:cNvSpPr>
          <p:nvPr/>
        </p:nvSpPr>
        <p:spPr bwMode="auto">
          <a:xfrm>
            <a:off x="8257722" y="449603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23564" name="AutoShape 12"/>
          <p:cNvSpPr>
            <a:spLocks noChangeArrowheads="1"/>
          </p:cNvSpPr>
          <p:nvPr/>
        </p:nvSpPr>
        <p:spPr bwMode="auto">
          <a:xfrm>
            <a:off x="8257722" y="266565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PD</a:t>
            </a:r>
          </a:p>
        </p:txBody>
      </p:sp>
      <p:sp>
        <p:nvSpPr>
          <p:cNvPr id="43" name="Content Placeholder 26"/>
          <p:cNvSpPr txBox="1">
            <a:spLocks/>
          </p:cNvSpPr>
          <p:nvPr/>
        </p:nvSpPr>
        <p:spPr bwMode="auto">
          <a:xfrm>
            <a:off x="4855936" y="3362564"/>
            <a:ext cx="3373664"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latin typeface="+mn-lt"/>
              </a:rPr>
              <a:t>Stratification</a:t>
            </a:r>
          </a:p>
          <a:p>
            <a:pPr marL="203200" indent="-203200" algn="l">
              <a:spcBef>
                <a:spcPts val="0"/>
              </a:spcBef>
              <a:spcAft>
                <a:spcPts val="400"/>
              </a:spcAft>
              <a:buFont typeface="Arial" pitchFamily="34" charset="0"/>
              <a:buChar char="•"/>
              <a:defRPr/>
            </a:pPr>
            <a:r>
              <a:rPr lang="en-GB" sz="1400" dirty="0" smtClean="0">
                <a:latin typeface="+mn-lt"/>
              </a:rPr>
              <a:t>Stage and country</a:t>
            </a:r>
          </a:p>
          <a:p>
            <a:pPr marL="203200" indent="-203200" algn="l">
              <a:spcBef>
                <a:spcPts val="0"/>
              </a:spcBef>
              <a:spcAft>
                <a:spcPts val="400"/>
              </a:spcAft>
              <a:buFont typeface="Arial" pitchFamily="34" charset="0"/>
              <a:buChar char="•"/>
              <a:defRPr/>
            </a:pPr>
            <a:r>
              <a:rPr lang="en-GB" sz="1400" dirty="0" smtClean="0">
                <a:latin typeface="+mn-lt"/>
              </a:rPr>
              <a:t>Covariates: age, gender, nodal status</a:t>
            </a:r>
            <a:endParaRPr lang="en-GB" sz="1400" dirty="0">
              <a:latin typeface="+mn-lt"/>
            </a:endParaRPr>
          </a:p>
        </p:txBody>
      </p:sp>
      <p:cxnSp>
        <p:nvCxnSpPr>
          <p:cNvPr id="23566" name="AutoShape 19"/>
          <p:cNvCxnSpPr>
            <a:cxnSpLocks noChangeShapeType="1"/>
            <a:stCxn id="45" idx="3"/>
            <a:endCxn id="23558" idx="2"/>
          </p:cNvCxnSpPr>
          <p:nvPr/>
        </p:nvCxnSpPr>
        <p:spPr bwMode="auto">
          <a:xfrm>
            <a:off x="3581400" y="3850629"/>
            <a:ext cx="360137" cy="2553"/>
          </a:xfrm>
          <a:prstGeom prst="straightConnector1">
            <a:avLst/>
          </a:prstGeom>
          <a:noFill/>
          <a:ln w="38100">
            <a:solidFill>
              <a:schemeClr val="bg1"/>
            </a:solidFill>
            <a:round/>
            <a:headEnd/>
            <a:tailEnd type="triangle" w="med" len="med"/>
          </a:ln>
        </p:spPr>
      </p:cxnSp>
      <p:cxnSp>
        <p:nvCxnSpPr>
          <p:cNvPr id="23567" name="AutoShape 20"/>
          <p:cNvCxnSpPr>
            <a:cxnSpLocks noChangeShapeType="1"/>
            <a:stCxn id="47" idx="3"/>
            <a:endCxn id="23562" idx="1"/>
          </p:cNvCxnSpPr>
          <p:nvPr/>
        </p:nvCxnSpPr>
        <p:spPr bwMode="auto">
          <a:xfrm>
            <a:off x="7542220" y="4760357"/>
            <a:ext cx="715502" cy="0"/>
          </a:xfrm>
          <a:prstGeom prst="straightConnector1">
            <a:avLst/>
          </a:prstGeom>
          <a:noFill/>
          <a:ln w="38100">
            <a:solidFill>
              <a:schemeClr val="bg1"/>
            </a:solidFill>
            <a:prstDash val="dash"/>
            <a:round/>
            <a:headEnd/>
            <a:tailEnd type="triangle" w="med" len="med"/>
          </a:ln>
        </p:spPr>
      </p:cxnSp>
      <p:cxnSp>
        <p:nvCxnSpPr>
          <p:cNvPr id="23568" name="AutoShape 21"/>
          <p:cNvCxnSpPr>
            <a:cxnSpLocks noChangeShapeType="1"/>
            <a:stCxn id="48" idx="3"/>
            <a:endCxn id="23564" idx="1"/>
          </p:cNvCxnSpPr>
          <p:nvPr/>
        </p:nvCxnSpPr>
        <p:spPr bwMode="auto">
          <a:xfrm>
            <a:off x="7543800" y="2929971"/>
            <a:ext cx="713922" cy="0"/>
          </a:xfrm>
          <a:prstGeom prst="straightConnector1">
            <a:avLst/>
          </a:prstGeom>
          <a:noFill/>
          <a:ln w="38100">
            <a:solidFill>
              <a:schemeClr val="bg1"/>
            </a:solidFill>
            <a:round/>
            <a:headEnd/>
            <a:tailEnd type="triangle" w="med" len="med"/>
          </a:ln>
        </p:spPr>
      </p:cxnSp>
      <p:sp>
        <p:nvSpPr>
          <p:cNvPr id="45" name="AutoShape 9"/>
          <p:cNvSpPr>
            <a:spLocks noChangeArrowheads="1"/>
          </p:cNvSpPr>
          <p:nvPr/>
        </p:nvSpPr>
        <p:spPr bwMode="auto">
          <a:xfrm>
            <a:off x="228599" y="2654907"/>
            <a:ext cx="3352801" cy="2391444"/>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algn="l" defTabSz="892175" eaLnBrk="0" hangingPunct="0">
              <a:spcAft>
                <a:spcPct val="30000"/>
              </a:spcAft>
            </a:pPr>
            <a:r>
              <a:rPr lang="en-US" altLang="zh-CN" sz="1600" dirty="0" smtClean="0">
                <a:solidFill>
                  <a:schemeClr val="tx2"/>
                </a:solidFill>
                <a:ea typeface="SimSun" pitchFamily="2" charset="-122"/>
              </a:rPr>
              <a:t>Patients with surgically </a:t>
            </a:r>
            <a:r>
              <a:rPr lang="en-GB" altLang="zh-CN" sz="1600" dirty="0" smtClean="0">
                <a:solidFill>
                  <a:schemeClr val="tx2"/>
                </a:solidFill>
                <a:ea typeface="SimSun" pitchFamily="2" charset="-122"/>
              </a:rPr>
              <a:t>(D2) resected </a:t>
            </a:r>
            <a:r>
              <a:rPr lang="en-GB" altLang="zh-CN" sz="1600" dirty="0">
                <a:solidFill>
                  <a:schemeClr val="tx2"/>
                </a:solidFill>
                <a:ea typeface="SimSun" pitchFamily="2" charset="-122"/>
              </a:rPr>
              <a:t>stage II</a:t>
            </a:r>
            <a:r>
              <a:rPr lang="en-GB" altLang="zh-CN" sz="1600" dirty="0" smtClean="0">
                <a:solidFill>
                  <a:schemeClr val="tx2"/>
                </a:solidFill>
                <a:ea typeface="SimSun" pitchFamily="2" charset="-122"/>
              </a:rPr>
              <a:t>, IIIA </a:t>
            </a:r>
            <a:r>
              <a:rPr lang="en-GB" altLang="zh-CN" sz="1600" dirty="0">
                <a:solidFill>
                  <a:schemeClr val="tx2"/>
                </a:solidFill>
                <a:ea typeface="SimSun" pitchFamily="2" charset="-122"/>
              </a:rPr>
              <a:t>or </a:t>
            </a:r>
            <a:r>
              <a:rPr lang="en-GB" altLang="zh-CN" sz="1600" dirty="0" smtClean="0">
                <a:solidFill>
                  <a:schemeClr val="tx2"/>
                </a:solidFill>
                <a:ea typeface="SimSun" pitchFamily="2" charset="-122"/>
              </a:rPr>
              <a:t>IIIB gastric adenocarcinoma</a:t>
            </a:r>
          </a:p>
          <a:p>
            <a:pPr marL="180975" indent="-180975" defTabSz="892175" eaLnBrk="0" hangingPunct="0">
              <a:spcAft>
                <a:spcPct val="30000"/>
              </a:spcAft>
              <a:buFont typeface="Arial" pitchFamily="34" charset="0"/>
              <a:buChar char="•"/>
            </a:pPr>
            <a:r>
              <a:rPr lang="en-GB" altLang="zh-CN" sz="1600" dirty="0" smtClean="0">
                <a:solidFill>
                  <a:schemeClr val="tx2"/>
                </a:solidFill>
                <a:ea typeface="SimSun" pitchFamily="2" charset="-122"/>
              </a:rPr>
              <a:t>Previous </a:t>
            </a:r>
            <a:r>
              <a:rPr lang="en-GB" altLang="zh-CN" sz="1600" dirty="0">
                <a:solidFill>
                  <a:schemeClr val="tx2"/>
                </a:solidFill>
                <a:ea typeface="SimSun" pitchFamily="2" charset="-122"/>
              </a:rPr>
              <a:t>curative D2 </a:t>
            </a:r>
            <a:r>
              <a:rPr lang="en-GB" altLang="zh-CN" sz="1600" dirty="0" err="1">
                <a:solidFill>
                  <a:schemeClr val="tx2"/>
                </a:solidFill>
                <a:ea typeface="SimSun" pitchFamily="2" charset="-122"/>
              </a:rPr>
              <a:t>gastrectomy</a:t>
            </a:r>
            <a:endParaRPr lang="en-GB" altLang="zh-CN" sz="1600" dirty="0">
              <a:solidFill>
                <a:schemeClr val="tx2"/>
              </a:solidFill>
              <a:ea typeface="SimSun" pitchFamily="2" charset="-122"/>
            </a:endParaRPr>
          </a:p>
          <a:p>
            <a:pPr marL="180975" indent="-180975" defTabSz="892175" eaLnBrk="0" hangingPunct="0">
              <a:spcAft>
                <a:spcPct val="30000"/>
              </a:spcAft>
              <a:buFont typeface="Arial" pitchFamily="34" charset="0"/>
              <a:buChar char="•"/>
            </a:pPr>
            <a:r>
              <a:rPr lang="en-GB" altLang="zh-CN" sz="1600" dirty="0" smtClean="0">
                <a:solidFill>
                  <a:schemeClr val="tx2"/>
                </a:solidFill>
                <a:ea typeface="SimSun" pitchFamily="2" charset="-122"/>
              </a:rPr>
              <a:t>No prior chemotherapy or radiotherapy</a:t>
            </a:r>
          </a:p>
          <a:p>
            <a:pPr marL="292100" indent="-292100" algn="l" defTabSz="892175" eaLnBrk="0" hangingPunct="0">
              <a:spcAft>
                <a:spcPct val="30000"/>
              </a:spcAft>
              <a:buFont typeface="Wingdings" pitchFamily="2" charset="2"/>
              <a:buNone/>
            </a:pPr>
            <a:r>
              <a:rPr lang="en-GB" altLang="zh-CN" sz="1600" dirty="0" smtClean="0">
                <a:solidFill>
                  <a:schemeClr val="tx2"/>
                </a:solidFill>
                <a:ea typeface="SimSun" pitchFamily="2" charset="-122"/>
              </a:rPr>
              <a:t>(n=1035)</a:t>
            </a:r>
            <a:endParaRPr lang="en-GB" altLang="zh-CN" sz="1600" dirty="0">
              <a:solidFill>
                <a:schemeClr val="tx2"/>
              </a:solidFill>
              <a:ea typeface="SimSun" pitchFamily="2" charset="-122"/>
            </a:endParaRPr>
          </a:p>
        </p:txBody>
      </p:sp>
      <p:sp>
        <p:nvSpPr>
          <p:cNvPr id="47" name="AutoShape 12"/>
          <p:cNvSpPr>
            <a:spLocks noChangeArrowheads="1"/>
          </p:cNvSpPr>
          <p:nvPr/>
        </p:nvSpPr>
        <p:spPr bwMode="auto">
          <a:xfrm>
            <a:off x="4865310" y="4349989"/>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No adjuvant therapy (surgery only)</a:t>
            </a:r>
          </a:p>
          <a:p>
            <a:pPr algn="ctr" defTabSz="892175" eaLnBrk="0" hangingPunct="0"/>
            <a:r>
              <a:rPr lang="en-GB" altLang="zh-CN" sz="1600" dirty="0" smtClean="0">
                <a:ea typeface="SimSun" pitchFamily="2" charset="-122"/>
              </a:rPr>
              <a:t>(n=515)</a:t>
            </a:r>
            <a:endParaRPr lang="en-GB" altLang="zh-CN" sz="1600" dirty="0">
              <a:ea typeface="SimSun" pitchFamily="2" charset="-122"/>
            </a:endParaRPr>
          </a:p>
        </p:txBody>
      </p:sp>
      <p:sp>
        <p:nvSpPr>
          <p:cNvPr id="48" name="AutoShape 8"/>
          <p:cNvSpPr>
            <a:spLocks noChangeArrowheads="1"/>
          </p:cNvSpPr>
          <p:nvPr/>
        </p:nvSpPr>
        <p:spPr bwMode="auto">
          <a:xfrm>
            <a:off x="4865310" y="2519602"/>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8 cycles of XELOX* </a:t>
            </a:r>
          </a:p>
          <a:p>
            <a:pPr algn="ctr" defTabSz="892175" eaLnBrk="0" hangingPunct="0"/>
            <a:r>
              <a:rPr lang="en-GB" altLang="zh-CN" sz="1600" dirty="0" smtClean="0">
                <a:solidFill>
                  <a:schemeClr val="tx2"/>
                </a:solidFill>
                <a:ea typeface="SimSun" pitchFamily="2" charset="-122"/>
              </a:rPr>
              <a:t>(6 </a:t>
            </a:r>
            <a:r>
              <a:rPr lang="en-GB" altLang="zh-CN" sz="1600" dirty="0" err="1" smtClean="0">
                <a:solidFill>
                  <a:schemeClr val="tx2"/>
                </a:solidFill>
                <a:ea typeface="SimSun" pitchFamily="2" charset="-122"/>
              </a:rPr>
              <a:t>mos</a:t>
            </a:r>
            <a:r>
              <a:rPr lang="en-GB" altLang="zh-CN" sz="1600" dirty="0" smtClean="0">
                <a:solidFill>
                  <a:schemeClr val="tx2"/>
                </a:solidFill>
                <a:ea typeface="SimSun" pitchFamily="2" charset="-122"/>
              </a:rPr>
              <a:t>)</a:t>
            </a:r>
          </a:p>
          <a:p>
            <a:pPr algn="ctr" defTabSz="892175" eaLnBrk="0" hangingPunct="0"/>
            <a:r>
              <a:rPr lang="en-GB" altLang="zh-CN" sz="1600" dirty="0" smtClean="0">
                <a:solidFill>
                  <a:schemeClr val="tx2"/>
                </a:solidFill>
                <a:ea typeface="SimSun" pitchFamily="2" charset="-122"/>
              </a:rPr>
              <a:t>(n=520)</a:t>
            </a:r>
            <a:endParaRPr lang="en-GB" altLang="zh-CN" sz="1600" dirty="0">
              <a:solidFill>
                <a:schemeClr val="tx2"/>
              </a:solidFill>
              <a:ea typeface="SimSun" pitchFamily="2" charset="-122"/>
            </a:endParaRPr>
          </a:p>
        </p:txBody>
      </p:sp>
      <p:sp>
        <p:nvSpPr>
          <p:cNvPr id="51" name="TextBox 50"/>
          <p:cNvSpPr txBox="1"/>
          <p:nvPr/>
        </p:nvSpPr>
        <p:spPr>
          <a:xfrm>
            <a:off x="228600" y="1295400"/>
            <a:ext cx="8694738" cy="1000274"/>
          </a:xfrm>
          <a:prstGeom prst="rect">
            <a:avLst/>
          </a:prstGeom>
          <a:noFill/>
        </p:spPr>
        <p:txBody>
          <a:bodyPr wrap="square" lIns="0" rtlCol="0">
            <a:spAutoFit/>
          </a:bodyPr>
          <a:lstStyle/>
          <a:p>
            <a:pPr marL="250825" lvl="0" indent="-250825">
              <a:spcBef>
                <a:spcPts val="0"/>
              </a:spcBef>
              <a:spcAft>
                <a:spcPts val="600"/>
              </a:spcAft>
              <a:buClr>
                <a:srgbClr val="043882"/>
              </a:buClr>
              <a:buSzPct val="110000"/>
              <a:buFontTx/>
              <a:buChar char="•"/>
            </a:pPr>
            <a:r>
              <a:rPr lang="en-NZ" kern="0" dirty="0" smtClean="0">
                <a:solidFill>
                  <a:srgbClr val="363636"/>
                </a:solidFill>
                <a:latin typeface="Arial"/>
                <a:cs typeface="Arial"/>
              </a:rPr>
              <a:t>Study objective</a:t>
            </a:r>
            <a:endParaRPr lang="en-NZ" kern="0" dirty="0">
              <a:solidFill>
                <a:srgbClr val="363636"/>
              </a:solidFill>
              <a:latin typeface="Arial"/>
              <a:cs typeface="Arial"/>
            </a:endParaRPr>
          </a:p>
          <a:p>
            <a:pPr marL="561975" lvl="1" indent="-309563">
              <a:spcBef>
                <a:spcPts val="0"/>
              </a:spcBef>
              <a:spcAft>
                <a:spcPts val="600"/>
              </a:spcAft>
              <a:buClr>
                <a:srgbClr val="043882"/>
              </a:buClr>
              <a:buFontTx/>
              <a:buChar char="–"/>
            </a:pPr>
            <a:r>
              <a:rPr lang="en-NZ" kern="0" dirty="0" smtClean="0">
                <a:solidFill>
                  <a:srgbClr val="363636"/>
                </a:solidFill>
                <a:latin typeface="Arial"/>
                <a:cs typeface="Arial"/>
              </a:rPr>
              <a:t>To prospectively examine adjuvant </a:t>
            </a:r>
            <a:r>
              <a:rPr lang="en-NZ" kern="0" dirty="0" err="1" smtClean="0">
                <a:solidFill>
                  <a:srgbClr val="363636"/>
                </a:solidFill>
                <a:latin typeface="Arial"/>
                <a:cs typeface="Arial"/>
              </a:rPr>
              <a:t>capecitabine+oxaliplatin</a:t>
            </a:r>
            <a:r>
              <a:rPr lang="en-NZ" kern="0" dirty="0" smtClean="0">
                <a:solidFill>
                  <a:srgbClr val="363636"/>
                </a:solidFill>
                <a:latin typeface="Arial"/>
                <a:cs typeface="Arial"/>
              </a:rPr>
              <a:t> vs. surgery alone in patients with gastric cancer included in the CLASSIC trial</a:t>
            </a:r>
            <a:endParaRPr lang="en-NZ" kern="0" dirty="0">
              <a:solidFill>
                <a:srgbClr val="363636"/>
              </a:solidFill>
              <a:latin typeface="Arial"/>
              <a:cs typeface="Arial"/>
            </a:endParaRPr>
          </a:p>
        </p:txBody>
      </p:sp>
      <p:sp>
        <p:nvSpPr>
          <p:cNvPr id="20" name="Text Box 8"/>
          <p:cNvSpPr txBox="1">
            <a:spLocks noChangeArrowheads="1"/>
          </p:cNvSpPr>
          <p:nvPr/>
        </p:nvSpPr>
        <p:spPr bwMode="auto">
          <a:xfrm>
            <a:off x="5643594" y="6490286"/>
            <a:ext cx="327974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Noh et al. Ann </a:t>
            </a:r>
            <a:r>
              <a:rPr lang="en-GB" sz="1100" dirty="0" err="1" smtClean="0"/>
              <a:t>Oncol</a:t>
            </a:r>
            <a:r>
              <a:rPr lang="en-GB" sz="1100" dirty="0" smtClean="0"/>
              <a:t> 2013; 24(4): iv11–iv24, O-0007</a:t>
            </a:r>
          </a:p>
        </p:txBody>
      </p:sp>
      <p:sp>
        <p:nvSpPr>
          <p:cNvPr id="21" name="Text Box 9"/>
          <p:cNvSpPr txBox="1">
            <a:spLocks noChangeArrowheads="1"/>
          </p:cNvSpPr>
          <p:nvPr/>
        </p:nvSpPr>
        <p:spPr bwMode="auto">
          <a:xfrm>
            <a:off x="231775" y="6505675"/>
            <a:ext cx="434022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000" dirty="0"/>
              <a:t>*</a:t>
            </a:r>
            <a:r>
              <a:rPr lang="en-GB" sz="1000" dirty="0" err="1" smtClean="0"/>
              <a:t>Capecitabine</a:t>
            </a:r>
            <a:r>
              <a:rPr lang="en-GB" sz="1000" dirty="0" smtClean="0"/>
              <a:t> 1000 </a:t>
            </a:r>
            <a:r>
              <a:rPr lang="en-GB" sz="1000" dirty="0"/>
              <a:t>mg/m</a:t>
            </a:r>
            <a:r>
              <a:rPr lang="en-GB" sz="1000" baseline="30000" dirty="0"/>
              <a:t>2</a:t>
            </a:r>
            <a:r>
              <a:rPr lang="en-GB" sz="1000" dirty="0"/>
              <a:t> bid d1–14 </a:t>
            </a:r>
            <a:r>
              <a:rPr lang="en-GB" sz="1000" dirty="0" smtClean="0"/>
              <a:t>q3w plus</a:t>
            </a:r>
            <a:r>
              <a:rPr lang="en-GB" sz="1000" dirty="0"/>
              <a:t> </a:t>
            </a:r>
            <a:r>
              <a:rPr lang="sv-SE" sz="1000" dirty="0" smtClean="0"/>
              <a:t>oxaliplatin 130 </a:t>
            </a:r>
            <a:r>
              <a:rPr lang="sv-SE" sz="1000" dirty="0"/>
              <a:t>mg/m</a:t>
            </a:r>
            <a:r>
              <a:rPr lang="sv-SE" sz="1000" baseline="30000" dirty="0"/>
              <a:t>2</a:t>
            </a:r>
            <a:r>
              <a:rPr lang="sv-SE" sz="1000" dirty="0"/>
              <a:t> </a:t>
            </a:r>
            <a:r>
              <a:rPr lang="sv-SE" sz="1000" dirty="0" smtClean="0"/>
              <a:t>d1 q3w</a:t>
            </a:r>
          </a:p>
        </p:txBody>
      </p:sp>
    </p:spTree>
    <p:extLst>
      <p:ext uri="{BB962C8B-B14F-4D97-AF65-F5344CB8AC3E}">
        <p14:creationId xmlns:p14="http://schemas.microsoft.com/office/powerpoint/2010/main" val="120910511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28600" y="1320800"/>
            <a:ext cx="8789894" cy="1391920"/>
          </a:xfrm>
        </p:spPr>
        <p:txBody>
          <a:bodyPr/>
          <a:lstStyle/>
          <a:p>
            <a:r>
              <a:rPr lang="en-GB" sz="1600" dirty="0" smtClean="0"/>
              <a:t>Key results</a:t>
            </a:r>
          </a:p>
          <a:p>
            <a:pPr lvl="1"/>
            <a:r>
              <a:rPr lang="en-GB" sz="1600" dirty="0" smtClean="0"/>
              <a:t>The 5-year OS rate for XELOX was significantly higher vs. surgery alone (78 vs. 69%, p=0.0029)</a:t>
            </a:r>
          </a:p>
          <a:p>
            <a:pPr lvl="2"/>
            <a:r>
              <a:rPr lang="en-GB" sz="1600" dirty="0" smtClean="0"/>
              <a:t>There was a 34% reduction in risk of death with XELOX vs. surgery alone (stratified </a:t>
            </a:r>
            <a:br>
              <a:rPr lang="en-GB" sz="1600" dirty="0" smtClean="0"/>
            </a:br>
            <a:r>
              <a:rPr lang="en-GB" sz="1600" dirty="0" smtClean="0"/>
              <a:t>HR 0.66</a:t>
            </a:r>
            <a:r>
              <a:rPr lang="en-GB" sz="1600" dirty="0"/>
              <a:t>, 95% </a:t>
            </a:r>
            <a:r>
              <a:rPr lang="en-GB" sz="1600" dirty="0" smtClean="0"/>
              <a:t>CI: 0.51, 0.85</a:t>
            </a:r>
            <a:r>
              <a:rPr lang="en-GB" sz="1600" dirty="0"/>
              <a:t>; </a:t>
            </a:r>
            <a:r>
              <a:rPr lang="en-GB" sz="1600" dirty="0" smtClean="0"/>
              <a:t>p=0.0015)</a:t>
            </a:r>
            <a:endParaRPr lang="en-GB" sz="1600" dirty="0"/>
          </a:p>
          <a:p>
            <a:pPr marL="563562" lvl="2" indent="0">
              <a:buNone/>
            </a:pPr>
            <a:endParaRPr lang="en-GB" sz="1400" dirty="0" smtClean="0"/>
          </a:p>
        </p:txBody>
      </p:sp>
      <p:sp>
        <p:nvSpPr>
          <p:cNvPr id="5122" name="Rectangle 2"/>
          <p:cNvSpPr>
            <a:spLocks noGrp="1" noChangeArrowheads="1"/>
          </p:cNvSpPr>
          <p:nvPr>
            <p:ph type="title"/>
          </p:nvPr>
        </p:nvSpPr>
        <p:spPr/>
        <p:txBody>
          <a:bodyPr/>
          <a:lstStyle/>
          <a:p>
            <a:r>
              <a:rPr lang="en-GB" sz="1800" dirty="0">
                <a:solidFill>
                  <a:srgbClr val="043882"/>
                </a:solidFill>
              </a:rPr>
              <a:t>O-0007: </a:t>
            </a:r>
            <a:r>
              <a:rPr lang="en-NZ" sz="1800" dirty="0">
                <a:solidFill>
                  <a:srgbClr val="043882"/>
                </a:solidFill>
              </a:rPr>
              <a:t>Adjuvant capecitabine and oxaliplatin (XELOX) for gastric cancer after D2 </a:t>
            </a:r>
            <a:r>
              <a:rPr lang="en-NZ" sz="1800" dirty="0" err="1">
                <a:solidFill>
                  <a:srgbClr val="043882"/>
                </a:solidFill>
              </a:rPr>
              <a:t>gastrectomy</a:t>
            </a:r>
            <a:r>
              <a:rPr lang="en-NZ" sz="1800" dirty="0">
                <a:solidFill>
                  <a:srgbClr val="043882"/>
                </a:solidFill>
              </a:rPr>
              <a:t>: final results from the CLASSIC trial </a:t>
            </a:r>
            <a:r>
              <a:rPr lang="en-NZ" sz="1800" dirty="0" smtClean="0">
                <a:solidFill>
                  <a:srgbClr val="043882"/>
                </a:solidFill>
              </a:rPr>
              <a:t>– </a:t>
            </a:r>
            <a:r>
              <a:rPr lang="en-NZ" sz="1800" i="1" dirty="0">
                <a:solidFill>
                  <a:srgbClr val="043882"/>
                </a:solidFill>
              </a:rPr>
              <a:t>Noh SH et al</a:t>
            </a:r>
            <a:endParaRPr lang="en-GB" sz="2000" dirty="0"/>
          </a:p>
        </p:txBody>
      </p:sp>
      <p:grpSp>
        <p:nvGrpSpPr>
          <p:cNvPr id="95" name="Group 94"/>
          <p:cNvGrpSpPr/>
          <p:nvPr/>
        </p:nvGrpSpPr>
        <p:grpSpPr>
          <a:xfrm>
            <a:off x="3573047" y="3121804"/>
            <a:ext cx="2835910" cy="3117901"/>
            <a:chOff x="2426970" y="1834896"/>
            <a:chExt cx="3973830" cy="4315968"/>
          </a:xfrm>
        </p:grpSpPr>
        <p:cxnSp>
          <p:nvCxnSpPr>
            <p:cNvPr id="109" name="Straight Connector 108"/>
            <p:cNvCxnSpPr/>
            <p:nvPr/>
          </p:nvCxnSpPr>
          <p:spPr>
            <a:xfrm>
              <a:off x="4852035" y="5762625"/>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766310" y="5565457"/>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872990" y="6006465"/>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870960" y="6006465"/>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070860" y="6006465"/>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267450" y="6006465"/>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193155" y="495395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697855" y="4357687"/>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106035" y="394430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126355" y="334994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71110" y="316325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347335" y="236696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620895" y="197580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636135" y="2567940"/>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523615" y="2567940"/>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609975" y="197580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799715" y="236696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600575" y="2966720"/>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764155" y="2966720"/>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564890" y="316325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028315" y="334994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697730" y="3771900"/>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478530" y="3771900"/>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267710" y="394557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280410" y="4565015"/>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67860" y="4565015"/>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774440" y="435705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613275" y="516731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554095" y="516731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399790" y="5565457"/>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366770" y="576167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642870" y="4956492"/>
              <a:ext cx="0" cy="99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878705" y="1834896"/>
              <a:ext cx="0" cy="43159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609975" y="2017711"/>
              <a:ext cx="101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4088130" y="1982469"/>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50" name="Straight Connector 149"/>
            <p:cNvCxnSpPr/>
            <p:nvPr/>
          </p:nvCxnSpPr>
          <p:spPr>
            <a:xfrm>
              <a:off x="2799715" y="2416492"/>
              <a:ext cx="2547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523615" y="2616517"/>
              <a:ext cx="1112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764155" y="3016250"/>
              <a:ext cx="1836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564890" y="3212782"/>
              <a:ext cx="1507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028315" y="3397567"/>
              <a:ext cx="2098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3482975" y="3818890"/>
              <a:ext cx="1214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267710" y="3996372"/>
              <a:ext cx="183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282632" y="4618672"/>
              <a:ext cx="1185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778567" y="4404042"/>
              <a:ext cx="1919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642870" y="5003482"/>
              <a:ext cx="35502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552983" y="5216842"/>
              <a:ext cx="1060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369389" y="5809615"/>
              <a:ext cx="14826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401218" y="5614987"/>
              <a:ext cx="13650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426970" y="6002020"/>
              <a:ext cx="39738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4074795" y="5775960"/>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7" name="Oval 106"/>
            <p:cNvSpPr/>
            <p:nvPr/>
          </p:nvSpPr>
          <p:spPr>
            <a:xfrm>
              <a:off x="4044315" y="5579745"/>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6" name="Oval 105"/>
            <p:cNvSpPr/>
            <p:nvPr/>
          </p:nvSpPr>
          <p:spPr>
            <a:xfrm>
              <a:off x="4038600" y="5181600"/>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5" name="Oval 104"/>
            <p:cNvSpPr/>
            <p:nvPr/>
          </p:nvSpPr>
          <p:spPr>
            <a:xfrm>
              <a:off x="4385310" y="4966335"/>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4" name="Oval 103"/>
            <p:cNvSpPr/>
            <p:nvPr/>
          </p:nvSpPr>
          <p:spPr>
            <a:xfrm>
              <a:off x="3850005" y="4583430"/>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3" name="Oval 102"/>
            <p:cNvSpPr/>
            <p:nvPr/>
          </p:nvSpPr>
          <p:spPr>
            <a:xfrm>
              <a:off x="4690110" y="4371975"/>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2" name="Oval 101"/>
            <p:cNvSpPr/>
            <p:nvPr/>
          </p:nvSpPr>
          <p:spPr>
            <a:xfrm>
              <a:off x="4156710" y="3958590"/>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1" name="Oval 100"/>
            <p:cNvSpPr/>
            <p:nvPr/>
          </p:nvSpPr>
          <p:spPr>
            <a:xfrm>
              <a:off x="4051935" y="3779520"/>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0" name="Oval 99"/>
            <p:cNvSpPr/>
            <p:nvPr/>
          </p:nvSpPr>
          <p:spPr>
            <a:xfrm>
              <a:off x="4034790" y="3362325"/>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9" name="Oval 98"/>
            <p:cNvSpPr/>
            <p:nvPr/>
          </p:nvSpPr>
          <p:spPr>
            <a:xfrm>
              <a:off x="4290060" y="3175635"/>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3" name="Oval 132"/>
            <p:cNvSpPr/>
            <p:nvPr/>
          </p:nvSpPr>
          <p:spPr>
            <a:xfrm>
              <a:off x="3630930" y="2983865"/>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8" name="Oval 97"/>
            <p:cNvSpPr/>
            <p:nvPr/>
          </p:nvSpPr>
          <p:spPr>
            <a:xfrm>
              <a:off x="4034790" y="2581275"/>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7" name="Oval 96"/>
            <p:cNvSpPr/>
            <p:nvPr/>
          </p:nvSpPr>
          <p:spPr>
            <a:xfrm>
              <a:off x="4030980" y="2381250"/>
              <a:ext cx="80010" cy="7048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165" name="Text Box 9"/>
          <p:cNvSpPr txBox="1">
            <a:spLocks noChangeArrowheads="1"/>
          </p:cNvSpPr>
          <p:nvPr/>
        </p:nvSpPr>
        <p:spPr bwMode="auto">
          <a:xfrm>
            <a:off x="3197204" y="3164138"/>
            <a:ext cx="2132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300" b="1" dirty="0" smtClean="0"/>
              <a:t>All</a:t>
            </a:r>
            <a:endParaRPr lang="en-GB" sz="1300" b="1" dirty="0"/>
          </a:p>
        </p:txBody>
      </p:sp>
      <p:sp>
        <p:nvSpPr>
          <p:cNvPr id="166" name="Text Box 9"/>
          <p:cNvSpPr txBox="1">
            <a:spLocks noChangeArrowheads="1"/>
          </p:cNvSpPr>
          <p:nvPr/>
        </p:nvSpPr>
        <p:spPr bwMode="auto">
          <a:xfrm>
            <a:off x="2351460" y="3440856"/>
            <a:ext cx="100264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300" dirty="0" smtClean="0"/>
              <a:t>China/Taiwan</a:t>
            </a:r>
            <a:endParaRPr lang="en-GB" sz="1300" dirty="0"/>
          </a:p>
        </p:txBody>
      </p:sp>
      <p:sp>
        <p:nvSpPr>
          <p:cNvPr id="167" name="Text Box 9"/>
          <p:cNvSpPr txBox="1">
            <a:spLocks noChangeArrowheads="1"/>
          </p:cNvSpPr>
          <p:nvPr/>
        </p:nvSpPr>
        <p:spPr bwMode="auto">
          <a:xfrm>
            <a:off x="2362040" y="3597712"/>
            <a:ext cx="993862"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300" b="1" dirty="0" smtClean="0"/>
              <a:t>South Korea</a:t>
            </a:r>
            <a:endParaRPr lang="en-GB" sz="1300" b="1" dirty="0"/>
          </a:p>
        </p:txBody>
      </p:sp>
      <p:sp>
        <p:nvSpPr>
          <p:cNvPr id="168" name="Text Box 9"/>
          <p:cNvSpPr txBox="1">
            <a:spLocks noChangeArrowheads="1"/>
          </p:cNvSpPr>
          <p:nvPr/>
        </p:nvSpPr>
        <p:spPr bwMode="auto">
          <a:xfrm>
            <a:off x="2831719" y="3882715"/>
            <a:ext cx="59471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b="1" dirty="0" smtClean="0"/>
              <a:t>Stage II</a:t>
            </a:r>
            <a:endParaRPr lang="en-GB" sz="1300" b="1" dirty="0"/>
          </a:p>
        </p:txBody>
      </p:sp>
      <p:sp>
        <p:nvSpPr>
          <p:cNvPr id="169" name="Text Box 9"/>
          <p:cNvSpPr txBox="1">
            <a:spLocks noChangeArrowheads="1"/>
          </p:cNvSpPr>
          <p:nvPr/>
        </p:nvSpPr>
        <p:spPr bwMode="auto">
          <a:xfrm>
            <a:off x="2693861" y="4011855"/>
            <a:ext cx="73257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dirty="0" smtClean="0"/>
              <a:t>Stage IIIA</a:t>
            </a:r>
            <a:endParaRPr lang="en-GB" sz="1300" dirty="0"/>
          </a:p>
        </p:txBody>
      </p:sp>
      <p:sp>
        <p:nvSpPr>
          <p:cNvPr id="170" name="Text Box 9"/>
          <p:cNvSpPr txBox="1">
            <a:spLocks noChangeArrowheads="1"/>
          </p:cNvSpPr>
          <p:nvPr/>
        </p:nvSpPr>
        <p:spPr bwMode="auto">
          <a:xfrm>
            <a:off x="2693861" y="4167471"/>
            <a:ext cx="73257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dirty="0" smtClean="0"/>
              <a:t>Stage IIIB</a:t>
            </a:r>
            <a:endParaRPr lang="en-GB" sz="1300" dirty="0"/>
          </a:p>
        </p:txBody>
      </p:sp>
      <p:sp>
        <p:nvSpPr>
          <p:cNvPr id="171" name="Text Box 9"/>
          <p:cNvSpPr txBox="1">
            <a:spLocks noChangeArrowheads="1"/>
          </p:cNvSpPr>
          <p:nvPr/>
        </p:nvSpPr>
        <p:spPr bwMode="auto">
          <a:xfrm>
            <a:off x="2660199" y="4447506"/>
            <a:ext cx="76623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b="1" dirty="0" smtClean="0"/>
              <a:t>&lt;65 years</a:t>
            </a:r>
            <a:endParaRPr lang="en-GB" sz="1300" b="1" dirty="0"/>
          </a:p>
        </p:txBody>
      </p:sp>
      <p:sp>
        <p:nvSpPr>
          <p:cNvPr id="172" name="Text Box 9"/>
          <p:cNvSpPr txBox="1">
            <a:spLocks noChangeArrowheads="1"/>
          </p:cNvSpPr>
          <p:nvPr/>
        </p:nvSpPr>
        <p:spPr bwMode="auto">
          <a:xfrm>
            <a:off x="2693861" y="4602176"/>
            <a:ext cx="73257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dirty="0" smtClean="0"/>
              <a:t>≥65 years</a:t>
            </a:r>
            <a:endParaRPr lang="en-GB" sz="1300" dirty="0"/>
          </a:p>
        </p:txBody>
      </p:sp>
      <p:sp>
        <p:nvSpPr>
          <p:cNvPr id="173" name="Text Box 9"/>
          <p:cNvSpPr txBox="1">
            <a:spLocks noChangeArrowheads="1"/>
          </p:cNvSpPr>
          <p:nvPr/>
        </p:nvSpPr>
        <p:spPr bwMode="auto">
          <a:xfrm>
            <a:off x="2868589" y="4899622"/>
            <a:ext cx="55784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dirty="0" smtClean="0"/>
              <a:t>Female</a:t>
            </a:r>
            <a:endParaRPr lang="en-GB" sz="1300" dirty="0"/>
          </a:p>
        </p:txBody>
      </p:sp>
      <p:sp>
        <p:nvSpPr>
          <p:cNvPr id="174" name="Text Box 9"/>
          <p:cNvSpPr txBox="1">
            <a:spLocks noChangeArrowheads="1"/>
          </p:cNvSpPr>
          <p:nvPr/>
        </p:nvSpPr>
        <p:spPr bwMode="auto">
          <a:xfrm>
            <a:off x="3054537" y="5044579"/>
            <a:ext cx="37189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b="1" dirty="0" smtClean="0"/>
              <a:t>Male</a:t>
            </a:r>
            <a:endParaRPr lang="en-GB" sz="1300" b="1" dirty="0"/>
          </a:p>
        </p:txBody>
      </p:sp>
      <p:sp>
        <p:nvSpPr>
          <p:cNvPr id="175" name="Text Box 9"/>
          <p:cNvSpPr txBox="1">
            <a:spLocks noChangeArrowheads="1"/>
          </p:cNvSpPr>
          <p:nvPr/>
        </p:nvSpPr>
        <p:spPr bwMode="auto">
          <a:xfrm>
            <a:off x="3213234" y="5331519"/>
            <a:ext cx="2132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dirty="0" smtClean="0"/>
              <a:t>N0</a:t>
            </a:r>
            <a:endParaRPr lang="en-GB" sz="1300" dirty="0"/>
          </a:p>
        </p:txBody>
      </p:sp>
      <p:sp>
        <p:nvSpPr>
          <p:cNvPr id="176" name="Text Box 9"/>
          <p:cNvSpPr txBox="1">
            <a:spLocks noChangeArrowheads="1"/>
          </p:cNvSpPr>
          <p:nvPr/>
        </p:nvSpPr>
        <p:spPr bwMode="auto">
          <a:xfrm>
            <a:off x="3073773" y="5491716"/>
            <a:ext cx="35266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b="1" dirty="0" smtClean="0"/>
              <a:t>N1/2</a:t>
            </a:r>
            <a:endParaRPr lang="en-GB" sz="1300" b="1" dirty="0"/>
          </a:p>
        </p:txBody>
      </p:sp>
      <p:sp>
        <p:nvSpPr>
          <p:cNvPr id="177" name="Text Box 9"/>
          <p:cNvSpPr txBox="1">
            <a:spLocks noChangeArrowheads="1"/>
          </p:cNvSpPr>
          <p:nvPr/>
        </p:nvSpPr>
        <p:spPr bwMode="auto">
          <a:xfrm>
            <a:off x="2919885" y="5760281"/>
            <a:ext cx="50654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dirty="0" smtClean="0"/>
              <a:t>&lt;57 kg</a:t>
            </a:r>
            <a:endParaRPr lang="en-GB" sz="1300" dirty="0"/>
          </a:p>
        </p:txBody>
      </p:sp>
      <p:sp>
        <p:nvSpPr>
          <p:cNvPr id="178" name="Text Box 9"/>
          <p:cNvSpPr txBox="1">
            <a:spLocks noChangeArrowheads="1"/>
          </p:cNvSpPr>
          <p:nvPr/>
        </p:nvSpPr>
        <p:spPr bwMode="auto">
          <a:xfrm>
            <a:off x="2926297" y="5913316"/>
            <a:ext cx="50013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300" dirty="0" smtClean="0"/>
              <a:t>≥57 kg</a:t>
            </a:r>
            <a:endParaRPr lang="en-GB" sz="1300" dirty="0"/>
          </a:p>
        </p:txBody>
      </p:sp>
      <p:sp>
        <p:nvSpPr>
          <p:cNvPr id="179" name="Text Box 9"/>
          <p:cNvSpPr txBox="1">
            <a:spLocks noChangeArrowheads="1"/>
          </p:cNvSpPr>
          <p:nvPr/>
        </p:nvSpPr>
        <p:spPr bwMode="auto">
          <a:xfrm>
            <a:off x="1207050" y="5747432"/>
            <a:ext cx="10611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400" dirty="0" smtClean="0"/>
              <a:t>Weight group</a:t>
            </a:r>
            <a:endParaRPr lang="en-GB" sz="1400" dirty="0"/>
          </a:p>
        </p:txBody>
      </p:sp>
      <p:sp>
        <p:nvSpPr>
          <p:cNvPr id="180" name="Text Box 9"/>
          <p:cNvSpPr txBox="1">
            <a:spLocks noChangeArrowheads="1"/>
          </p:cNvSpPr>
          <p:nvPr/>
        </p:nvSpPr>
        <p:spPr bwMode="auto">
          <a:xfrm>
            <a:off x="1207050" y="5316603"/>
            <a:ext cx="9954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400" dirty="0" smtClean="0"/>
              <a:t>Nodal status</a:t>
            </a:r>
            <a:endParaRPr lang="en-GB" sz="1400" dirty="0"/>
          </a:p>
        </p:txBody>
      </p:sp>
      <p:sp>
        <p:nvSpPr>
          <p:cNvPr id="181" name="Text Box 9"/>
          <p:cNvSpPr txBox="1">
            <a:spLocks noChangeArrowheads="1"/>
          </p:cNvSpPr>
          <p:nvPr/>
        </p:nvSpPr>
        <p:spPr bwMode="auto">
          <a:xfrm>
            <a:off x="1207050" y="4892648"/>
            <a:ext cx="3093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400" dirty="0" smtClean="0"/>
              <a:t>Sex</a:t>
            </a:r>
            <a:endParaRPr lang="en-GB" sz="1400" dirty="0"/>
          </a:p>
        </p:txBody>
      </p:sp>
      <p:sp>
        <p:nvSpPr>
          <p:cNvPr id="182" name="Text Box 9"/>
          <p:cNvSpPr txBox="1">
            <a:spLocks noChangeArrowheads="1"/>
          </p:cNvSpPr>
          <p:nvPr/>
        </p:nvSpPr>
        <p:spPr bwMode="auto">
          <a:xfrm>
            <a:off x="1207050" y="4444869"/>
            <a:ext cx="82554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400" dirty="0" smtClean="0"/>
              <a:t>Age group</a:t>
            </a:r>
            <a:endParaRPr lang="en-GB" sz="1400" dirty="0"/>
          </a:p>
        </p:txBody>
      </p:sp>
      <p:sp>
        <p:nvSpPr>
          <p:cNvPr id="183" name="Text Box 9"/>
          <p:cNvSpPr txBox="1">
            <a:spLocks noChangeArrowheads="1"/>
          </p:cNvSpPr>
          <p:nvPr/>
        </p:nvSpPr>
        <p:spPr bwMode="auto">
          <a:xfrm>
            <a:off x="1207050" y="3866910"/>
            <a:ext cx="133369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400" dirty="0" smtClean="0"/>
              <a:t>Stage of disease</a:t>
            </a:r>
            <a:endParaRPr lang="en-GB" sz="1400" dirty="0"/>
          </a:p>
        </p:txBody>
      </p:sp>
      <p:sp>
        <p:nvSpPr>
          <p:cNvPr id="184" name="Text Box 9"/>
          <p:cNvSpPr txBox="1">
            <a:spLocks noChangeArrowheads="1"/>
          </p:cNvSpPr>
          <p:nvPr/>
        </p:nvSpPr>
        <p:spPr bwMode="auto">
          <a:xfrm>
            <a:off x="1207050" y="3421948"/>
            <a:ext cx="6267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400" dirty="0" smtClean="0"/>
              <a:t>Country</a:t>
            </a:r>
            <a:endParaRPr lang="en-GB" sz="1400" dirty="0"/>
          </a:p>
        </p:txBody>
      </p:sp>
      <p:sp>
        <p:nvSpPr>
          <p:cNvPr id="185" name="Text Box 9"/>
          <p:cNvSpPr txBox="1">
            <a:spLocks noChangeArrowheads="1"/>
          </p:cNvSpPr>
          <p:nvPr/>
        </p:nvSpPr>
        <p:spPr bwMode="auto">
          <a:xfrm>
            <a:off x="3918538" y="6197719"/>
            <a:ext cx="187552"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050" dirty="0" smtClean="0"/>
              <a:t>0.4</a:t>
            </a:r>
            <a:endParaRPr lang="en-GB" sz="1050" dirty="0"/>
          </a:p>
        </p:txBody>
      </p:sp>
      <p:sp>
        <p:nvSpPr>
          <p:cNvPr id="186" name="Text Box 9"/>
          <p:cNvSpPr txBox="1">
            <a:spLocks noChangeArrowheads="1"/>
          </p:cNvSpPr>
          <p:nvPr/>
        </p:nvSpPr>
        <p:spPr bwMode="auto">
          <a:xfrm>
            <a:off x="4488128" y="6197719"/>
            <a:ext cx="187552"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050" dirty="0" smtClean="0"/>
              <a:t>0.6</a:t>
            </a:r>
            <a:endParaRPr lang="en-GB" sz="1050" dirty="0"/>
          </a:p>
        </p:txBody>
      </p:sp>
      <p:sp>
        <p:nvSpPr>
          <p:cNvPr id="187" name="Text Box 9"/>
          <p:cNvSpPr txBox="1">
            <a:spLocks noChangeArrowheads="1"/>
          </p:cNvSpPr>
          <p:nvPr/>
        </p:nvSpPr>
        <p:spPr bwMode="auto">
          <a:xfrm>
            <a:off x="5211328" y="6197719"/>
            <a:ext cx="187552"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050" dirty="0" smtClean="0"/>
              <a:t>1.0</a:t>
            </a:r>
            <a:endParaRPr lang="en-GB" sz="1050" dirty="0"/>
          </a:p>
        </p:txBody>
      </p:sp>
      <p:sp>
        <p:nvSpPr>
          <p:cNvPr id="188" name="Text Box 9"/>
          <p:cNvSpPr txBox="1">
            <a:spLocks noChangeArrowheads="1"/>
          </p:cNvSpPr>
          <p:nvPr/>
        </p:nvSpPr>
        <p:spPr bwMode="auto">
          <a:xfrm>
            <a:off x="6198375" y="6193909"/>
            <a:ext cx="187552"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050" dirty="0"/>
              <a:t>2</a:t>
            </a:r>
            <a:r>
              <a:rPr lang="en-NZ" sz="1050" dirty="0" smtClean="0"/>
              <a:t>.0</a:t>
            </a:r>
            <a:endParaRPr lang="en-GB" sz="1050" dirty="0"/>
          </a:p>
        </p:txBody>
      </p:sp>
      <p:sp>
        <p:nvSpPr>
          <p:cNvPr id="189" name="Text Box 9"/>
          <p:cNvSpPr txBox="1">
            <a:spLocks noChangeArrowheads="1"/>
          </p:cNvSpPr>
          <p:nvPr/>
        </p:nvSpPr>
        <p:spPr bwMode="auto">
          <a:xfrm>
            <a:off x="6329355" y="5909655"/>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527</a:t>
            </a:r>
            <a:endParaRPr lang="en-GB" sz="1100" dirty="0"/>
          </a:p>
        </p:txBody>
      </p:sp>
      <p:sp>
        <p:nvSpPr>
          <p:cNvPr id="190" name="Text Box 9"/>
          <p:cNvSpPr txBox="1">
            <a:spLocks noChangeArrowheads="1"/>
          </p:cNvSpPr>
          <p:nvPr/>
        </p:nvSpPr>
        <p:spPr bwMode="auto">
          <a:xfrm>
            <a:off x="6329355" y="5779921"/>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508</a:t>
            </a:r>
            <a:endParaRPr lang="en-GB" sz="1100" dirty="0"/>
          </a:p>
        </p:txBody>
      </p:sp>
      <p:sp>
        <p:nvSpPr>
          <p:cNvPr id="191" name="Text Box 9"/>
          <p:cNvSpPr txBox="1">
            <a:spLocks noChangeArrowheads="1"/>
          </p:cNvSpPr>
          <p:nvPr/>
        </p:nvSpPr>
        <p:spPr bwMode="auto">
          <a:xfrm>
            <a:off x="6329355" y="5499337"/>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932</a:t>
            </a:r>
            <a:endParaRPr lang="en-GB" sz="1100" dirty="0"/>
          </a:p>
        </p:txBody>
      </p:sp>
      <p:sp>
        <p:nvSpPr>
          <p:cNvPr id="192" name="Text Box 9"/>
          <p:cNvSpPr txBox="1">
            <a:spLocks noChangeArrowheads="1"/>
          </p:cNvSpPr>
          <p:nvPr/>
        </p:nvSpPr>
        <p:spPr bwMode="auto">
          <a:xfrm>
            <a:off x="6329355" y="5320238"/>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103</a:t>
            </a:r>
            <a:endParaRPr lang="en-GB" sz="1100" dirty="0"/>
          </a:p>
        </p:txBody>
      </p:sp>
      <p:sp>
        <p:nvSpPr>
          <p:cNvPr id="193" name="Text Box 9"/>
          <p:cNvSpPr txBox="1">
            <a:spLocks noChangeArrowheads="1"/>
          </p:cNvSpPr>
          <p:nvPr/>
        </p:nvSpPr>
        <p:spPr bwMode="auto">
          <a:xfrm>
            <a:off x="6329355" y="5052045"/>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731</a:t>
            </a:r>
            <a:endParaRPr lang="en-GB" sz="1100" dirty="0"/>
          </a:p>
        </p:txBody>
      </p:sp>
      <p:sp>
        <p:nvSpPr>
          <p:cNvPr id="194" name="Text Box 9"/>
          <p:cNvSpPr txBox="1">
            <a:spLocks noChangeArrowheads="1"/>
          </p:cNvSpPr>
          <p:nvPr/>
        </p:nvSpPr>
        <p:spPr bwMode="auto">
          <a:xfrm>
            <a:off x="6329355" y="4902695"/>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304</a:t>
            </a:r>
            <a:endParaRPr lang="en-GB" sz="1100" dirty="0"/>
          </a:p>
        </p:txBody>
      </p:sp>
      <p:sp>
        <p:nvSpPr>
          <p:cNvPr id="195" name="Text Box 9"/>
          <p:cNvSpPr txBox="1">
            <a:spLocks noChangeArrowheads="1"/>
          </p:cNvSpPr>
          <p:nvPr/>
        </p:nvSpPr>
        <p:spPr bwMode="auto">
          <a:xfrm>
            <a:off x="6329355" y="4598066"/>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269</a:t>
            </a:r>
            <a:endParaRPr lang="en-GB" sz="1100" dirty="0"/>
          </a:p>
        </p:txBody>
      </p:sp>
      <p:sp>
        <p:nvSpPr>
          <p:cNvPr id="196" name="Text Box 9"/>
          <p:cNvSpPr txBox="1">
            <a:spLocks noChangeArrowheads="1"/>
          </p:cNvSpPr>
          <p:nvPr/>
        </p:nvSpPr>
        <p:spPr bwMode="auto">
          <a:xfrm>
            <a:off x="6329355" y="4468495"/>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766</a:t>
            </a:r>
            <a:endParaRPr lang="en-GB" sz="1100" dirty="0"/>
          </a:p>
        </p:txBody>
      </p:sp>
      <p:sp>
        <p:nvSpPr>
          <p:cNvPr id="197" name="Text Box 9"/>
          <p:cNvSpPr txBox="1">
            <a:spLocks noChangeArrowheads="1"/>
          </p:cNvSpPr>
          <p:nvPr/>
        </p:nvSpPr>
        <p:spPr bwMode="auto">
          <a:xfrm>
            <a:off x="6329355" y="4166985"/>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smtClean="0"/>
              <a:t>143</a:t>
            </a:r>
            <a:endParaRPr lang="en-GB" sz="1100" dirty="0"/>
          </a:p>
        </p:txBody>
      </p:sp>
      <p:sp>
        <p:nvSpPr>
          <p:cNvPr id="198" name="Text Box 9"/>
          <p:cNvSpPr txBox="1">
            <a:spLocks noChangeArrowheads="1"/>
          </p:cNvSpPr>
          <p:nvPr/>
        </p:nvSpPr>
        <p:spPr bwMode="auto">
          <a:xfrm>
            <a:off x="6329355" y="4039093"/>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377</a:t>
            </a:r>
            <a:endParaRPr lang="en-GB" sz="1100" dirty="0"/>
          </a:p>
        </p:txBody>
      </p:sp>
      <p:sp>
        <p:nvSpPr>
          <p:cNvPr id="199" name="Text Box 9"/>
          <p:cNvSpPr txBox="1">
            <a:spLocks noChangeArrowheads="1"/>
          </p:cNvSpPr>
          <p:nvPr/>
        </p:nvSpPr>
        <p:spPr bwMode="auto">
          <a:xfrm>
            <a:off x="6329355" y="3884788"/>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515</a:t>
            </a:r>
            <a:endParaRPr lang="en-GB" sz="1100" dirty="0"/>
          </a:p>
        </p:txBody>
      </p:sp>
      <p:sp>
        <p:nvSpPr>
          <p:cNvPr id="200" name="Text Box 9"/>
          <p:cNvSpPr txBox="1">
            <a:spLocks noChangeArrowheads="1"/>
          </p:cNvSpPr>
          <p:nvPr/>
        </p:nvSpPr>
        <p:spPr bwMode="auto">
          <a:xfrm>
            <a:off x="6329355" y="3602099"/>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910</a:t>
            </a:r>
            <a:endParaRPr lang="en-GB" sz="1100" dirty="0"/>
          </a:p>
        </p:txBody>
      </p:sp>
      <p:sp>
        <p:nvSpPr>
          <p:cNvPr id="201" name="Text Box 9"/>
          <p:cNvSpPr txBox="1">
            <a:spLocks noChangeArrowheads="1"/>
          </p:cNvSpPr>
          <p:nvPr/>
        </p:nvSpPr>
        <p:spPr bwMode="auto">
          <a:xfrm>
            <a:off x="6329355" y="3446376"/>
            <a:ext cx="23564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125</a:t>
            </a:r>
            <a:endParaRPr lang="en-GB" sz="1100" dirty="0"/>
          </a:p>
        </p:txBody>
      </p:sp>
      <p:sp>
        <p:nvSpPr>
          <p:cNvPr id="202" name="Text Box 9"/>
          <p:cNvSpPr txBox="1">
            <a:spLocks noChangeArrowheads="1"/>
          </p:cNvSpPr>
          <p:nvPr/>
        </p:nvSpPr>
        <p:spPr bwMode="auto">
          <a:xfrm>
            <a:off x="6250808" y="3158721"/>
            <a:ext cx="31418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1035</a:t>
            </a:r>
            <a:endParaRPr lang="en-GB" sz="1100" dirty="0"/>
          </a:p>
        </p:txBody>
      </p:sp>
      <p:sp>
        <p:nvSpPr>
          <p:cNvPr id="203" name="Text Box 9"/>
          <p:cNvSpPr txBox="1">
            <a:spLocks noChangeArrowheads="1"/>
          </p:cNvSpPr>
          <p:nvPr/>
        </p:nvSpPr>
        <p:spPr bwMode="auto">
          <a:xfrm>
            <a:off x="6419393" y="2962052"/>
            <a:ext cx="78548"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100" dirty="0" smtClean="0"/>
              <a:t>n</a:t>
            </a:r>
            <a:endParaRPr lang="en-GB" sz="1100" dirty="0"/>
          </a:p>
        </p:txBody>
      </p:sp>
      <p:sp>
        <p:nvSpPr>
          <p:cNvPr id="215" name="Text Box 9"/>
          <p:cNvSpPr txBox="1">
            <a:spLocks noChangeArrowheads="1"/>
          </p:cNvSpPr>
          <p:nvPr/>
        </p:nvSpPr>
        <p:spPr bwMode="auto">
          <a:xfrm>
            <a:off x="6971061" y="3602099"/>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b="1" dirty="0" smtClean="0"/>
              <a:t>0.67 </a:t>
            </a:r>
            <a:r>
              <a:rPr lang="en-NZ" sz="1100" b="1" dirty="0"/>
              <a:t>(</a:t>
            </a:r>
            <a:r>
              <a:rPr lang="en-NZ" sz="1100" b="1" dirty="0" smtClean="0"/>
              <a:t>0.51, 0.88)</a:t>
            </a:r>
            <a:endParaRPr lang="en-GB" sz="1100" b="1" dirty="0"/>
          </a:p>
        </p:txBody>
      </p:sp>
      <p:sp>
        <p:nvSpPr>
          <p:cNvPr id="216" name="Text Box 9"/>
          <p:cNvSpPr txBox="1">
            <a:spLocks noChangeArrowheads="1"/>
          </p:cNvSpPr>
          <p:nvPr/>
        </p:nvSpPr>
        <p:spPr bwMode="auto">
          <a:xfrm>
            <a:off x="6971061" y="3446376"/>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dirty="0" smtClean="0"/>
              <a:t>0.66 (0.35, 1.27)</a:t>
            </a:r>
            <a:endParaRPr lang="en-GB" sz="1100" dirty="0"/>
          </a:p>
        </p:txBody>
      </p:sp>
      <p:sp>
        <p:nvSpPr>
          <p:cNvPr id="218" name="Text Box 9"/>
          <p:cNvSpPr txBox="1">
            <a:spLocks noChangeArrowheads="1"/>
          </p:cNvSpPr>
          <p:nvPr/>
        </p:nvSpPr>
        <p:spPr bwMode="auto">
          <a:xfrm>
            <a:off x="7004724" y="2812835"/>
            <a:ext cx="1605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NZ" sz="1100" dirty="0" smtClean="0"/>
              <a:t>Estimate (lower &amp; </a:t>
            </a:r>
            <a:br>
              <a:rPr lang="en-NZ" sz="1100" dirty="0" smtClean="0"/>
            </a:br>
            <a:r>
              <a:rPr lang="en-NZ" sz="1100" dirty="0" smtClean="0"/>
              <a:t>upper confidence limit)</a:t>
            </a:r>
            <a:endParaRPr lang="en-GB" sz="1100" dirty="0"/>
          </a:p>
        </p:txBody>
      </p:sp>
      <p:sp>
        <p:nvSpPr>
          <p:cNvPr id="219" name="Text Box 9"/>
          <p:cNvSpPr txBox="1">
            <a:spLocks noChangeArrowheads="1"/>
          </p:cNvSpPr>
          <p:nvPr/>
        </p:nvSpPr>
        <p:spPr bwMode="auto">
          <a:xfrm>
            <a:off x="6971061" y="3889312"/>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b="1" dirty="0" smtClean="0"/>
              <a:t>0.54 </a:t>
            </a:r>
            <a:r>
              <a:rPr lang="en-NZ" sz="1100" b="1" dirty="0"/>
              <a:t>(</a:t>
            </a:r>
            <a:r>
              <a:rPr lang="en-NZ" sz="1100" b="1" dirty="0" smtClean="0"/>
              <a:t>0.34, 0.87)</a:t>
            </a:r>
            <a:endParaRPr lang="en-GB" sz="1100" b="1" dirty="0"/>
          </a:p>
        </p:txBody>
      </p:sp>
      <p:sp>
        <p:nvSpPr>
          <p:cNvPr id="220" name="Text Box 9"/>
          <p:cNvSpPr txBox="1">
            <a:spLocks noChangeArrowheads="1"/>
          </p:cNvSpPr>
          <p:nvPr/>
        </p:nvSpPr>
        <p:spPr bwMode="auto">
          <a:xfrm>
            <a:off x="6971061" y="4033121"/>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dirty="0" smtClean="0"/>
              <a:t>0.75 </a:t>
            </a:r>
            <a:r>
              <a:rPr lang="en-NZ" sz="1100" dirty="0"/>
              <a:t>(</a:t>
            </a:r>
            <a:r>
              <a:rPr lang="en-NZ" sz="1100" dirty="0" smtClean="0"/>
              <a:t>0.52, 1.10)</a:t>
            </a:r>
            <a:endParaRPr lang="en-GB" sz="1100" dirty="0"/>
          </a:p>
        </p:txBody>
      </p:sp>
      <p:sp>
        <p:nvSpPr>
          <p:cNvPr id="221" name="Text Box 9"/>
          <p:cNvSpPr txBox="1">
            <a:spLocks noChangeArrowheads="1"/>
          </p:cNvSpPr>
          <p:nvPr/>
        </p:nvSpPr>
        <p:spPr bwMode="auto">
          <a:xfrm>
            <a:off x="6971061" y="4166984"/>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dirty="0" smtClean="0"/>
              <a:t>0.67 </a:t>
            </a:r>
            <a:r>
              <a:rPr lang="en-NZ" sz="1100" dirty="0"/>
              <a:t>(</a:t>
            </a:r>
            <a:r>
              <a:rPr lang="en-NZ" sz="1100" dirty="0" smtClean="0"/>
              <a:t>0.39, 1.13)</a:t>
            </a:r>
            <a:endParaRPr lang="en-GB" sz="1100" dirty="0"/>
          </a:p>
        </p:txBody>
      </p:sp>
      <p:sp>
        <p:nvSpPr>
          <p:cNvPr id="222" name="Text Box 9"/>
          <p:cNvSpPr txBox="1">
            <a:spLocks noChangeArrowheads="1"/>
          </p:cNvSpPr>
          <p:nvPr/>
        </p:nvSpPr>
        <p:spPr bwMode="auto">
          <a:xfrm>
            <a:off x="6971061" y="4590260"/>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dirty="0" smtClean="0"/>
              <a:t>0.70 </a:t>
            </a:r>
            <a:r>
              <a:rPr lang="en-NZ" sz="1100" dirty="0"/>
              <a:t>(</a:t>
            </a:r>
            <a:r>
              <a:rPr lang="en-NZ" sz="1100" dirty="0" smtClean="0"/>
              <a:t>0.44, 1.12)</a:t>
            </a:r>
            <a:endParaRPr lang="en-GB" sz="1100" dirty="0"/>
          </a:p>
        </p:txBody>
      </p:sp>
      <p:sp>
        <p:nvSpPr>
          <p:cNvPr id="223" name="Text Box 9"/>
          <p:cNvSpPr txBox="1">
            <a:spLocks noChangeArrowheads="1"/>
          </p:cNvSpPr>
          <p:nvPr/>
        </p:nvSpPr>
        <p:spPr bwMode="auto">
          <a:xfrm>
            <a:off x="6971061" y="4468192"/>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b="1" dirty="0" smtClean="0"/>
              <a:t>0.67 (0.50, 0.91)</a:t>
            </a:r>
            <a:endParaRPr lang="en-GB" sz="1100" b="1" dirty="0"/>
          </a:p>
        </p:txBody>
      </p:sp>
      <p:sp>
        <p:nvSpPr>
          <p:cNvPr id="224" name="Text Box 9"/>
          <p:cNvSpPr txBox="1">
            <a:spLocks noChangeArrowheads="1"/>
          </p:cNvSpPr>
          <p:nvPr/>
        </p:nvSpPr>
        <p:spPr bwMode="auto">
          <a:xfrm>
            <a:off x="6971061" y="5053410"/>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b="1" dirty="0" smtClean="0"/>
              <a:t>0.60 </a:t>
            </a:r>
            <a:r>
              <a:rPr lang="en-NZ" sz="1100" b="1" dirty="0"/>
              <a:t>(</a:t>
            </a:r>
            <a:r>
              <a:rPr lang="en-NZ" sz="1100" b="1" dirty="0" smtClean="0"/>
              <a:t>0.45, 0.81)</a:t>
            </a:r>
            <a:endParaRPr lang="en-GB" sz="1100" b="1" dirty="0"/>
          </a:p>
        </p:txBody>
      </p:sp>
      <p:sp>
        <p:nvSpPr>
          <p:cNvPr id="225" name="Text Box 9"/>
          <p:cNvSpPr txBox="1">
            <a:spLocks noChangeArrowheads="1"/>
          </p:cNvSpPr>
          <p:nvPr/>
        </p:nvSpPr>
        <p:spPr bwMode="auto">
          <a:xfrm>
            <a:off x="6971061" y="4906577"/>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dirty="0" smtClean="0"/>
              <a:t>0.93 (0.57, 1.51)</a:t>
            </a:r>
            <a:endParaRPr lang="en-GB" sz="1100" dirty="0"/>
          </a:p>
        </p:txBody>
      </p:sp>
      <p:sp>
        <p:nvSpPr>
          <p:cNvPr id="226" name="Text Box 9"/>
          <p:cNvSpPr txBox="1">
            <a:spLocks noChangeArrowheads="1"/>
          </p:cNvSpPr>
          <p:nvPr/>
        </p:nvSpPr>
        <p:spPr bwMode="auto">
          <a:xfrm>
            <a:off x="6971061" y="5498594"/>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b="1" dirty="0" smtClean="0"/>
              <a:t>0.67 </a:t>
            </a:r>
            <a:r>
              <a:rPr lang="en-NZ" sz="1100" b="1" dirty="0"/>
              <a:t>(</a:t>
            </a:r>
            <a:r>
              <a:rPr lang="en-NZ" sz="1100" b="1" dirty="0" smtClean="0"/>
              <a:t>0.51, 0.87)</a:t>
            </a:r>
            <a:endParaRPr lang="en-GB" sz="1100" b="1" dirty="0"/>
          </a:p>
        </p:txBody>
      </p:sp>
      <p:sp>
        <p:nvSpPr>
          <p:cNvPr id="227" name="Text Box 9"/>
          <p:cNvSpPr txBox="1">
            <a:spLocks noChangeArrowheads="1"/>
          </p:cNvSpPr>
          <p:nvPr/>
        </p:nvSpPr>
        <p:spPr bwMode="auto">
          <a:xfrm>
            <a:off x="6971061" y="5332711"/>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dirty="0" smtClean="0"/>
              <a:t>0.79 (0.32, 1.95)</a:t>
            </a:r>
            <a:endParaRPr lang="en-GB" sz="1100" dirty="0"/>
          </a:p>
        </p:txBody>
      </p:sp>
      <p:sp>
        <p:nvSpPr>
          <p:cNvPr id="228" name="Text Box 9"/>
          <p:cNvSpPr txBox="1">
            <a:spLocks noChangeArrowheads="1"/>
          </p:cNvSpPr>
          <p:nvPr/>
        </p:nvSpPr>
        <p:spPr bwMode="auto">
          <a:xfrm>
            <a:off x="6971061" y="5909654"/>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dirty="0" smtClean="0"/>
              <a:t>0.68 </a:t>
            </a:r>
            <a:r>
              <a:rPr lang="en-NZ" sz="1100" dirty="0"/>
              <a:t>(</a:t>
            </a:r>
            <a:r>
              <a:rPr lang="en-NZ" sz="1100" dirty="0" smtClean="0"/>
              <a:t>0.47, 0.99)</a:t>
            </a:r>
            <a:endParaRPr lang="en-GB" sz="1100" dirty="0"/>
          </a:p>
        </p:txBody>
      </p:sp>
      <p:sp>
        <p:nvSpPr>
          <p:cNvPr id="229" name="Text Box 9"/>
          <p:cNvSpPr txBox="1">
            <a:spLocks noChangeArrowheads="1"/>
          </p:cNvSpPr>
          <p:nvPr/>
        </p:nvSpPr>
        <p:spPr bwMode="auto">
          <a:xfrm>
            <a:off x="6971061" y="5785681"/>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dirty="0" smtClean="0"/>
              <a:t>0.67 (0.47, 0.95)</a:t>
            </a:r>
            <a:endParaRPr lang="en-GB" sz="1100" dirty="0"/>
          </a:p>
        </p:txBody>
      </p:sp>
      <p:sp>
        <p:nvSpPr>
          <p:cNvPr id="230" name="Text Box 9"/>
          <p:cNvSpPr txBox="1">
            <a:spLocks noChangeArrowheads="1"/>
          </p:cNvSpPr>
          <p:nvPr/>
        </p:nvSpPr>
        <p:spPr bwMode="auto">
          <a:xfrm>
            <a:off x="6971061" y="3158123"/>
            <a:ext cx="103073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100" b="1" dirty="0" smtClean="0"/>
              <a:t>0.68 (0.53, 0.88)</a:t>
            </a:r>
            <a:endParaRPr lang="en-GB" sz="1100" b="1" dirty="0"/>
          </a:p>
        </p:txBody>
      </p:sp>
      <p:sp>
        <p:nvSpPr>
          <p:cNvPr id="231" name="Text Box 9"/>
          <p:cNvSpPr txBox="1">
            <a:spLocks noChangeArrowheads="1"/>
          </p:cNvSpPr>
          <p:nvPr/>
        </p:nvSpPr>
        <p:spPr bwMode="auto">
          <a:xfrm>
            <a:off x="3464611" y="2823329"/>
            <a:ext cx="22345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600" b="1" dirty="0" smtClean="0"/>
              <a:t>OS: subgroup analysis</a:t>
            </a:r>
            <a:endParaRPr lang="en-GB" sz="1600" b="1" dirty="0"/>
          </a:p>
        </p:txBody>
      </p:sp>
      <p:sp>
        <p:nvSpPr>
          <p:cNvPr id="128" name="Text Box 8"/>
          <p:cNvSpPr txBox="1">
            <a:spLocks noChangeArrowheads="1"/>
          </p:cNvSpPr>
          <p:nvPr/>
        </p:nvSpPr>
        <p:spPr bwMode="auto">
          <a:xfrm>
            <a:off x="5643594" y="6490286"/>
            <a:ext cx="327974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100" dirty="0" smtClean="0"/>
              <a:t>Noh et al. Ann </a:t>
            </a:r>
            <a:r>
              <a:rPr lang="en-GB" sz="1100" dirty="0" err="1" smtClean="0"/>
              <a:t>Oncol</a:t>
            </a:r>
            <a:r>
              <a:rPr lang="en-GB" sz="1100" dirty="0" smtClean="0"/>
              <a:t> 2013; 24(4): iv11–iv24, O-0007</a:t>
            </a:r>
          </a:p>
        </p:txBody>
      </p:sp>
    </p:spTree>
    <p:custDataLst>
      <p:tags r:id="rId1"/>
    </p:custDataLst>
    <p:extLst>
      <p:ext uri="{BB962C8B-B14F-4D97-AF65-F5344CB8AC3E}">
        <p14:creationId xmlns:p14="http://schemas.microsoft.com/office/powerpoint/2010/main" val="2881246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ESDO template clours">
      <a:dk1>
        <a:srgbClr val="969696"/>
      </a:dk1>
      <a:lt1>
        <a:srgbClr val="363636"/>
      </a:lt1>
      <a:dk2>
        <a:srgbClr val="043882"/>
      </a:dk2>
      <a:lt2>
        <a:srgbClr val="FFFFFF"/>
      </a:lt2>
      <a:accent1>
        <a:srgbClr val="B60D27"/>
      </a:accent1>
      <a:accent2>
        <a:srgbClr val="B2C0D8"/>
      </a:accent2>
      <a:accent3>
        <a:srgbClr val="043882"/>
      </a:accent3>
      <a:accent4>
        <a:srgbClr val="FFC000"/>
      </a:accent4>
      <a:accent5>
        <a:srgbClr val="C0C0C0"/>
      </a:accent5>
      <a:accent6>
        <a:srgbClr val="E75C00"/>
      </a:accent6>
      <a:hlink>
        <a:srgbClr val="2894FF"/>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0</TotalTime>
  <Words>17150</Words>
  <Application>Microsoft Office PowerPoint</Application>
  <PresentationFormat>On-screen Show (4:3)</PresentationFormat>
  <Paragraphs>3116</Paragraphs>
  <Slides>134</Slides>
  <Notes>6</Notes>
  <HiddenSlides>0</HiddenSlides>
  <MMClips>0</MMClips>
  <ScaleCrop>false</ScaleCrop>
  <HeadingPairs>
    <vt:vector size="4" baseType="variant">
      <vt:variant>
        <vt:lpstr>Theme</vt:lpstr>
      </vt:variant>
      <vt:variant>
        <vt:i4>2</vt:i4>
      </vt:variant>
      <vt:variant>
        <vt:lpstr>Slide Titles</vt:lpstr>
      </vt:variant>
      <vt:variant>
        <vt:i4>134</vt:i4>
      </vt:variant>
    </vt:vector>
  </HeadingPairs>
  <TitlesOfParts>
    <vt:vector size="136" baseType="lpstr">
      <vt:lpstr>Default Design</vt:lpstr>
      <vt:lpstr>1_Default Design</vt:lpstr>
      <vt:lpstr>GI SLIDE DECK  2013</vt:lpstr>
      <vt:lpstr>Letter from ESDO</vt:lpstr>
      <vt:lpstr>ESDO Medical Oncology Slide Deck Editors 2013</vt:lpstr>
      <vt:lpstr>Content</vt:lpstr>
      <vt:lpstr>COLORECTAL CANCER</vt:lpstr>
      <vt:lpstr>Adjuvant therapy</vt:lpstr>
      <vt:lpstr>LBA3506: Randomized comparison of FOLFIRI plus cetuximab versus FOLFIRI plus bevacizumab as first-line treatment of KRAS-wildtype metastatic colorectal cancer: German AIO study KRK-0306 (FIRE-3) – Stintzing S et al</vt:lpstr>
      <vt:lpstr>LBA3506: Randomized comparison of FOLFIRI plus cetuximab versus FOLFIRI plus bevacizumab as first-line treatment of KRAS-wildtype metastatic colorectal cancer: German AIO study KRK-0306 (FIRE-3) – Stintzing S et al</vt:lpstr>
      <vt:lpstr>LBA3506: Randomized comparison of FOLFIRI plus cetuximab versus FOLFIRI plus bevacizumab as first-line treatment of KRAS-wildtype metastatic colorectal cancer: German AIO study KRK-0306 (FIRE-3) – Stintzing S et al</vt:lpstr>
      <vt:lpstr>LBA3506: Randomized comparison of FOLFIRI plus cetuximab versus FOLFIRI plus bevacizumab as first-line treatment of KRAS-wildtype metastatic colorectal cancer: German AIO study KRK-0306 (FIRE-3) – Stintzing S et al</vt:lpstr>
      <vt:lpstr>LBA3506: Randomized comparison of FOLFIRI plus cetuximab versus FOLFIRI plus bevacizumab as first-line treatment of KRAS-wildtype metastatic colorectal cancer: German AIO study KRK-0306 (FIRE-3) – Stintzing S et al</vt:lpstr>
      <vt:lpstr>17: Analysis of KRAS/NRAS and BRAF mutations in FIRE-3: A randomized phase III study of FOLFIRI plus cetuximab or bevacizumab as first-line treatment for wild-type (WT) KRAS (exon 2) metastatic colorectal cancer (mCRC) patients – Heinemann V et al</vt:lpstr>
      <vt:lpstr>17: Analysis of KRAS/NRAS and BRAF mutations in FIRE-3: A randomized phase III study of FOLFIRI plus cetuximab or bevacizumab as first-line treatment for wild-type (WT) KRAS (exon 2) metastatic colorectal cancer (mCRC) patients – Heinemann V et al</vt:lpstr>
      <vt:lpstr>17: Analysis of KRAS/NRAS and BRAF mutations in FIRE-3: A randomized phase III study of FOLFIRI plus cetuximab or bevacizumab as first-line treatment for wild-type (WT) KRAS (exon 2) metastatic colorectal cancer (mCRC) patients – Heinemann V et al</vt:lpstr>
      <vt:lpstr>3620: Overall survival (OS) analysis from PRIME: Randomized phase III study of panitumumab (pmab) with FOLFOX4 for first-line metastatic colorectal cancer (mCRC) – Douillard J-V et al</vt:lpstr>
      <vt:lpstr>3620: Overall survival (OS) analysis from PRIME: Randomized phase III study of panitumumab (pmab) with FOLFOX4 for first-line metastatic colorectal cancer (mCRC) – Douillard J-V et al</vt:lpstr>
      <vt:lpstr>2167: The SOFT study: A randomized phase III trial of S-1/oxaliplatin (SOX) plus bevacizumab versus 5-FU/l-LV/oxaliplatin (mFOLFOX6) plus bevacizumab in patients with metastatic colorectal cancer [SOFT Study Group]  – Matsumoto H et al</vt:lpstr>
      <vt:lpstr>2167: The SOFT study: A randomized phase III trial of S-1/oxaliplatin (SOX) plus bevacizumab versus 5-FU/l-LV/oxaliplatin (mFOLFOX6) plus bevacizumab in patients with metastatic colorectal cancer [SOFT Study Group]  – Matsumoto H et al</vt:lpstr>
      <vt:lpstr>2438: A randomised clinical trial of chemotherapy compared to chemotherapy in combination with cetuximab in k-RAS wild type patients with operable metastases from colorectal cancer: The new EPOC study – Bridgewater J et al</vt:lpstr>
      <vt:lpstr>2438: A randomised clinical trial of chemotherapy compared to chemotherapy in combination with cetuximab in k-RAS wild type patients with operable metastases from colorectal cancer: The new EPOC study – Bridgewater J et al</vt:lpstr>
      <vt:lpstr>O-0013: KRAS/NRAS mutations in PEAK: a randomized phase 2 study of  1st-line treatment with FOLFOX6 + panitumumab or bevacizumab for wild-type KRAS MCRC – Rivera F et al</vt:lpstr>
      <vt:lpstr>O-0013: KRAS/NRAS mutations in PEAK: a randomized phase 2 study of  1st-line treatment with FOLFOX6 + panitumumab or bevacizumab for wild-type KRAS MCRC – Rivera F et al</vt:lpstr>
      <vt:lpstr>O-0013: KRAS/NRAS mutations in PEAK: a randomized phase 2 study of  1st-line treatment with FOLFOX6 + panitumumab or bevacizumab for wild-type KRAS MCRC – Rivera F et al</vt:lpstr>
      <vt:lpstr>3619: Randomized, phase II study of bevacizumab with mFOLFOX6 or FOLFOXIRI in patients with initially unresectable liver metastases from colorectal cancer: Resectability and safety in OLIVIA – Gruenberger T et al</vt:lpstr>
      <vt:lpstr>3619: Randomized, phase II study of bevacizumab with mFOLFOX6 or FOLFOXIRI in patients with initially unresectable liver metastases from colorectal cancer: Resectability and safety in OLIVIA – Gruenberger T et al</vt:lpstr>
      <vt:lpstr>2159: Updated efficacy/safety findings from a randomized, phase 2 study of bevacizumab plus mFOLFOX6 or FOLFOXIRI in patients with initially unresectable liver metastases from colorectal cancer (OLIVIA study)  – Bridgewater J et al</vt:lpstr>
      <vt:lpstr>2159: Updated efficacy/safety findings from a randomized, phase 2 study of bevacizumab plus mFOLFOX6 or FOLFOXIRI in patients with initially unresectable liver metastases from colorectal cancer (OLIVIA study)  – Bridgewater J et al</vt:lpstr>
      <vt:lpstr>2216: Overall survival, resection of liver metastases and response to treatment in patients with initially unresectable colorectal liver metastases and following treatment with FOLFOX/cetuximab or FOLFIRI/cetuximab (CELIM-study)  – Köhne C et al</vt:lpstr>
      <vt:lpstr>2216: Overall survival, resection of liver metastases and response to treatment in patients with initially unresectable colorectal liver metastases and following treatment with FOLFOX/cetuximab or FOLFIRI/cetuximab (CELIM-study)  – Köhne C et al</vt:lpstr>
      <vt:lpstr>2216: Overall survival, resection of liver metastases and response to treatment in patients with initially unresectable colorectal liver metastases and following treatment with FOLFOX/cetuximab or FOLFIRI/cetuximab (CELIM-study)  – Köhne C et al</vt:lpstr>
      <vt:lpstr>Neoadjuvant therapy</vt:lpstr>
      <vt:lpstr>3502: Maintenance treatment with capecitabine and bevacizumab versus observation after induction treatment with chemotherapy and bevacizumab in metastatic colorectal cancer (mCRC): The phase III CAIRO3 study of the Dutch Colorectal Cancer Group (DCCG) – Koopman M et al</vt:lpstr>
      <vt:lpstr>3502: Maintenance treatment with capecitabine and bevacizumab versus observation after induction treatment with chemotherapy and bevacizumab in metastatic colorectal cancer (mCRC): The phase III CAIRO3 study of the Dutch Colorectal Cancer Group (DCCG) – Koopman M et al</vt:lpstr>
      <vt:lpstr>2166: Updated results including quality of life of the phase III CAIRO3 study of the Dutch Colorectal Cancer Group (DCCG): Maintenance treatment with capecitabine and bevacizumab versus observation after induction treatment with chemotherapy and bevacizumab in metastatic colorectal cancer (mCRC) – Punt CJA et al</vt:lpstr>
      <vt:lpstr>2166: Updated results including quality of life of the phase III CAIRO3 study of the Dutch Colorectal Cancer Group (DCCG): Maintenance treatment with capecitabine and bevacizumab versus observation after induction treatment with chemotherapy and bevacizumab in metastatic colorectal cancer (mCRC) – Punt CJA et al</vt:lpstr>
      <vt:lpstr>3503: Bevacizumab continuation versus no continuation after first-line chemo-bevacizumab therapy in patients with metastatic colorectal cancer: A randomized phase III noninferiority trial (SAKK 41/06) – Koeberle D et al</vt:lpstr>
      <vt:lpstr>3503: Bevacizumab continuation versus no continuation after first-line chemo-bevacizumab therapy in patients with metastatic colorectal cancer: A randomized phase III noninferiority trial (SAKK 41/06) – Koeberle D et al</vt:lpstr>
      <vt:lpstr>3505: FOLFOXIRI/bevacizumab (BEV) versus FOLFIRI/BEV as first-line treatment in unresectable metastatic colorectal cancer (mCRC) patients (pts): Results of the phase III TRIBE trial by GONO group – Falcone A et al</vt:lpstr>
      <vt:lpstr>3505: FOLFOXIRI/bevacizumab (BEV) versus FOLFIRI/BEV as first-line treatment in unresectable metastatic colorectal cancer (mCRC) patients (pts): Results of the phase III TRIBE trial by GONO group – Falcone A et al</vt:lpstr>
      <vt:lpstr>3505: FOLFOXIRI/bevacizumab (BEV) versus FOLFIRI/BEV as first-line treatment in unresectable metastatic colorectal cancer (mCRC) patients (pts): Results of the phase III TRIBE trial by GONO group – Falcone A et al</vt:lpstr>
      <vt:lpstr>3604: Bevacizumab plus chemotherapy continued beyond first disease progression in patients with metastatic colorectal cancer previously treated with bevacizumab based therapy: Patterns of disease progression and outcomes based on extent of disease in the ML18147 study – Greil R et al</vt:lpstr>
      <vt:lpstr>3604: Bevacizumab plus chemotherapy continued beyond first disease progression in patients with metastatic colorectal cancer previously treated with bevacizumab based therapy: Patterns of disease progression and outcomes based on extent of disease in the ML18147 study – Greil R et al</vt:lpstr>
      <vt:lpstr>3615: Second-line chemotherapy (CT) with or without bevacizumab (BV) in metastatic colorectal cancer (mCRC) patients (pts) who progressed to a  first-line treatment containing BV: Updated results of the phase III “BEBYP” trial by the Gruppo Oncologico Nord Ovest (GONO) – Masi G et al</vt:lpstr>
      <vt:lpstr>3615: Second-line chemotherapy (CT) with or without bevacizumab (BV) in metastatic colorectal cancer (mCRC) patients (pts) who progressed to a  first-line treatment containing BV: Updated results of the phase III “BEBYP” trial by the Gruppo Oncologico Nord Ovest (GONO) – Masi G et al</vt:lpstr>
      <vt:lpstr>3515: Maintenance therapy with bevacizumab with or without erlotinib in metastatic colorectal cancer (mCRC) according to KRAS: Results of the GERCOR DREAM phase III trial – Tournigand C et al</vt:lpstr>
      <vt:lpstr>3515: Maintenance therapy with bevacizumab with or without erlotinib in metastatic colorectal cancer (mCRC) according to KRAS: Results of the GERCOR DREAM phase III trial – Tournigand C et al</vt:lpstr>
      <vt:lpstr>3531: Preoperative chemoradiotherapy and postoperative chemotherapy with capecitabine and oxaliplatin versus capecitabine alone in locally advanced rectal cancer: First results of the PETACC-6 randomized phase III trial  – Schmoll H-J et al</vt:lpstr>
      <vt:lpstr>3531: Preoperative chemoradiotherapy and postoperative chemotherapy with capecitabine and oxaliplatin versus capecitabine alone in locally advanced rectal cancer: First results of the PETACC-6 randomized phase III trial  – Schmoll H-J et al</vt:lpstr>
      <vt:lpstr>O-0027: Bevacizumab beyond progression in metastatic colorectal cancer patients receiving a first-line treatment containing bevacizumab: update of the BEBYP trial by the GONO group – Salvatore L et al</vt:lpstr>
      <vt:lpstr>O-0027: Bevacizumab beyond progression in metastatic colorectal cancer patients receiving a first-line treatment containing bevacizumab: update of the BEBYP trial by the GONO group – Salvatore L et al</vt:lpstr>
      <vt:lpstr>O-0027: Bevacizumab beyond progression in metastatic colorectal cancer patients receiving a first-line treatment containing bevacizumab: update of the BEBYP trial by the GONO group – Salvatore L et al</vt:lpstr>
      <vt:lpstr>31: Molecular profiling of the CAPRI GOIM trial in KRAS wild type (wt) metastatic colorectal cancer (mCRC) patients (pts): Cetuximab + FOLFIRI followed by FOLFOX4 ± cetuximab – Ciardiello F et al</vt:lpstr>
      <vt:lpstr>31: Molecular profiling of the CAPRI GOIM trial in KRAS wild type (wt) metastatic colorectal cancer (mCRC) patients (pts): Cetuximab + FOLFIRI followed by FOLFOX4 ± cetuximab – Ciardiello F et al</vt:lpstr>
      <vt:lpstr>31: Molecular profiling of the CAPRI GOIM trial in KRAS wild type (wt) metastatic colorectal cancer (mCRC) patients (pts): Cetuximab + FOLFIRI followed by FOLFOX4 ± cetuximab – Ciardiello F et al</vt:lpstr>
      <vt:lpstr>2168: Updated survival analysis of EXPERT-C, a randomized phase II trial of neoadjuvant capecitabine and oxaliplatin (CAPOX) and chemoradiotherapy (CRT) with or without cetuximab in MRI-defined high risk rectal cancer patients – Sclafani F et al</vt:lpstr>
      <vt:lpstr>2168: Updated survival analysis of EXPERT-C, a randomized phase II trial of neoadjuvant capecitabine and oxaliplatin (CAPOX) and chemoradiotherapy (CRT) with or without cetuximab in MRI-defined high risk rectal cancer patients – Sclafani F et al</vt:lpstr>
      <vt:lpstr>2168: Updated survival analysis of EXPERT-C, a randomized phase II trial of neoadjuvant capecitabine and oxaliplatin (CAPOX) and chemoradiotherapy (CRT) with or without cetuximab in MRI-defined high risk rectal cancer patients – Sclafani F et al</vt:lpstr>
      <vt:lpstr>222: Selecting for maintenance or stop-and-go strategy in metastatic colorectal cancer – De Gramont A et al</vt:lpstr>
      <vt:lpstr>222: Selecting for maintenance or stop-and-go strategy in metastatic colorectal cancer – De Gramont A et al</vt:lpstr>
      <vt:lpstr>222: Selecting for maintenance or stop-and-go strategy in metastatic colorectal cancer – De Gramont A et al</vt:lpstr>
      <vt:lpstr>2276: Aflibercept in combination with FOLFIRI for the second-line treatment of patients with metastatic colorectal cancer: Interim safety data from the global Aflibercept Safety and Quality-of-Life Program (ASQoP and AFEQT studies)  – Sobrero A et al</vt:lpstr>
      <vt:lpstr>2276: Aflibercept in combination with FOLFIRI for the second-line treatment of patients with metastatic colorectal cancer: Interim safety data from the global Aflibercept Safety and Quality-of-Life Program (ASQoP and AFEQT studies)  – Sobrero A et al</vt:lpstr>
      <vt:lpstr>18: ASPECCT: a randomized, multicenter, open-label, phase 3 study of panitumumab (pmab) vs cetuximab (cmab) for previously treated wild-type (WT) KRAS metastatic colorectal cancer (mCRC) – Price T et al</vt:lpstr>
      <vt:lpstr>18: ASPECCT: a randomized, multicenter, open-label, phase 3 study of panitumumab (pmab) vs cetuximab (cmab) for previously treated wild-type (WT) KRAS metastatic colorectal cancer (mCRC) – Price T et al</vt:lpstr>
      <vt:lpstr>18: ASPECCT: a randomized, multicenter, open-label, phase 3 study of panitumumab (pmab) vs cetuximab (cmab) for previously treated wild-type (WT) KRAS metastatic colorectal cancer (mCRC) – Price T et al</vt:lpstr>
      <vt:lpstr>Palliative therapy</vt:lpstr>
      <vt:lpstr>2156: Effects of regorafenib therapy on health-related quality of life in patients with metastatic colorectal cancer in the phase III CORRECT study  – Siena S et al</vt:lpstr>
      <vt:lpstr>2156: Effects of regorafenib therapy on health-related quality of life in patients with metastatic colorectal cancer in the phase III CORRECT study  – Siena S et al</vt:lpstr>
      <vt:lpstr>2278: Metachronous peritoneal carcinomatosis after curative treatment of colorectal cancer – Van Gestel YRBM et al</vt:lpstr>
      <vt:lpstr>2278: Metachronous peritoneal carcinomatosis after curative treatment of colorectal cancer – Van Gestel YRBM et al</vt:lpstr>
      <vt:lpstr>Surgery</vt:lpstr>
      <vt:lpstr>2150: Laparoscopic versus open surgery for rectal cancer: Short-term outcomes of a multicentre, open label, randomised controlled trial  – Van der Pas M et al</vt:lpstr>
      <vt:lpstr>2150: Laparoscopic versus open surgery for rectal cancer: Short-term outcomes of a multicentre, open label, randomised controlled trial  – Van der Pas M et al</vt:lpstr>
      <vt:lpstr>PANCREATIC CANCER AND HEPATOBILIARY TUMOURS</vt:lpstr>
      <vt:lpstr>Adjuvant therapy </vt:lpstr>
      <vt:lpstr>4005: Results of a randomized phase III trial (MPACT) of weekly nab-paclitaxel plus gemcitabine versus gemcitabine alone for patients with metastatic adenocarcinoma of the pancreas with PET and CA19-9 correlates  – Von Hoff DD et al</vt:lpstr>
      <vt:lpstr>4005: Results of a randomized phase III trial (MPACT) of weekly nab-paclitaxel plus gemcitabine versus gemcitabine alone for patients with metastatic adenocarcinoma of the pancreas with PET and CA19-9 correlates  – Von Hoff DD et al</vt:lpstr>
      <vt:lpstr>O-0001: Phase III trial (MPACT) of weekly nab-paclitaxel plus gemcitabine in metastatic pancreatic cancer: influence of prognostic factors on survival  – Tabernero J et al</vt:lpstr>
      <vt:lpstr>O-0001: Phase III trial (MPACT) of weekly nab-paclitaxel plus gemcitabine in metastatic pancreatic cancer: influence of prognostic factors on survival  – Tabernero J et al</vt:lpstr>
      <vt:lpstr>O-0001: Phase III trial (MPACT) of weekly nab-paclitaxel plus gemcitabine in metastatic pancreatic cancer: influence of prognostic factors on survival  – Tabernero J et al</vt:lpstr>
      <vt:lpstr>4008: JASPAC 01: Randomized phase III trial of adjuvant chemotherapy with gemcitabine versus S-1 for patients with resected pancreatic cancer  – Fukutomi A et al</vt:lpstr>
      <vt:lpstr>4008: JASPAC 01: Randomized phase III trial of adjuvant chemotherapy with gemcitabine versus S-1 for patients with resected pancreatic cancer  – Fukutomi A et al</vt:lpstr>
      <vt:lpstr>2454: Influence of time interval from histologic diagnosis to chemotherapy (CTx) on benefit of chemotherapy for advanced pancreatic adenocarcinoma  – Teo M et al</vt:lpstr>
      <vt:lpstr>2454: Influence of time interval from histologic diagnosis to chemotherapy (CTx) on benefit of chemotherapy for advanced pancreatic adenocarcinoma  – Teo M et al</vt:lpstr>
      <vt:lpstr>neoAdjuvant therapy </vt:lpstr>
      <vt:lpstr>LBA4003: Comparison of chemoradiotherapy (CRT) and chemotherapy (CT) in patients with a locally advanced pancreatic cancer (LAPC) controlled after 4 months of gemcitabine with or without erlotinib: Final results of the international phase III LAP 07 study – Hammel P et al</vt:lpstr>
      <vt:lpstr>LBA4003: Comparison of chemoradiotherapy (CRT) and chemotherapy (CT) in patients with a locally advanced pancreatic cancer (LAPC) controlled after 4 months of gemcitabine with or without erlotinib: Final results of the international phase III LAP 07 study – Hammel P et al</vt:lpstr>
      <vt:lpstr>ADJUVANT THERAPY</vt:lpstr>
      <vt:lpstr>2467: Sorafenib alone versus Sorafenib combined with Gemcitabine and Oxaliplatin (GEMOX) in the first-line treatment of advanced hepatocellular carcinoma: final analysis of the randomized phase II GoNext trial  – Assenat E et al</vt:lpstr>
      <vt:lpstr>2467: Sorafenib alone versus Sorafenib combined with Gemcitabine and Oxaliplatin (GEMOX) in the first-line treatment of advanced hepatocellular carcinoma: final analysis of the randomized phase II GoNext trial  – Assenat E et al</vt:lpstr>
      <vt:lpstr>Adjuvant therapy </vt:lpstr>
      <vt:lpstr>264: Management of Stage 3 gallbladder cancer  – Gruenberger T et al</vt:lpstr>
      <vt:lpstr>264: Management of Stage 3 gallbladder cancer  – Gruenberger T et al</vt:lpstr>
      <vt:lpstr>GASTRO-OESOPHAGEAL AND NEUROENDOCRINE TUMOURS</vt:lpstr>
      <vt:lpstr>Adjuvant therapy </vt:lpstr>
      <vt:lpstr>2457: Adjuvant chemoradiotherapy improves survival after a microscopically irradical (R1) gastric cancer resection – Stiekema J et al</vt:lpstr>
      <vt:lpstr>2457: Adjuvant chemoradiotherapy improves survival after a microscopically irradical (R1) gastric cancer resection – Stiekema J et al</vt:lpstr>
      <vt:lpstr>O-0007: Adjuvant capecitabine and oxaliplatin (XELOX) for gastric cancer after D2 gastrectomy: final results from the CLASSIC trial – Noh SH et al</vt:lpstr>
      <vt:lpstr>O-0007: Adjuvant capecitabine and oxaliplatin (XELOX) for gastric cancer after D2 gastrectomy: final results from the CLASSIC trial – Noh SH et al</vt:lpstr>
      <vt:lpstr>O-0007: Adjuvant capecitabine and oxaliplatin (XELOX) for gastric cancer after D2 gastrectomy: final results from the CLASSIC trial – Noh SH et al</vt:lpstr>
      <vt:lpstr>neoAdjuvant therapy </vt:lpstr>
      <vt:lpstr>O-0008: REGARD Phase 3, randomized trial of ramucirumab in patients with metastatic gastric or GEJ adenocarcinoma following progression on first-line chemotherapy – Tabernero J et al</vt:lpstr>
      <vt:lpstr>O-0008: REGARD Phase 3, randomized trial of ramucirumab in patients with metastatic gastric or GEJ adenocarcinoma following progression on first-line chemotherapy – Tabernero J et al</vt:lpstr>
      <vt:lpstr>O-0008: REGARD Phase 3, randomized trial of ramucirumab in patients with metastatic gastric or GEJ adenocarcinoma following progression on first-line chemotherapy – Tabernero J et al</vt:lpstr>
      <vt:lpstr>Adjuvant therapy </vt:lpstr>
      <vt:lpstr>LBA3: A randomized, double-blind, placebo-Controlled study of Lanreotide Antiproliferative Response in patients with gastroenteropancreatic NeuroEndocrine Tumors (CLARINET) – Caplin M et al</vt:lpstr>
      <vt:lpstr>LBA3: A randomized, double-blind, placebo-Controlled study of Lanreotide Antiproliferative Response in patients with gastroenteropancreatic NeuroEndocrine Tumors (CLARINET) – Caplin M et al</vt:lpstr>
      <vt:lpstr>LBA3: A randomized, double-blind, placebo-Controlled study of Lanreotide Antiproliferative Response in patients with gastroenteropancreatic NeuroEndocrine Tumors (CLARINET) – Caplin M et al</vt:lpstr>
      <vt:lpstr>O-0005: Peptide receptor radionuclide therapy for neuroendocrine neoplasms in Germany: A multi-institutional registry study with prospective follow up on 450 patients – Ezziddin S et al</vt:lpstr>
      <vt:lpstr>O-0005: Peptide receptor radionuclide therapy for neuroendocrine neoplasms in Germany: A multi-institutional registry study with prospective follow up on 450 patients – Ezziddin S et al</vt:lpstr>
      <vt:lpstr>O-0005: Peptide receptor radionuclide therapy for neuroendocrine neoplasms in Germany: A multi-institutional registry study with prospective follow up on 450 patients – Ezziddin S et al</vt:lpstr>
      <vt:lpstr>BIOMARKERS</vt:lpstr>
      <vt:lpstr>Adjuvant therapy </vt:lpstr>
      <vt:lpstr>3511: Analysis of KRAS/NRAS and BRAF mutations in the phase III PRIME study of panitumumab (pmab) plus FOLFOX versus FOLFOX as first-line treatment (tx) for metastatic colorectal cancer (mCRC) – Oliner KS et al</vt:lpstr>
      <vt:lpstr>3511: Analysis of KRAS/NRAS and BRAF mutations in the phase III PRIME study of panitumumab (pmab) plus FOLFOX versus FOLFOX as first-line treatment (tx) for metastatic colorectal cancer (mCRC) – Oliner KS et al</vt:lpstr>
      <vt:lpstr>3511: Analysis of KRAS/NRAS and BRAF mutations in the phase III PRIME study of panitumumab (pmab) plus FOLFOX versus FOLFOX as first-line treatment (tx) for metastatic colorectal cancer (mCRC) – Oliner KS et al</vt:lpstr>
      <vt:lpstr>3617: Comprehensive analysis of KRAS and NRAS mutations as predictive biomarkers for single agent panitumumab (pmab) response in a randomized, phase III metastatic colorectal cancer (mCRC) study (20020408)  – Patterson SD et al</vt:lpstr>
      <vt:lpstr>3617: Comprehensive analysis of KRAS and NRAS mutations as predictive biomarkers for single agent panitumumab (pmab) response in a randomized, phase III metastatic colorectal cancer (mCRC) study (20020408)  – Patterson SD et al</vt:lpstr>
      <vt:lpstr>3514: Analysis of plasma protein biomarkers from the CORRECT phase III study of regorafenib for metastatic colorectal cancer – Lenz H-J et al</vt:lpstr>
      <vt:lpstr>3514: Analysis of plasma protein biomarkers from the CORRECT phase III study of regorafenib for metastatic colorectal cancer – Lenz H-J et al</vt:lpstr>
      <vt:lpstr>2161: Evaluation of PIK3CA mutation as a predictor of benefit from NSAID therapy in colorectal cancer – Church D et al</vt:lpstr>
      <vt:lpstr>2161: Evaluation of PIK3CA mutation as a predictor of benefit from NSAID therapy in colorectal cancer – Church D et al</vt:lpstr>
      <vt:lpstr>221: Are predictive/prognostic biomarkers/platforms ready to be used in adjuvant treatments? – Roth A</vt:lpstr>
      <vt:lpstr>221: Are predictive/prognostic biomarkers/platforms ready to be used in adjuvant treatments? – Roth A</vt:lpstr>
      <vt:lpstr>221: Are predictive/prognostic biomarkers/platforms ready to be used in adjuvant treatments? – Roth A</vt:lpstr>
      <vt:lpstr>223: Selecting for anti-EGFR inhibitors in CRC: KRAS and beyond?  – Van Cutsem E</vt:lpstr>
      <vt:lpstr>223: Selecting for anti-EGFR inhibitors in CRC: KRAS and beyond?  – Van Cutsem E</vt:lpstr>
      <vt:lpstr>223: Selecting for anti-EGFR inhibitors in CRC: KRAS and beyond?  – Van Cutsem E</vt:lpstr>
      <vt:lpstr>Concluding remarks: Personalised treatment in colorectal cancer  – Cunningham D</vt:lpstr>
      <vt:lpstr>Concluding remarks: Personalised treatment in colorectal cancer  – Cunningham D</vt:lpstr>
      <vt:lpstr>284: Pitfalls of and opportunities for molecular characterisation in CRC  – Quirke P</vt:lpstr>
      <vt:lpstr>284: Pitfalls of and opportunities for molecular characterisation in CRC  – Quirke P</vt:lpstr>
      <vt:lpstr>2277: Survival after resection of colorectal liver metastases:  Is the primary nodal status still a prognostic factor? – Reitsma M et al</vt:lpstr>
      <vt:lpstr>2277: Survival after resection of colorectal liver metastases:  Is the primary nodal status still a prognostic factor? – Reitsma M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George, Philippa, Springer Healthcare</cp:lastModifiedBy>
  <cp:revision>487</cp:revision>
  <dcterms:created xsi:type="dcterms:W3CDTF">2011-02-23T10:20:57Z</dcterms:created>
  <dcterms:modified xsi:type="dcterms:W3CDTF">2014-07-04T13:52:49Z</dcterms:modified>
</cp:coreProperties>
</file>