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1" r:id="rId3"/>
  </p:sldMasterIdLst>
  <p:notesMasterIdLst>
    <p:notesMasterId r:id="rId70"/>
  </p:notesMasterIdLst>
  <p:handoutMasterIdLst>
    <p:handoutMasterId r:id="rId71"/>
  </p:handoutMasterIdLst>
  <p:sldIdLst>
    <p:sldId id="422" r:id="rId4"/>
    <p:sldId id="423" r:id="rId5"/>
    <p:sldId id="424" r:id="rId6"/>
    <p:sldId id="467" r:id="rId7"/>
    <p:sldId id="468" r:id="rId8"/>
    <p:sldId id="418" r:id="rId9"/>
    <p:sldId id="419" r:id="rId10"/>
    <p:sldId id="420" r:id="rId11"/>
    <p:sldId id="421" r:id="rId12"/>
    <p:sldId id="425" r:id="rId13"/>
    <p:sldId id="426" r:id="rId14"/>
    <p:sldId id="427" r:id="rId15"/>
    <p:sldId id="413" r:id="rId16"/>
    <p:sldId id="409" r:id="rId17"/>
    <p:sldId id="410" r:id="rId18"/>
    <p:sldId id="411" r:id="rId19"/>
    <p:sldId id="412" r:id="rId20"/>
    <p:sldId id="408" r:id="rId21"/>
    <p:sldId id="406" r:id="rId22"/>
    <p:sldId id="407" r:id="rId23"/>
    <p:sldId id="415" r:id="rId24"/>
    <p:sldId id="416" r:id="rId25"/>
    <p:sldId id="417" r:id="rId26"/>
    <p:sldId id="462" r:id="rId27"/>
    <p:sldId id="463" r:id="rId28"/>
    <p:sldId id="464" r:id="rId29"/>
    <p:sldId id="445" r:id="rId30"/>
    <p:sldId id="446" r:id="rId31"/>
    <p:sldId id="447" r:id="rId32"/>
    <p:sldId id="414" r:id="rId33"/>
    <p:sldId id="459" r:id="rId34"/>
    <p:sldId id="460" r:id="rId35"/>
    <p:sldId id="461" r:id="rId36"/>
    <p:sldId id="465" r:id="rId37"/>
    <p:sldId id="466" r:id="rId38"/>
    <p:sldId id="442" r:id="rId39"/>
    <p:sldId id="443" r:id="rId40"/>
    <p:sldId id="444" r:id="rId41"/>
    <p:sldId id="428" r:id="rId42"/>
    <p:sldId id="429" r:id="rId43"/>
    <p:sldId id="430" r:id="rId44"/>
    <p:sldId id="306" r:id="rId45"/>
    <p:sldId id="313" r:id="rId46"/>
    <p:sldId id="314" r:id="rId47"/>
    <p:sldId id="448" r:id="rId48"/>
    <p:sldId id="449" r:id="rId49"/>
    <p:sldId id="450" r:id="rId50"/>
    <p:sldId id="451" r:id="rId51"/>
    <p:sldId id="452" r:id="rId52"/>
    <p:sldId id="453" r:id="rId53"/>
    <p:sldId id="454" r:id="rId54"/>
    <p:sldId id="455" r:id="rId55"/>
    <p:sldId id="456" r:id="rId56"/>
    <p:sldId id="457" r:id="rId57"/>
    <p:sldId id="458" r:id="rId58"/>
    <p:sldId id="431" r:id="rId59"/>
    <p:sldId id="432" r:id="rId60"/>
    <p:sldId id="433" r:id="rId61"/>
    <p:sldId id="434" r:id="rId62"/>
    <p:sldId id="435" r:id="rId63"/>
    <p:sldId id="436" r:id="rId64"/>
    <p:sldId id="437" r:id="rId65"/>
    <p:sldId id="438" r:id="rId66"/>
    <p:sldId id="439" r:id="rId67"/>
    <p:sldId id="440" r:id="rId68"/>
    <p:sldId id="441" r:id="rId69"/>
  </p:sldIdLst>
  <p:sldSz cx="9144000" cy="6858000" type="screen4x3"/>
  <p:notesSz cx="6858000" cy="9144000"/>
  <p:custDataLst>
    <p:tags r:id="rId7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11F0616-2740-4103-A4CE-445C5E9B1C52}">
          <p14:sldIdLst>
            <p14:sldId id="422"/>
            <p14:sldId id="423"/>
            <p14:sldId id="424"/>
            <p14:sldId id="467"/>
            <p14:sldId id="468"/>
          </p14:sldIdLst>
        </p14:section>
        <p14:section name="Colon cancer" id="{C694D6FA-7CE9-43C9-95FE-35B9B95F4650}">
          <p14:sldIdLst>
            <p14:sldId id="418"/>
            <p14:sldId id="419"/>
            <p14:sldId id="420"/>
            <p14:sldId id="421"/>
            <p14:sldId id="425"/>
            <p14:sldId id="426"/>
            <p14:sldId id="427"/>
          </p14:sldIdLst>
        </p14:section>
        <p14:section name="Rectal cancer" id="{6D0630BB-132A-47F0-8F57-CACA3276ED6E}">
          <p14:sldIdLst>
            <p14:sldId id="413"/>
            <p14:sldId id="409"/>
            <p14:sldId id="410"/>
            <p14:sldId id="411"/>
            <p14:sldId id="412"/>
            <p14:sldId id="408"/>
            <p14:sldId id="406"/>
            <p14:sldId id="407"/>
            <p14:sldId id="415"/>
            <p14:sldId id="416"/>
            <p14:sldId id="417"/>
            <p14:sldId id="462"/>
            <p14:sldId id="463"/>
            <p14:sldId id="464"/>
            <p14:sldId id="445"/>
            <p14:sldId id="446"/>
            <p14:sldId id="447"/>
          </p14:sldIdLst>
        </p14:section>
        <p14:section name="CRC" id="{160A5816-3A1D-446D-A011-ECB42154257B}">
          <p14:sldIdLst>
            <p14:sldId id="414"/>
            <p14:sldId id="459"/>
            <p14:sldId id="460"/>
            <p14:sldId id="461"/>
            <p14:sldId id="465"/>
            <p14:sldId id="466"/>
            <p14:sldId id="442"/>
            <p14:sldId id="443"/>
            <p14:sldId id="444"/>
            <p14:sldId id="428"/>
            <p14:sldId id="429"/>
            <p14:sldId id="430"/>
            <p14:sldId id="306"/>
            <p14:sldId id="313"/>
            <p14:sldId id="314"/>
            <p14:sldId id="448"/>
            <p14:sldId id="449"/>
            <p14:sldId id="450"/>
            <p14:sldId id="451"/>
            <p14:sldId id="452"/>
            <p14:sldId id="453"/>
            <p14:sldId id="454"/>
            <p14:sldId id="455"/>
            <p14:sldId id="456"/>
            <p14:sldId id="457"/>
            <p14:sldId id="458"/>
            <p14:sldId id="431"/>
            <p14:sldId id="432"/>
            <p14:sldId id="433"/>
            <p14:sldId id="434"/>
            <p14:sldId id="435"/>
            <p14:sldId id="436"/>
            <p14:sldId id="437"/>
            <p14:sldId id="438"/>
            <p14:sldId id="439"/>
            <p14:sldId id="440"/>
            <p14:sldId id="441"/>
          </p14:sldIdLst>
        </p14:section>
      </p14:sectionLst>
    </p:ex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F0F0F0"/>
    <a:srgbClr val="F5F5F5"/>
    <a:srgbClr val="E2E2E2"/>
    <a:srgbClr val="FDFDFD"/>
    <a:srgbClr val="B2C0EC"/>
    <a:srgbClr val="B60D27"/>
    <a:srgbClr val="043882"/>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0326" autoAdjust="0"/>
  </p:normalViewPr>
  <p:slideViewPr>
    <p:cSldViewPr snapToGrid="0" showGuides="1">
      <p:cViewPr varScale="1">
        <p:scale>
          <a:sx n="116" d="100"/>
          <a:sy n="116" d="100"/>
        </p:scale>
        <p:origin x="-1824" y="-11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33" d="100"/>
        <a:sy n="33" d="100"/>
      </p:scale>
      <p:origin x="0" y="864"/>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col"/>
        <c:grouping val="clustered"/>
        <c:ser>
          <c:idx val="0"/>
          <c:order val="0"/>
          <c:tx>
            <c:strRef>
              <c:f>Sheet1!$B$1</c:f>
              <c:strCache>
                <c:ptCount val="1"/>
                <c:pt idx="0">
                  <c:v>Series 1</c:v>
                </c:pt>
              </c:strCache>
            </c:strRef>
          </c:tx>
          <c:dLbls>
            <c:txPr>
              <a:bodyPr/>
              <a:lstStyle/>
              <a:p>
                <a:pPr>
                  <a:defRPr sz="1200">
                    <a:solidFill>
                      <a:schemeClr val="tx1"/>
                    </a:solidFill>
                  </a:defRPr>
                </a:pPr>
                <a:endParaRPr lang="de-DE"/>
              </a:p>
            </c:txPr>
            <c:dLblPos val="outEnd"/>
            <c:showVal val="1"/>
          </c:dLbls>
          <c:cat>
            <c:strRef>
              <c:f>Sheet1!$A$2:$A$3</c:f>
              <c:strCache>
                <c:ptCount val="2"/>
                <c:pt idx="0">
                  <c:v>Yes</c:v>
                </c:pt>
                <c:pt idx="1">
                  <c:v>No</c:v>
                </c:pt>
              </c:strCache>
            </c:strRef>
          </c:cat>
          <c:val>
            <c:numRef>
              <c:f>Sheet1!$B$2:$B$3</c:f>
              <c:numCache>
                <c:formatCode>General</c:formatCode>
                <c:ptCount val="2"/>
                <c:pt idx="0">
                  <c:v>29.6</c:v>
                </c:pt>
                <c:pt idx="1">
                  <c:v>60.9</c:v>
                </c:pt>
              </c:numCache>
            </c:numRef>
          </c:val>
        </c:ser>
        <c:dLbls/>
        <c:axId val="97846400"/>
        <c:axId val="97848320"/>
      </c:barChart>
      <c:catAx>
        <c:axId val="97846400"/>
        <c:scaling>
          <c:orientation val="minMax"/>
        </c:scaling>
        <c:axPos val="b"/>
        <c:title>
          <c:tx>
            <c:rich>
              <a:bodyPr/>
              <a:lstStyle/>
              <a:p>
                <a:pPr>
                  <a:defRPr sz="1400">
                    <a:solidFill>
                      <a:schemeClr val="tx1"/>
                    </a:solidFill>
                  </a:defRPr>
                </a:pPr>
                <a:r>
                  <a:rPr lang="en-GB" sz="1400" dirty="0">
                    <a:solidFill>
                      <a:schemeClr val="tx1"/>
                    </a:solidFill>
                  </a:rPr>
                  <a:t>Cavitation at </a:t>
                </a:r>
                <a:r>
                  <a:rPr lang="en-GB" sz="1400" dirty="0" smtClean="0">
                    <a:solidFill>
                      <a:schemeClr val="tx1"/>
                    </a:solidFill>
                  </a:rPr>
                  <a:t>week </a:t>
                </a:r>
                <a:r>
                  <a:rPr lang="en-GB" sz="1400" dirty="0">
                    <a:solidFill>
                      <a:schemeClr val="tx1"/>
                    </a:solidFill>
                  </a:rPr>
                  <a:t>8</a:t>
                </a:r>
              </a:p>
            </c:rich>
          </c:tx>
        </c:title>
        <c:tickLblPos val="nextTo"/>
        <c:spPr>
          <a:ln>
            <a:solidFill>
              <a:schemeClr val="tx1"/>
            </a:solidFill>
          </a:ln>
        </c:spPr>
        <c:txPr>
          <a:bodyPr/>
          <a:lstStyle/>
          <a:p>
            <a:pPr>
              <a:defRPr sz="1400">
                <a:solidFill>
                  <a:schemeClr val="tx1"/>
                </a:solidFill>
              </a:defRPr>
            </a:pPr>
            <a:endParaRPr lang="de-DE"/>
          </a:p>
        </c:txPr>
        <c:crossAx val="97848320"/>
        <c:crosses val="autoZero"/>
        <c:auto val="1"/>
        <c:lblAlgn val="ctr"/>
        <c:lblOffset val="100"/>
      </c:catAx>
      <c:valAx>
        <c:axId val="97848320"/>
        <c:scaling>
          <c:orientation val="minMax"/>
        </c:scaling>
        <c:axPos val="l"/>
        <c:numFmt formatCode="General" sourceLinked="1"/>
        <c:tickLblPos val="nextTo"/>
        <c:spPr>
          <a:ln>
            <a:solidFill>
              <a:schemeClr val="tx1"/>
            </a:solidFill>
          </a:ln>
        </c:spPr>
        <c:txPr>
          <a:bodyPr/>
          <a:lstStyle/>
          <a:p>
            <a:pPr>
              <a:defRPr sz="1400">
                <a:solidFill>
                  <a:schemeClr val="tx1"/>
                </a:solidFill>
              </a:defRPr>
            </a:pPr>
            <a:endParaRPr lang="de-DE"/>
          </a:p>
        </c:txPr>
        <c:crossAx val="97846400"/>
        <c:crosses val="autoZero"/>
        <c:crossBetween val="between"/>
      </c:valAx>
      <c:spPr>
        <a:noFill/>
        <a:ln w="25400">
          <a:noFill/>
        </a:ln>
      </c:spPr>
    </c:plotArea>
    <c:plotVisOnly val="1"/>
    <c:dispBlanksAs val="gap"/>
  </c:chart>
  <c:txPr>
    <a:bodyPr/>
    <a:lstStyle/>
    <a:p>
      <a:pPr>
        <a:defRPr sz="16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04/11/2015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kumimoji="0" lang="en-GB" sz="2200" b="1" i="0" u="none" strike="noStrike" kern="0" cap="none" spc="0" normalizeH="0" baseline="0" noProof="0" dirty="0" smtClean="0">
                <a:ln>
                  <a:noFill/>
                </a:ln>
                <a:solidFill>
                  <a:schemeClr val="bg1"/>
                </a:solidFill>
                <a:effectLst/>
                <a:uLnTx/>
                <a:uFillTx/>
                <a:latin typeface="Arial"/>
                <a:ea typeface="+mn-ea"/>
                <a:cs typeface="Arial"/>
              </a:rPr>
              <a:t>EUROPEAN CANCER CONGRESS (ECC)</a:t>
            </a:r>
          </a:p>
          <a:p>
            <a:pPr marL="0" marR="0" indent="0" algn="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bg1"/>
                </a:solidFill>
                <a:effectLst/>
                <a:latin typeface="Arial"/>
                <a:ea typeface="+mn-ea"/>
                <a:cs typeface="Arial"/>
              </a:rPr>
              <a:t>25–29 September 2015</a:t>
            </a:r>
            <a:br>
              <a:rPr lang="en-US" sz="1800" b="0" kern="1200" dirty="0" smtClean="0">
                <a:solidFill>
                  <a:schemeClr val="bg1"/>
                </a:solidFill>
                <a:effectLst/>
                <a:latin typeface="Arial"/>
                <a:ea typeface="+mn-ea"/>
                <a:cs typeface="Arial"/>
              </a:rPr>
            </a:br>
            <a:r>
              <a:rPr lang="en-US" sz="1800" b="0" kern="1200" baseline="0" dirty="0" smtClean="0">
                <a:solidFill>
                  <a:schemeClr val="bg1"/>
                </a:solidFill>
                <a:effectLst/>
                <a:latin typeface="Arial"/>
                <a:ea typeface="+mn-ea"/>
                <a:cs typeface="Arial"/>
              </a:rPr>
              <a:t>Vienna, Austria</a:t>
            </a:r>
            <a:endParaRPr lang="en-US" sz="1800" b="0" kern="1200" dirty="0" smtClean="0">
              <a:solidFill>
                <a:schemeClr val="bg1"/>
              </a:solidFill>
              <a:effectLst/>
              <a:latin typeface="Arial"/>
              <a:ea typeface="+mn-ea"/>
              <a:cs typeface="Arial"/>
            </a:endParaRPr>
          </a:p>
        </p:txBody>
      </p:sp>
    </p:spTree>
    <p:extLst>
      <p:ext uri="{BB962C8B-B14F-4D97-AF65-F5344CB8AC3E}">
        <p14:creationId xmlns:p14="http://schemas.microsoft.com/office/powerpoint/2010/main" xmlns="" val="371160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1724102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4785073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753446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45118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826419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86236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9676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kumimoji="0" lang="en-GB" sz="2200" b="1" i="0" u="none" strike="noStrike" kern="0" cap="none" spc="0" normalizeH="0" baseline="0" noProof="0" dirty="0" smtClean="0">
                <a:ln>
                  <a:noFill/>
                </a:ln>
                <a:solidFill>
                  <a:schemeClr val="bg1"/>
                </a:solidFill>
                <a:effectLst/>
                <a:uLnTx/>
                <a:uFillTx/>
                <a:latin typeface="Arial"/>
                <a:ea typeface="+mn-ea"/>
                <a:cs typeface="Arial"/>
              </a:rPr>
              <a:t>EUROPEAN CANCER CONGRESS (ECC)</a:t>
            </a:r>
          </a:p>
          <a:p>
            <a:pPr marL="0" marR="0" indent="0" algn="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bg1"/>
                </a:solidFill>
                <a:effectLst/>
                <a:latin typeface="Arial"/>
                <a:ea typeface="+mn-ea"/>
                <a:cs typeface="Arial"/>
              </a:rPr>
              <a:t>25–29 September 2015</a:t>
            </a:r>
            <a:br>
              <a:rPr lang="en-US" sz="1800" b="0" kern="1200" dirty="0" smtClean="0">
                <a:solidFill>
                  <a:schemeClr val="bg1"/>
                </a:solidFill>
                <a:effectLst/>
                <a:latin typeface="Arial"/>
                <a:ea typeface="+mn-ea"/>
                <a:cs typeface="Arial"/>
              </a:rPr>
            </a:br>
            <a:r>
              <a:rPr lang="en-US" sz="1800" b="0" kern="1200" baseline="0" dirty="0" smtClean="0">
                <a:solidFill>
                  <a:schemeClr val="bg1"/>
                </a:solidFill>
                <a:effectLst/>
                <a:latin typeface="Arial"/>
                <a:ea typeface="+mn-ea"/>
                <a:cs typeface="Arial"/>
              </a:rPr>
              <a:t>Vienna, Austria</a:t>
            </a:r>
            <a:endParaRPr lang="en-US" sz="1800" b="0" kern="1200" dirty="0" smtClean="0">
              <a:solidFill>
                <a:schemeClr val="bg1"/>
              </a:solidFill>
              <a:effectLst/>
              <a:latin typeface="Arial"/>
              <a:ea typeface="+mn-ea"/>
              <a:cs typeface="Arial"/>
            </a:endParaRPr>
          </a:p>
        </p:txBody>
      </p:sp>
    </p:spTree>
    <p:extLst>
      <p:ext uri="{BB962C8B-B14F-4D97-AF65-F5344CB8AC3E}">
        <p14:creationId xmlns:p14="http://schemas.microsoft.com/office/powerpoint/2010/main" xmlns="" val="14420312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1797094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205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23520274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13114634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en-GB" sz="2200" b="1" kern="0" dirty="0" smtClean="0">
                <a:solidFill>
                  <a:srgbClr val="FFFFFF"/>
                </a:solidFill>
                <a:latin typeface="Arial"/>
                <a:cs typeface="Arial"/>
              </a:rPr>
              <a:t>EUROPEAN CANCER CONGRESS (ECC)</a:t>
            </a:r>
          </a:p>
          <a:p>
            <a:pPr algn="ctr">
              <a:defRPr/>
            </a:pPr>
            <a:r>
              <a:rPr lang="en-US" dirty="0" smtClean="0">
                <a:solidFill>
                  <a:srgbClr val="FFFFFF"/>
                </a:solidFill>
                <a:latin typeface="Arial"/>
                <a:cs typeface="Arial"/>
              </a:rPr>
              <a:t>25–29 September 2015</a:t>
            </a:r>
            <a:br>
              <a:rPr lang="en-US" dirty="0" smtClean="0">
                <a:solidFill>
                  <a:srgbClr val="FFFFFF"/>
                </a:solidFill>
                <a:latin typeface="Arial"/>
                <a:cs typeface="Arial"/>
              </a:rPr>
            </a:br>
            <a:r>
              <a:rPr lang="en-US" dirty="0" smtClean="0">
                <a:solidFill>
                  <a:srgbClr val="FFFFFF"/>
                </a:solidFill>
                <a:latin typeface="Arial"/>
                <a:cs typeface="Arial"/>
              </a:rPr>
              <a:t>Vienna, Austria</a:t>
            </a:r>
          </a:p>
        </p:txBody>
      </p:sp>
    </p:spTree>
    <p:extLst>
      <p:ext uri="{BB962C8B-B14F-4D97-AF65-F5344CB8AC3E}">
        <p14:creationId xmlns:p14="http://schemas.microsoft.com/office/powerpoint/2010/main" xmlns="" val="1765419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28462350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448106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7303598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9787957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01734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kumimoji="0" lang="en-GB" sz="2200" b="1" i="0" u="none" strike="noStrike" kern="0" cap="none" spc="0" normalizeH="0" baseline="0" noProof="0" dirty="0" smtClean="0">
                <a:ln>
                  <a:noFill/>
                </a:ln>
                <a:solidFill>
                  <a:schemeClr val="tx2"/>
                </a:solidFill>
                <a:effectLst/>
                <a:uLnTx/>
                <a:uFillTx/>
                <a:latin typeface="Arial"/>
                <a:ea typeface="+mn-ea"/>
                <a:cs typeface="Arial"/>
              </a:rPr>
              <a:t>EUROPEAN CANCER CONGRESS (ECC)</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tx2"/>
                </a:solidFill>
                <a:effectLst/>
                <a:latin typeface="Arial"/>
                <a:ea typeface="+mn-ea"/>
                <a:cs typeface="Arial"/>
              </a:rPr>
              <a:t>25–29 September 2015</a:t>
            </a:r>
            <a:br>
              <a:rPr lang="en-US" sz="1800" b="0" kern="1200" dirty="0" smtClean="0">
                <a:solidFill>
                  <a:schemeClr val="tx2"/>
                </a:solidFill>
                <a:effectLst/>
                <a:latin typeface="Arial"/>
                <a:ea typeface="+mn-ea"/>
                <a:cs typeface="Arial"/>
              </a:rPr>
            </a:br>
            <a:r>
              <a:rPr lang="en-US" sz="1800" b="0" kern="1200" baseline="0" dirty="0" smtClean="0">
                <a:solidFill>
                  <a:schemeClr val="tx2"/>
                </a:solidFill>
                <a:effectLst/>
                <a:latin typeface="Arial"/>
                <a:ea typeface="+mn-ea"/>
                <a:cs typeface="Arial"/>
              </a:rPr>
              <a:t>Vienna, Austria</a:t>
            </a:r>
            <a:endParaRPr lang="en-US" sz="1800" b="0" kern="1200" dirty="0" smtClean="0">
              <a:solidFill>
                <a:schemeClr val="tx2"/>
              </a:solidFill>
              <a:effectLst/>
              <a:latin typeface="Arial"/>
              <a:ea typeface="+mn-ea"/>
              <a:cs typeface="Arial"/>
            </a:endParaRPr>
          </a:p>
        </p:txBody>
      </p:sp>
    </p:spTree>
    <p:extLst>
      <p:ext uri="{BB962C8B-B14F-4D97-AF65-F5344CB8AC3E}">
        <p14:creationId xmlns:p14="http://schemas.microsoft.com/office/powerpoint/2010/main" xmlns="" val="27922466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2450557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380448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9897157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4318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kumimoji="0" lang="en-GB" sz="2000" b="1" i="0" u="none" strike="noStrike" kern="0" cap="none" spc="0" normalizeH="0" baseline="0" noProof="0" dirty="0" smtClean="0">
                <a:ln>
                  <a:noFill/>
                </a:ln>
                <a:solidFill>
                  <a:schemeClr val="tx2"/>
                </a:solidFill>
                <a:effectLst>
                  <a:outerShdw blurRad="127000" sx="101000" sy="101000" algn="ctr" rotWithShape="0">
                    <a:prstClr val="black">
                      <a:alpha val="71000"/>
                    </a:prstClr>
                  </a:outerShdw>
                </a:effectLst>
                <a:uLnTx/>
                <a:uFillTx/>
                <a:latin typeface="Arial"/>
                <a:ea typeface="+mn-ea"/>
                <a:cs typeface="Arial"/>
              </a:rPr>
              <a:t>EUROPEAN CANCER CONGRESS (ECC)</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smtClean="0">
                <a:solidFill>
                  <a:schemeClr val="tx2"/>
                </a:solidFill>
                <a:effectLst>
                  <a:outerShdw blurRad="127000" sx="101000" sy="101000" algn="ctr" rotWithShape="0">
                    <a:prstClr val="black">
                      <a:alpha val="71000"/>
                    </a:prstClr>
                  </a:outerShdw>
                </a:effectLst>
                <a:latin typeface="Arial"/>
                <a:ea typeface="+mn-ea"/>
                <a:cs typeface="Arial"/>
              </a:rPr>
              <a:t>25–29 September 2015</a:t>
            </a:r>
            <a:br>
              <a:rPr lang="en-US" sz="1800" b="0" kern="1200" dirty="0" smtClean="0">
                <a:solidFill>
                  <a:schemeClr val="tx2"/>
                </a:solidFill>
                <a:effectLst>
                  <a:outerShdw blurRad="127000" sx="101000" sy="101000" algn="ctr" rotWithShape="0">
                    <a:prstClr val="black">
                      <a:alpha val="71000"/>
                    </a:prstClr>
                  </a:outerShdw>
                </a:effectLst>
                <a:latin typeface="Arial"/>
                <a:ea typeface="+mn-ea"/>
                <a:cs typeface="Arial"/>
              </a:rPr>
            </a:br>
            <a:r>
              <a:rPr lang="en-US" sz="1800" b="0" kern="1200" baseline="0" dirty="0" smtClean="0">
                <a:solidFill>
                  <a:schemeClr val="tx2"/>
                </a:solidFill>
                <a:effectLst>
                  <a:outerShdw blurRad="127000" sx="101000" sy="101000" algn="ctr" rotWithShape="0">
                    <a:prstClr val="black">
                      <a:alpha val="71000"/>
                    </a:prstClr>
                  </a:outerShdw>
                </a:effectLst>
                <a:latin typeface="Arial"/>
                <a:ea typeface="+mn-ea"/>
                <a:cs typeface="Arial"/>
              </a:rPr>
              <a:t>Vienna, Austria</a:t>
            </a:r>
            <a:endParaRPr lang="en-US" sz="1800" b="0" kern="1200" dirty="0" smtClean="0">
              <a:solidFill>
                <a:schemeClr val="tx2"/>
              </a:solidFill>
              <a:effectLst>
                <a:outerShdw blurRad="127000" sx="101000" sy="101000" algn="ctr" rotWithShape="0">
                  <a:prstClr val="black">
                    <a:alpha val="71000"/>
                  </a:prstClr>
                </a:outerShdw>
              </a:effectLst>
              <a:latin typeface="Arial"/>
              <a:ea typeface="+mn-ea"/>
              <a:cs typeface="Arial"/>
            </a:endParaRPr>
          </a:p>
        </p:txBody>
      </p:sp>
    </p:spTree>
    <p:extLst>
      <p:ext uri="{BB962C8B-B14F-4D97-AF65-F5344CB8AC3E}">
        <p14:creationId xmlns:p14="http://schemas.microsoft.com/office/powerpoint/2010/main" xmlns="" val="3184330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072683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535225872"/>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6.xml"/><Relationship Id="rId1" Type="http://schemas.openxmlformats.org/officeDocument/2006/relationships/slideLayout" Target="../slideLayouts/slideLayout20.xml"/><Relationship Id="rId4" Type="http://schemas.openxmlformats.org/officeDocument/2006/relationships/slide" Target="slide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2015</a:t>
            </a:r>
            <a:br>
              <a:rPr lang="en-US" dirty="0" smtClean="0"/>
            </a:br>
            <a:r>
              <a:rPr lang="en-US" sz="2800" b="0" dirty="0" smtClean="0"/>
              <a:t>Selected abstracts on </a:t>
            </a:r>
            <a:r>
              <a:rPr lang="en-US" sz="2800" dirty="0" smtClean="0"/>
              <a:t>Colorectal </a:t>
            </a:r>
            <a:r>
              <a:rPr lang="en-US" sz="2800" dirty="0"/>
              <a:t>Cancer </a:t>
            </a:r>
            <a:r>
              <a:rPr lang="en-US" sz="2800" b="0" dirty="0" smtClean="0"/>
              <a:t>from:</a:t>
            </a:r>
            <a:endParaRPr lang="en-GB" sz="2800" b="0" dirty="0"/>
          </a:p>
        </p:txBody>
      </p:sp>
    </p:spTree>
    <p:extLst>
      <p:ext uri="{BB962C8B-B14F-4D97-AF65-F5344CB8AC3E}">
        <p14:creationId xmlns:p14="http://schemas.microsoft.com/office/powerpoint/2010/main" xmlns="" val="255202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2011: Multi-antigen vaccination for colon cancer treatment and prevention </a:t>
            </a:r>
            <a:r>
              <a:rPr lang="en-GB" sz="1800" dirty="0" smtClean="0"/>
              <a:t/>
            </a:r>
            <a:br>
              <a:rPr lang="en-GB" sz="1800" dirty="0" smtClean="0"/>
            </a:br>
            <a:r>
              <a:rPr lang="en-GB" sz="1800" dirty="0" smtClean="0"/>
              <a:t>– </a:t>
            </a:r>
            <a:r>
              <a:rPr lang="en-GB" sz="1800" dirty="0"/>
              <a:t>Marquez-</a:t>
            </a:r>
            <a:r>
              <a:rPr lang="en-GB" sz="1800" dirty="0" err="1"/>
              <a:t>Manriquez</a:t>
            </a:r>
            <a:r>
              <a:rPr lang="en-GB" sz="1800" dirty="0"/>
              <a:t> JP 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whether overexpressed proteins associated </a:t>
            </a:r>
            <a:r>
              <a:rPr lang="en-GB" dirty="0"/>
              <a:t>with poor prognosis </a:t>
            </a:r>
            <a:r>
              <a:rPr lang="en-GB" dirty="0" smtClean="0"/>
              <a:t>in colon cancer were immunogenic, and whether </a:t>
            </a:r>
            <a:r>
              <a:rPr lang="en-GB" dirty="0"/>
              <a:t>vaccines targeting these antigens </a:t>
            </a:r>
            <a:r>
              <a:rPr lang="en-GB" dirty="0" smtClean="0"/>
              <a:t>could prevent the development of colon cancer in murine models</a:t>
            </a:r>
          </a:p>
          <a:p>
            <a:pPr marL="0" indent="0">
              <a:spcBef>
                <a:spcPts val="1800"/>
              </a:spcBef>
              <a:buNone/>
            </a:pPr>
            <a:r>
              <a:rPr lang="en-GB" b="1" dirty="0" smtClean="0"/>
              <a:t>Study design</a:t>
            </a:r>
          </a:p>
          <a:p>
            <a:r>
              <a:rPr lang="en-GB" dirty="0" smtClean="0"/>
              <a:t>A PubMed literature search identified four proteins associated with poor prognosis in colon cancer: </a:t>
            </a:r>
            <a:r>
              <a:rPr lang="en-GB" dirty="0"/>
              <a:t>CDC25B, COX2, Fascin1 </a:t>
            </a:r>
            <a:r>
              <a:rPr lang="en-GB" dirty="0" smtClean="0"/>
              <a:t>and RCAS1</a:t>
            </a:r>
          </a:p>
          <a:p>
            <a:r>
              <a:rPr lang="en-GB" dirty="0" smtClean="0"/>
              <a:t>Human subjects</a:t>
            </a:r>
          </a:p>
          <a:p>
            <a:pPr lvl="1"/>
            <a:r>
              <a:rPr lang="en-GB" dirty="0" smtClean="0"/>
              <a:t>Sera from </a:t>
            </a:r>
            <a:r>
              <a:rPr lang="en-GB" dirty="0"/>
              <a:t>patients </a:t>
            </a:r>
            <a:r>
              <a:rPr lang="en-GB" dirty="0" smtClean="0"/>
              <a:t>with CRC </a:t>
            </a:r>
            <a:r>
              <a:rPr lang="en-GB" dirty="0"/>
              <a:t>(</a:t>
            </a:r>
            <a:r>
              <a:rPr lang="en-GB" dirty="0" smtClean="0"/>
              <a:t>n=50) and healthy volunteers (n=50) were analysed</a:t>
            </a:r>
          </a:p>
          <a:p>
            <a:r>
              <a:rPr lang="en-GB" dirty="0" smtClean="0"/>
              <a:t>Animals</a:t>
            </a:r>
          </a:p>
          <a:p>
            <a:pPr lvl="1"/>
            <a:r>
              <a:rPr lang="en-GB" dirty="0" smtClean="0"/>
              <a:t>Male </a:t>
            </a:r>
            <a:r>
              <a:rPr lang="en-GB" dirty="0"/>
              <a:t>and female mice testing positive for the Min </a:t>
            </a:r>
            <a:r>
              <a:rPr lang="en-GB" dirty="0" smtClean="0"/>
              <a:t>mutation were included</a:t>
            </a:r>
          </a:p>
          <a:p>
            <a:r>
              <a:rPr lang="en-GB" dirty="0"/>
              <a:t>ELISA and ELISPOT assays were </a:t>
            </a:r>
            <a:r>
              <a:rPr lang="en-GB" dirty="0" smtClean="0"/>
              <a:t>performed in human and murine samples</a:t>
            </a:r>
            <a:endParaRPr lang="en-GB" dirty="0"/>
          </a:p>
          <a:p>
            <a:r>
              <a:rPr lang="en-GB" dirty="0" smtClean="0"/>
              <a:t>Vaccination experiments</a:t>
            </a:r>
          </a:p>
          <a:p>
            <a:pPr lvl="1"/>
            <a:r>
              <a:rPr lang="en-GB" dirty="0"/>
              <a:t>All mice were </a:t>
            </a:r>
            <a:r>
              <a:rPr lang="en-GB" dirty="0" smtClean="0"/>
              <a:t>immunised </a:t>
            </a:r>
            <a:r>
              <a:rPr lang="en-GB" dirty="0"/>
              <a:t>three </a:t>
            </a:r>
            <a:r>
              <a:rPr lang="en-GB" dirty="0" smtClean="0"/>
              <a:t>times </a:t>
            </a:r>
            <a:r>
              <a:rPr lang="en-GB" dirty="0"/>
              <a:t>subcutaneously</a:t>
            </a:r>
            <a:r>
              <a:rPr lang="en-GB" dirty="0" smtClean="0"/>
              <a:t>, starting </a:t>
            </a:r>
            <a:r>
              <a:rPr lang="en-GB" dirty="0"/>
              <a:t>at </a:t>
            </a:r>
            <a:r>
              <a:rPr lang="en-GB" dirty="0" smtClean="0"/>
              <a:t>6 (±2) weeks</a:t>
            </a:r>
          </a:p>
          <a:p>
            <a:pPr lvl="1"/>
            <a:r>
              <a:rPr lang="en-GB" dirty="0" smtClean="0"/>
              <a:t>Tumour </a:t>
            </a:r>
            <a:r>
              <a:rPr lang="en-GB" dirty="0"/>
              <a:t>growth </a:t>
            </a:r>
            <a:r>
              <a:rPr lang="en-GB" dirty="0" smtClean="0"/>
              <a:t>was monitored every 2–3 </a:t>
            </a:r>
            <a:r>
              <a:rPr lang="en-GB" dirty="0"/>
              <a:t>days </a:t>
            </a:r>
            <a:r>
              <a:rPr lang="en-GB" dirty="0" smtClean="0"/>
              <a:t>and tumour </a:t>
            </a:r>
            <a:r>
              <a:rPr lang="en-GB" dirty="0"/>
              <a:t>volumes </a:t>
            </a:r>
            <a:r>
              <a:rPr lang="en-GB" dirty="0" smtClean="0"/>
              <a:t>were calculated</a:t>
            </a:r>
          </a:p>
          <a:p>
            <a:pPr lvl="2"/>
            <a:endParaRPr lang="en-GB" dirty="0" smtClean="0"/>
          </a:p>
          <a:p>
            <a:pPr lvl="2"/>
            <a:endParaRPr lang="en-GB" dirty="0"/>
          </a:p>
        </p:txBody>
      </p:sp>
      <p:sp>
        <p:nvSpPr>
          <p:cNvPr id="14" name="Text Placeholder 13"/>
          <p:cNvSpPr>
            <a:spLocks noGrp="1"/>
          </p:cNvSpPr>
          <p:nvPr>
            <p:ph type="body" sz="quarter" idx="11"/>
          </p:nvPr>
        </p:nvSpPr>
        <p:spPr>
          <a:xfrm>
            <a:off x="4038600" y="6096000"/>
            <a:ext cx="4740275" cy="487363"/>
          </a:xfrm>
        </p:spPr>
        <p:txBody>
          <a:bodyPr/>
          <a:lstStyle/>
          <a:p>
            <a:r>
              <a:rPr lang="en-GB" dirty="0"/>
              <a:t>Marquez-</a:t>
            </a:r>
            <a:r>
              <a:rPr lang="en-GB" dirty="0" err="1"/>
              <a:t>Manriquez</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2011</a:t>
            </a:r>
            <a:endParaRPr lang="en-GB" dirty="0"/>
          </a:p>
        </p:txBody>
      </p:sp>
    </p:spTree>
    <p:extLst>
      <p:ext uri="{BB962C8B-B14F-4D97-AF65-F5344CB8AC3E}">
        <p14:creationId xmlns:p14="http://schemas.microsoft.com/office/powerpoint/2010/main" xmlns="" val="393019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Box 269"/>
          <p:cNvSpPr txBox="1"/>
          <p:nvPr/>
        </p:nvSpPr>
        <p:spPr>
          <a:xfrm>
            <a:off x="8087739" y="4875336"/>
            <a:ext cx="776175" cy="261610"/>
          </a:xfrm>
          <a:prstGeom prst="rect">
            <a:avLst/>
          </a:prstGeom>
          <a:noFill/>
        </p:spPr>
        <p:txBody>
          <a:bodyPr wrap="none" rtlCol="0">
            <a:spAutoFit/>
          </a:bodyPr>
          <a:lstStyle/>
          <a:p>
            <a:r>
              <a:rPr lang="en-GB" sz="1100" dirty="0" smtClean="0"/>
              <a:t>p&lt;0.0001</a:t>
            </a:r>
            <a:endParaRPr lang="en-GB" sz="1100" dirty="0"/>
          </a:p>
        </p:txBody>
      </p:sp>
      <p:sp>
        <p:nvSpPr>
          <p:cNvPr id="2" name="Title 1"/>
          <p:cNvSpPr>
            <a:spLocks noGrp="1"/>
          </p:cNvSpPr>
          <p:nvPr>
            <p:ph type="title"/>
          </p:nvPr>
        </p:nvSpPr>
        <p:spPr/>
        <p:txBody>
          <a:bodyPr/>
          <a:lstStyle/>
          <a:p>
            <a:r>
              <a:rPr lang="en-GB" sz="1800" dirty="0"/>
              <a:t>2011: Multi-antigen vaccination for colon cancer treatment and prevention </a:t>
            </a:r>
            <a:r>
              <a:rPr lang="en-GB" sz="1800" dirty="0" smtClean="0"/>
              <a:t/>
            </a:r>
            <a:br>
              <a:rPr lang="en-GB" sz="1800" dirty="0" smtClean="0"/>
            </a:br>
            <a:r>
              <a:rPr lang="en-GB" sz="1800" dirty="0" smtClean="0"/>
              <a:t>– </a:t>
            </a:r>
            <a:r>
              <a:rPr lang="en-GB" sz="1800" dirty="0"/>
              <a:t>Marquez-</a:t>
            </a:r>
            <a:r>
              <a:rPr lang="en-GB" sz="1800" dirty="0" err="1"/>
              <a:t>Manriquez</a:t>
            </a:r>
            <a:r>
              <a:rPr lang="en-GB" sz="1800" dirty="0"/>
              <a:t> JP 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r>
              <a:rPr lang="en-GB" dirty="0"/>
              <a:t>CDC25B, COX2, </a:t>
            </a:r>
            <a:r>
              <a:rPr lang="en-GB" dirty="0" smtClean="0"/>
              <a:t>FASCIN1 </a:t>
            </a:r>
            <a:r>
              <a:rPr lang="en-GB" dirty="0"/>
              <a:t>and </a:t>
            </a:r>
            <a:r>
              <a:rPr lang="en-GB" dirty="0" smtClean="0"/>
              <a:t>RCAS1 antibodies were </a:t>
            </a:r>
            <a:r>
              <a:rPr lang="en-GB" dirty="0"/>
              <a:t>significantly elevated in CRC </a:t>
            </a:r>
            <a:r>
              <a:rPr lang="en-GB" dirty="0" smtClean="0"/>
              <a:t>patients vs</a:t>
            </a:r>
            <a:r>
              <a:rPr lang="en-GB" dirty="0"/>
              <a:t>. healthy </a:t>
            </a:r>
            <a:r>
              <a:rPr lang="en-GB" dirty="0" smtClean="0"/>
              <a:t>volunteers</a:t>
            </a:r>
          </a:p>
          <a:p>
            <a:r>
              <a:rPr lang="en-GB" dirty="0"/>
              <a:t>MHC </a:t>
            </a:r>
            <a:r>
              <a:rPr lang="en-GB" dirty="0" smtClean="0"/>
              <a:t>class </a:t>
            </a:r>
            <a:r>
              <a:rPr lang="en-GB" dirty="0"/>
              <a:t>II associated peptides derived from these antigens </a:t>
            </a:r>
            <a:r>
              <a:rPr lang="en-GB" dirty="0" smtClean="0"/>
              <a:t>induced Th1 </a:t>
            </a:r>
            <a:r>
              <a:rPr lang="en-GB" dirty="0"/>
              <a:t>immunity in </a:t>
            </a:r>
            <a:r>
              <a:rPr lang="en-GB" dirty="0" smtClean="0"/>
              <a:t>patients with CRC </a:t>
            </a:r>
          </a:p>
          <a:p>
            <a:r>
              <a:rPr lang="en-GB" dirty="0" smtClean="0"/>
              <a:t>Immunisation against CDC25B and COX2 induced type </a:t>
            </a:r>
            <a:r>
              <a:rPr lang="en-GB" dirty="0"/>
              <a:t>I </a:t>
            </a:r>
            <a:r>
              <a:rPr lang="en-GB" dirty="0" smtClean="0"/>
              <a:t>T-cells and </a:t>
            </a:r>
            <a:r>
              <a:rPr lang="en-GB" dirty="0"/>
              <a:t>significantly inhibited </a:t>
            </a:r>
            <a:r>
              <a:rPr lang="en-GB" dirty="0" smtClean="0"/>
              <a:t>tumour </a:t>
            </a:r>
            <a:r>
              <a:rPr lang="en-GB" dirty="0"/>
              <a:t>growth </a:t>
            </a:r>
            <a:r>
              <a:rPr lang="en-GB" dirty="0" smtClean="0"/>
              <a:t>(figures)</a:t>
            </a:r>
          </a:p>
          <a:p>
            <a:pPr lvl="1"/>
            <a:r>
              <a:rPr lang="en-GB" dirty="0"/>
              <a:t>Inhibition of tumour growth by CDC25B and COX2 was </a:t>
            </a:r>
            <a:r>
              <a:rPr lang="en-GB" dirty="0" smtClean="0"/>
              <a:t>mediated by CD8 T-cells</a:t>
            </a:r>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p:txBody>
      </p:sp>
      <p:sp>
        <p:nvSpPr>
          <p:cNvPr id="14" name="Text Placeholder 13"/>
          <p:cNvSpPr>
            <a:spLocks noGrp="1"/>
          </p:cNvSpPr>
          <p:nvPr>
            <p:ph type="body" sz="quarter" idx="11"/>
          </p:nvPr>
        </p:nvSpPr>
        <p:spPr>
          <a:xfrm>
            <a:off x="4038600" y="6096000"/>
            <a:ext cx="4740275" cy="487363"/>
          </a:xfrm>
        </p:spPr>
        <p:txBody>
          <a:bodyPr/>
          <a:lstStyle/>
          <a:p>
            <a:r>
              <a:rPr lang="en-GB" dirty="0"/>
              <a:t>Marquez-</a:t>
            </a:r>
            <a:r>
              <a:rPr lang="en-GB" dirty="0" err="1"/>
              <a:t>Manriquez</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2011</a:t>
            </a:r>
            <a:endParaRPr lang="en-GB" dirty="0"/>
          </a:p>
        </p:txBody>
      </p:sp>
      <p:sp>
        <p:nvSpPr>
          <p:cNvPr id="142" name="Rectangle 141"/>
          <p:cNvSpPr/>
          <p:nvPr/>
        </p:nvSpPr>
        <p:spPr>
          <a:xfrm>
            <a:off x="1752600" y="3583704"/>
            <a:ext cx="1107996" cy="369332"/>
          </a:xfrm>
          <a:prstGeom prst="rect">
            <a:avLst/>
          </a:prstGeom>
        </p:spPr>
        <p:txBody>
          <a:bodyPr wrap="none">
            <a:spAutoFit/>
          </a:bodyPr>
          <a:lstStyle/>
          <a:p>
            <a:pPr fontAlgn="base">
              <a:spcBef>
                <a:spcPct val="0"/>
              </a:spcBef>
              <a:spcAft>
                <a:spcPct val="0"/>
              </a:spcAft>
            </a:pPr>
            <a:r>
              <a:rPr lang="en-GB" b="1" dirty="0"/>
              <a:t>CDC25B</a:t>
            </a:r>
          </a:p>
        </p:txBody>
      </p:sp>
      <p:sp>
        <p:nvSpPr>
          <p:cNvPr id="143" name="Rectangle 142"/>
          <p:cNvSpPr/>
          <p:nvPr/>
        </p:nvSpPr>
        <p:spPr>
          <a:xfrm>
            <a:off x="6299443" y="3583704"/>
            <a:ext cx="813043" cy="369332"/>
          </a:xfrm>
          <a:prstGeom prst="rect">
            <a:avLst/>
          </a:prstGeom>
        </p:spPr>
        <p:txBody>
          <a:bodyPr wrap="none">
            <a:spAutoFit/>
          </a:bodyPr>
          <a:lstStyle/>
          <a:p>
            <a:pPr fontAlgn="base">
              <a:spcBef>
                <a:spcPct val="0"/>
              </a:spcBef>
              <a:spcAft>
                <a:spcPct val="0"/>
              </a:spcAft>
            </a:pPr>
            <a:r>
              <a:rPr lang="en-GB" b="1" dirty="0"/>
              <a:t>COX2</a:t>
            </a:r>
          </a:p>
        </p:txBody>
      </p:sp>
      <p:sp>
        <p:nvSpPr>
          <p:cNvPr id="144" name="TextBox 143"/>
          <p:cNvSpPr txBox="1"/>
          <p:nvPr/>
        </p:nvSpPr>
        <p:spPr>
          <a:xfrm rot="16200000">
            <a:off x="-502235" y="4841076"/>
            <a:ext cx="1732269" cy="276999"/>
          </a:xfrm>
          <a:prstGeom prst="rect">
            <a:avLst/>
          </a:prstGeom>
          <a:noFill/>
        </p:spPr>
        <p:txBody>
          <a:bodyPr wrap="none" rtlCol="0">
            <a:spAutoFit/>
          </a:bodyPr>
          <a:lstStyle/>
          <a:p>
            <a:pPr algn="ctr" fontAlgn="base">
              <a:spcBef>
                <a:spcPct val="0"/>
              </a:spcBef>
              <a:spcAft>
                <a:spcPct val="0"/>
              </a:spcAft>
            </a:pPr>
            <a:r>
              <a:rPr lang="en-GB" sz="1200" dirty="0" smtClean="0"/>
              <a:t>Tumour volume (mm</a:t>
            </a:r>
            <a:r>
              <a:rPr lang="en-GB" sz="1200" baseline="30000" dirty="0" smtClean="0"/>
              <a:t>3</a:t>
            </a:r>
            <a:r>
              <a:rPr lang="en-GB" sz="1200" dirty="0" smtClean="0"/>
              <a:t>)</a:t>
            </a:r>
            <a:endParaRPr lang="en-GB" sz="1200" dirty="0"/>
          </a:p>
        </p:txBody>
      </p:sp>
      <p:grpSp>
        <p:nvGrpSpPr>
          <p:cNvPr id="145" name="Group 144"/>
          <p:cNvGrpSpPr/>
          <p:nvPr/>
        </p:nvGrpSpPr>
        <p:grpSpPr>
          <a:xfrm>
            <a:off x="519272" y="3952721"/>
            <a:ext cx="3827325" cy="2371879"/>
            <a:chOff x="519272" y="3730720"/>
            <a:chExt cx="3827325" cy="2371879"/>
          </a:xfrm>
        </p:grpSpPr>
        <p:sp>
          <p:nvSpPr>
            <p:cNvPr id="146" name="Freeform 145"/>
            <p:cNvSpPr>
              <a:spLocks/>
            </p:cNvSpPr>
            <p:nvPr/>
          </p:nvSpPr>
          <p:spPr bwMode="auto">
            <a:xfrm>
              <a:off x="1060104" y="3863382"/>
              <a:ext cx="3105036" cy="1777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7" name="Line 6"/>
            <p:cNvSpPr>
              <a:spLocks noChangeShapeType="1"/>
            </p:cNvSpPr>
            <p:nvPr/>
          </p:nvSpPr>
          <p:spPr bwMode="auto">
            <a:xfrm>
              <a:off x="987705" y="3863381"/>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8" name="Line 7"/>
            <p:cNvSpPr>
              <a:spLocks noChangeShapeType="1"/>
            </p:cNvSpPr>
            <p:nvPr/>
          </p:nvSpPr>
          <p:spPr bwMode="auto">
            <a:xfrm>
              <a:off x="987705" y="421901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9" name="Line 8"/>
            <p:cNvSpPr>
              <a:spLocks noChangeShapeType="1"/>
            </p:cNvSpPr>
            <p:nvPr/>
          </p:nvSpPr>
          <p:spPr bwMode="auto">
            <a:xfrm>
              <a:off x="987705" y="457464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0" name="Line 9"/>
            <p:cNvSpPr>
              <a:spLocks noChangeShapeType="1"/>
            </p:cNvSpPr>
            <p:nvPr/>
          </p:nvSpPr>
          <p:spPr bwMode="auto">
            <a:xfrm>
              <a:off x="987705" y="4930273"/>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1" name="Line 10"/>
            <p:cNvSpPr>
              <a:spLocks noChangeShapeType="1"/>
            </p:cNvSpPr>
            <p:nvPr/>
          </p:nvSpPr>
          <p:spPr bwMode="auto">
            <a:xfrm>
              <a:off x="987705" y="5285904"/>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2" name="Line 11"/>
            <p:cNvSpPr>
              <a:spLocks noChangeShapeType="1"/>
            </p:cNvSpPr>
            <p:nvPr/>
          </p:nvSpPr>
          <p:spPr bwMode="auto">
            <a:xfrm>
              <a:off x="987705" y="5641535"/>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3" name="Line 12"/>
            <p:cNvSpPr>
              <a:spLocks noChangeShapeType="1"/>
            </p:cNvSpPr>
            <p:nvPr/>
          </p:nvSpPr>
          <p:spPr bwMode="auto">
            <a:xfrm>
              <a:off x="2613376"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4" name="Line 13"/>
            <p:cNvSpPr>
              <a:spLocks noChangeShapeType="1"/>
            </p:cNvSpPr>
            <p:nvPr/>
          </p:nvSpPr>
          <p:spPr bwMode="auto">
            <a:xfrm>
              <a:off x="230340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5" name="Line 14"/>
            <p:cNvSpPr>
              <a:spLocks noChangeShapeType="1"/>
            </p:cNvSpPr>
            <p:nvPr/>
          </p:nvSpPr>
          <p:spPr bwMode="auto">
            <a:xfrm>
              <a:off x="3245355"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6" name="Line 15"/>
            <p:cNvSpPr>
              <a:spLocks noChangeShapeType="1"/>
            </p:cNvSpPr>
            <p:nvPr/>
          </p:nvSpPr>
          <p:spPr bwMode="auto">
            <a:xfrm>
              <a:off x="292807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7" name="Line 17"/>
            <p:cNvSpPr>
              <a:spLocks noChangeShapeType="1"/>
            </p:cNvSpPr>
            <p:nvPr/>
          </p:nvSpPr>
          <p:spPr bwMode="auto">
            <a:xfrm>
              <a:off x="355479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8" name="Line 18"/>
            <p:cNvSpPr>
              <a:spLocks noChangeShapeType="1"/>
            </p:cNvSpPr>
            <p:nvPr/>
          </p:nvSpPr>
          <p:spPr bwMode="auto">
            <a:xfrm>
              <a:off x="1978812"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9" name="Line 19"/>
            <p:cNvSpPr>
              <a:spLocks noChangeShapeType="1"/>
            </p:cNvSpPr>
            <p:nvPr/>
          </p:nvSpPr>
          <p:spPr bwMode="auto">
            <a:xfrm>
              <a:off x="1680038"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0" name="Line 20"/>
            <p:cNvSpPr>
              <a:spLocks noChangeShapeType="1"/>
            </p:cNvSpPr>
            <p:nvPr/>
          </p:nvSpPr>
          <p:spPr bwMode="auto">
            <a:xfrm>
              <a:off x="1370070"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1" name="Line 21"/>
            <p:cNvSpPr>
              <a:spLocks noChangeShapeType="1"/>
            </p:cNvSpPr>
            <p:nvPr/>
          </p:nvSpPr>
          <p:spPr bwMode="auto">
            <a:xfrm>
              <a:off x="106010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2" name="TextBox 161"/>
            <p:cNvSpPr txBox="1"/>
            <p:nvPr/>
          </p:nvSpPr>
          <p:spPr>
            <a:xfrm>
              <a:off x="2022511" y="5825600"/>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163" name="TextBox 162"/>
            <p:cNvSpPr txBox="1"/>
            <p:nvPr/>
          </p:nvSpPr>
          <p:spPr>
            <a:xfrm>
              <a:off x="519272" y="3730720"/>
              <a:ext cx="524503" cy="276999"/>
            </a:xfrm>
            <a:prstGeom prst="rect">
              <a:avLst/>
            </a:prstGeom>
            <a:noFill/>
          </p:spPr>
          <p:txBody>
            <a:bodyPr wrap="none" rtlCol="0" anchor="ctr" anchorCtr="0">
              <a:spAutoFit/>
            </a:bodyPr>
            <a:lstStyle/>
            <a:p>
              <a:pPr algn="r"/>
              <a:r>
                <a:rPr lang="en-GB" sz="1200" dirty="0" smtClean="0"/>
                <a:t>1250</a:t>
              </a:r>
              <a:endParaRPr lang="en-GB" sz="1200" dirty="0"/>
            </a:p>
          </p:txBody>
        </p:sp>
        <p:sp>
          <p:nvSpPr>
            <p:cNvPr id="164" name="TextBox 163"/>
            <p:cNvSpPr txBox="1"/>
            <p:nvPr/>
          </p:nvSpPr>
          <p:spPr>
            <a:xfrm>
              <a:off x="519272" y="4079938"/>
              <a:ext cx="524503" cy="276999"/>
            </a:xfrm>
            <a:prstGeom prst="rect">
              <a:avLst/>
            </a:prstGeom>
            <a:noFill/>
          </p:spPr>
          <p:txBody>
            <a:bodyPr wrap="none" rtlCol="0" anchor="ctr" anchorCtr="0">
              <a:spAutoFit/>
            </a:bodyPr>
            <a:lstStyle/>
            <a:p>
              <a:pPr algn="r"/>
              <a:r>
                <a:rPr lang="en-GB" sz="1200" dirty="0" smtClean="0"/>
                <a:t>1000</a:t>
              </a:r>
              <a:endParaRPr lang="en-GB" sz="1200" dirty="0"/>
            </a:p>
          </p:txBody>
        </p:sp>
        <p:sp>
          <p:nvSpPr>
            <p:cNvPr id="165" name="TextBox 164"/>
            <p:cNvSpPr txBox="1"/>
            <p:nvPr/>
          </p:nvSpPr>
          <p:spPr>
            <a:xfrm>
              <a:off x="604231" y="4435411"/>
              <a:ext cx="439544" cy="276999"/>
            </a:xfrm>
            <a:prstGeom prst="rect">
              <a:avLst/>
            </a:prstGeom>
            <a:noFill/>
          </p:spPr>
          <p:txBody>
            <a:bodyPr wrap="none" rtlCol="0" anchor="ctr" anchorCtr="0">
              <a:spAutoFit/>
            </a:bodyPr>
            <a:lstStyle/>
            <a:p>
              <a:pPr algn="r"/>
              <a:r>
                <a:rPr lang="en-GB" sz="1200" dirty="0" smtClean="0"/>
                <a:t>750</a:t>
              </a:r>
              <a:endParaRPr lang="en-GB" sz="1200" dirty="0"/>
            </a:p>
          </p:txBody>
        </p:sp>
        <p:sp>
          <p:nvSpPr>
            <p:cNvPr id="166" name="TextBox 165"/>
            <p:cNvSpPr txBox="1"/>
            <p:nvPr/>
          </p:nvSpPr>
          <p:spPr>
            <a:xfrm>
              <a:off x="604231" y="4790883"/>
              <a:ext cx="439544" cy="276999"/>
            </a:xfrm>
            <a:prstGeom prst="rect">
              <a:avLst/>
            </a:prstGeom>
            <a:noFill/>
          </p:spPr>
          <p:txBody>
            <a:bodyPr wrap="none" rtlCol="0" anchor="ctr" anchorCtr="0">
              <a:spAutoFit/>
            </a:bodyPr>
            <a:lstStyle/>
            <a:p>
              <a:pPr algn="r"/>
              <a:r>
                <a:rPr lang="en-GB" sz="1200" dirty="0" smtClean="0"/>
                <a:t>500</a:t>
              </a:r>
              <a:endParaRPr lang="en-GB" sz="1200" dirty="0"/>
            </a:p>
          </p:txBody>
        </p:sp>
        <p:sp>
          <p:nvSpPr>
            <p:cNvPr id="167" name="TextBox 166"/>
            <p:cNvSpPr txBox="1"/>
            <p:nvPr/>
          </p:nvSpPr>
          <p:spPr>
            <a:xfrm>
              <a:off x="604231" y="5146356"/>
              <a:ext cx="439544" cy="276999"/>
            </a:xfrm>
            <a:prstGeom prst="rect">
              <a:avLst/>
            </a:prstGeom>
            <a:noFill/>
          </p:spPr>
          <p:txBody>
            <a:bodyPr wrap="none" rtlCol="0" anchor="ctr" anchorCtr="0">
              <a:spAutoFit/>
            </a:bodyPr>
            <a:lstStyle/>
            <a:p>
              <a:pPr algn="r"/>
              <a:r>
                <a:rPr lang="en-GB" sz="1200" dirty="0" smtClean="0"/>
                <a:t>250</a:t>
              </a:r>
              <a:endParaRPr lang="en-GB" sz="1200" dirty="0"/>
            </a:p>
          </p:txBody>
        </p:sp>
        <p:sp>
          <p:nvSpPr>
            <p:cNvPr id="168" name="TextBox 167"/>
            <p:cNvSpPr txBox="1"/>
            <p:nvPr/>
          </p:nvSpPr>
          <p:spPr>
            <a:xfrm>
              <a:off x="774148" y="5501828"/>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69" name="TextBox 168"/>
            <p:cNvSpPr txBox="1"/>
            <p:nvPr/>
          </p:nvSpPr>
          <p:spPr>
            <a:xfrm>
              <a:off x="929241" y="5661352"/>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171" name="TextBox 170"/>
            <p:cNvSpPr txBox="1"/>
            <p:nvPr/>
          </p:nvSpPr>
          <p:spPr>
            <a:xfrm>
              <a:off x="1546720" y="5661352"/>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173" name="TextBox 172"/>
            <p:cNvSpPr txBox="1"/>
            <p:nvPr/>
          </p:nvSpPr>
          <p:spPr>
            <a:xfrm>
              <a:off x="2165557" y="5661352"/>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175" name="TextBox 174"/>
            <p:cNvSpPr txBox="1"/>
            <p:nvPr/>
          </p:nvSpPr>
          <p:spPr>
            <a:xfrm>
              <a:off x="2753830" y="5661352"/>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177" name="TextBox 176"/>
            <p:cNvSpPr txBox="1"/>
            <p:nvPr/>
          </p:nvSpPr>
          <p:spPr>
            <a:xfrm>
              <a:off x="3379982" y="5661352"/>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178" name="Line 17"/>
            <p:cNvSpPr>
              <a:spLocks noChangeShapeType="1"/>
            </p:cNvSpPr>
            <p:nvPr/>
          </p:nvSpPr>
          <p:spPr bwMode="auto">
            <a:xfrm>
              <a:off x="3860814" y="56476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0" name="Line 17"/>
            <p:cNvSpPr>
              <a:spLocks noChangeShapeType="1"/>
            </p:cNvSpPr>
            <p:nvPr/>
          </p:nvSpPr>
          <p:spPr bwMode="auto">
            <a:xfrm>
              <a:off x="4166829" y="56537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1" name="TextBox 180"/>
            <p:cNvSpPr txBox="1"/>
            <p:nvPr/>
          </p:nvSpPr>
          <p:spPr>
            <a:xfrm>
              <a:off x="3992012" y="5673552"/>
              <a:ext cx="354585" cy="276999"/>
            </a:xfrm>
            <a:prstGeom prst="rect">
              <a:avLst/>
            </a:prstGeom>
            <a:noFill/>
          </p:spPr>
          <p:txBody>
            <a:bodyPr wrap="none" rtlCol="0" anchor="ctr" anchorCtr="0">
              <a:spAutoFit/>
            </a:bodyPr>
            <a:lstStyle/>
            <a:p>
              <a:pPr algn="ctr"/>
              <a:r>
                <a:rPr lang="en-GB" sz="1200" dirty="0" smtClean="0"/>
                <a:t>20</a:t>
              </a:r>
              <a:endParaRPr lang="en-GB" sz="1200" dirty="0"/>
            </a:p>
          </p:txBody>
        </p:sp>
      </p:grpSp>
      <p:grpSp>
        <p:nvGrpSpPr>
          <p:cNvPr id="182" name="Group 181"/>
          <p:cNvGrpSpPr/>
          <p:nvPr/>
        </p:nvGrpSpPr>
        <p:grpSpPr>
          <a:xfrm>
            <a:off x="4705217" y="3952721"/>
            <a:ext cx="3827325" cy="2371879"/>
            <a:chOff x="519272" y="3730720"/>
            <a:chExt cx="3827325" cy="2371879"/>
          </a:xfrm>
        </p:grpSpPr>
        <p:sp>
          <p:nvSpPr>
            <p:cNvPr id="183" name="Freeform 182"/>
            <p:cNvSpPr>
              <a:spLocks/>
            </p:cNvSpPr>
            <p:nvPr/>
          </p:nvSpPr>
          <p:spPr bwMode="auto">
            <a:xfrm>
              <a:off x="1060104" y="3863382"/>
              <a:ext cx="3105036" cy="1777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4" name="Line 6"/>
            <p:cNvSpPr>
              <a:spLocks noChangeShapeType="1"/>
            </p:cNvSpPr>
            <p:nvPr/>
          </p:nvSpPr>
          <p:spPr bwMode="auto">
            <a:xfrm>
              <a:off x="987705" y="3863381"/>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5" name="Line 7"/>
            <p:cNvSpPr>
              <a:spLocks noChangeShapeType="1"/>
            </p:cNvSpPr>
            <p:nvPr/>
          </p:nvSpPr>
          <p:spPr bwMode="auto">
            <a:xfrm>
              <a:off x="987705" y="421901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6" name="Line 8"/>
            <p:cNvSpPr>
              <a:spLocks noChangeShapeType="1"/>
            </p:cNvSpPr>
            <p:nvPr/>
          </p:nvSpPr>
          <p:spPr bwMode="auto">
            <a:xfrm>
              <a:off x="987705" y="457464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7" name="Line 9"/>
            <p:cNvSpPr>
              <a:spLocks noChangeShapeType="1"/>
            </p:cNvSpPr>
            <p:nvPr/>
          </p:nvSpPr>
          <p:spPr bwMode="auto">
            <a:xfrm>
              <a:off x="987705" y="4930273"/>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8" name="Line 10"/>
            <p:cNvSpPr>
              <a:spLocks noChangeShapeType="1"/>
            </p:cNvSpPr>
            <p:nvPr/>
          </p:nvSpPr>
          <p:spPr bwMode="auto">
            <a:xfrm>
              <a:off x="987705" y="5285904"/>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9" name="Line 11"/>
            <p:cNvSpPr>
              <a:spLocks noChangeShapeType="1"/>
            </p:cNvSpPr>
            <p:nvPr/>
          </p:nvSpPr>
          <p:spPr bwMode="auto">
            <a:xfrm>
              <a:off x="987705" y="5641535"/>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0" name="Line 12"/>
            <p:cNvSpPr>
              <a:spLocks noChangeShapeType="1"/>
            </p:cNvSpPr>
            <p:nvPr/>
          </p:nvSpPr>
          <p:spPr bwMode="auto">
            <a:xfrm>
              <a:off x="2613376"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1" name="Line 13"/>
            <p:cNvSpPr>
              <a:spLocks noChangeShapeType="1"/>
            </p:cNvSpPr>
            <p:nvPr/>
          </p:nvSpPr>
          <p:spPr bwMode="auto">
            <a:xfrm>
              <a:off x="230340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2" name="Line 14"/>
            <p:cNvSpPr>
              <a:spLocks noChangeShapeType="1"/>
            </p:cNvSpPr>
            <p:nvPr/>
          </p:nvSpPr>
          <p:spPr bwMode="auto">
            <a:xfrm>
              <a:off x="3245355"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3" name="Line 15"/>
            <p:cNvSpPr>
              <a:spLocks noChangeShapeType="1"/>
            </p:cNvSpPr>
            <p:nvPr/>
          </p:nvSpPr>
          <p:spPr bwMode="auto">
            <a:xfrm>
              <a:off x="292807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4" name="Line 17"/>
            <p:cNvSpPr>
              <a:spLocks noChangeShapeType="1"/>
            </p:cNvSpPr>
            <p:nvPr/>
          </p:nvSpPr>
          <p:spPr bwMode="auto">
            <a:xfrm>
              <a:off x="355479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5" name="Line 18"/>
            <p:cNvSpPr>
              <a:spLocks noChangeShapeType="1"/>
            </p:cNvSpPr>
            <p:nvPr/>
          </p:nvSpPr>
          <p:spPr bwMode="auto">
            <a:xfrm>
              <a:off x="1978812"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6" name="Line 19"/>
            <p:cNvSpPr>
              <a:spLocks noChangeShapeType="1"/>
            </p:cNvSpPr>
            <p:nvPr/>
          </p:nvSpPr>
          <p:spPr bwMode="auto">
            <a:xfrm>
              <a:off x="1680038"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7" name="Line 20"/>
            <p:cNvSpPr>
              <a:spLocks noChangeShapeType="1"/>
            </p:cNvSpPr>
            <p:nvPr/>
          </p:nvSpPr>
          <p:spPr bwMode="auto">
            <a:xfrm>
              <a:off x="1370070"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8" name="Line 21"/>
            <p:cNvSpPr>
              <a:spLocks noChangeShapeType="1"/>
            </p:cNvSpPr>
            <p:nvPr/>
          </p:nvSpPr>
          <p:spPr bwMode="auto">
            <a:xfrm>
              <a:off x="106010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9" name="TextBox 198"/>
            <p:cNvSpPr txBox="1"/>
            <p:nvPr/>
          </p:nvSpPr>
          <p:spPr>
            <a:xfrm>
              <a:off x="2022511" y="5825600"/>
              <a:ext cx="1169616" cy="276999"/>
            </a:xfrm>
            <a:prstGeom prst="rect">
              <a:avLst/>
            </a:prstGeom>
            <a:noFill/>
          </p:spPr>
          <p:txBody>
            <a:bodyPr wrap="none" rtlCol="0">
              <a:spAutoFit/>
            </a:bodyPr>
            <a:lstStyle/>
            <a:p>
              <a:pPr algn="ctr" fontAlgn="base">
                <a:spcBef>
                  <a:spcPct val="0"/>
                </a:spcBef>
                <a:spcAft>
                  <a:spcPct val="0"/>
                </a:spcAft>
              </a:pPr>
              <a:r>
                <a:rPr lang="en-GB" sz="1200" dirty="0" smtClean="0"/>
                <a:t>Time (months)</a:t>
              </a:r>
              <a:endParaRPr lang="en-GB" sz="1200" dirty="0"/>
            </a:p>
          </p:txBody>
        </p:sp>
        <p:sp>
          <p:nvSpPr>
            <p:cNvPr id="200" name="TextBox 199"/>
            <p:cNvSpPr txBox="1"/>
            <p:nvPr/>
          </p:nvSpPr>
          <p:spPr>
            <a:xfrm>
              <a:off x="519272" y="3730720"/>
              <a:ext cx="524503" cy="276999"/>
            </a:xfrm>
            <a:prstGeom prst="rect">
              <a:avLst/>
            </a:prstGeom>
            <a:noFill/>
          </p:spPr>
          <p:txBody>
            <a:bodyPr wrap="none" rtlCol="0" anchor="ctr" anchorCtr="0">
              <a:spAutoFit/>
            </a:bodyPr>
            <a:lstStyle/>
            <a:p>
              <a:pPr algn="r"/>
              <a:r>
                <a:rPr lang="en-GB" sz="1200" dirty="0" smtClean="0"/>
                <a:t>1250</a:t>
              </a:r>
              <a:endParaRPr lang="en-GB" sz="1200" dirty="0"/>
            </a:p>
          </p:txBody>
        </p:sp>
        <p:sp>
          <p:nvSpPr>
            <p:cNvPr id="201" name="TextBox 200"/>
            <p:cNvSpPr txBox="1"/>
            <p:nvPr/>
          </p:nvSpPr>
          <p:spPr>
            <a:xfrm>
              <a:off x="519272" y="4079938"/>
              <a:ext cx="524503" cy="276999"/>
            </a:xfrm>
            <a:prstGeom prst="rect">
              <a:avLst/>
            </a:prstGeom>
            <a:noFill/>
          </p:spPr>
          <p:txBody>
            <a:bodyPr wrap="none" rtlCol="0" anchor="ctr" anchorCtr="0">
              <a:spAutoFit/>
            </a:bodyPr>
            <a:lstStyle/>
            <a:p>
              <a:pPr algn="r"/>
              <a:r>
                <a:rPr lang="en-GB" sz="1200" dirty="0" smtClean="0"/>
                <a:t>1000</a:t>
              </a:r>
              <a:endParaRPr lang="en-GB" sz="1200" dirty="0"/>
            </a:p>
          </p:txBody>
        </p:sp>
        <p:sp>
          <p:nvSpPr>
            <p:cNvPr id="202" name="TextBox 201"/>
            <p:cNvSpPr txBox="1"/>
            <p:nvPr/>
          </p:nvSpPr>
          <p:spPr>
            <a:xfrm>
              <a:off x="604231" y="4435411"/>
              <a:ext cx="439544" cy="276999"/>
            </a:xfrm>
            <a:prstGeom prst="rect">
              <a:avLst/>
            </a:prstGeom>
            <a:noFill/>
          </p:spPr>
          <p:txBody>
            <a:bodyPr wrap="none" rtlCol="0" anchor="ctr" anchorCtr="0">
              <a:spAutoFit/>
            </a:bodyPr>
            <a:lstStyle/>
            <a:p>
              <a:pPr algn="r"/>
              <a:r>
                <a:rPr lang="en-GB" sz="1200" dirty="0" smtClean="0"/>
                <a:t>750</a:t>
              </a:r>
              <a:endParaRPr lang="en-GB" sz="1200" dirty="0"/>
            </a:p>
          </p:txBody>
        </p:sp>
        <p:sp>
          <p:nvSpPr>
            <p:cNvPr id="203" name="TextBox 202"/>
            <p:cNvSpPr txBox="1"/>
            <p:nvPr/>
          </p:nvSpPr>
          <p:spPr>
            <a:xfrm>
              <a:off x="604231" y="4790883"/>
              <a:ext cx="439544" cy="276999"/>
            </a:xfrm>
            <a:prstGeom prst="rect">
              <a:avLst/>
            </a:prstGeom>
            <a:noFill/>
          </p:spPr>
          <p:txBody>
            <a:bodyPr wrap="none" rtlCol="0" anchor="ctr" anchorCtr="0">
              <a:spAutoFit/>
            </a:bodyPr>
            <a:lstStyle/>
            <a:p>
              <a:pPr algn="r"/>
              <a:r>
                <a:rPr lang="en-GB" sz="1200" dirty="0" smtClean="0"/>
                <a:t>500</a:t>
              </a:r>
              <a:endParaRPr lang="en-GB" sz="1200" dirty="0"/>
            </a:p>
          </p:txBody>
        </p:sp>
        <p:sp>
          <p:nvSpPr>
            <p:cNvPr id="204" name="TextBox 203"/>
            <p:cNvSpPr txBox="1"/>
            <p:nvPr/>
          </p:nvSpPr>
          <p:spPr>
            <a:xfrm>
              <a:off x="604231" y="5146356"/>
              <a:ext cx="439544" cy="276999"/>
            </a:xfrm>
            <a:prstGeom prst="rect">
              <a:avLst/>
            </a:prstGeom>
            <a:noFill/>
          </p:spPr>
          <p:txBody>
            <a:bodyPr wrap="none" rtlCol="0" anchor="ctr" anchorCtr="0">
              <a:spAutoFit/>
            </a:bodyPr>
            <a:lstStyle/>
            <a:p>
              <a:pPr algn="r"/>
              <a:r>
                <a:rPr lang="en-GB" sz="1200" dirty="0" smtClean="0"/>
                <a:t>250</a:t>
              </a:r>
              <a:endParaRPr lang="en-GB" sz="1200" dirty="0"/>
            </a:p>
          </p:txBody>
        </p:sp>
        <p:sp>
          <p:nvSpPr>
            <p:cNvPr id="205" name="TextBox 204"/>
            <p:cNvSpPr txBox="1"/>
            <p:nvPr/>
          </p:nvSpPr>
          <p:spPr>
            <a:xfrm>
              <a:off x="774148" y="5501828"/>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206" name="TextBox 205"/>
            <p:cNvSpPr txBox="1"/>
            <p:nvPr/>
          </p:nvSpPr>
          <p:spPr>
            <a:xfrm>
              <a:off x="929241" y="5661352"/>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208" name="TextBox 207"/>
            <p:cNvSpPr txBox="1"/>
            <p:nvPr/>
          </p:nvSpPr>
          <p:spPr>
            <a:xfrm>
              <a:off x="1546720" y="5661352"/>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210" name="TextBox 209"/>
            <p:cNvSpPr txBox="1"/>
            <p:nvPr/>
          </p:nvSpPr>
          <p:spPr>
            <a:xfrm>
              <a:off x="2165557" y="5661352"/>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212" name="TextBox 211"/>
            <p:cNvSpPr txBox="1"/>
            <p:nvPr/>
          </p:nvSpPr>
          <p:spPr>
            <a:xfrm>
              <a:off x="2753830" y="5661352"/>
              <a:ext cx="354584" cy="276999"/>
            </a:xfrm>
            <a:prstGeom prst="rect">
              <a:avLst/>
            </a:prstGeom>
            <a:noFill/>
          </p:spPr>
          <p:txBody>
            <a:bodyPr wrap="none" rtlCol="0" anchor="ctr" anchorCtr="0">
              <a:spAutoFit/>
            </a:bodyPr>
            <a:lstStyle/>
            <a:p>
              <a:pPr algn="ctr"/>
              <a:r>
                <a:rPr lang="en-GB" sz="1200" dirty="0" smtClean="0"/>
                <a:t>12</a:t>
              </a:r>
              <a:endParaRPr lang="en-GB" sz="1200" dirty="0"/>
            </a:p>
          </p:txBody>
        </p:sp>
        <p:sp>
          <p:nvSpPr>
            <p:cNvPr id="214" name="TextBox 213"/>
            <p:cNvSpPr txBox="1"/>
            <p:nvPr/>
          </p:nvSpPr>
          <p:spPr>
            <a:xfrm>
              <a:off x="3379982" y="5661352"/>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215" name="Line 17"/>
            <p:cNvSpPr>
              <a:spLocks noChangeShapeType="1"/>
            </p:cNvSpPr>
            <p:nvPr/>
          </p:nvSpPr>
          <p:spPr bwMode="auto">
            <a:xfrm>
              <a:off x="3860814" y="56476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7" name="Line 17"/>
            <p:cNvSpPr>
              <a:spLocks noChangeShapeType="1"/>
            </p:cNvSpPr>
            <p:nvPr/>
          </p:nvSpPr>
          <p:spPr bwMode="auto">
            <a:xfrm>
              <a:off x="4166829" y="56537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8" name="TextBox 217"/>
            <p:cNvSpPr txBox="1"/>
            <p:nvPr/>
          </p:nvSpPr>
          <p:spPr>
            <a:xfrm>
              <a:off x="3992012" y="5673552"/>
              <a:ext cx="354585" cy="276999"/>
            </a:xfrm>
            <a:prstGeom prst="rect">
              <a:avLst/>
            </a:prstGeom>
            <a:noFill/>
          </p:spPr>
          <p:txBody>
            <a:bodyPr wrap="none" rtlCol="0" anchor="ctr" anchorCtr="0">
              <a:spAutoFit/>
            </a:bodyPr>
            <a:lstStyle/>
            <a:p>
              <a:pPr algn="ctr"/>
              <a:r>
                <a:rPr lang="en-GB" sz="1200" dirty="0" smtClean="0"/>
                <a:t>20</a:t>
              </a:r>
              <a:endParaRPr lang="en-GB" sz="1200" dirty="0"/>
            </a:p>
          </p:txBody>
        </p:sp>
      </p:grpSp>
      <p:sp>
        <p:nvSpPr>
          <p:cNvPr id="219" name="Freeform 2"/>
          <p:cNvSpPr>
            <a:spLocks/>
          </p:cNvSpPr>
          <p:nvPr/>
        </p:nvSpPr>
        <p:spPr bwMode="auto">
          <a:xfrm>
            <a:off x="1042927" y="4650588"/>
            <a:ext cx="2805136" cy="1191948"/>
          </a:xfrm>
          <a:custGeom>
            <a:avLst/>
            <a:gdLst>
              <a:gd name="T0" fmla="*/ 220 w 220"/>
              <a:gd name="T1" fmla="*/ 0 h 98"/>
              <a:gd name="T2" fmla="*/ 184 w 220"/>
              <a:gd name="T3" fmla="*/ 21 h 98"/>
              <a:gd name="T4" fmla="*/ 136 w 220"/>
              <a:gd name="T5" fmla="*/ 62 h 98"/>
              <a:gd name="T6" fmla="*/ 111 w 220"/>
              <a:gd name="T7" fmla="*/ 83 h 98"/>
              <a:gd name="T8" fmla="*/ 85 w 220"/>
              <a:gd name="T9" fmla="*/ 91 h 98"/>
              <a:gd name="T10" fmla="*/ 0 w 220"/>
              <a:gd name="T11" fmla="*/ 98 h 98"/>
            </a:gdLst>
            <a:ahLst/>
            <a:cxnLst>
              <a:cxn ang="0">
                <a:pos x="T0" y="T1"/>
              </a:cxn>
              <a:cxn ang="0">
                <a:pos x="T2" y="T3"/>
              </a:cxn>
              <a:cxn ang="0">
                <a:pos x="T4" y="T5"/>
              </a:cxn>
              <a:cxn ang="0">
                <a:pos x="T6" y="T7"/>
              </a:cxn>
              <a:cxn ang="0">
                <a:pos x="T8" y="T9"/>
              </a:cxn>
              <a:cxn ang="0">
                <a:pos x="T10" y="T11"/>
              </a:cxn>
            </a:cxnLst>
            <a:rect l="0" t="0" r="r" b="b"/>
            <a:pathLst>
              <a:path w="220" h="98">
                <a:moveTo>
                  <a:pt x="220" y="0"/>
                </a:moveTo>
                <a:lnTo>
                  <a:pt x="184" y="21"/>
                </a:lnTo>
                <a:lnTo>
                  <a:pt x="136" y="62"/>
                </a:lnTo>
                <a:lnTo>
                  <a:pt x="111" y="83"/>
                </a:lnTo>
                <a:lnTo>
                  <a:pt x="85" y="91"/>
                </a:lnTo>
                <a:lnTo>
                  <a:pt x="0" y="98"/>
                </a:lnTo>
              </a:path>
            </a:pathLst>
          </a:cu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Freeform 3"/>
          <p:cNvSpPr>
            <a:spLocks/>
          </p:cNvSpPr>
          <p:nvPr/>
        </p:nvSpPr>
        <p:spPr bwMode="auto">
          <a:xfrm>
            <a:off x="1042927" y="5100609"/>
            <a:ext cx="2817887" cy="741927"/>
          </a:xfrm>
          <a:custGeom>
            <a:avLst/>
            <a:gdLst>
              <a:gd name="T0" fmla="*/ 221 w 221"/>
              <a:gd name="T1" fmla="*/ 0 h 61"/>
              <a:gd name="T2" fmla="*/ 184 w 221"/>
              <a:gd name="T3" fmla="*/ 37 h 61"/>
              <a:gd name="T4" fmla="*/ 134 w 221"/>
              <a:gd name="T5" fmla="*/ 56 h 61"/>
              <a:gd name="T6" fmla="*/ 110 w 221"/>
              <a:gd name="T7" fmla="*/ 60 h 61"/>
              <a:gd name="T8" fmla="*/ 0 w 221"/>
              <a:gd name="T9" fmla="*/ 61 h 61"/>
            </a:gdLst>
            <a:ahLst/>
            <a:cxnLst>
              <a:cxn ang="0">
                <a:pos x="T0" y="T1"/>
              </a:cxn>
              <a:cxn ang="0">
                <a:pos x="T2" y="T3"/>
              </a:cxn>
              <a:cxn ang="0">
                <a:pos x="T4" y="T5"/>
              </a:cxn>
              <a:cxn ang="0">
                <a:pos x="T6" y="T7"/>
              </a:cxn>
              <a:cxn ang="0">
                <a:pos x="T8" y="T9"/>
              </a:cxn>
            </a:cxnLst>
            <a:rect l="0" t="0" r="r" b="b"/>
            <a:pathLst>
              <a:path w="221" h="61">
                <a:moveTo>
                  <a:pt x="221" y="0"/>
                </a:moveTo>
                <a:lnTo>
                  <a:pt x="184" y="37"/>
                </a:lnTo>
                <a:lnTo>
                  <a:pt x="134" y="56"/>
                </a:lnTo>
                <a:lnTo>
                  <a:pt x="110" y="60"/>
                </a:lnTo>
                <a:lnTo>
                  <a:pt x="0" y="61"/>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Freeform 4"/>
          <p:cNvSpPr>
            <a:spLocks/>
          </p:cNvSpPr>
          <p:nvPr/>
        </p:nvSpPr>
        <p:spPr bwMode="auto">
          <a:xfrm>
            <a:off x="1042927" y="5161423"/>
            <a:ext cx="2817887" cy="681113"/>
          </a:xfrm>
          <a:custGeom>
            <a:avLst/>
            <a:gdLst>
              <a:gd name="T0" fmla="*/ 221 w 221"/>
              <a:gd name="T1" fmla="*/ 0 h 56"/>
              <a:gd name="T2" fmla="*/ 183 w 221"/>
              <a:gd name="T3" fmla="*/ 32 h 56"/>
              <a:gd name="T4" fmla="*/ 134 w 221"/>
              <a:gd name="T5" fmla="*/ 51 h 56"/>
              <a:gd name="T6" fmla="*/ 110 w 221"/>
              <a:gd name="T7" fmla="*/ 55 h 56"/>
              <a:gd name="T8" fmla="*/ 0 w 221"/>
              <a:gd name="T9" fmla="*/ 56 h 56"/>
            </a:gdLst>
            <a:ahLst/>
            <a:cxnLst>
              <a:cxn ang="0">
                <a:pos x="T0" y="T1"/>
              </a:cxn>
              <a:cxn ang="0">
                <a:pos x="T2" y="T3"/>
              </a:cxn>
              <a:cxn ang="0">
                <a:pos x="T4" y="T5"/>
              </a:cxn>
              <a:cxn ang="0">
                <a:pos x="T6" y="T7"/>
              </a:cxn>
              <a:cxn ang="0">
                <a:pos x="T8" y="T9"/>
              </a:cxn>
            </a:cxnLst>
            <a:rect l="0" t="0" r="r" b="b"/>
            <a:pathLst>
              <a:path w="221" h="56">
                <a:moveTo>
                  <a:pt x="221" y="0"/>
                </a:moveTo>
                <a:cubicBezTo>
                  <a:pt x="220" y="0"/>
                  <a:pt x="183" y="32"/>
                  <a:pt x="183" y="32"/>
                </a:cubicBezTo>
                <a:lnTo>
                  <a:pt x="134" y="51"/>
                </a:lnTo>
                <a:lnTo>
                  <a:pt x="110" y="55"/>
                </a:lnTo>
                <a:lnTo>
                  <a:pt x="0" y="56"/>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Freeform 5"/>
          <p:cNvSpPr>
            <a:spLocks/>
          </p:cNvSpPr>
          <p:nvPr/>
        </p:nvSpPr>
        <p:spPr bwMode="auto">
          <a:xfrm>
            <a:off x="1042927" y="5246562"/>
            <a:ext cx="2805136" cy="595974"/>
          </a:xfrm>
          <a:custGeom>
            <a:avLst/>
            <a:gdLst>
              <a:gd name="T0" fmla="*/ 220 w 220"/>
              <a:gd name="T1" fmla="*/ 0 h 49"/>
              <a:gd name="T2" fmla="*/ 181 w 220"/>
              <a:gd name="T3" fmla="*/ 24 h 49"/>
              <a:gd name="T4" fmla="*/ 133 w 220"/>
              <a:gd name="T5" fmla="*/ 43 h 49"/>
              <a:gd name="T6" fmla="*/ 110 w 220"/>
              <a:gd name="T7" fmla="*/ 48 h 49"/>
              <a:gd name="T8" fmla="*/ 0 w 220"/>
              <a:gd name="T9" fmla="*/ 49 h 49"/>
            </a:gdLst>
            <a:ahLst/>
            <a:cxnLst>
              <a:cxn ang="0">
                <a:pos x="T0" y="T1"/>
              </a:cxn>
              <a:cxn ang="0">
                <a:pos x="T2" y="T3"/>
              </a:cxn>
              <a:cxn ang="0">
                <a:pos x="T4" y="T5"/>
              </a:cxn>
              <a:cxn ang="0">
                <a:pos x="T6" y="T7"/>
              </a:cxn>
              <a:cxn ang="0">
                <a:pos x="T8" y="T9"/>
              </a:cxn>
            </a:cxnLst>
            <a:rect l="0" t="0" r="r" b="b"/>
            <a:pathLst>
              <a:path w="220" h="49">
                <a:moveTo>
                  <a:pt x="220" y="0"/>
                </a:moveTo>
                <a:lnTo>
                  <a:pt x="181" y="24"/>
                </a:lnTo>
                <a:lnTo>
                  <a:pt x="133" y="43"/>
                </a:lnTo>
                <a:lnTo>
                  <a:pt x="110" y="48"/>
                </a:lnTo>
                <a:lnTo>
                  <a:pt x="0" y="49"/>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Freeform 6"/>
          <p:cNvSpPr>
            <a:spLocks/>
          </p:cNvSpPr>
          <p:nvPr/>
        </p:nvSpPr>
        <p:spPr bwMode="auto">
          <a:xfrm>
            <a:off x="1042927" y="5331701"/>
            <a:ext cx="2805136" cy="510835"/>
          </a:xfrm>
          <a:custGeom>
            <a:avLst/>
            <a:gdLst>
              <a:gd name="T0" fmla="*/ 220 w 220"/>
              <a:gd name="T1" fmla="*/ 0 h 42"/>
              <a:gd name="T2" fmla="*/ 186 w 220"/>
              <a:gd name="T3" fmla="*/ 21 h 42"/>
              <a:gd name="T4" fmla="*/ 134 w 220"/>
              <a:gd name="T5" fmla="*/ 37 h 42"/>
              <a:gd name="T6" fmla="*/ 110 w 220"/>
              <a:gd name="T7" fmla="*/ 41 h 42"/>
              <a:gd name="T8" fmla="*/ 0 w 220"/>
              <a:gd name="T9" fmla="*/ 42 h 42"/>
            </a:gdLst>
            <a:ahLst/>
            <a:cxnLst>
              <a:cxn ang="0">
                <a:pos x="T0" y="T1"/>
              </a:cxn>
              <a:cxn ang="0">
                <a:pos x="T2" y="T3"/>
              </a:cxn>
              <a:cxn ang="0">
                <a:pos x="T4" y="T5"/>
              </a:cxn>
              <a:cxn ang="0">
                <a:pos x="T6" y="T7"/>
              </a:cxn>
              <a:cxn ang="0">
                <a:pos x="T8" y="T9"/>
              </a:cxn>
            </a:cxnLst>
            <a:rect l="0" t="0" r="r" b="b"/>
            <a:pathLst>
              <a:path w="220" h="42">
                <a:moveTo>
                  <a:pt x="220" y="0"/>
                </a:moveTo>
                <a:cubicBezTo>
                  <a:pt x="220" y="1"/>
                  <a:pt x="186" y="21"/>
                  <a:pt x="186" y="21"/>
                </a:cubicBezTo>
                <a:lnTo>
                  <a:pt x="134" y="37"/>
                </a:lnTo>
                <a:lnTo>
                  <a:pt x="110" y="41"/>
                </a:lnTo>
                <a:lnTo>
                  <a:pt x="0" y="42"/>
                </a:lnTo>
              </a:path>
            </a:pathLst>
          </a:cu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Freeform 7"/>
          <p:cNvSpPr>
            <a:spLocks/>
          </p:cNvSpPr>
          <p:nvPr/>
        </p:nvSpPr>
        <p:spPr bwMode="auto">
          <a:xfrm>
            <a:off x="1068428" y="5429003"/>
            <a:ext cx="2792386" cy="413533"/>
          </a:xfrm>
          <a:custGeom>
            <a:avLst/>
            <a:gdLst>
              <a:gd name="T0" fmla="*/ 0 w 219"/>
              <a:gd name="T1" fmla="*/ 34 h 34"/>
              <a:gd name="T2" fmla="*/ 127 w 219"/>
              <a:gd name="T3" fmla="*/ 34 h 34"/>
              <a:gd name="T4" fmla="*/ 184 w 219"/>
              <a:gd name="T5" fmla="*/ 16 h 34"/>
              <a:gd name="T6" fmla="*/ 219 w 219"/>
              <a:gd name="T7" fmla="*/ 0 h 34"/>
              <a:gd name="T8" fmla="*/ 184 w 219"/>
              <a:gd name="T9" fmla="*/ 16 h 34"/>
              <a:gd name="T10" fmla="*/ 127 w 219"/>
              <a:gd name="T11" fmla="*/ 34 h 34"/>
              <a:gd name="T12" fmla="*/ 0 w 21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19" h="34">
                <a:moveTo>
                  <a:pt x="0" y="34"/>
                </a:moveTo>
                <a:lnTo>
                  <a:pt x="127" y="34"/>
                </a:lnTo>
                <a:lnTo>
                  <a:pt x="184" y="16"/>
                </a:lnTo>
                <a:lnTo>
                  <a:pt x="219" y="0"/>
                </a:lnTo>
                <a:lnTo>
                  <a:pt x="184" y="16"/>
                </a:lnTo>
                <a:lnTo>
                  <a:pt x="127" y="34"/>
                </a:lnTo>
                <a:lnTo>
                  <a:pt x="0" y="34"/>
                </a:lnTo>
                <a:close/>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8"/>
          <p:cNvSpPr>
            <a:spLocks/>
          </p:cNvSpPr>
          <p:nvPr/>
        </p:nvSpPr>
        <p:spPr bwMode="auto">
          <a:xfrm>
            <a:off x="1055678" y="5647932"/>
            <a:ext cx="2792386" cy="182441"/>
          </a:xfrm>
          <a:custGeom>
            <a:avLst/>
            <a:gdLst>
              <a:gd name="T0" fmla="*/ 219 w 219"/>
              <a:gd name="T1" fmla="*/ 0 h 15"/>
              <a:gd name="T2" fmla="*/ 185 w 219"/>
              <a:gd name="T3" fmla="*/ 0 h 15"/>
              <a:gd name="T4" fmla="*/ 131 w 219"/>
              <a:gd name="T5" fmla="*/ 15 h 15"/>
              <a:gd name="T6" fmla="*/ 0 w 219"/>
              <a:gd name="T7" fmla="*/ 15 h 15"/>
            </a:gdLst>
            <a:ahLst/>
            <a:cxnLst>
              <a:cxn ang="0">
                <a:pos x="T0" y="T1"/>
              </a:cxn>
              <a:cxn ang="0">
                <a:pos x="T2" y="T3"/>
              </a:cxn>
              <a:cxn ang="0">
                <a:pos x="T4" y="T5"/>
              </a:cxn>
              <a:cxn ang="0">
                <a:pos x="T6" y="T7"/>
              </a:cxn>
            </a:cxnLst>
            <a:rect l="0" t="0" r="r" b="b"/>
            <a:pathLst>
              <a:path w="219" h="15">
                <a:moveTo>
                  <a:pt x="219" y="0"/>
                </a:moveTo>
                <a:lnTo>
                  <a:pt x="185" y="0"/>
                </a:lnTo>
                <a:lnTo>
                  <a:pt x="131" y="15"/>
                </a:lnTo>
                <a:lnTo>
                  <a:pt x="0" y="15"/>
                </a:lnTo>
              </a:path>
            </a:pathLst>
          </a:cu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Freeform 9"/>
          <p:cNvSpPr>
            <a:spLocks/>
          </p:cNvSpPr>
          <p:nvPr/>
        </p:nvSpPr>
        <p:spPr bwMode="auto">
          <a:xfrm>
            <a:off x="1042927" y="5684421"/>
            <a:ext cx="2805136" cy="170278"/>
          </a:xfrm>
          <a:custGeom>
            <a:avLst/>
            <a:gdLst>
              <a:gd name="T0" fmla="*/ 220 w 220"/>
              <a:gd name="T1" fmla="*/ 0 h 14"/>
              <a:gd name="T2" fmla="*/ 182 w 220"/>
              <a:gd name="T3" fmla="*/ 7 h 14"/>
              <a:gd name="T4" fmla="*/ 141 w 220"/>
              <a:gd name="T5" fmla="*/ 14 h 14"/>
              <a:gd name="T6" fmla="*/ 0 w 220"/>
              <a:gd name="T7" fmla="*/ 13 h 14"/>
            </a:gdLst>
            <a:ahLst/>
            <a:cxnLst>
              <a:cxn ang="0">
                <a:pos x="T0" y="T1"/>
              </a:cxn>
              <a:cxn ang="0">
                <a:pos x="T2" y="T3"/>
              </a:cxn>
              <a:cxn ang="0">
                <a:pos x="T4" y="T5"/>
              </a:cxn>
              <a:cxn ang="0">
                <a:pos x="T6" y="T7"/>
              </a:cxn>
            </a:cxnLst>
            <a:rect l="0" t="0" r="r" b="b"/>
            <a:pathLst>
              <a:path w="220" h="14">
                <a:moveTo>
                  <a:pt x="220" y="0"/>
                </a:moveTo>
                <a:lnTo>
                  <a:pt x="182" y="7"/>
                </a:lnTo>
                <a:lnTo>
                  <a:pt x="141" y="14"/>
                </a:lnTo>
                <a:lnTo>
                  <a:pt x="0" y="13"/>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27" name="Straight Connector 226"/>
          <p:cNvCxnSpPr/>
          <p:nvPr/>
        </p:nvCxnSpPr>
        <p:spPr>
          <a:xfrm>
            <a:off x="1235002" y="4043437"/>
            <a:ext cx="269626" cy="0"/>
          </a:xfrm>
          <a:prstGeom prst="line">
            <a:avLst/>
          </a:pr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28" name="Rectangle 227"/>
          <p:cNvSpPr/>
          <p:nvPr/>
        </p:nvSpPr>
        <p:spPr>
          <a:xfrm>
            <a:off x="1556117" y="3912632"/>
            <a:ext cx="2201244" cy="938719"/>
          </a:xfrm>
          <a:prstGeom prst="rect">
            <a:avLst/>
          </a:prstGeom>
        </p:spPr>
        <p:txBody>
          <a:bodyPr wrap="none">
            <a:spAutoFit/>
          </a:bodyPr>
          <a:lstStyle/>
          <a:p>
            <a:pPr fontAlgn="base">
              <a:spcBef>
                <a:spcPct val="0"/>
              </a:spcBef>
              <a:spcAft>
                <a:spcPct val="0"/>
              </a:spcAft>
            </a:pPr>
            <a:r>
              <a:rPr lang="en-GB" sz="1100" dirty="0" smtClean="0"/>
              <a:t>Peptide immunised </a:t>
            </a:r>
            <a:r>
              <a:rPr lang="en-GB" sz="1100" dirty="0"/>
              <a:t>mice (n=8</a:t>
            </a:r>
            <a:r>
              <a:rPr lang="en-GB" sz="1100" dirty="0" smtClean="0"/>
              <a:t>)</a:t>
            </a:r>
          </a:p>
          <a:p>
            <a:pPr fontAlgn="base">
              <a:spcBef>
                <a:spcPct val="0"/>
              </a:spcBef>
              <a:spcAft>
                <a:spcPct val="0"/>
              </a:spcAft>
            </a:pPr>
            <a:r>
              <a:rPr lang="en-GB" sz="1100" dirty="0" smtClean="0"/>
              <a:t>PBS immunised </a:t>
            </a:r>
            <a:r>
              <a:rPr lang="en-GB" sz="1100" dirty="0"/>
              <a:t>mice (n=8</a:t>
            </a:r>
            <a:r>
              <a:rPr lang="en-GB" sz="1100" dirty="0" smtClean="0"/>
              <a:t>)</a:t>
            </a:r>
          </a:p>
          <a:p>
            <a:pPr fontAlgn="base">
              <a:spcBef>
                <a:spcPct val="0"/>
              </a:spcBef>
              <a:spcAft>
                <a:spcPct val="0"/>
              </a:spcAft>
            </a:pPr>
            <a:r>
              <a:rPr lang="en-GB" sz="1100" dirty="0"/>
              <a:t>Individual immunised </a:t>
            </a:r>
            <a:r>
              <a:rPr lang="en-GB" sz="1100" dirty="0" smtClean="0"/>
              <a:t>mice</a:t>
            </a:r>
          </a:p>
          <a:p>
            <a:pPr fontAlgn="base">
              <a:spcBef>
                <a:spcPct val="0"/>
              </a:spcBef>
              <a:spcAft>
                <a:spcPct val="0"/>
              </a:spcAft>
            </a:pPr>
            <a:r>
              <a:rPr lang="en-GB" sz="1100" dirty="0"/>
              <a:t>Average of n=8 immunised </a:t>
            </a:r>
            <a:r>
              <a:rPr lang="en-GB" sz="1100" dirty="0" smtClean="0"/>
              <a:t>mice</a:t>
            </a:r>
            <a:endParaRPr lang="en-GB" sz="1100" dirty="0"/>
          </a:p>
          <a:p>
            <a:pPr fontAlgn="base">
              <a:spcBef>
                <a:spcPct val="0"/>
              </a:spcBef>
              <a:spcAft>
                <a:spcPct val="0"/>
              </a:spcAft>
            </a:pPr>
            <a:endParaRPr lang="en-GB" sz="1100" dirty="0"/>
          </a:p>
        </p:txBody>
      </p:sp>
      <p:cxnSp>
        <p:nvCxnSpPr>
          <p:cNvPr id="229" name="Straight Connector 228"/>
          <p:cNvCxnSpPr/>
          <p:nvPr/>
        </p:nvCxnSpPr>
        <p:spPr>
          <a:xfrm>
            <a:off x="1235002" y="4197691"/>
            <a:ext cx="269626"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30" name="Straight Connector 229"/>
          <p:cNvCxnSpPr/>
          <p:nvPr/>
        </p:nvCxnSpPr>
        <p:spPr>
          <a:xfrm>
            <a:off x="1235002" y="4385798"/>
            <a:ext cx="269626" cy="0"/>
          </a:xfrm>
          <a:prstGeom prst="line">
            <a:avLst/>
          </a:pr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31" name="Straight Connector 230"/>
          <p:cNvCxnSpPr/>
          <p:nvPr/>
        </p:nvCxnSpPr>
        <p:spPr>
          <a:xfrm>
            <a:off x="1235002" y="4546066"/>
            <a:ext cx="269626"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232" name="Group 231"/>
          <p:cNvGrpSpPr/>
          <p:nvPr/>
        </p:nvGrpSpPr>
        <p:grpSpPr>
          <a:xfrm>
            <a:off x="3818803" y="4266502"/>
            <a:ext cx="117326" cy="700322"/>
            <a:chOff x="4111284" y="4229102"/>
            <a:chExt cx="117326" cy="632472"/>
          </a:xfrm>
        </p:grpSpPr>
        <p:cxnSp>
          <p:nvCxnSpPr>
            <p:cNvPr id="233" name="Straight Connector 232"/>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3362827" y="4650588"/>
            <a:ext cx="117326" cy="468635"/>
            <a:chOff x="4111284" y="4229102"/>
            <a:chExt cx="117326" cy="632472"/>
          </a:xfrm>
        </p:grpSpPr>
        <p:cxnSp>
          <p:nvCxnSpPr>
            <p:cNvPr id="237" name="Straight Connector 236"/>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2727149" y="5331701"/>
            <a:ext cx="117326" cy="171608"/>
            <a:chOff x="4111284" y="4229102"/>
            <a:chExt cx="117326" cy="632472"/>
          </a:xfrm>
        </p:grpSpPr>
        <p:cxnSp>
          <p:nvCxnSpPr>
            <p:cNvPr id="241" name="Straight Connector 240"/>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nvCxnSpPr>
        <p:spPr>
          <a:xfrm>
            <a:off x="3992012" y="4657412"/>
            <a:ext cx="0" cy="7600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936129" y="4915334"/>
            <a:ext cx="776175" cy="261610"/>
          </a:xfrm>
          <a:prstGeom prst="rect">
            <a:avLst/>
          </a:prstGeom>
          <a:noFill/>
        </p:spPr>
        <p:txBody>
          <a:bodyPr wrap="none" rtlCol="0">
            <a:spAutoFit/>
          </a:bodyPr>
          <a:lstStyle/>
          <a:p>
            <a:r>
              <a:rPr lang="en-GB" sz="1100" dirty="0" smtClean="0"/>
              <a:t>p&lt;0.0001</a:t>
            </a:r>
            <a:endParaRPr lang="en-GB" sz="1100" dirty="0"/>
          </a:p>
        </p:txBody>
      </p:sp>
      <p:sp>
        <p:nvSpPr>
          <p:cNvPr id="246" name="Freeform 10"/>
          <p:cNvSpPr>
            <a:spLocks/>
          </p:cNvSpPr>
          <p:nvPr/>
        </p:nvSpPr>
        <p:spPr bwMode="auto">
          <a:xfrm>
            <a:off x="5242167" y="4645241"/>
            <a:ext cx="2791958" cy="1213275"/>
          </a:xfrm>
          <a:custGeom>
            <a:avLst/>
            <a:gdLst>
              <a:gd name="T0" fmla="*/ 221 w 221"/>
              <a:gd name="T1" fmla="*/ 0 h 98"/>
              <a:gd name="T2" fmla="*/ 185 w 221"/>
              <a:gd name="T3" fmla="*/ 21 h 98"/>
              <a:gd name="T4" fmla="*/ 135 w 221"/>
              <a:gd name="T5" fmla="*/ 63 h 98"/>
              <a:gd name="T6" fmla="*/ 111 w 221"/>
              <a:gd name="T7" fmla="*/ 83 h 98"/>
              <a:gd name="T8" fmla="*/ 86 w 221"/>
              <a:gd name="T9" fmla="*/ 91 h 98"/>
              <a:gd name="T10" fmla="*/ 0 w 221"/>
              <a:gd name="T11" fmla="*/ 98 h 98"/>
            </a:gdLst>
            <a:ahLst/>
            <a:cxnLst>
              <a:cxn ang="0">
                <a:pos x="T0" y="T1"/>
              </a:cxn>
              <a:cxn ang="0">
                <a:pos x="T2" y="T3"/>
              </a:cxn>
              <a:cxn ang="0">
                <a:pos x="T4" y="T5"/>
              </a:cxn>
              <a:cxn ang="0">
                <a:pos x="T6" y="T7"/>
              </a:cxn>
              <a:cxn ang="0">
                <a:pos x="T8" y="T9"/>
              </a:cxn>
              <a:cxn ang="0">
                <a:pos x="T10" y="T11"/>
              </a:cxn>
            </a:cxnLst>
            <a:rect l="0" t="0" r="r" b="b"/>
            <a:pathLst>
              <a:path w="221" h="98">
                <a:moveTo>
                  <a:pt x="221" y="0"/>
                </a:moveTo>
                <a:lnTo>
                  <a:pt x="185" y="21"/>
                </a:lnTo>
                <a:lnTo>
                  <a:pt x="135" y="63"/>
                </a:lnTo>
                <a:lnTo>
                  <a:pt x="111" y="83"/>
                </a:lnTo>
                <a:lnTo>
                  <a:pt x="86" y="91"/>
                </a:lnTo>
                <a:lnTo>
                  <a:pt x="0" y="98"/>
                </a:lnTo>
              </a:path>
            </a:pathLst>
          </a:cu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
          <p:cNvSpPr>
            <a:spLocks/>
          </p:cNvSpPr>
          <p:nvPr/>
        </p:nvSpPr>
        <p:spPr bwMode="auto">
          <a:xfrm>
            <a:off x="5242167" y="5338541"/>
            <a:ext cx="2804591" cy="519975"/>
          </a:xfrm>
          <a:custGeom>
            <a:avLst/>
            <a:gdLst>
              <a:gd name="T0" fmla="*/ 222 w 222"/>
              <a:gd name="T1" fmla="*/ 0 h 42"/>
              <a:gd name="T2" fmla="*/ 183 w 222"/>
              <a:gd name="T3" fmla="*/ 24 h 42"/>
              <a:gd name="T4" fmla="*/ 112 w 222"/>
              <a:gd name="T5" fmla="*/ 41 h 42"/>
              <a:gd name="T6" fmla="*/ 0 w 222"/>
              <a:gd name="T7" fmla="*/ 42 h 42"/>
            </a:gdLst>
            <a:ahLst/>
            <a:cxnLst>
              <a:cxn ang="0">
                <a:pos x="T0" y="T1"/>
              </a:cxn>
              <a:cxn ang="0">
                <a:pos x="T2" y="T3"/>
              </a:cxn>
              <a:cxn ang="0">
                <a:pos x="T4" y="T5"/>
              </a:cxn>
              <a:cxn ang="0">
                <a:pos x="T6" y="T7"/>
              </a:cxn>
            </a:cxnLst>
            <a:rect l="0" t="0" r="r" b="b"/>
            <a:pathLst>
              <a:path w="222" h="42">
                <a:moveTo>
                  <a:pt x="222" y="0"/>
                </a:moveTo>
                <a:lnTo>
                  <a:pt x="183" y="24"/>
                </a:lnTo>
                <a:lnTo>
                  <a:pt x="112" y="41"/>
                </a:lnTo>
                <a:lnTo>
                  <a:pt x="0" y="42"/>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Freeform 12"/>
          <p:cNvSpPr>
            <a:spLocks/>
          </p:cNvSpPr>
          <p:nvPr/>
        </p:nvSpPr>
        <p:spPr bwMode="auto">
          <a:xfrm>
            <a:off x="5242167" y="5623289"/>
            <a:ext cx="2791958" cy="235227"/>
          </a:xfrm>
          <a:custGeom>
            <a:avLst/>
            <a:gdLst>
              <a:gd name="T0" fmla="*/ 0 w 221"/>
              <a:gd name="T1" fmla="*/ 19 h 19"/>
              <a:gd name="T2" fmla="*/ 112 w 221"/>
              <a:gd name="T3" fmla="*/ 18 h 19"/>
              <a:gd name="T4" fmla="*/ 150 w 221"/>
              <a:gd name="T5" fmla="*/ 14 h 19"/>
              <a:gd name="T6" fmla="*/ 186 w 221"/>
              <a:gd name="T7" fmla="*/ 0 h 19"/>
              <a:gd name="T8" fmla="*/ 221 w 221"/>
              <a:gd name="T9" fmla="*/ 1 h 19"/>
              <a:gd name="T10" fmla="*/ 185 w 221"/>
              <a:gd name="T11" fmla="*/ 9 h 19"/>
              <a:gd name="T12" fmla="*/ 136 w 221"/>
              <a:gd name="T13" fmla="*/ 12 h 19"/>
              <a:gd name="T14" fmla="*/ 112 w 221"/>
              <a:gd name="T15" fmla="*/ 18 h 19"/>
              <a:gd name="T16" fmla="*/ 0 w 22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9">
                <a:moveTo>
                  <a:pt x="0" y="19"/>
                </a:moveTo>
                <a:lnTo>
                  <a:pt x="112" y="18"/>
                </a:lnTo>
                <a:lnTo>
                  <a:pt x="150" y="14"/>
                </a:lnTo>
                <a:lnTo>
                  <a:pt x="186" y="0"/>
                </a:lnTo>
                <a:lnTo>
                  <a:pt x="221" y="1"/>
                </a:lnTo>
                <a:lnTo>
                  <a:pt x="185" y="9"/>
                </a:lnTo>
                <a:lnTo>
                  <a:pt x="136" y="12"/>
                </a:lnTo>
                <a:lnTo>
                  <a:pt x="112" y="18"/>
                </a:lnTo>
                <a:lnTo>
                  <a:pt x="0" y="19"/>
                </a:lnTo>
                <a:close/>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Freeform 13"/>
          <p:cNvSpPr>
            <a:spLocks/>
          </p:cNvSpPr>
          <p:nvPr/>
        </p:nvSpPr>
        <p:spPr bwMode="auto">
          <a:xfrm>
            <a:off x="5242167" y="5697572"/>
            <a:ext cx="2791958" cy="185705"/>
          </a:xfrm>
          <a:custGeom>
            <a:avLst/>
            <a:gdLst>
              <a:gd name="T0" fmla="*/ 0 w 221"/>
              <a:gd name="T1" fmla="*/ 13 h 15"/>
              <a:gd name="T2" fmla="*/ 112 w 221"/>
              <a:gd name="T3" fmla="*/ 12 h 15"/>
              <a:gd name="T4" fmla="*/ 135 w 221"/>
              <a:gd name="T5" fmla="*/ 8 h 15"/>
              <a:gd name="T6" fmla="*/ 184 w 221"/>
              <a:gd name="T7" fmla="*/ 3 h 15"/>
              <a:gd name="T8" fmla="*/ 221 w 221"/>
              <a:gd name="T9" fmla="*/ 0 h 15"/>
              <a:gd name="T10" fmla="*/ 185 w 221"/>
              <a:gd name="T11" fmla="*/ 7 h 15"/>
              <a:gd name="T12" fmla="*/ 147 w 221"/>
              <a:gd name="T13" fmla="*/ 4 h 15"/>
              <a:gd name="T14" fmla="*/ 112 w 221"/>
              <a:gd name="T15" fmla="*/ 12 h 15"/>
              <a:gd name="T16" fmla="*/ 0 w 221"/>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5">
                <a:moveTo>
                  <a:pt x="0" y="13"/>
                </a:moveTo>
                <a:lnTo>
                  <a:pt x="112" y="12"/>
                </a:lnTo>
                <a:cubicBezTo>
                  <a:pt x="112" y="12"/>
                  <a:pt x="138" y="9"/>
                  <a:pt x="135" y="8"/>
                </a:cubicBezTo>
                <a:cubicBezTo>
                  <a:pt x="133" y="6"/>
                  <a:pt x="184" y="3"/>
                  <a:pt x="184" y="3"/>
                </a:cubicBezTo>
                <a:lnTo>
                  <a:pt x="221" y="0"/>
                </a:lnTo>
                <a:lnTo>
                  <a:pt x="185" y="7"/>
                </a:lnTo>
                <a:lnTo>
                  <a:pt x="147" y="4"/>
                </a:lnTo>
                <a:lnTo>
                  <a:pt x="112" y="12"/>
                </a:lnTo>
                <a:lnTo>
                  <a:pt x="0" y="15"/>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Freeform 14"/>
          <p:cNvSpPr>
            <a:spLocks/>
          </p:cNvSpPr>
          <p:nvPr/>
        </p:nvSpPr>
        <p:spPr bwMode="auto">
          <a:xfrm>
            <a:off x="5242167" y="5338541"/>
            <a:ext cx="2804591" cy="519975"/>
          </a:xfrm>
          <a:custGeom>
            <a:avLst/>
            <a:gdLst>
              <a:gd name="T0" fmla="*/ 222 w 222"/>
              <a:gd name="T1" fmla="*/ 0 h 42"/>
              <a:gd name="T2" fmla="*/ 186 w 222"/>
              <a:gd name="T3" fmla="*/ 22 h 42"/>
              <a:gd name="T4" fmla="*/ 112 w 222"/>
              <a:gd name="T5" fmla="*/ 41 h 42"/>
              <a:gd name="T6" fmla="*/ 0 w 222"/>
              <a:gd name="T7" fmla="*/ 42 h 42"/>
            </a:gdLst>
            <a:ahLst/>
            <a:cxnLst>
              <a:cxn ang="0">
                <a:pos x="T0" y="T1"/>
              </a:cxn>
              <a:cxn ang="0">
                <a:pos x="T2" y="T3"/>
              </a:cxn>
              <a:cxn ang="0">
                <a:pos x="T4" y="T5"/>
              </a:cxn>
              <a:cxn ang="0">
                <a:pos x="T6" y="T7"/>
              </a:cxn>
            </a:cxnLst>
            <a:rect l="0" t="0" r="r" b="b"/>
            <a:pathLst>
              <a:path w="222" h="42">
                <a:moveTo>
                  <a:pt x="222" y="0"/>
                </a:moveTo>
                <a:lnTo>
                  <a:pt x="186" y="22"/>
                </a:lnTo>
                <a:lnTo>
                  <a:pt x="112" y="41"/>
                </a:lnTo>
                <a:lnTo>
                  <a:pt x="0" y="42"/>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Freeform 15"/>
          <p:cNvSpPr>
            <a:spLocks/>
          </p:cNvSpPr>
          <p:nvPr/>
        </p:nvSpPr>
        <p:spPr bwMode="auto">
          <a:xfrm>
            <a:off x="5242167" y="5561388"/>
            <a:ext cx="2804591" cy="297129"/>
          </a:xfrm>
          <a:custGeom>
            <a:avLst/>
            <a:gdLst>
              <a:gd name="T0" fmla="*/ 222 w 222"/>
              <a:gd name="T1" fmla="*/ 0 h 24"/>
              <a:gd name="T2" fmla="*/ 184 w 222"/>
              <a:gd name="T3" fmla="*/ 10 h 24"/>
              <a:gd name="T4" fmla="*/ 134 w 222"/>
              <a:gd name="T5" fmla="*/ 18 h 24"/>
              <a:gd name="T6" fmla="*/ 112 w 222"/>
              <a:gd name="T7" fmla="*/ 23 h 24"/>
              <a:gd name="T8" fmla="*/ 0 w 222"/>
              <a:gd name="T9" fmla="*/ 24 h 24"/>
            </a:gdLst>
            <a:ahLst/>
            <a:cxnLst>
              <a:cxn ang="0">
                <a:pos x="T0" y="T1"/>
              </a:cxn>
              <a:cxn ang="0">
                <a:pos x="T2" y="T3"/>
              </a:cxn>
              <a:cxn ang="0">
                <a:pos x="T4" y="T5"/>
              </a:cxn>
              <a:cxn ang="0">
                <a:pos x="T6" y="T7"/>
              </a:cxn>
              <a:cxn ang="0">
                <a:pos x="T8" y="T9"/>
              </a:cxn>
            </a:cxnLst>
            <a:rect l="0" t="0" r="r" b="b"/>
            <a:pathLst>
              <a:path w="222" h="24">
                <a:moveTo>
                  <a:pt x="222" y="0"/>
                </a:moveTo>
                <a:lnTo>
                  <a:pt x="184" y="10"/>
                </a:lnTo>
                <a:lnTo>
                  <a:pt x="134" y="18"/>
                </a:lnTo>
                <a:lnTo>
                  <a:pt x="112" y="23"/>
                </a:lnTo>
                <a:lnTo>
                  <a:pt x="0" y="24"/>
                </a:lnTo>
              </a:path>
            </a:pathLst>
          </a:cu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52" name="Group 251"/>
          <p:cNvGrpSpPr/>
          <p:nvPr/>
        </p:nvGrpSpPr>
        <p:grpSpPr>
          <a:xfrm>
            <a:off x="7975462" y="4258748"/>
            <a:ext cx="117326" cy="700322"/>
            <a:chOff x="4111284" y="4229102"/>
            <a:chExt cx="117326" cy="632472"/>
          </a:xfrm>
        </p:grpSpPr>
        <p:cxnSp>
          <p:nvCxnSpPr>
            <p:cNvPr id="253" name="Straight Connector 252"/>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a:off x="7519486" y="4642834"/>
            <a:ext cx="117326" cy="468635"/>
            <a:chOff x="4111284" y="4229102"/>
            <a:chExt cx="117326" cy="632472"/>
          </a:xfrm>
        </p:grpSpPr>
        <p:cxnSp>
          <p:nvCxnSpPr>
            <p:cNvPr id="257" name="Straight Connector 256"/>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6883808" y="5323947"/>
            <a:ext cx="117326" cy="171608"/>
            <a:chOff x="4111284" y="4229102"/>
            <a:chExt cx="117326" cy="632472"/>
          </a:xfrm>
        </p:grpSpPr>
        <p:cxnSp>
          <p:nvCxnSpPr>
            <p:cNvPr id="261" name="Straight Connector 260"/>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64" name="Straight Connector 263"/>
          <p:cNvCxnSpPr/>
          <p:nvPr/>
        </p:nvCxnSpPr>
        <p:spPr>
          <a:xfrm>
            <a:off x="8148671" y="4649658"/>
            <a:ext cx="0" cy="7600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0139" y="5512769"/>
            <a:ext cx="117326" cy="118415"/>
            <a:chOff x="4111284" y="4229102"/>
            <a:chExt cx="117326" cy="632472"/>
          </a:xfrm>
        </p:grpSpPr>
        <p:cxnSp>
          <p:nvCxnSpPr>
            <p:cNvPr id="267" name="Straight Connector 266"/>
            <p:cNvCxnSpPr/>
            <p:nvPr/>
          </p:nvCxnSpPr>
          <p:spPr>
            <a:xfrm>
              <a:off x="4169947" y="4229102"/>
              <a:ext cx="0" cy="632472"/>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111284" y="4229102"/>
              <a:ext cx="117326"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11284" y="4857037"/>
              <a:ext cx="117326"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3927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2011: Multi-antigen vaccination for colon cancer treatment and prevention </a:t>
            </a:r>
            <a:r>
              <a:rPr lang="en-GB" sz="1800" dirty="0" smtClean="0"/>
              <a:t/>
            </a:r>
            <a:br>
              <a:rPr lang="en-GB" sz="1800" dirty="0" smtClean="0"/>
            </a:br>
            <a:r>
              <a:rPr lang="en-GB" sz="1800" dirty="0" smtClean="0"/>
              <a:t>– </a:t>
            </a:r>
            <a:r>
              <a:rPr lang="en-GB" sz="1800" dirty="0"/>
              <a:t>Marquez-</a:t>
            </a:r>
            <a:r>
              <a:rPr lang="en-GB" sz="1800" dirty="0" err="1"/>
              <a:t>Manriquez</a:t>
            </a:r>
            <a:r>
              <a:rPr lang="en-GB" sz="1800" dirty="0"/>
              <a:t> JP et al</a:t>
            </a:r>
          </a:p>
        </p:txBody>
      </p:sp>
      <p:sp>
        <p:nvSpPr>
          <p:cNvPr id="12" name="Content Placeholder 11"/>
          <p:cNvSpPr>
            <a:spLocks noGrp="1"/>
          </p:cNvSpPr>
          <p:nvPr>
            <p:ph idx="1"/>
          </p:nvPr>
        </p:nvSpPr>
        <p:spPr/>
        <p:txBody>
          <a:bodyPr/>
          <a:lstStyle/>
          <a:p>
            <a:pPr marL="0" indent="0">
              <a:buNone/>
            </a:pPr>
            <a:r>
              <a:rPr lang="en-GB" b="1" dirty="0"/>
              <a:t>Key </a:t>
            </a:r>
            <a:r>
              <a:rPr lang="en-GB" b="1" dirty="0" smtClean="0"/>
              <a:t>results (cont.)</a:t>
            </a:r>
            <a:endParaRPr lang="en-GB" b="1" dirty="0"/>
          </a:p>
          <a:p>
            <a:r>
              <a:rPr lang="en-GB" dirty="0" smtClean="0"/>
              <a:t>CDC25B- </a:t>
            </a:r>
            <a:r>
              <a:rPr lang="en-GB" dirty="0"/>
              <a:t>and </a:t>
            </a:r>
            <a:r>
              <a:rPr lang="en-GB" dirty="0" smtClean="0"/>
              <a:t>COX2-specific </a:t>
            </a:r>
            <a:r>
              <a:rPr lang="en-GB" dirty="0"/>
              <a:t>vaccines </a:t>
            </a:r>
            <a:r>
              <a:rPr lang="en-GB" dirty="0" smtClean="0"/>
              <a:t>inhibited </a:t>
            </a:r>
            <a:r>
              <a:rPr lang="en-GB" dirty="0"/>
              <a:t>the development of </a:t>
            </a:r>
            <a:r>
              <a:rPr lang="en-GB" dirty="0" smtClean="0"/>
              <a:t>polyps and CRC in </a:t>
            </a:r>
            <a:r>
              <a:rPr lang="en-GB" dirty="0"/>
              <a:t>spontaneous </a:t>
            </a:r>
            <a:r>
              <a:rPr lang="en-GB" dirty="0" smtClean="0"/>
              <a:t>tumour </a:t>
            </a:r>
            <a:r>
              <a:rPr lang="en-GB" dirty="0"/>
              <a:t>models</a:t>
            </a:r>
          </a:p>
          <a:p>
            <a:pPr lvl="1"/>
            <a:endParaRPr lang="en-GB" dirty="0" smtClean="0"/>
          </a:p>
          <a:p>
            <a:pPr marL="0" indent="0">
              <a:buNone/>
            </a:pPr>
            <a:r>
              <a:rPr lang="en-GB" b="1" dirty="0" smtClean="0"/>
              <a:t>Conclusions</a:t>
            </a:r>
          </a:p>
          <a:p>
            <a:r>
              <a:rPr lang="en-GB" b="1" dirty="0" smtClean="0"/>
              <a:t>Vaccines targeting biologically </a:t>
            </a:r>
            <a:r>
              <a:rPr lang="en-GB" b="1" dirty="0"/>
              <a:t>relevant </a:t>
            </a:r>
            <a:r>
              <a:rPr lang="en-GB" b="1" dirty="0" smtClean="0"/>
              <a:t>antigens </a:t>
            </a:r>
            <a:r>
              <a:rPr lang="en-GB" b="1" dirty="0"/>
              <a:t>in </a:t>
            </a:r>
            <a:r>
              <a:rPr lang="en-GB" b="1" dirty="0" smtClean="0"/>
              <a:t>CRC </a:t>
            </a:r>
            <a:r>
              <a:rPr lang="en-GB" b="1" dirty="0"/>
              <a:t>can prevent </a:t>
            </a:r>
            <a:r>
              <a:rPr lang="en-GB" b="1" dirty="0" smtClean="0"/>
              <a:t>the development </a:t>
            </a:r>
            <a:r>
              <a:rPr lang="en-GB" b="1" dirty="0"/>
              <a:t>of invasive cancer as well as </a:t>
            </a:r>
            <a:r>
              <a:rPr lang="en-GB" b="1" dirty="0" smtClean="0"/>
              <a:t>polyp formation </a:t>
            </a:r>
            <a:r>
              <a:rPr lang="en-GB" b="1" dirty="0"/>
              <a:t>in </a:t>
            </a:r>
            <a:r>
              <a:rPr lang="en-GB" b="1" dirty="0" smtClean="0"/>
              <a:t>mice</a:t>
            </a:r>
            <a:endParaRPr lang="en-GB" b="1" dirty="0"/>
          </a:p>
          <a:p>
            <a:r>
              <a:rPr lang="en-GB" b="1" dirty="0" smtClean="0"/>
              <a:t>Vaccination </a:t>
            </a:r>
            <a:r>
              <a:rPr lang="en-GB" b="1" dirty="0"/>
              <a:t>to induce </a:t>
            </a:r>
            <a:r>
              <a:rPr lang="en-GB" b="1" dirty="0" smtClean="0"/>
              <a:t>type </a:t>
            </a:r>
            <a:r>
              <a:rPr lang="en-GB" b="1" dirty="0"/>
              <a:t>I </a:t>
            </a:r>
            <a:r>
              <a:rPr lang="en-GB" b="1" dirty="0" smtClean="0"/>
              <a:t>immunity against ‘biological drivers’ associated </a:t>
            </a:r>
            <a:r>
              <a:rPr lang="en-GB" b="1" dirty="0"/>
              <a:t>with progression, </a:t>
            </a:r>
            <a:r>
              <a:rPr lang="en-GB" b="1" dirty="0" smtClean="0"/>
              <a:t>recurrence and decreased </a:t>
            </a:r>
            <a:r>
              <a:rPr lang="en-GB" b="1" dirty="0"/>
              <a:t>survival may be a useful adjunct </a:t>
            </a:r>
            <a:r>
              <a:rPr lang="en-GB" b="1" dirty="0" smtClean="0"/>
              <a:t>to adjuvant </a:t>
            </a:r>
            <a:r>
              <a:rPr lang="en-GB" b="1" dirty="0"/>
              <a:t>therapy in </a:t>
            </a:r>
            <a:r>
              <a:rPr lang="en-GB" b="1" dirty="0" smtClean="0"/>
              <a:t>CRC</a:t>
            </a:r>
            <a:endParaRPr lang="en-GB" b="1" dirty="0"/>
          </a:p>
          <a:p>
            <a:r>
              <a:rPr lang="en-GB" b="1" dirty="0" smtClean="0"/>
              <a:t>Vaccination </a:t>
            </a:r>
            <a:r>
              <a:rPr lang="en-GB" b="1" dirty="0"/>
              <a:t>against multiple CRC </a:t>
            </a:r>
            <a:r>
              <a:rPr lang="en-GB" b="1" dirty="0" smtClean="0"/>
              <a:t>antigens may be helpful in </a:t>
            </a:r>
            <a:r>
              <a:rPr lang="en-GB" b="1" dirty="0"/>
              <a:t>patients at high risk </a:t>
            </a:r>
            <a:r>
              <a:rPr lang="en-GB" b="1" dirty="0" smtClean="0"/>
              <a:t/>
            </a:r>
            <a:br>
              <a:rPr lang="en-GB" b="1" dirty="0" smtClean="0"/>
            </a:br>
            <a:r>
              <a:rPr lang="en-GB" b="1" dirty="0" smtClean="0"/>
              <a:t>of CRC</a:t>
            </a:r>
            <a:endParaRPr lang="en-GB" b="1" dirty="0"/>
          </a:p>
        </p:txBody>
      </p:sp>
      <p:sp>
        <p:nvSpPr>
          <p:cNvPr id="14" name="Text Placeholder 13"/>
          <p:cNvSpPr>
            <a:spLocks noGrp="1"/>
          </p:cNvSpPr>
          <p:nvPr>
            <p:ph type="body" sz="quarter" idx="11"/>
          </p:nvPr>
        </p:nvSpPr>
        <p:spPr>
          <a:xfrm>
            <a:off x="4038600" y="6096000"/>
            <a:ext cx="4740275" cy="487363"/>
          </a:xfrm>
        </p:spPr>
        <p:txBody>
          <a:bodyPr/>
          <a:lstStyle/>
          <a:p>
            <a:r>
              <a:rPr lang="en-GB" dirty="0"/>
              <a:t>Marquez-</a:t>
            </a:r>
            <a:r>
              <a:rPr lang="en-GB" dirty="0" err="1"/>
              <a:t>Manriquez</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2011</a:t>
            </a:r>
            <a:endParaRPr lang="en-GB" dirty="0"/>
          </a:p>
        </p:txBody>
      </p:sp>
    </p:spTree>
    <p:extLst>
      <p:ext uri="{BB962C8B-B14F-4D97-AF65-F5344CB8AC3E}">
        <p14:creationId xmlns:p14="http://schemas.microsoft.com/office/powerpoint/2010/main" xmlns="" val="22500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smtClean="0">
                <a:solidFill>
                  <a:schemeClr val="accent1"/>
                </a:solidFill>
              </a:rPr>
              <a:t>RECTAL CANCER</a:t>
            </a:r>
            <a:endParaRPr lang="en-GB" cap="none" dirty="0"/>
          </a:p>
        </p:txBody>
      </p:sp>
    </p:spTree>
    <p:extLst>
      <p:ext uri="{BB962C8B-B14F-4D97-AF65-F5344CB8AC3E}">
        <p14:creationId xmlns:p14="http://schemas.microsoft.com/office/powerpoint/2010/main" xmlns="" val="82213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2000: MRI including diffusion-weighted imaging to diagnose a local tumour re-growth after organ preserving treatment for rectal cancer </a:t>
            </a:r>
            <a:r>
              <a:rPr lang="en-GB" sz="1800" dirty="0" smtClean="0"/>
              <a:t/>
            </a:r>
            <a:br>
              <a:rPr lang="en-GB" sz="1800" dirty="0" smtClean="0"/>
            </a:br>
            <a:r>
              <a:rPr lang="en-GB" sz="1800" dirty="0" smtClean="0"/>
              <a:t>– </a:t>
            </a:r>
            <a:r>
              <a:rPr lang="en-GB" sz="1800" dirty="0" err="1"/>
              <a:t>Lahaye</a:t>
            </a:r>
            <a:r>
              <a:rPr lang="en-GB" sz="1800" dirty="0"/>
              <a:t> </a:t>
            </a:r>
            <a:r>
              <a:rPr lang="en-GB" sz="1800" dirty="0" smtClean="0"/>
              <a:t>M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assess the value of MRI including diffusion-weighted imaging (DWI) for diagnosing local tumour re-growth during follow-up after organ-preserving treatment</a:t>
            </a:r>
          </a:p>
          <a:p>
            <a:pPr marL="0" lvl="1" indent="0">
              <a:spcBef>
                <a:spcPts val="1800"/>
              </a:spcBef>
              <a:buSzPct val="110000"/>
              <a:buNone/>
            </a:pPr>
            <a:r>
              <a:rPr lang="en-GB" b="1" dirty="0"/>
              <a:t>Study design</a:t>
            </a:r>
          </a:p>
          <a:p>
            <a:r>
              <a:rPr lang="en-GB" dirty="0" smtClean="0"/>
              <a:t>The study included 72 </a:t>
            </a:r>
            <a:r>
              <a:rPr lang="en-GB" dirty="0"/>
              <a:t>patients who underwent organ-preservation </a:t>
            </a:r>
            <a:r>
              <a:rPr lang="en-GB" dirty="0" smtClean="0"/>
              <a:t>CRT </a:t>
            </a:r>
            <a:r>
              <a:rPr lang="en-GB" dirty="0"/>
              <a:t>+ </a:t>
            </a:r>
            <a:r>
              <a:rPr lang="en-GB" dirty="0" err="1"/>
              <a:t>transanal</a:t>
            </a:r>
            <a:r>
              <a:rPr lang="en-GB" dirty="0"/>
              <a:t> endoscopic microsurgery (TEM) or watchful </a:t>
            </a:r>
            <a:r>
              <a:rPr lang="en-GB" dirty="0" smtClean="0"/>
              <a:t>waiting</a:t>
            </a:r>
            <a:endParaRPr lang="en-GB" dirty="0"/>
          </a:p>
          <a:p>
            <a:r>
              <a:rPr lang="en-GB" dirty="0" smtClean="0"/>
              <a:t>Patients were followed with MRI including DWI every 3 months during the first year and every 6 months during the following years</a:t>
            </a:r>
          </a:p>
          <a:p>
            <a:r>
              <a:rPr lang="en-GB" dirty="0" smtClean="0"/>
              <a:t>Local re-growth on each MRI was scored by two readers (R1 and R2) based on standard MRI followed by MRI + DWI</a:t>
            </a:r>
          </a:p>
          <a:p>
            <a:r>
              <a:rPr lang="en-GB" dirty="0" smtClean="0"/>
              <a:t>Standard reference was histology and/or long-term clinical follow-up</a:t>
            </a:r>
            <a:endParaRPr lang="en-GB" dirty="0"/>
          </a:p>
          <a:p>
            <a:pPr marL="252412" lvl="1" indent="0">
              <a:buNone/>
            </a:pP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en-GB" dirty="0" err="1" smtClean="0">
                <a:solidFill>
                  <a:srgbClr val="363636"/>
                </a:solidFill>
              </a:rPr>
              <a:t>Lahaye</a:t>
            </a:r>
            <a:r>
              <a:rPr lang="en-GB" dirty="0" smtClean="0">
                <a:solidFill>
                  <a:srgbClr val="363636"/>
                </a:solidFill>
              </a:rPr>
              <a:t> et al. </a:t>
            </a:r>
            <a:r>
              <a:rPr lang="en-GB" i="1" dirty="0" smtClean="0">
                <a:solidFill>
                  <a:srgbClr val="363636"/>
                </a:solidFill>
              </a:rPr>
              <a:t>Ann </a:t>
            </a:r>
            <a:r>
              <a:rPr lang="en-GB" i="1" dirty="0" err="1" smtClean="0">
                <a:solidFill>
                  <a:srgbClr val="363636"/>
                </a:solidFill>
              </a:rPr>
              <a:t>Oncol</a:t>
            </a:r>
            <a:r>
              <a:rPr lang="en-GB" dirty="0" smtClean="0">
                <a:solidFill>
                  <a:srgbClr val="363636"/>
                </a:solidFill>
              </a:rPr>
              <a:t> 2015; 26 (</a:t>
            </a:r>
            <a:r>
              <a:rPr lang="en-GB" dirty="0" err="1" smtClean="0">
                <a:solidFill>
                  <a:srgbClr val="363636"/>
                </a:solidFill>
              </a:rPr>
              <a:t>suppl</a:t>
            </a:r>
            <a:r>
              <a:rPr lang="en-GB" dirty="0" smtClean="0">
                <a:solidFill>
                  <a:srgbClr val="363636"/>
                </a:solidFill>
              </a:rPr>
              <a:t> 6): </a:t>
            </a:r>
            <a:r>
              <a:rPr lang="en-GB" dirty="0" err="1" smtClean="0">
                <a:solidFill>
                  <a:srgbClr val="363636"/>
                </a:solidFill>
              </a:rPr>
              <a:t>abstr</a:t>
            </a:r>
            <a:r>
              <a:rPr lang="en-GB" dirty="0" smtClean="0">
                <a:solidFill>
                  <a:srgbClr val="363636"/>
                </a:solidFill>
              </a:rPr>
              <a:t> 2000</a:t>
            </a:r>
            <a:endParaRPr lang="en-GB" dirty="0"/>
          </a:p>
        </p:txBody>
      </p:sp>
    </p:spTree>
    <p:extLst>
      <p:ext uri="{BB962C8B-B14F-4D97-AF65-F5344CB8AC3E}">
        <p14:creationId xmlns:p14="http://schemas.microsoft.com/office/powerpoint/2010/main" xmlns="" val="4104050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2000: MRI including diffusion-weighted imaging to diagnose a local tumour re-growth after organ preserving treatment for rectal cancer </a:t>
            </a:r>
            <a:r>
              <a:rPr lang="en-GB" sz="1800" dirty="0" smtClean="0"/>
              <a:t/>
            </a:r>
            <a:br>
              <a:rPr lang="en-GB" sz="1800" dirty="0" smtClean="0"/>
            </a:br>
            <a:r>
              <a:rPr lang="en-GB" sz="1800" dirty="0" smtClean="0"/>
              <a:t>– </a:t>
            </a:r>
            <a:r>
              <a:rPr lang="en-GB" sz="1800" dirty="0" err="1"/>
              <a:t>Lahaye</a:t>
            </a:r>
            <a:r>
              <a:rPr lang="en-GB" sz="1800" dirty="0"/>
              <a:t> </a:t>
            </a:r>
            <a:r>
              <a:rPr lang="en-GB" sz="1800" dirty="0" smtClean="0"/>
              <a:t>M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r>
              <a:rPr lang="en-GB" dirty="0" smtClean="0"/>
              <a:t>Of 72 patients, 17 underwent CRT + TEM and 55 underwent CRT + watchful waiting</a:t>
            </a:r>
          </a:p>
          <a:p>
            <a:pPr lvl="1">
              <a:buSzPct val="110000"/>
            </a:pPr>
            <a:r>
              <a:rPr lang="en-GB" dirty="0" smtClean="0"/>
              <a:t>12 patients developed </a:t>
            </a:r>
            <a:r>
              <a:rPr lang="en-GB" dirty="0"/>
              <a:t>a local re-growth</a:t>
            </a:r>
            <a:r>
              <a:rPr lang="en-GB" dirty="0" smtClean="0"/>
              <a:t> (5 from the TEM and 7 from the watchful waiting group)</a:t>
            </a:r>
          </a:p>
          <a:p>
            <a:r>
              <a:rPr lang="en-GB" dirty="0"/>
              <a:t>440 </a:t>
            </a:r>
            <a:r>
              <a:rPr lang="en-GB" dirty="0" smtClean="0"/>
              <a:t>MRI scans </a:t>
            </a:r>
            <a:r>
              <a:rPr lang="en-GB" dirty="0"/>
              <a:t>were </a:t>
            </a:r>
            <a:r>
              <a:rPr lang="en-GB" dirty="0" smtClean="0"/>
              <a:t>assessed</a:t>
            </a:r>
          </a:p>
          <a:p>
            <a:pPr lvl="1">
              <a:buSzPct val="110000"/>
            </a:pPr>
            <a:endParaRPr lang="en-GB" dirty="0" smtClean="0"/>
          </a:p>
          <a:p>
            <a:pPr lvl="1">
              <a:buSzPct val="110000"/>
            </a:pPr>
            <a:endParaRPr lang="en-GB" dirty="0"/>
          </a:p>
          <a:p>
            <a:pPr lvl="1">
              <a:buSzPct val="110000"/>
            </a:pPr>
            <a:endParaRPr lang="en-GB" dirty="0" smtClean="0"/>
          </a:p>
          <a:p>
            <a:pPr lvl="1">
              <a:buSzPct val="110000"/>
            </a:pPr>
            <a:endParaRPr lang="en-GB" dirty="0"/>
          </a:p>
          <a:p>
            <a:pPr lvl="1">
              <a:buSzPct val="110000"/>
            </a:pPr>
            <a:endParaRPr lang="en-GB" dirty="0" smtClean="0"/>
          </a:p>
          <a:p>
            <a:pPr lvl="1">
              <a:buSzPct val="110000"/>
            </a:pPr>
            <a:endParaRPr lang="en-GB" dirty="0"/>
          </a:p>
          <a:p>
            <a:pPr lvl="1">
              <a:buSzPct val="110000"/>
            </a:pPr>
            <a:endParaRPr lang="en-GB" dirty="0" smtClean="0"/>
          </a:p>
          <a:p>
            <a:pPr marL="252412" lvl="1" indent="0">
              <a:buSzPct val="110000"/>
              <a:buNone/>
            </a:pPr>
            <a:endParaRPr lang="en-GB" dirty="0" smtClean="0"/>
          </a:p>
          <a:p>
            <a:pPr marL="0" lvl="1" indent="0">
              <a:spcAft>
                <a:spcPts val="200"/>
              </a:spcAft>
              <a:buSzPct val="110000"/>
              <a:buNone/>
            </a:pPr>
            <a:r>
              <a:rPr lang="en-GB" b="1" dirty="0">
                <a:ea typeface="+mn-ea"/>
              </a:rPr>
              <a:t>Conclusions</a:t>
            </a:r>
          </a:p>
          <a:p>
            <a:pPr>
              <a:spcAft>
                <a:spcPts val="200"/>
              </a:spcAft>
            </a:pPr>
            <a:r>
              <a:rPr lang="en-GB" b="1" dirty="0"/>
              <a:t>The addition of DWI to standard MRI decreased the number of equivocal scores</a:t>
            </a:r>
          </a:p>
          <a:p>
            <a:pPr>
              <a:spcAft>
                <a:spcPts val="200"/>
              </a:spcAft>
            </a:pPr>
            <a:r>
              <a:rPr lang="en-GB" b="1" dirty="0"/>
              <a:t>Combined use of MRI + DWI improves sensitivity for diagnosing a local tumour re-growth and increases the chance of a conclusive imaging outcome</a:t>
            </a:r>
          </a:p>
          <a:p>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Lahaye </a:t>
            </a:r>
            <a:r>
              <a:rPr lang="it-IT" dirty="0">
                <a:solidFill>
                  <a:srgbClr val="363636"/>
                </a:solidFill>
              </a:rPr>
              <a:t>et al. </a:t>
            </a:r>
            <a:r>
              <a:rPr lang="it-IT" i="1" dirty="0">
                <a:solidFill>
                  <a:srgbClr val="363636"/>
                </a:solidFill>
              </a:rPr>
              <a:t>Ann Oncol</a:t>
            </a:r>
            <a:r>
              <a:rPr lang="it-IT" dirty="0">
                <a:solidFill>
                  <a:srgbClr val="363636"/>
                </a:solidFill>
              </a:rPr>
              <a:t> 2015; 26 (suppl 6): </a:t>
            </a:r>
            <a:r>
              <a:rPr lang="fr-FR" dirty="0" err="1">
                <a:solidFill>
                  <a:srgbClr val="363636"/>
                </a:solidFill>
              </a:rPr>
              <a:t>abstr</a:t>
            </a:r>
            <a:r>
              <a:rPr lang="fr-FR" dirty="0">
                <a:solidFill>
                  <a:srgbClr val="363636"/>
                </a:solidFill>
              </a:rPr>
              <a:t> 2000</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xmlns="" val="2588005655"/>
              </p:ext>
            </p:extLst>
          </p:nvPr>
        </p:nvGraphicFramePr>
        <p:xfrm>
          <a:off x="457202" y="2682240"/>
          <a:ext cx="8229598" cy="2346960"/>
        </p:xfrm>
        <a:graphic>
          <a:graphicData uri="http://schemas.openxmlformats.org/drawingml/2006/table">
            <a:tbl>
              <a:tblPr firstRow="1" bandRow="1">
                <a:tableStyleId>{69012ECD-51FC-41F1-AA8D-1B2483CD663E}</a:tableStyleId>
              </a:tblPr>
              <a:tblGrid>
                <a:gridCol w="2514598"/>
                <a:gridCol w="1428750"/>
                <a:gridCol w="1428750"/>
                <a:gridCol w="1428750"/>
                <a:gridCol w="1428750"/>
              </a:tblGrid>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Standard MRI</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MRI + DWI</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effectLst/>
                        </a:rPr>
                        <a:t>R1</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effectLst/>
                        </a:rPr>
                        <a:t>R1</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No. equivocal scores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22</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Sensitivity,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58</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Specificity,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98</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PPV,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41</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NPV,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r>
            </a:tbl>
          </a:graphicData>
        </a:graphic>
      </p:graphicFrame>
    </p:spTree>
    <p:extLst>
      <p:ext uri="{BB962C8B-B14F-4D97-AF65-F5344CB8AC3E}">
        <p14:creationId xmlns:p14="http://schemas.microsoft.com/office/powerpoint/2010/main" xmlns="" val="334257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2001</a:t>
            </a:r>
            <a:r>
              <a:rPr lang="en-GB" sz="1800" dirty="0"/>
              <a:t>: </a:t>
            </a:r>
            <a:r>
              <a:rPr lang="en-GB" sz="1800" dirty="0" err="1"/>
              <a:t>Anorectal</a:t>
            </a:r>
            <a:r>
              <a:rPr lang="en-GB" sz="1800" dirty="0"/>
              <a:t> function after watch and wait-policy in rectal cancer patients – </a:t>
            </a:r>
            <a:r>
              <a:rPr lang="en-GB" sz="1800" dirty="0" err="1" smtClean="0"/>
              <a:t>Lambregts</a:t>
            </a:r>
            <a:r>
              <a:rPr lang="en-GB" sz="1800" dirty="0" smtClean="0"/>
              <a:t> D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long-term </a:t>
            </a:r>
            <a:r>
              <a:rPr lang="en-GB" dirty="0" err="1" smtClean="0"/>
              <a:t>dosimetric</a:t>
            </a:r>
            <a:r>
              <a:rPr lang="en-GB" dirty="0" smtClean="0"/>
              <a:t> impact of </a:t>
            </a:r>
            <a:r>
              <a:rPr lang="en-GB" dirty="0" err="1" smtClean="0"/>
              <a:t>chemoradiation</a:t>
            </a:r>
            <a:r>
              <a:rPr lang="en-GB" dirty="0" smtClean="0"/>
              <a:t> on </a:t>
            </a:r>
            <a:r>
              <a:rPr lang="en-GB" dirty="0" err="1" smtClean="0"/>
              <a:t>anorectal</a:t>
            </a:r>
            <a:r>
              <a:rPr lang="en-GB" dirty="0"/>
              <a:t> function in watch-and-wait policy (W&amp;W) patients</a:t>
            </a:r>
            <a:endParaRPr lang="en-GB" dirty="0" smtClean="0"/>
          </a:p>
          <a:p>
            <a:r>
              <a:rPr lang="en-GB" dirty="0" smtClean="0"/>
              <a:t>To evaluate the long-term </a:t>
            </a:r>
            <a:r>
              <a:rPr lang="en-GB" dirty="0" err="1" smtClean="0"/>
              <a:t>anorectal</a:t>
            </a:r>
            <a:r>
              <a:rPr lang="en-GB" dirty="0" smtClean="0"/>
              <a:t> function and its relation to radiation </a:t>
            </a:r>
            <a:r>
              <a:rPr lang="en-GB" dirty="0" err="1" smtClean="0"/>
              <a:t>dosimetric</a:t>
            </a:r>
            <a:r>
              <a:rPr lang="en-GB" dirty="0" smtClean="0"/>
              <a:t> data and symptom scores or </a:t>
            </a:r>
            <a:r>
              <a:rPr lang="en-GB" dirty="0" err="1" smtClean="0"/>
              <a:t>QoL</a:t>
            </a:r>
            <a:r>
              <a:rPr lang="en-GB" dirty="0" smtClean="0"/>
              <a:t> in W&amp;W patients</a:t>
            </a:r>
          </a:p>
          <a:p>
            <a:pPr marL="0" lvl="1" indent="0">
              <a:spcBef>
                <a:spcPts val="1800"/>
              </a:spcBef>
              <a:buSzPct val="110000"/>
              <a:buNone/>
            </a:pPr>
            <a:r>
              <a:rPr lang="en-GB" b="1" dirty="0"/>
              <a:t>Study design</a:t>
            </a:r>
          </a:p>
          <a:p>
            <a:r>
              <a:rPr lang="en-GB" dirty="0" smtClean="0"/>
              <a:t>21 </a:t>
            </a:r>
            <a:r>
              <a:rPr lang="en-GB" dirty="0"/>
              <a:t>patients </a:t>
            </a:r>
            <a:r>
              <a:rPr lang="en-GB" dirty="0" smtClean="0"/>
              <a:t>with primary rectal cancer without distant metastases treated according to the W&amp;W policy were included</a:t>
            </a:r>
          </a:p>
          <a:p>
            <a:r>
              <a:rPr lang="en-GB" dirty="0" smtClean="0"/>
              <a:t>Patients were treated with 28x1.8 </a:t>
            </a:r>
            <a:r>
              <a:rPr lang="en-GB" dirty="0" err="1" smtClean="0"/>
              <a:t>Gy</a:t>
            </a:r>
            <a:r>
              <a:rPr lang="en-GB" dirty="0" smtClean="0"/>
              <a:t> combined with </a:t>
            </a:r>
            <a:r>
              <a:rPr lang="en-GB" dirty="0" err="1" smtClean="0"/>
              <a:t>capecitabine</a:t>
            </a:r>
            <a:r>
              <a:rPr lang="en-GB" dirty="0" smtClean="0"/>
              <a:t> 825 mg/m</a:t>
            </a:r>
            <a:r>
              <a:rPr lang="en-GB" baseline="30000" dirty="0" smtClean="0"/>
              <a:t>2</a:t>
            </a:r>
            <a:r>
              <a:rPr lang="en-GB" dirty="0" smtClean="0"/>
              <a:t> x2</a:t>
            </a:r>
          </a:p>
          <a:p>
            <a:r>
              <a:rPr lang="en-GB" dirty="0" smtClean="0"/>
              <a:t>Patients had a complete clinical response and a follow-up of at least 2 years</a:t>
            </a:r>
            <a:endParaRPr lang="en-GB" dirty="0"/>
          </a:p>
          <a:p>
            <a:r>
              <a:rPr lang="en-GB" dirty="0" err="1" smtClean="0"/>
              <a:t>Anorectal</a:t>
            </a:r>
            <a:r>
              <a:rPr lang="en-GB" dirty="0" smtClean="0"/>
              <a:t> </a:t>
            </a:r>
            <a:r>
              <a:rPr lang="en-GB" dirty="0" err="1"/>
              <a:t>manometry</a:t>
            </a:r>
            <a:r>
              <a:rPr lang="en-GB" dirty="0"/>
              <a:t> </a:t>
            </a:r>
            <a:r>
              <a:rPr lang="en-GB" dirty="0" smtClean="0"/>
              <a:t>was used to assess </a:t>
            </a:r>
            <a:r>
              <a:rPr lang="en-GB" dirty="0" err="1" smtClean="0"/>
              <a:t>anorectal</a:t>
            </a:r>
            <a:r>
              <a:rPr lang="en-GB" dirty="0" smtClean="0"/>
              <a:t> function and symptoms and quality-of-life were assessed using the </a:t>
            </a:r>
            <a:r>
              <a:rPr lang="en-GB" dirty="0" err="1" smtClean="0"/>
              <a:t>Vaizey</a:t>
            </a:r>
            <a:r>
              <a:rPr lang="en-GB" dirty="0"/>
              <a:t> </a:t>
            </a:r>
            <a:r>
              <a:rPr lang="en-GB" dirty="0" smtClean="0"/>
              <a:t>score and LARS score</a:t>
            </a:r>
            <a:endParaRPr lang="en-GB" dirty="0"/>
          </a:p>
          <a:p>
            <a:pPr lvl="1"/>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Lambregts et al. </a:t>
            </a:r>
            <a:r>
              <a:rPr lang="it-IT" i="1" dirty="0" smtClean="0">
                <a:solidFill>
                  <a:srgbClr val="363636"/>
                </a:solidFill>
              </a:rPr>
              <a:t>Ann Oncol</a:t>
            </a:r>
            <a:r>
              <a:rPr lang="it-IT" dirty="0" smtClean="0">
                <a:solidFill>
                  <a:srgbClr val="363636"/>
                </a:solidFill>
              </a:rPr>
              <a:t> 2015; 26 (suppl 6): </a:t>
            </a:r>
            <a:r>
              <a:rPr lang="fr-FR" dirty="0" err="1" smtClean="0">
                <a:solidFill>
                  <a:srgbClr val="363636"/>
                </a:solidFill>
              </a:rPr>
              <a:t>abstr</a:t>
            </a:r>
            <a:r>
              <a:rPr lang="fr-FR" dirty="0" smtClean="0">
                <a:solidFill>
                  <a:srgbClr val="363636"/>
                </a:solidFill>
              </a:rPr>
              <a:t> 2001</a:t>
            </a:r>
            <a:endParaRPr lang="en-GB" dirty="0"/>
          </a:p>
        </p:txBody>
      </p:sp>
    </p:spTree>
    <p:extLst>
      <p:ext uri="{BB962C8B-B14F-4D97-AF65-F5344CB8AC3E}">
        <p14:creationId xmlns:p14="http://schemas.microsoft.com/office/powerpoint/2010/main" xmlns="" val="419776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2001</a:t>
            </a:r>
            <a:r>
              <a:rPr lang="en-GB" sz="1800" dirty="0"/>
              <a:t>: </a:t>
            </a:r>
            <a:r>
              <a:rPr lang="en-GB" sz="1800" dirty="0" err="1"/>
              <a:t>Anorectal</a:t>
            </a:r>
            <a:r>
              <a:rPr lang="en-GB" sz="1800" dirty="0"/>
              <a:t> function after watch and wait-policy in rectal cancer patients – </a:t>
            </a:r>
            <a:r>
              <a:rPr lang="en-GB" sz="1800" dirty="0" err="1" smtClean="0"/>
              <a:t>Lambregts</a:t>
            </a:r>
            <a:r>
              <a:rPr lang="en-GB" sz="1800" dirty="0" smtClean="0"/>
              <a:t> D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pPr>
              <a:buFont typeface="Arial" panose="020B0604020202020204" pitchFamily="34" charset="0"/>
              <a:buChar char="•"/>
            </a:pPr>
            <a:r>
              <a:rPr lang="en-GB" dirty="0" smtClean="0"/>
              <a:t>Lower mean anal resting pressure was associated with higher LARS scores and higher </a:t>
            </a:r>
            <a:r>
              <a:rPr lang="en-GB" dirty="0" err="1" smtClean="0"/>
              <a:t>Vaizey</a:t>
            </a:r>
            <a:r>
              <a:rPr lang="en-GB" dirty="0"/>
              <a:t> </a:t>
            </a:r>
            <a:r>
              <a:rPr lang="en-GB" dirty="0" smtClean="0"/>
              <a:t>scores</a:t>
            </a:r>
          </a:p>
          <a:p>
            <a:pPr>
              <a:buFont typeface="Arial" panose="020B0604020202020204" pitchFamily="34" charset="0"/>
              <a:buChar char="•"/>
            </a:pPr>
            <a:r>
              <a:rPr lang="en-GB" dirty="0" smtClean="0"/>
              <a:t>Most patients received full-dose radiotherapy to the anal sphincter complex</a:t>
            </a:r>
          </a:p>
          <a:p>
            <a:pPr lvl="1">
              <a:buSzPct val="110000"/>
            </a:pPr>
            <a:r>
              <a:rPr lang="en-GB" dirty="0" smtClean="0"/>
              <a:t>These patients had poor outcomes regarding symptom scores and </a:t>
            </a:r>
            <a:r>
              <a:rPr lang="en-GB" dirty="0" err="1" smtClean="0"/>
              <a:t>manometry</a:t>
            </a:r>
            <a:r>
              <a:rPr lang="en-GB" dirty="0" smtClean="0"/>
              <a:t> compared with patients irradiated with lower doses</a:t>
            </a:r>
            <a:endParaRPr lang="en-GB" dirty="0"/>
          </a:p>
          <a:p>
            <a:pPr marL="0" lvl="1" indent="0">
              <a:buSzPct val="110000"/>
              <a:buNone/>
            </a:pPr>
            <a:r>
              <a:rPr lang="en-GB" b="1" dirty="0"/>
              <a:t>Conclusions</a:t>
            </a:r>
          </a:p>
          <a:p>
            <a:r>
              <a:rPr lang="en-GB" b="1" dirty="0" smtClean="0"/>
              <a:t>Low mean anal resting pressure was associated with worse quality-of-life in W&amp;W rectal cancer patients</a:t>
            </a:r>
          </a:p>
          <a:p>
            <a:r>
              <a:rPr lang="en-GB" b="1" dirty="0" smtClean="0"/>
              <a:t>Higher doses of radiation were associated with poor sphincter function</a:t>
            </a:r>
          </a:p>
          <a:p>
            <a:r>
              <a:rPr lang="en-GB" b="1" dirty="0" smtClean="0"/>
              <a:t>Options to reduce anal sphincter radiation dose should be explored</a:t>
            </a:r>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Lambregts </a:t>
            </a:r>
            <a:r>
              <a:rPr lang="it-IT" dirty="0">
                <a:solidFill>
                  <a:srgbClr val="363636"/>
                </a:solidFill>
              </a:rPr>
              <a:t>et al. </a:t>
            </a:r>
            <a:r>
              <a:rPr lang="it-IT" i="1" dirty="0">
                <a:solidFill>
                  <a:srgbClr val="363636"/>
                </a:solidFill>
              </a:rPr>
              <a:t>Ann Oncol</a:t>
            </a:r>
            <a:r>
              <a:rPr lang="it-IT" dirty="0">
                <a:solidFill>
                  <a:srgbClr val="363636"/>
                </a:solidFill>
              </a:rPr>
              <a:t> 2015; 26 (suppl 6): </a:t>
            </a:r>
            <a:r>
              <a:rPr lang="fr-FR" dirty="0" err="1">
                <a:solidFill>
                  <a:srgbClr val="363636"/>
                </a:solidFill>
              </a:rPr>
              <a:t>abstr</a:t>
            </a:r>
            <a:r>
              <a:rPr lang="fr-FR" dirty="0">
                <a:solidFill>
                  <a:srgbClr val="363636"/>
                </a:solidFill>
              </a:rPr>
              <a:t> 2001</a:t>
            </a:r>
            <a:endParaRPr lang="en-GB" dirty="0"/>
          </a:p>
        </p:txBody>
      </p:sp>
    </p:spTree>
    <p:extLst>
      <p:ext uri="{BB962C8B-B14F-4D97-AF65-F5344CB8AC3E}">
        <p14:creationId xmlns:p14="http://schemas.microsoft.com/office/powerpoint/2010/main" xmlns="" val="361250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2002</a:t>
            </a:r>
            <a:r>
              <a:rPr lang="en-GB" sz="1800" dirty="0"/>
              <a:t>: Impact of adjuvant chemotherapy following pre-operative short course radiotherapy in stage II rectal cancer – </a:t>
            </a:r>
            <a:r>
              <a:rPr lang="en-GB" sz="1800" dirty="0" err="1" smtClean="0"/>
              <a:t>Loree</a:t>
            </a:r>
            <a:r>
              <a:rPr lang="en-GB" sz="1800" dirty="0" smtClean="0"/>
              <a:t> J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examine outcomes of patients with pathologic (p) stage II rectal cancer (</a:t>
            </a:r>
            <a:r>
              <a:rPr lang="en-GB" dirty="0" err="1" smtClean="0"/>
              <a:t>RCa</a:t>
            </a:r>
            <a:r>
              <a:rPr lang="en-GB" dirty="0" smtClean="0"/>
              <a:t>) treated with adjuvant chemotherapy (AC) following preoperative short-course radiotherapy (SCRT) and characterise patients in whom AC provides benefit</a:t>
            </a:r>
          </a:p>
          <a:p>
            <a:pPr marL="0" lvl="1" indent="0">
              <a:spcBef>
                <a:spcPts val="1800"/>
              </a:spcBef>
              <a:buSzPct val="110000"/>
              <a:buNone/>
            </a:pPr>
            <a:r>
              <a:rPr lang="en-GB" b="1" dirty="0">
                <a:ea typeface="+mn-ea"/>
              </a:rPr>
              <a:t>Study </a:t>
            </a:r>
            <a:r>
              <a:rPr lang="en-GB" b="1" dirty="0" smtClean="0">
                <a:ea typeface="+mn-ea"/>
              </a:rPr>
              <a:t>design</a:t>
            </a:r>
          </a:p>
          <a:p>
            <a:r>
              <a:rPr lang="en-GB" dirty="0" smtClean="0"/>
              <a:t>Retrospective </a:t>
            </a:r>
            <a:r>
              <a:rPr lang="en-GB" dirty="0"/>
              <a:t>c</a:t>
            </a:r>
            <a:r>
              <a:rPr lang="en-GB" dirty="0" smtClean="0"/>
              <a:t>ohort study</a:t>
            </a:r>
          </a:p>
          <a:p>
            <a:r>
              <a:rPr lang="en-GB" dirty="0" smtClean="0"/>
              <a:t>Outcomes </a:t>
            </a:r>
            <a:r>
              <a:rPr lang="en-GB" dirty="0"/>
              <a:t>Unit Database of the British Columbia Cancer Agency was searched between 1999−</a:t>
            </a:r>
            <a:r>
              <a:rPr lang="en-GB" dirty="0" smtClean="0"/>
              <a:t>2009</a:t>
            </a:r>
          </a:p>
          <a:p>
            <a:r>
              <a:rPr lang="en-GB" dirty="0" smtClean="0"/>
              <a:t>Patients with </a:t>
            </a:r>
            <a:r>
              <a:rPr lang="en-GB" dirty="0" err="1" smtClean="0"/>
              <a:t>yp</a:t>
            </a:r>
            <a:r>
              <a:rPr lang="en-GB" dirty="0" smtClean="0"/>
              <a:t> stage II rectal cancer and preoperative SCRT were included</a:t>
            </a:r>
          </a:p>
          <a:p>
            <a:pPr lvl="1">
              <a:buSzPct val="110000"/>
            </a:pPr>
            <a:r>
              <a:rPr lang="en-GB" dirty="0" smtClean="0"/>
              <a:t>Patients with a concurrent malignancy within 5 years were excluded</a:t>
            </a:r>
          </a:p>
          <a:p>
            <a:r>
              <a:rPr lang="en-GB" dirty="0" smtClean="0"/>
              <a:t>331 patients were identified of which 123 received AC</a:t>
            </a:r>
          </a:p>
          <a:p>
            <a:r>
              <a:rPr lang="en-GB" dirty="0" smtClean="0"/>
              <a:t>Primary outcomes: DSS and RFS; secondary outcome: OS</a:t>
            </a:r>
          </a:p>
          <a:p>
            <a:r>
              <a:rPr lang="en-GB" dirty="0" smtClean="0"/>
              <a:t>Subgroup analysis was performed for high risk features</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Loree</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2002</a:t>
            </a:r>
            <a:endParaRPr lang="en-GB" dirty="0"/>
          </a:p>
        </p:txBody>
      </p:sp>
    </p:spTree>
    <p:extLst>
      <p:ext uri="{BB962C8B-B14F-4D97-AF65-F5344CB8AC3E}">
        <p14:creationId xmlns:p14="http://schemas.microsoft.com/office/powerpoint/2010/main" xmlns="" val="3041400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2002</a:t>
            </a:r>
            <a:r>
              <a:rPr lang="en-GB" sz="1800" dirty="0"/>
              <a:t>: Impact of adjuvant chemotherapy following pre-operative short course radiotherapy in stage II rectal cancer – </a:t>
            </a:r>
            <a:r>
              <a:rPr lang="en-GB" sz="1800" dirty="0" err="1" smtClean="0"/>
              <a:t>Loree</a:t>
            </a:r>
            <a:r>
              <a:rPr lang="en-GB" sz="1800" dirty="0" smtClean="0"/>
              <a:t> J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r>
              <a:rPr lang="en-GB" dirty="0" smtClean="0"/>
              <a:t>Patients receiving AC were younger (median age 61 vs. 73 years [p&lt;0.0001])</a:t>
            </a:r>
          </a:p>
          <a:p>
            <a:r>
              <a:rPr lang="en-GB" dirty="0" smtClean="0"/>
              <a:t>Patients receiving AC had better ECOG PS (p&lt;0.0001), but more high risk features (p&lt;0.0001) than those not receiving AC</a:t>
            </a:r>
          </a:p>
          <a:p>
            <a:r>
              <a:rPr lang="en-GB" dirty="0" smtClean="0"/>
              <a:t>Median follow up was 8.6 years in the AC arm and 7.9 years in the non-AC arm</a:t>
            </a:r>
          </a:p>
        </p:txBody>
      </p:sp>
      <p:sp>
        <p:nvSpPr>
          <p:cNvPr id="14" name="Text Placeholder 13"/>
          <p:cNvSpPr>
            <a:spLocks noGrp="1"/>
          </p:cNvSpPr>
          <p:nvPr>
            <p:ph type="body" sz="quarter" idx="11"/>
          </p:nvPr>
        </p:nvSpPr>
        <p:spPr/>
        <p:txBody>
          <a:bodyPr/>
          <a:lstStyle/>
          <a:p>
            <a:r>
              <a:rPr lang="it-IT" dirty="0" err="1">
                <a:solidFill>
                  <a:srgbClr val="363636"/>
                </a:solidFill>
              </a:rPr>
              <a:t>Loree</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2002</a:t>
            </a:r>
            <a:endParaRPr lang="en-GB" dirty="0"/>
          </a:p>
        </p:txBody>
      </p:sp>
      <p:sp>
        <p:nvSpPr>
          <p:cNvPr id="6" name="Rectangle 5"/>
          <p:cNvSpPr/>
          <p:nvPr/>
        </p:nvSpPr>
        <p:spPr>
          <a:xfrm>
            <a:off x="2133600" y="2971800"/>
            <a:ext cx="748923" cy="369332"/>
          </a:xfrm>
          <a:prstGeom prst="rect">
            <a:avLst/>
          </a:prstGeom>
        </p:spPr>
        <p:txBody>
          <a:bodyPr wrap="none">
            <a:spAutoFit/>
          </a:bodyPr>
          <a:lstStyle/>
          <a:p>
            <a:r>
              <a:rPr lang="en-GB" b="1" dirty="0" smtClean="0"/>
              <a:t>DSS*</a:t>
            </a:r>
            <a:endParaRPr lang="en-GB" b="1" dirty="0"/>
          </a:p>
        </p:txBody>
      </p:sp>
      <p:sp>
        <p:nvSpPr>
          <p:cNvPr id="8" name="Rectangle 7"/>
          <p:cNvSpPr/>
          <p:nvPr/>
        </p:nvSpPr>
        <p:spPr>
          <a:xfrm>
            <a:off x="6477000" y="2971800"/>
            <a:ext cx="736099" cy="369332"/>
          </a:xfrm>
          <a:prstGeom prst="rect">
            <a:avLst/>
          </a:prstGeom>
        </p:spPr>
        <p:txBody>
          <a:bodyPr wrap="none">
            <a:spAutoFit/>
          </a:bodyPr>
          <a:lstStyle/>
          <a:p>
            <a:r>
              <a:rPr lang="en-GB" b="1" dirty="0" smtClean="0"/>
              <a:t>RFS*</a:t>
            </a:r>
            <a:endParaRPr lang="en-GB" b="1" dirty="0"/>
          </a:p>
        </p:txBody>
      </p:sp>
      <p:sp>
        <p:nvSpPr>
          <p:cNvPr id="185" name="TextBox 184"/>
          <p:cNvSpPr txBox="1"/>
          <p:nvPr/>
        </p:nvSpPr>
        <p:spPr>
          <a:xfrm>
            <a:off x="2147603" y="5703700"/>
            <a:ext cx="735364" cy="107722"/>
          </a:xfrm>
          <a:prstGeom prst="rect">
            <a:avLst/>
          </a:prstGeom>
          <a:noFill/>
        </p:spPr>
        <p:txBody>
          <a:bodyPr wrap="square" lIns="0" tIns="0" rIns="0" bIns="0" rtlCol="0" anchor="ctr">
            <a:spAutoFit/>
          </a:bodyPr>
          <a:lstStyle/>
          <a:p>
            <a:pPr algn="ctr"/>
            <a:r>
              <a:rPr lang="en-GB" sz="700" b="1" dirty="0" smtClean="0">
                <a:latin typeface="Arial" panose="020B0604020202020204" pitchFamily="34" charset="0"/>
                <a:cs typeface="Arial" panose="020B0604020202020204" pitchFamily="34" charset="0"/>
              </a:rPr>
              <a:t>AC better</a:t>
            </a:r>
            <a:endParaRPr lang="en-GB" sz="700" b="1" dirty="0">
              <a:latin typeface="Arial" panose="020B0604020202020204" pitchFamily="34" charset="0"/>
              <a:cs typeface="Arial" panose="020B0604020202020204" pitchFamily="34" charset="0"/>
            </a:endParaRPr>
          </a:p>
        </p:txBody>
      </p:sp>
      <p:sp>
        <p:nvSpPr>
          <p:cNvPr id="186" name="TextBox 185"/>
          <p:cNvSpPr txBox="1"/>
          <p:nvPr/>
        </p:nvSpPr>
        <p:spPr>
          <a:xfrm>
            <a:off x="2885537" y="5693942"/>
            <a:ext cx="861487" cy="107722"/>
          </a:xfrm>
          <a:prstGeom prst="rect">
            <a:avLst/>
          </a:prstGeom>
          <a:noFill/>
        </p:spPr>
        <p:txBody>
          <a:bodyPr wrap="square" lIns="0" tIns="0" rIns="0" bIns="0" rtlCol="0" anchor="ctr">
            <a:spAutoFit/>
          </a:bodyPr>
          <a:lstStyle/>
          <a:p>
            <a:pPr algn="ctr"/>
            <a:r>
              <a:rPr lang="en-GB" sz="700" b="1" dirty="0" smtClean="0">
                <a:latin typeface="Arial" panose="020B0604020202020204" pitchFamily="34" charset="0"/>
                <a:cs typeface="Arial" panose="020B0604020202020204" pitchFamily="34" charset="0"/>
              </a:rPr>
              <a:t>No AC better</a:t>
            </a:r>
            <a:endParaRPr lang="en-GB" sz="700" b="1" dirty="0">
              <a:latin typeface="Arial" panose="020B0604020202020204" pitchFamily="34" charset="0"/>
              <a:cs typeface="Arial" panose="020B0604020202020204" pitchFamily="34" charset="0"/>
            </a:endParaRPr>
          </a:p>
        </p:txBody>
      </p:sp>
      <p:sp>
        <p:nvSpPr>
          <p:cNvPr id="187" name="TextBox 186"/>
          <p:cNvSpPr txBox="1"/>
          <p:nvPr/>
        </p:nvSpPr>
        <p:spPr>
          <a:xfrm>
            <a:off x="6433699" y="5693942"/>
            <a:ext cx="735364" cy="107722"/>
          </a:xfrm>
          <a:prstGeom prst="rect">
            <a:avLst/>
          </a:prstGeom>
          <a:noFill/>
        </p:spPr>
        <p:txBody>
          <a:bodyPr wrap="square" lIns="0" tIns="0" rIns="0" bIns="0" rtlCol="0" anchor="ctr">
            <a:spAutoFit/>
          </a:bodyPr>
          <a:lstStyle/>
          <a:p>
            <a:pPr algn="ctr"/>
            <a:r>
              <a:rPr lang="en-GB" sz="700" b="1" dirty="0" smtClean="0">
                <a:latin typeface="Arial" panose="020B0604020202020204" pitchFamily="34" charset="0"/>
                <a:cs typeface="Arial" panose="020B0604020202020204" pitchFamily="34" charset="0"/>
              </a:rPr>
              <a:t>AC better</a:t>
            </a:r>
            <a:endParaRPr lang="en-GB" sz="700" b="1" dirty="0">
              <a:latin typeface="Arial" panose="020B0604020202020204" pitchFamily="34" charset="0"/>
              <a:cs typeface="Arial" panose="020B0604020202020204" pitchFamily="34" charset="0"/>
            </a:endParaRPr>
          </a:p>
        </p:txBody>
      </p:sp>
      <p:sp>
        <p:nvSpPr>
          <p:cNvPr id="188" name="TextBox 187"/>
          <p:cNvSpPr txBox="1"/>
          <p:nvPr/>
        </p:nvSpPr>
        <p:spPr>
          <a:xfrm>
            <a:off x="7121525" y="5693942"/>
            <a:ext cx="861487" cy="107722"/>
          </a:xfrm>
          <a:prstGeom prst="rect">
            <a:avLst/>
          </a:prstGeom>
          <a:noFill/>
        </p:spPr>
        <p:txBody>
          <a:bodyPr wrap="square" lIns="0" tIns="0" rIns="0" bIns="0" rtlCol="0" anchor="ctr">
            <a:spAutoFit/>
          </a:bodyPr>
          <a:lstStyle/>
          <a:p>
            <a:pPr algn="ctr"/>
            <a:r>
              <a:rPr lang="en-GB" sz="700" b="1" dirty="0" smtClean="0">
                <a:latin typeface="Arial" panose="020B0604020202020204" pitchFamily="34" charset="0"/>
                <a:cs typeface="Arial" panose="020B0604020202020204" pitchFamily="34" charset="0"/>
              </a:rPr>
              <a:t>No AC better</a:t>
            </a:r>
            <a:endParaRPr lang="en-GB" sz="700" b="1" dirty="0">
              <a:latin typeface="Arial" panose="020B0604020202020204" pitchFamily="34" charset="0"/>
              <a:cs typeface="Arial" panose="020B0604020202020204" pitchFamily="34" charset="0"/>
            </a:endParaRPr>
          </a:p>
        </p:txBody>
      </p:sp>
      <p:sp>
        <p:nvSpPr>
          <p:cNvPr id="189" name="Freeform 5"/>
          <p:cNvSpPr>
            <a:spLocks/>
          </p:cNvSpPr>
          <p:nvPr/>
        </p:nvSpPr>
        <p:spPr bwMode="auto">
          <a:xfrm>
            <a:off x="1439478" y="3670322"/>
            <a:ext cx="2215068" cy="1794430"/>
          </a:xfrm>
          <a:custGeom>
            <a:avLst/>
            <a:gdLst>
              <a:gd name="T0" fmla="*/ 0 w 1825"/>
              <a:gd name="T1" fmla="*/ 0 h 1191"/>
              <a:gd name="T2" fmla="*/ 0 w 1825"/>
              <a:gd name="T3" fmla="*/ 1191 h 1191"/>
              <a:gd name="T4" fmla="*/ 1825 w 1825"/>
              <a:gd name="T5" fmla="*/ 1191 h 1191"/>
            </a:gdLst>
            <a:ahLst/>
            <a:cxnLst>
              <a:cxn ang="0">
                <a:pos x="T0" y="T1"/>
              </a:cxn>
              <a:cxn ang="0">
                <a:pos x="T2" y="T3"/>
              </a:cxn>
              <a:cxn ang="0">
                <a:pos x="T4" y="T5"/>
              </a:cxn>
            </a:cxnLst>
            <a:rect l="0" t="0" r="r" b="b"/>
            <a:pathLst>
              <a:path w="1825" h="1191">
                <a:moveTo>
                  <a:pt x="0" y="0"/>
                </a:moveTo>
                <a:lnTo>
                  <a:pt x="0" y="1191"/>
                </a:lnTo>
                <a:lnTo>
                  <a:pt x="1825" y="1191"/>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6"/>
          <p:cNvSpPr>
            <a:spLocks noChangeShapeType="1"/>
          </p:cNvSpPr>
          <p:nvPr/>
        </p:nvSpPr>
        <p:spPr bwMode="auto">
          <a:xfrm flipV="1">
            <a:off x="2915381"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7"/>
          <p:cNvSpPr>
            <a:spLocks noChangeShapeType="1"/>
          </p:cNvSpPr>
          <p:nvPr/>
        </p:nvSpPr>
        <p:spPr bwMode="auto">
          <a:xfrm flipV="1">
            <a:off x="2177429"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8"/>
          <p:cNvSpPr>
            <a:spLocks noChangeShapeType="1"/>
          </p:cNvSpPr>
          <p:nvPr/>
        </p:nvSpPr>
        <p:spPr bwMode="auto">
          <a:xfrm flipV="1">
            <a:off x="16640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9"/>
          <p:cNvSpPr>
            <a:spLocks noChangeShapeType="1"/>
          </p:cNvSpPr>
          <p:nvPr/>
        </p:nvSpPr>
        <p:spPr bwMode="auto">
          <a:xfrm flipV="1">
            <a:off x="179631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
          <p:cNvSpPr>
            <a:spLocks noChangeShapeType="1"/>
          </p:cNvSpPr>
          <p:nvPr/>
        </p:nvSpPr>
        <p:spPr bwMode="auto">
          <a:xfrm flipV="1">
            <a:off x="188734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1"/>
          <p:cNvSpPr>
            <a:spLocks noChangeShapeType="1"/>
          </p:cNvSpPr>
          <p:nvPr/>
        </p:nvSpPr>
        <p:spPr bwMode="auto">
          <a:xfrm flipV="1">
            <a:off x="196017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2"/>
          <p:cNvSpPr>
            <a:spLocks noChangeShapeType="1"/>
          </p:cNvSpPr>
          <p:nvPr/>
        </p:nvSpPr>
        <p:spPr bwMode="auto">
          <a:xfrm flipV="1">
            <a:off x="201721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3"/>
          <p:cNvSpPr>
            <a:spLocks noChangeShapeType="1"/>
          </p:cNvSpPr>
          <p:nvPr/>
        </p:nvSpPr>
        <p:spPr bwMode="auto">
          <a:xfrm flipV="1">
            <a:off x="206333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4"/>
          <p:cNvSpPr>
            <a:spLocks noChangeShapeType="1"/>
          </p:cNvSpPr>
          <p:nvPr/>
        </p:nvSpPr>
        <p:spPr bwMode="auto">
          <a:xfrm flipV="1">
            <a:off x="210581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5"/>
          <p:cNvSpPr>
            <a:spLocks noChangeShapeType="1"/>
          </p:cNvSpPr>
          <p:nvPr/>
        </p:nvSpPr>
        <p:spPr bwMode="auto">
          <a:xfrm flipV="1">
            <a:off x="214951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6"/>
          <p:cNvSpPr>
            <a:spLocks noChangeShapeType="1"/>
          </p:cNvSpPr>
          <p:nvPr/>
        </p:nvSpPr>
        <p:spPr bwMode="auto">
          <a:xfrm flipV="1">
            <a:off x="240197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7"/>
          <p:cNvSpPr>
            <a:spLocks noChangeShapeType="1"/>
          </p:cNvSpPr>
          <p:nvPr/>
        </p:nvSpPr>
        <p:spPr bwMode="auto">
          <a:xfrm flipV="1">
            <a:off x="253062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8"/>
          <p:cNvSpPr>
            <a:spLocks noChangeShapeType="1"/>
          </p:cNvSpPr>
          <p:nvPr/>
        </p:nvSpPr>
        <p:spPr bwMode="auto">
          <a:xfrm flipV="1">
            <a:off x="262651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9"/>
          <p:cNvSpPr>
            <a:spLocks noChangeShapeType="1"/>
          </p:cNvSpPr>
          <p:nvPr/>
        </p:nvSpPr>
        <p:spPr bwMode="auto">
          <a:xfrm flipV="1">
            <a:off x="269812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20"/>
          <p:cNvSpPr>
            <a:spLocks noChangeShapeType="1"/>
          </p:cNvSpPr>
          <p:nvPr/>
        </p:nvSpPr>
        <p:spPr bwMode="auto">
          <a:xfrm flipV="1">
            <a:off x="275516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21"/>
          <p:cNvSpPr>
            <a:spLocks noChangeShapeType="1"/>
          </p:cNvSpPr>
          <p:nvPr/>
        </p:nvSpPr>
        <p:spPr bwMode="auto">
          <a:xfrm flipV="1">
            <a:off x="280371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22"/>
          <p:cNvSpPr>
            <a:spLocks noChangeShapeType="1"/>
          </p:cNvSpPr>
          <p:nvPr/>
        </p:nvSpPr>
        <p:spPr bwMode="auto">
          <a:xfrm flipV="1">
            <a:off x="284741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23"/>
          <p:cNvSpPr>
            <a:spLocks noChangeShapeType="1"/>
          </p:cNvSpPr>
          <p:nvPr/>
        </p:nvSpPr>
        <p:spPr bwMode="auto">
          <a:xfrm flipV="1">
            <a:off x="288139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24"/>
          <p:cNvSpPr>
            <a:spLocks noChangeShapeType="1"/>
          </p:cNvSpPr>
          <p:nvPr/>
        </p:nvSpPr>
        <p:spPr bwMode="auto">
          <a:xfrm flipV="1">
            <a:off x="313992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25"/>
          <p:cNvSpPr>
            <a:spLocks noChangeShapeType="1"/>
          </p:cNvSpPr>
          <p:nvPr/>
        </p:nvSpPr>
        <p:spPr bwMode="auto">
          <a:xfrm flipV="1">
            <a:off x="32722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26"/>
          <p:cNvSpPr>
            <a:spLocks noChangeShapeType="1"/>
          </p:cNvSpPr>
          <p:nvPr/>
        </p:nvSpPr>
        <p:spPr bwMode="auto">
          <a:xfrm flipV="1">
            <a:off x="336446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27"/>
          <p:cNvSpPr>
            <a:spLocks noChangeShapeType="1"/>
          </p:cNvSpPr>
          <p:nvPr/>
        </p:nvSpPr>
        <p:spPr bwMode="auto">
          <a:xfrm flipV="1">
            <a:off x="343243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28"/>
          <p:cNvSpPr>
            <a:spLocks noChangeShapeType="1"/>
          </p:cNvSpPr>
          <p:nvPr/>
        </p:nvSpPr>
        <p:spPr bwMode="auto">
          <a:xfrm flipV="1">
            <a:off x="349069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29"/>
          <p:cNvSpPr>
            <a:spLocks noChangeShapeType="1"/>
          </p:cNvSpPr>
          <p:nvPr/>
        </p:nvSpPr>
        <p:spPr bwMode="auto">
          <a:xfrm flipV="1">
            <a:off x="354166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30"/>
          <p:cNvSpPr>
            <a:spLocks noChangeShapeType="1"/>
          </p:cNvSpPr>
          <p:nvPr/>
        </p:nvSpPr>
        <p:spPr bwMode="auto">
          <a:xfrm flipV="1">
            <a:off x="358779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31"/>
          <p:cNvSpPr>
            <a:spLocks noChangeShapeType="1"/>
          </p:cNvSpPr>
          <p:nvPr/>
        </p:nvSpPr>
        <p:spPr bwMode="auto">
          <a:xfrm flipV="1">
            <a:off x="362298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32"/>
          <p:cNvSpPr>
            <a:spLocks noChangeShapeType="1"/>
          </p:cNvSpPr>
          <p:nvPr/>
        </p:nvSpPr>
        <p:spPr bwMode="auto">
          <a:xfrm flipV="1">
            <a:off x="591021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33"/>
          <p:cNvSpPr>
            <a:spLocks noChangeShapeType="1"/>
          </p:cNvSpPr>
          <p:nvPr/>
        </p:nvSpPr>
        <p:spPr bwMode="auto">
          <a:xfrm flipV="1">
            <a:off x="603644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34"/>
          <p:cNvSpPr>
            <a:spLocks noChangeShapeType="1"/>
          </p:cNvSpPr>
          <p:nvPr/>
        </p:nvSpPr>
        <p:spPr bwMode="auto">
          <a:xfrm flipV="1">
            <a:off x="613111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35"/>
          <p:cNvSpPr>
            <a:spLocks noChangeShapeType="1"/>
          </p:cNvSpPr>
          <p:nvPr/>
        </p:nvSpPr>
        <p:spPr bwMode="auto">
          <a:xfrm flipV="1">
            <a:off x="620272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36"/>
          <p:cNvSpPr>
            <a:spLocks noChangeShapeType="1"/>
          </p:cNvSpPr>
          <p:nvPr/>
        </p:nvSpPr>
        <p:spPr bwMode="auto">
          <a:xfrm flipV="1">
            <a:off x="625977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37"/>
          <p:cNvSpPr>
            <a:spLocks noChangeShapeType="1"/>
          </p:cNvSpPr>
          <p:nvPr/>
        </p:nvSpPr>
        <p:spPr bwMode="auto">
          <a:xfrm flipV="1">
            <a:off x="631196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38"/>
          <p:cNvSpPr>
            <a:spLocks noChangeShapeType="1"/>
          </p:cNvSpPr>
          <p:nvPr/>
        </p:nvSpPr>
        <p:spPr bwMode="auto">
          <a:xfrm flipV="1">
            <a:off x="635201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39"/>
          <p:cNvSpPr>
            <a:spLocks noChangeShapeType="1"/>
          </p:cNvSpPr>
          <p:nvPr/>
        </p:nvSpPr>
        <p:spPr bwMode="auto">
          <a:xfrm flipV="1">
            <a:off x="6387214"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40"/>
          <p:cNvSpPr>
            <a:spLocks noChangeShapeType="1"/>
          </p:cNvSpPr>
          <p:nvPr/>
        </p:nvSpPr>
        <p:spPr bwMode="auto">
          <a:xfrm flipV="1">
            <a:off x="664452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41"/>
          <p:cNvSpPr>
            <a:spLocks noChangeShapeType="1"/>
          </p:cNvSpPr>
          <p:nvPr/>
        </p:nvSpPr>
        <p:spPr bwMode="auto">
          <a:xfrm flipV="1">
            <a:off x="677439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42"/>
          <p:cNvSpPr>
            <a:spLocks noChangeShapeType="1"/>
          </p:cNvSpPr>
          <p:nvPr/>
        </p:nvSpPr>
        <p:spPr bwMode="auto">
          <a:xfrm flipV="1">
            <a:off x="693461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43"/>
          <p:cNvSpPr>
            <a:spLocks noChangeShapeType="1"/>
          </p:cNvSpPr>
          <p:nvPr/>
        </p:nvSpPr>
        <p:spPr bwMode="auto">
          <a:xfrm flipV="1">
            <a:off x="699286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44"/>
          <p:cNvSpPr>
            <a:spLocks noChangeShapeType="1"/>
          </p:cNvSpPr>
          <p:nvPr/>
        </p:nvSpPr>
        <p:spPr bwMode="auto">
          <a:xfrm flipV="1">
            <a:off x="70414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45"/>
          <p:cNvSpPr>
            <a:spLocks noChangeShapeType="1"/>
          </p:cNvSpPr>
          <p:nvPr/>
        </p:nvSpPr>
        <p:spPr bwMode="auto">
          <a:xfrm flipV="1">
            <a:off x="708389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46"/>
          <p:cNvSpPr>
            <a:spLocks noChangeShapeType="1"/>
          </p:cNvSpPr>
          <p:nvPr/>
        </p:nvSpPr>
        <p:spPr bwMode="auto">
          <a:xfrm flipV="1">
            <a:off x="712152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47"/>
          <p:cNvSpPr>
            <a:spLocks noChangeShapeType="1"/>
          </p:cNvSpPr>
          <p:nvPr/>
        </p:nvSpPr>
        <p:spPr bwMode="auto">
          <a:xfrm flipV="1">
            <a:off x="73776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48"/>
          <p:cNvSpPr>
            <a:spLocks noChangeShapeType="1"/>
          </p:cNvSpPr>
          <p:nvPr/>
        </p:nvSpPr>
        <p:spPr bwMode="auto">
          <a:xfrm flipV="1">
            <a:off x="750385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49"/>
          <p:cNvSpPr>
            <a:spLocks noChangeShapeType="1"/>
          </p:cNvSpPr>
          <p:nvPr/>
        </p:nvSpPr>
        <p:spPr bwMode="auto">
          <a:xfrm flipV="1">
            <a:off x="75985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50"/>
          <p:cNvSpPr>
            <a:spLocks noChangeShapeType="1"/>
          </p:cNvSpPr>
          <p:nvPr/>
        </p:nvSpPr>
        <p:spPr bwMode="auto">
          <a:xfrm flipV="1">
            <a:off x="766770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51"/>
          <p:cNvSpPr>
            <a:spLocks noChangeShapeType="1"/>
          </p:cNvSpPr>
          <p:nvPr/>
        </p:nvSpPr>
        <p:spPr bwMode="auto">
          <a:xfrm flipV="1">
            <a:off x="772717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52"/>
          <p:cNvSpPr>
            <a:spLocks noChangeShapeType="1"/>
          </p:cNvSpPr>
          <p:nvPr/>
        </p:nvSpPr>
        <p:spPr bwMode="auto">
          <a:xfrm flipV="1">
            <a:off x="777694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53"/>
          <p:cNvSpPr>
            <a:spLocks noChangeShapeType="1"/>
          </p:cNvSpPr>
          <p:nvPr/>
        </p:nvSpPr>
        <p:spPr bwMode="auto">
          <a:xfrm flipV="1">
            <a:off x="78194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54"/>
          <p:cNvSpPr>
            <a:spLocks noChangeShapeType="1"/>
          </p:cNvSpPr>
          <p:nvPr/>
        </p:nvSpPr>
        <p:spPr bwMode="auto">
          <a:xfrm flipV="1">
            <a:off x="785947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55"/>
          <p:cNvSpPr>
            <a:spLocks noChangeShapeType="1"/>
          </p:cNvSpPr>
          <p:nvPr/>
        </p:nvSpPr>
        <p:spPr bwMode="auto">
          <a:xfrm flipV="1">
            <a:off x="686299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56"/>
          <p:cNvSpPr>
            <a:spLocks noChangeShapeType="1"/>
          </p:cNvSpPr>
          <p:nvPr/>
        </p:nvSpPr>
        <p:spPr bwMode="auto">
          <a:xfrm flipV="1">
            <a:off x="3654546"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57"/>
          <p:cNvSpPr>
            <a:spLocks noChangeShapeType="1"/>
          </p:cNvSpPr>
          <p:nvPr/>
        </p:nvSpPr>
        <p:spPr bwMode="auto">
          <a:xfrm flipV="1">
            <a:off x="1439478"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58"/>
          <p:cNvSpPr>
            <a:spLocks noChangeShapeType="1"/>
          </p:cNvSpPr>
          <p:nvPr/>
        </p:nvSpPr>
        <p:spPr bwMode="auto">
          <a:xfrm>
            <a:off x="1388501" y="5345727"/>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59"/>
          <p:cNvSpPr>
            <a:spLocks noChangeShapeType="1"/>
          </p:cNvSpPr>
          <p:nvPr/>
        </p:nvSpPr>
        <p:spPr bwMode="auto">
          <a:xfrm>
            <a:off x="1388501" y="5106169"/>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60"/>
          <p:cNvSpPr>
            <a:spLocks noChangeShapeType="1"/>
          </p:cNvSpPr>
          <p:nvPr/>
        </p:nvSpPr>
        <p:spPr bwMode="auto">
          <a:xfrm>
            <a:off x="1388501" y="4866608"/>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61"/>
          <p:cNvSpPr>
            <a:spLocks noChangeShapeType="1"/>
          </p:cNvSpPr>
          <p:nvPr/>
        </p:nvSpPr>
        <p:spPr bwMode="auto">
          <a:xfrm>
            <a:off x="1388501" y="462705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62"/>
          <p:cNvSpPr>
            <a:spLocks noChangeShapeType="1"/>
          </p:cNvSpPr>
          <p:nvPr/>
        </p:nvSpPr>
        <p:spPr bwMode="auto">
          <a:xfrm>
            <a:off x="1388501" y="4390506"/>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63"/>
          <p:cNvSpPr>
            <a:spLocks noChangeShapeType="1"/>
          </p:cNvSpPr>
          <p:nvPr/>
        </p:nvSpPr>
        <p:spPr bwMode="auto">
          <a:xfrm>
            <a:off x="1388501" y="4150948"/>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64"/>
          <p:cNvSpPr>
            <a:spLocks noChangeShapeType="1"/>
          </p:cNvSpPr>
          <p:nvPr/>
        </p:nvSpPr>
        <p:spPr bwMode="auto">
          <a:xfrm>
            <a:off x="1388501" y="390988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65"/>
          <p:cNvSpPr>
            <a:spLocks noChangeShapeType="1"/>
          </p:cNvSpPr>
          <p:nvPr/>
        </p:nvSpPr>
        <p:spPr bwMode="auto">
          <a:xfrm>
            <a:off x="1388501" y="367032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Freeform 66"/>
          <p:cNvSpPr>
            <a:spLocks/>
          </p:cNvSpPr>
          <p:nvPr/>
        </p:nvSpPr>
        <p:spPr bwMode="auto">
          <a:xfrm>
            <a:off x="5689317" y="3670322"/>
            <a:ext cx="2213855" cy="1794430"/>
          </a:xfrm>
          <a:custGeom>
            <a:avLst/>
            <a:gdLst>
              <a:gd name="T0" fmla="*/ 0 w 1824"/>
              <a:gd name="T1" fmla="*/ 0 h 1191"/>
              <a:gd name="T2" fmla="*/ 0 w 1824"/>
              <a:gd name="T3" fmla="*/ 1191 h 1191"/>
              <a:gd name="T4" fmla="*/ 1824 w 1824"/>
              <a:gd name="T5" fmla="*/ 1191 h 1191"/>
            </a:gdLst>
            <a:ahLst/>
            <a:cxnLst>
              <a:cxn ang="0">
                <a:pos x="T0" y="T1"/>
              </a:cxn>
              <a:cxn ang="0">
                <a:pos x="T2" y="T3"/>
              </a:cxn>
              <a:cxn ang="0">
                <a:pos x="T4" y="T5"/>
              </a:cxn>
            </a:cxnLst>
            <a:rect l="0" t="0" r="r" b="b"/>
            <a:pathLst>
              <a:path w="1824" h="1191">
                <a:moveTo>
                  <a:pt x="0" y="0"/>
                </a:moveTo>
                <a:lnTo>
                  <a:pt x="0" y="1191"/>
                </a:lnTo>
                <a:lnTo>
                  <a:pt x="1824" y="1191"/>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67"/>
          <p:cNvSpPr>
            <a:spLocks noChangeShapeType="1"/>
          </p:cNvSpPr>
          <p:nvPr/>
        </p:nvSpPr>
        <p:spPr bwMode="auto">
          <a:xfrm flipV="1">
            <a:off x="7165220"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68"/>
          <p:cNvSpPr>
            <a:spLocks noChangeShapeType="1"/>
          </p:cNvSpPr>
          <p:nvPr/>
        </p:nvSpPr>
        <p:spPr bwMode="auto">
          <a:xfrm flipV="1">
            <a:off x="6427268"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69"/>
          <p:cNvSpPr>
            <a:spLocks noChangeShapeType="1"/>
          </p:cNvSpPr>
          <p:nvPr/>
        </p:nvSpPr>
        <p:spPr bwMode="auto">
          <a:xfrm flipV="1">
            <a:off x="7903171"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70"/>
          <p:cNvSpPr>
            <a:spLocks noChangeShapeType="1"/>
          </p:cNvSpPr>
          <p:nvPr/>
        </p:nvSpPr>
        <p:spPr bwMode="auto">
          <a:xfrm flipV="1">
            <a:off x="5689317"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71"/>
          <p:cNvSpPr>
            <a:spLocks noChangeShapeType="1"/>
          </p:cNvSpPr>
          <p:nvPr/>
        </p:nvSpPr>
        <p:spPr bwMode="auto">
          <a:xfrm>
            <a:off x="5634699" y="5345727"/>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72"/>
          <p:cNvSpPr>
            <a:spLocks noChangeShapeType="1"/>
          </p:cNvSpPr>
          <p:nvPr/>
        </p:nvSpPr>
        <p:spPr bwMode="auto">
          <a:xfrm>
            <a:off x="5634699" y="5106169"/>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73"/>
          <p:cNvSpPr>
            <a:spLocks noChangeShapeType="1"/>
          </p:cNvSpPr>
          <p:nvPr/>
        </p:nvSpPr>
        <p:spPr bwMode="auto">
          <a:xfrm>
            <a:off x="5634699" y="4866608"/>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74"/>
          <p:cNvSpPr>
            <a:spLocks noChangeShapeType="1"/>
          </p:cNvSpPr>
          <p:nvPr/>
        </p:nvSpPr>
        <p:spPr bwMode="auto">
          <a:xfrm>
            <a:off x="5634699" y="462705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75"/>
          <p:cNvSpPr>
            <a:spLocks noChangeShapeType="1"/>
          </p:cNvSpPr>
          <p:nvPr/>
        </p:nvSpPr>
        <p:spPr bwMode="auto">
          <a:xfrm>
            <a:off x="5634699" y="4390506"/>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76"/>
          <p:cNvSpPr>
            <a:spLocks noChangeShapeType="1"/>
          </p:cNvSpPr>
          <p:nvPr/>
        </p:nvSpPr>
        <p:spPr bwMode="auto">
          <a:xfrm>
            <a:off x="5634699" y="4150948"/>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77"/>
          <p:cNvSpPr>
            <a:spLocks noChangeShapeType="1"/>
          </p:cNvSpPr>
          <p:nvPr/>
        </p:nvSpPr>
        <p:spPr bwMode="auto">
          <a:xfrm>
            <a:off x="5634699" y="390988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78"/>
          <p:cNvSpPr>
            <a:spLocks noChangeShapeType="1"/>
          </p:cNvSpPr>
          <p:nvPr/>
        </p:nvSpPr>
        <p:spPr bwMode="auto">
          <a:xfrm>
            <a:off x="5634699" y="367032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79"/>
          <p:cNvSpPr>
            <a:spLocks noChangeShapeType="1"/>
          </p:cNvSpPr>
          <p:nvPr/>
        </p:nvSpPr>
        <p:spPr bwMode="auto">
          <a:xfrm flipV="1">
            <a:off x="2643504" y="364471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80"/>
          <p:cNvSpPr>
            <a:spLocks noChangeShapeType="1"/>
          </p:cNvSpPr>
          <p:nvPr/>
        </p:nvSpPr>
        <p:spPr bwMode="auto">
          <a:xfrm flipV="1">
            <a:off x="3074380" y="364471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81"/>
          <p:cNvSpPr>
            <a:spLocks noChangeShapeType="1"/>
          </p:cNvSpPr>
          <p:nvPr/>
        </p:nvSpPr>
        <p:spPr bwMode="auto">
          <a:xfrm>
            <a:off x="2643504" y="3670322"/>
            <a:ext cx="430876"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82"/>
          <p:cNvSpPr>
            <a:spLocks noChangeShapeType="1"/>
          </p:cNvSpPr>
          <p:nvPr/>
        </p:nvSpPr>
        <p:spPr bwMode="auto">
          <a:xfrm flipV="1">
            <a:off x="2631367" y="3885776"/>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83"/>
          <p:cNvSpPr>
            <a:spLocks noChangeShapeType="1"/>
          </p:cNvSpPr>
          <p:nvPr/>
        </p:nvSpPr>
        <p:spPr bwMode="auto">
          <a:xfrm flipV="1">
            <a:off x="3097441" y="3885776"/>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84"/>
          <p:cNvSpPr>
            <a:spLocks noChangeShapeType="1"/>
          </p:cNvSpPr>
          <p:nvPr/>
        </p:nvSpPr>
        <p:spPr bwMode="auto">
          <a:xfrm>
            <a:off x="2631367" y="3914401"/>
            <a:ext cx="46607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85"/>
          <p:cNvSpPr>
            <a:spLocks noChangeShapeType="1"/>
          </p:cNvSpPr>
          <p:nvPr/>
        </p:nvSpPr>
        <p:spPr bwMode="auto">
          <a:xfrm flipV="1">
            <a:off x="2094896"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86"/>
          <p:cNvSpPr>
            <a:spLocks noChangeShapeType="1"/>
          </p:cNvSpPr>
          <p:nvPr/>
        </p:nvSpPr>
        <p:spPr bwMode="auto">
          <a:xfrm flipV="1">
            <a:off x="3139922"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87"/>
          <p:cNvSpPr>
            <a:spLocks noChangeShapeType="1"/>
          </p:cNvSpPr>
          <p:nvPr/>
        </p:nvSpPr>
        <p:spPr bwMode="auto">
          <a:xfrm>
            <a:off x="2094896" y="4150948"/>
            <a:ext cx="104502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88"/>
          <p:cNvSpPr>
            <a:spLocks noChangeShapeType="1"/>
          </p:cNvSpPr>
          <p:nvPr/>
        </p:nvSpPr>
        <p:spPr bwMode="auto">
          <a:xfrm flipV="1">
            <a:off x="2063338"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89"/>
          <p:cNvSpPr>
            <a:spLocks noChangeShapeType="1"/>
          </p:cNvSpPr>
          <p:nvPr/>
        </p:nvSpPr>
        <p:spPr bwMode="auto">
          <a:xfrm flipV="1">
            <a:off x="2881395"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90"/>
          <p:cNvSpPr>
            <a:spLocks noChangeShapeType="1"/>
          </p:cNvSpPr>
          <p:nvPr/>
        </p:nvSpPr>
        <p:spPr bwMode="auto">
          <a:xfrm>
            <a:off x="2063338" y="4385987"/>
            <a:ext cx="81805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91"/>
          <p:cNvSpPr>
            <a:spLocks noChangeShapeType="1"/>
          </p:cNvSpPr>
          <p:nvPr/>
        </p:nvSpPr>
        <p:spPr bwMode="auto">
          <a:xfrm flipV="1">
            <a:off x="2250254"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92"/>
          <p:cNvSpPr>
            <a:spLocks noChangeShapeType="1"/>
          </p:cNvSpPr>
          <p:nvPr/>
        </p:nvSpPr>
        <p:spPr bwMode="auto">
          <a:xfrm flipV="1">
            <a:off x="3169050"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93"/>
          <p:cNvSpPr>
            <a:spLocks noChangeShapeType="1"/>
          </p:cNvSpPr>
          <p:nvPr/>
        </p:nvSpPr>
        <p:spPr bwMode="auto">
          <a:xfrm>
            <a:off x="2250254" y="4627052"/>
            <a:ext cx="91879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94"/>
          <p:cNvSpPr>
            <a:spLocks noChangeShapeType="1"/>
          </p:cNvSpPr>
          <p:nvPr/>
        </p:nvSpPr>
        <p:spPr bwMode="auto">
          <a:xfrm flipV="1">
            <a:off x="2401970"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95"/>
          <p:cNvSpPr>
            <a:spLocks noChangeShapeType="1"/>
          </p:cNvSpPr>
          <p:nvPr/>
        </p:nvSpPr>
        <p:spPr bwMode="auto">
          <a:xfrm flipV="1">
            <a:off x="3108364"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96"/>
          <p:cNvSpPr>
            <a:spLocks noChangeShapeType="1"/>
          </p:cNvSpPr>
          <p:nvPr/>
        </p:nvSpPr>
        <p:spPr bwMode="auto">
          <a:xfrm>
            <a:off x="2401970" y="4866608"/>
            <a:ext cx="70639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97"/>
          <p:cNvSpPr>
            <a:spLocks noChangeShapeType="1"/>
          </p:cNvSpPr>
          <p:nvPr/>
        </p:nvSpPr>
        <p:spPr bwMode="auto">
          <a:xfrm flipV="1">
            <a:off x="2568252"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98"/>
          <p:cNvSpPr>
            <a:spLocks noChangeShapeType="1"/>
          </p:cNvSpPr>
          <p:nvPr/>
        </p:nvSpPr>
        <p:spPr bwMode="auto">
          <a:xfrm flipV="1">
            <a:off x="3074380"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99"/>
          <p:cNvSpPr>
            <a:spLocks noChangeShapeType="1"/>
          </p:cNvSpPr>
          <p:nvPr/>
        </p:nvSpPr>
        <p:spPr bwMode="auto">
          <a:xfrm>
            <a:off x="2568252" y="5103156"/>
            <a:ext cx="50612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100"/>
          <p:cNvSpPr>
            <a:spLocks noChangeShapeType="1"/>
          </p:cNvSpPr>
          <p:nvPr/>
        </p:nvSpPr>
        <p:spPr bwMode="auto">
          <a:xfrm flipV="1">
            <a:off x="2221124"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101"/>
          <p:cNvSpPr>
            <a:spLocks noChangeShapeType="1"/>
          </p:cNvSpPr>
          <p:nvPr/>
        </p:nvSpPr>
        <p:spPr bwMode="auto">
          <a:xfrm flipV="1">
            <a:off x="3139922"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102"/>
          <p:cNvSpPr>
            <a:spLocks noChangeShapeType="1"/>
          </p:cNvSpPr>
          <p:nvPr/>
        </p:nvSpPr>
        <p:spPr bwMode="auto">
          <a:xfrm>
            <a:off x="2221124" y="5342714"/>
            <a:ext cx="91879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103"/>
          <p:cNvSpPr>
            <a:spLocks noChangeShapeType="1"/>
          </p:cNvSpPr>
          <p:nvPr/>
        </p:nvSpPr>
        <p:spPr bwMode="auto">
          <a:xfrm flipV="1">
            <a:off x="6894555" y="3641698"/>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104"/>
          <p:cNvSpPr>
            <a:spLocks noChangeShapeType="1"/>
          </p:cNvSpPr>
          <p:nvPr/>
        </p:nvSpPr>
        <p:spPr bwMode="auto">
          <a:xfrm flipV="1">
            <a:off x="7287806" y="3641698"/>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105"/>
          <p:cNvSpPr>
            <a:spLocks noChangeShapeType="1"/>
          </p:cNvSpPr>
          <p:nvPr/>
        </p:nvSpPr>
        <p:spPr bwMode="auto">
          <a:xfrm>
            <a:off x="6894555" y="3667311"/>
            <a:ext cx="39325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106"/>
          <p:cNvSpPr>
            <a:spLocks noChangeShapeType="1"/>
          </p:cNvSpPr>
          <p:nvPr/>
        </p:nvSpPr>
        <p:spPr bwMode="auto">
          <a:xfrm flipV="1">
            <a:off x="6912762" y="388125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07"/>
          <p:cNvSpPr>
            <a:spLocks noChangeShapeType="1"/>
          </p:cNvSpPr>
          <p:nvPr/>
        </p:nvSpPr>
        <p:spPr bwMode="auto">
          <a:xfrm flipV="1">
            <a:off x="7363059" y="388125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08"/>
          <p:cNvSpPr>
            <a:spLocks noChangeShapeType="1"/>
          </p:cNvSpPr>
          <p:nvPr/>
        </p:nvSpPr>
        <p:spPr bwMode="auto">
          <a:xfrm>
            <a:off x="6912762" y="3906869"/>
            <a:ext cx="45029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09"/>
          <p:cNvSpPr>
            <a:spLocks noChangeShapeType="1"/>
          </p:cNvSpPr>
          <p:nvPr/>
        </p:nvSpPr>
        <p:spPr bwMode="auto">
          <a:xfrm flipV="1">
            <a:off x="6504947"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10"/>
          <p:cNvSpPr>
            <a:spLocks noChangeShapeType="1"/>
          </p:cNvSpPr>
          <p:nvPr/>
        </p:nvSpPr>
        <p:spPr bwMode="auto">
          <a:xfrm flipV="1">
            <a:off x="7363059"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11"/>
          <p:cNvSpPr>
            <a:spLocks noChangeShapeType="1"/>
          </p:cNvSpPr>
          <p:nvPr/>
        </p:nvSpPr>
        <p:spPr bwMode="auto">
          <a:xfrm>
            <a:off x="6504947" y="4150948"/>
            <a:ext cx="858112"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12"/>
          <p:cNvSpPr>
            <a:spLocks noChangeShapeType="1"/>
          </p:cNvSpPr>
          <p:nvPr/>
        </p:nvSpPr>
        <p:spPr bwMode="auto">
          <a:xfrm flipV="1">
            <a:off x="6282834"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13"/>
          <p:cNvSpPr>
            <a:spLocks noChangeShapeType="1"/>
          </p:cNvSpPr>
          <p:nvPr/>
        </p:nvSpPr>
        <p:spPr bwMode="auto">
          <a:xfrm flipV="1">
            <a:off x="7110601"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114"/>
          <p:cNvSpPr>
            <a:spLocks noChangeShapeType="1"/>
          </p:cNvSpPr>
          <p:nvPr/>
        </p:nvSpPr>
        <p:spPr bwMode="auto">
          <a:xfrm>
            <a:off x="6282834" y="4385987"/>
            <a:ext cx="82776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115"/>
          <p:cNvSpPr>
            <a:spLocks noChangeShapeType="1"/>
          </p:cNvSpPr>
          <p:nvPr/>
        </p:nvSpPr>
        <p:spPr bwMode="auto">
          <a:xfrm flipV="1">
            <a:off x="6504947"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116"/>
          <p:cNvSpPr>
            <a:spLocks noChangeShapeType="1"/>
          </p:cNvSpPr>
          <p:nvPr/>
        </p:nvSpPr>
        <p:spPr bwMode="auto">
          <a:xfrm flipV="1">
            <a:off x="7392188"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117"/>
          <p:cNvSpPr>
            <a:spLocks noChangeShapeType="1"/>
          </p:cNvSpPr>
          <p:nvPr/>
        </p:nvSpPr>
        <p:spPr bwMode="auto">
          <a:xfrm>
            <a:off x="6504947" y="4627052"/>
            <a:ext cx="88724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118"/>
          <p:cNvSpPr>
            <a:spLocks noChangeShapeType="1"/>
          </p:cNvSpPr>
          <p:nvPr/>
        </p:nvSpPr>
        <p:spPr bwMode="auto">
          <a:xfrm flipV="1">
            <a:off x="6631175"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119"/>
          <p:cNvSpPr>
            <a:spLocks noChangeShapeType="1"/>
          </p:cNvSpPr>
          <p:nvPr/>
        </p:nvSpPr>
        <p:spPr bwMode="auto">
          <a:xfrm flipV="1">
            <a:off x="7316936"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120"/>
          <p:cNvSpPr>
            <a:spLocks noChangeShapeType="1"/>
          </p:cNvSpPr>
          <p:nvPr/>
        </p:nvSpPr>
        <p:spPr bwMode="auto">
          <a:xfrm>
            <a:off x="6631175" y="4866608"/>
            <a:ext cx="68576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121"/>
          <p:cNvSpPr>
            <a:spLocks noChangeShapeType="1"/>
          </p:cNvSpPr>
          <p:nvPr/>
        </p:nvSpPr>
        <p:spPr bwMode="auto">
          <a:xfrm flipV="1">
            <a:off x="6748907"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122"/>
          <p:cNvSpPr>
            <a:spLocks noChangeShapeType="1"/>
          </p:cNvSpPr>
          <p:nvPr/>
        </p:nvSpPr>
        <p:spPr bwMode="auto">
          <a:xfrm flipV="1">
            <a:off x="7428600"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123"/>
          <p:cNvSpPr>
            <a:spLocks noChangeShapeType="1"/>
          </p:cNvSpPr>
          <p:nvPr/>
        </p:nvSpPr>
        <p:spPr bwMode="auto">
          <a:xfrm>
            <a:off x="6748907" y="5103156"/>
            <a:ext cx="679692"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124"/>
          <p:cNvSpPr>
            <a:spLocks noChangeShapeType="1"/>
          </p:cNvSpPr>
          <p:nvPr/>
        </p:nvSpPr>
        <p:spPr bwMode="auto">
          <a:xfrm flipV="1">
            <a:off x="6463680"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25"/>
          <p:cNvSpPr>
            <a:spLocks noChangeShapeType="1"/>
          </p:cNvSpPr>
          <p:nvPr/>
        </p:nvSpPr>
        <p:spPr bwMode="auto">
          <a:xfrm flipV="1">
            <a:off x="7363059"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26"/>
          <p:cNvSpPr>
            <a:spLocks noChangeShapeType="1"/>
          </p:cNvSpPr>
          <p:nvPr/>
        </p:nvSpPr>
        <p:spPr bwMode="auto">
          <a:xfrm>
            <a:off x="6463680" y="5342714"/>
            <a:ext cx="899379"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Rectangle 127"/>
          <p:cNvSpPr>
            <a:spLocks noChangeArrowheads="1"/>
          </p:cNvSpPr>
          <p:nvPr/>
        </p:nvSpPr>
        <p:spPr bwMode="auto">
          <a:xfrm>
            <a:off x="2801290" y="5077542"/>
            <a:ext cx="40054" cy="5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Rectangle 128"/>
          <p:cNvSpPr>
            <a:spLocks noChangeArrowheads="1"/>
          </p:cNvSpPr>
          <p:nvPr/>
        </p:nvSpPr>
        <p:spPr bwMode="auto">
          <a:xfrm>
            <a:off x="2841340" y="3885776"/>
            <a:ext cx="57600" cy="5725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Freeform 129"/>
          <p:cNvSpPr>
            <a:spLocks/>
          </p:cNvSpPr>
          <p:nvPr/>
        </p:nvSpPr>
        <p:spPr bwMode="auto">
          <a:xfrm>
            <a:off x="2450519" y="4336266"/>
            <a:ext cx="46122" cy="100947"/>
          </a:xfrm>
          <a:custGeom>
            <a:avLst/>
            <a:gdLst>
              <a:gd name="T0" fmla="*/ 19 w 38"/>
              <a:gd name="T1" fmla="*/ 67 h 67"/>
              <a:gd name="T2" fmla="*/ 0 w 38"/>
              <a:gd name="T3" fmla="*/ 36 h 67"/>
              <a:gd name="T4" fmla="*/ 19 w 38"/>
              <a:gd name="T5" fmla="*/ 0 h 67"/>
              <a:gd name="T6" fmla="*/ 38 w 38"/>
              <a:gd name="T7" fmla="*/ 36 h 67"/>
              <a:gd name="T8" fmla="*/ 19 w 38"/>
              <a:gd name="T9" fmla="*/ 67 h 67"/>
            </a:gdLst>
            <a:ahLst/>
            <a:cxnLst>
              <a:cxn ang="0">
                <a:pos x="T0" y="T1"/>
              </a:cxn>
              <a:cxn ang="0">
                <a:pos x="T2" y="T3"/>
              </a:cxn>
              <a:cxn ang="0">
                <a:pos x="T4" y="T5"/>
              </a:cxn>
              <a:cxn ang="0">
                <a:pos x="T6" y="T7"/>
              </a:cxn>
              <a:cxn ang="0">
                <a:pos x="T8" y="T9"/>
              </a:cxn>
            </a:cxnLst>
            <a:rect l="0" t="0" r="r" b="b"/>
            <a:pathLst>
              <a:path w="38" h="67">
                <a:moveTo>
                  <a:pt x="19" y="67"/>
                </a:moveTo>
                <a:lnTo>
                  <a:pt x="0" y="36"/>
                </a:lnTo>
                <a:lnTo>
                  <a:pt x="19" y="0"/>
                </a:lnTo>
                <a:lnTo>
                  <a:pt x="38" y="36"/>
                </a:lnTo>
                <a:lnTo>
                  <a:pt x="19"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Freeform 130"/>
          <p:cNvSpPr>
            <a:spLocks/>
          </p:cNvSpPr>
          <p:nvPr/>
        </p:nvSpPr>
        <p:spPr bwMode="auto">
          <a:xfrm>
            <a:off x="2826776" y="3638684"/>
            <a:ext cx="63114" cy="63280"/>
          </a:xfrm>
          <a:custGeom>
            <a:avLst/>
            <a:gdLst>
              <a:gd name="T0" fmla="*/ 26 w 52"/>
              <a:gd name="T1" fmla="*/ 42 h 42"/>
              <a:gd name="T2" fmla="*/ 0 w 52"/>
              <a:gd name="T3" fmla="*/ 42 h 42"/>
              <a:gd name="T4" fmla="*/ 12 w 52"/>
              <a:gd name="T5" fmla="*/ 21 h 42"/>
              <a:gd name="T6" fmla="*/ 26 w 52"/>
              <a:gd name="T7" fmla="*/ 0 h 42"/>
              <a:gd name="T8" fmla="*/ 38 w 52"/>
              <a:gd name="T9" fmla="*/ 21 h 42"/>
              <a:gd name="T10" fmla="*/ 52 w 52"/>
              <a:gd name="T11" fmla="*/ 42 h 42"/>
              <a:gd name="T12" fmla="*/ 26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6" y="42"/>
                </a:moveTo>
                <a:lnTo>
                  <a:pt x="0" y="42"/>
                </a:lnTo>
                <a:lnTo>
                  <a:pt x="12" y="21"/>
                </a:lnTo>
                <a:lnTo>
                  <a:pt x="26" y="0"/>
                </a:lnTo>
                <a:lnTo>
                  <a:pt x="38" y="21"/>
                </a:lnTo>
                <a:lnTo>
                  <a:pt x="52" y="42"/>
                </a:lnTo>
                <a:lnTo>
                  <a:pt x="2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Freeform 131"/>
          <p:cNvSpPr>
            <a:spLocks/>
          </p:cNvSpPr>
          <p:nvPr/>
        </p:nvSpPr>
        <p:spPr bwMode="auto">
          <a:xfrm>
            <a:off x="2685984" y="4601438"/>
            <a:ext cx="48549" cy="54239"/>
          </a:xfrm>
          <a:custGeom>
            <a:avLst/>
            <a:gdLst>
              <a:gd name="T0" fmla="*/ 19 w 40"/>
              <a:gd name="T1" fmla="*/ 0 h 36"/>
              <a:gd name="T2" fmla="*/ 40 w 40"/>
              <a:gd name="T3" fmla="*/ 0 h 36"/>
              <a:gd name="T4" fmla="*/ 29 w 40"/>
              <a:gd name="T5" fmla="*/ 17 h 36"/>
              <a:gd name="T6" fmla="*/ 19 w 40"/>
              <a:gd name="T7" fmla="*/ 36 h 36"/>
              <a:gd name="T8" fmla="*/ 10 w 40"/>
              <a:gd name="T9" fmla="*/ 17 h 36"/>
              <a:gd name="T10" fmla="*/ 0 w 40"/>
              <a:gd name="T11" fmla="*/ 0 h 36"/>
              <a:gd name="T12" fmla="*/ 19 w 4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19" y="0"/>
                </a:moveTo>
                <a:lnTo>
                  <a:pt x="40" y="0"/>
                </a:lnTo>
                <a:lnTo>
                  <a:pt x="29" y="17"/>
                </a:lnTo>
                <a:lnTo>
                  <a:pt x="19" y="36"/>
                </a:lnTo>
                <a:lnTo>
                  <a:pt x="10" y="17"/>
                </a:lnTo>
                <a:lnTo>
                  <a:pt x="0" y="0"/>
                </a:lnTo>
                <a:lnTo>
                  <a:pt x="1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Freeform 132"/>
          <p:cNvSpPr>
            <a:spLocks/>
          </p:cNvSpPr>
          <p:nvPr/>
        </p:nvSpPr>
        <p:spPr bwMode="auto">
          <a:xfrm>
            <a:off x="2732106" y="4840998"/>
            <a:ext cx="46122" cy="51227"/>
          </a:xfrm>
          <a:custGeom>
            <a:avLst/>
            <a:gdLst>
              <a:gd name="T0" fmla="*/ 19 w 38"/>
              <a:gd name="T1" fmla="*/ 34 h 34"/>
              <a:gd name="T2" fmla="*/ 0 w 38"/>
              <a:gd name="T3" fmla="*/ 34 h 34"/>
              <a:gd name="T4" fmla="*/ 10 w 38"/>
              <a:gd name="T5" fmla="*/ 17 h 34"/>
              <a:gd name="T6" fmla="*/ 19 w 38"/>
              <a:gd name="T7" fmla="*/ 0 h 34"/>
              <a:gd name="T8" fmla="*/ 28 w 38"/>
              <a:gd name="T9" fmla="*/ 17 h 34"/>
              <a:gd name="T10" fmla="*/ 38 w 38"/>
              <a:gd name="T11" fmla="*/ 34 h 34"/>
              <a:gd name="T12" fmla="*/ 19 w 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34"/>
                </a:moveTo>
                <a:lnTo>
                  <a:pt x="0" y="34"/>
                </a:lnTo>
                <a:lnTo>
                  <a:pt x="10" y="17"/>
                </a:lnTo>
                <a:lnTo>
                  <a:pt x="19" y="0"/>
                </a:lnTo>
                <a:lnTo>
                  <a:pt x="28" y="17"/>
                </a:lnTo>
                <a:lnTo>
                  <a:pt x="38" y="34"/>
                </a:lnTo>
                <a:lnTo>
                  <a:pt x="1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Oval 133"/>
          <p:cNvSpPr>
            <a:spLocks noChangeArrowheads="1"/>
          </p:cNvSpPr>
          <p:nvPr/>
        </p:nvSpPr>
        <p:spPr bwMode="auto">
          <a:xfrm>
            <a:off x="2591313" y="4135022"/>
            <a:ext cx="48549" cy="50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Oval 134"/>
          <p:cNvSpPr>
            <a:spLocks noChangeArrowheads="1"/>
          </p:cNvSpPr>
          <p:nvPr/>
        </p:nvSpPr>
        <p:spPr bwMode="auto">
          <a:xfrm>
            <a:off x="2666564" y="5317101"/>
            <a:ext cx="46800" cy="4670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Rectangle 135"/>
          <p:cNvSpPr>
            <a:spLocks noChangeArrowheads="1"/>
          </p:cNvSpPr>
          <p:nvPr/>
        </p:nvSpPr>
        <p:spPr bwMode="auto">
          <a:xfrm>
            <a:off x="7066906" y="5080555"/>
            <a:ext cx="43694" cy="5122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Rectangle 136"/>
          <p:cNvSpPr>
            <a:spLocks noChangeArrowheads="1"/>
          </p:cNvSpPr>
          <p:nvPr/>
        </p:nvSpPr>
        <p:spPr bwMode="auto">
          <a:xfrm>
            <a:off x="7113028" y="3881254"/>
            <a:ext cx="57600" cy="5725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Freeform 137"/>
          <p:cNvSpPr>
            <a:spLocks/>
          </p:cNvSpPr>
          <p:nvPr/>
        </p:nvSpPr>
        <p:spPr bwMode="auto">
          <a:xfrm>
            <a:off x="6673657" y="4340787"/>
            <a:ext cx="46122" cy="99439"/>
          </a:xfrm>
          <a:custGeom>
            <a:avLst/>
            <a:gdLst>
              <a:gd name="T0" fmla="*/ 19 w 38"/>
              <a:gd name="T1" fmla="*/ 66 h 66"/>
              <a:gd name="T2" fmla="*/ 0 w 38"/>
              <a:gd name="T3" fmla="*/ 33 h 66"/>
              <a:gd name="T4" fmla="*/ 19 w 38"/>
              <a:gd name="T5" fmla="*/ 0 h 66"/>
              <a:gd name="T6" fmla="*/ 38 w 38"/>
              <a:gd name="T7" fmla="*/ 33 h 66"/>
              <a:gd name="T8" fmla="*/ 19 w 38"/>
              <a:gd name="T9" fmla="*/ 66 h 66"/>
            </a:gdLst>
            <a:ahLst/>
            <a:cxnLst>
              <a:cxn ang="0">
                <a:pos x="T0" y="T1"/>
              </a:cxn>
              <a:cxn ang="0">
                <a:pos x="T2" y="T3"/>
              </a:cxn>
              <a:cxn ang="0">
                <a:pos x="T4" y="T5"/>
              </a:cxn>
              <a:cxn ang="0">
                <a:pos x="T6" y="T7"/>
              </a:cxn>
              <a:cxn ang="0">
                <a:pos x="T8" y="T9"/>
              </a:cxn>
            </a:cxnLst>
            <a:rect l="0" t="0" r="r" b="b"/>
            <a:pathLst>
              <a:path w="38" h="66">
                <a:moveTo>
                  <a:pt x="19" y="66"/>
                </a:moveTo>
                <a:lnTo>
                  <a:pt x="0" y="33"/>
                </a:lnTo>
                <a:lnTo>
                  <a:pt x="19" y="0"/>
                </a:lnTo>
                <a:lnTo>
                  <a:pt x="38" y="33"/>
                </a:lnTo>
                <a:lnTo>
                  <a:pt x="19"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Freeform 138"/>
          <p:cNvSpPr>
            <a:spLocks/>
          </p:cNvSpPr>
          <p:nvPr/>
        </p:nvSpPr>
        <p:spPr bwMode="auto">
          <a:xfrm>
            <a:off x="7062052" y="3634164"/>
            <a:ext cx="59474" cy="67800"/>
          </a:xfrm>
          <a:custGeom>
            <a:avLst/>
            <a:gdLst>
              <a:gd name="T0" fmla="*/ 26 w 49"/>
              <a:gd name="T1" fmla="*/ 45 h 45"/>
              <a:gd name="T2" fmla="*/ 0 w 49"/>
              <a:gd name="T3" fmla="*/ 45 h 45"/>
              <a:gd name="T4" fmla="*/ 11 w 49"/>
              <a:gd name="T5" fmla="*/ 22 h 45"/>
              <a:gd name="T6" fmla="*/ 26 w 49"/>
              <a:gd name="T7" fmla="*/ 0 h 45"/>
              <a:gd name="T8" fmla="*/ 37 w 49"/>
              <a:gd name="T9" fmla="*/ 22 h 45"/>
              <a:gd name="T10" fmla="*/ 49 w 49"/>
              <a:gd name="T11" fmla="*/ 45 h 45"/>
              <a:gd name="T12" fmla="*/ 26 w 4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26" y="45"/>
                </a:moveTo>
                <a:lnTo>
                  <a:pt x="0" y="45"/>
                </a:lnTo>
                <a:lnTo>
                  <a:pt x="11" y="22"/>
                </a:lnTo>
                <a:lnTo>
                  <a:pt x="26" y="0"/>
                </a:lnTo>
                <a:lnTo>
                  <a:pt x="37" y="22"/>
                </a:lnTo>
                <a:lnTo>
                  <a:pt x="49" y="45"/>
                </a:lnTo>
                <a:lnTo>
                  <a:pt x="2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Freeform 139"/>
          <p:cNvSpPr>
            <a:spLocks/>
          </p:cNvSpPr>
          <p:nvPr/>
        </p:nvSpPr>
        <p:spPr bwMode="auto">
          <a:xfrm>
            <a:off x="6926112" y="4601438"/>
            <a:ext cx="46122" cy="54239"/>
          </a:xfrm>
          <a:custGeom>
            <a:avLst/>
            <a:gdLst>
              <a:gd name="T0" fmla="*/ 19 w 38"/>
              <a:gd name="T1" fmla="*/ 0 h 36"/>
              <a:gd name="T2" fmla="*/ 38 w 38"/>
              <a:gd name="T3" fmla="*/ 0 h 36"/>
              <a:gd name="T4" fmla="*/ 29 w 38"/>
              <a:gd name="T5" fmla="*/ 17 h 36"/>
              <a:gd name="T6" fmla="*/ 19 w 38"/>
              <a:gd name="T7" fmla="*/ 36 h 36"/>
              <a:gd name="T8" fmla="*/ 10 w 38"/>
              <a:gd name="T9" fmla="*/ 17 h 36"/>
              <a:gd name="T10" fmla="*/ 0 w 38"/>
              <a:gd name="T11" fmla="*/ 0 h 36"/>
              <a:gd name="T12" fmla="*/ 19 w 3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19" y="0"/>
                </a:moveTo>
                <a:lnTo>
                  <a:pt x="38" y="0"/>
                </a:lnTo>
                <a:lnTo>
                  <a:pt x="29" y="17"/>
                </a:lnTo>
                <a:lnTo>
                  <a:pt x="19" y="36"/>
                </a:lnTo>
                <a:lnTo>
                  <a:pt x="10" y="17"/>
                </a:lnTo>
                <a:lnTo>
                  <a:pt x="0" y="0"/>
                </a:lnTo>
                <a:lnTo>
                  <a:pt x="1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Freeform 140"/>
          <p:cNvSpPr>
            <a:spLocks/>
          </p:cNvSpPr>
          <p:nvPr/>
        </p:nvSpPr>
        <p:spPr bwMode="auto">
          <a:xfrm>
            <a:off x="6949174" y="4840998"/>
            <a:ext cx="46122" cy="51227"/>
          </a:xfrm>
          <a:custGeom>
            <a:avLst/>
            <a:gdLst>
              <a:gd name="T0" fmla="*/ 19 w 38"/>
              <a:gd name="T1" fmla="*/ 34 h 34"/>
              <a:gd name="T2" fmla="*/ 0 w 38"/>
              <a:gd name="T3" fmla="*/ 34 h 34"/>
              <a:gd name="T4" fmla="*/ 10 w 38"/>
              <a:gd name="T5" fmla="*/ 17 h 34"/>
              <a:gd name="T6" fmla="*/ 19 w 38"/>
              <a:gd name="T7" fmla="*/ 0 h 34"/>
              <a:gd name="T8" fmla="*/ 29 w 38"/>
              <a:gd name="T9" fmla="*/ 17 h 34"/>
              <a:gd name="T10" fmla="*/ 38 w 38"/>
              <a:gd name="T11" fmla="*/ 34 h 34"/>
              <a:gd name="T12" fmla="*/ 19 w 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34"/>
                </a:moveTo>
                <a:lnTo>
                  <a:pt x="0" y="34"/>
                </a:lnTo>
                <a:lnTo>
                  <a:pt x="10" y="17"/>
                </a:lnTo>
                <a:lnTo>
                  <a:pt x="19" y="0"/>
                </a:lnTo>
                <a:lnTo>
                  <a:pt x="29" y="17"/>
                </a:lnTo>
                <a:lnTo>
                  <a:pt x="38" y="34"/>
                </a:lnTo>
                <a:lnTo>
                  <a:pt x="1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Oval 141"/>
          <p:cNvSpPr>
            <a:spLocks noChangeArrowheads="1"/>
          </p:cNvSpPr>
          <p:nvPr/>
        </p:nvSpPr>
        <p:spPr bwMode="auto">
          <a:xfrm>
            <a:off x="6909121" y="4131512"/>
            <a:ext cx="48549" cy="50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Oval 142"/>
          <p:cNvSpPr>
            <a:spLocks noChangeArrowheads="1"/>
          </p:cNvSpPr>
          <p:nvPr/>
        </p:nvSpPr>
        <p:spPr bwMode="auto">
          <a:xfrm>
            <a:off x="6898198" y="5321620"/>
            <a:ext cx="46800" cy="4670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43"/>
          <p:cNvSpPr>
            <a:spLocks noChangeShapeType="1"/>
          </p:cNvSpPr>
          <p:nvPr/>
        </p:nvSpPr>
        <p:spPr bwMode="auto">
          <a:xfrm>
            <a:off x="2915381" y="3670322"/>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43"/>
          <p:cNvSpPr>
            <a:spLocks noChangeShapeType="1"/>
          </p:cNvSpPr>
          <p:nvPr/>
        </p:nvSpPr>
        <p:spPr bwMode="auto">
          <a:xfrm>
            <a:off x="7180709" y="3670322"/>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TextBox 328"/>
          <p:cNvSpPr txBox="1"/>
          <p:nvPr/>
        </p:nvSpPr>
        <p:spPr>
          <a:xfrm>
            <a:off x="753746" y="3636554"/>
            <a:ext cx="593601"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All patients</a:t>
            </a:r>
            <a:endParaRPr lang="en-GB" sz="700" b="1" dirty="0">
              <a:latin typeface="Arial" panose="020B0604020202020204" pitchFamily="34" charset="0"/>
              <a:cs typeface="Arial" panose="020B0604020202020204" pitchFamily="34" charset="0"/>
            </a:endParaRPr>
          </a:p>
        </p:txBody>
      </p:sp>
      <p:sp>
        <p:nvSpPr>
          <p:cNvPr id="330" name="TextBox 329"/>
          <p:cNvSpPr txBox="1"/>
          <p:nvPr/>
        </p:nvSpPr>
        <p:spPr>
          <a:xfrm>
            <a:off x="489977" y="3853611"/>
            <a:ext cx="857370"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High risk feature</a:t>
            </a:r>
            <a:endParaRPr lang="en-GB" sz="700" b="1" dirty="0">
              <a:latin typeface="Arial" panose="020B0604020202020204" pitchFamily="34" charset="0"/>
              <a:cs typeface="Arial" panose="020B0604020202020204" pitchFamily="34" charset="0"/>
            </a:endParaRPr>
          </a:p>
        </p:txBody>
      </p:sp>
      <p:sp>
        <p:nvSpPr>
          <p:cNvPr id="331" name="TextBox 330"/>
          <p:cNvSpPr txBox="1"/>
          <p:nvPr/>
        </p:nvSpPr>
        <p:spPr>
          <a:xfrm>
            <a:off x="431716" y="4331021"/>
            <a:ext cx="915631"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2 high risk features</a:t>
            </a:r>
            <a:endParaRPr lang="en-GB" sz="700" b="1" dirty="0">
              <a:latin typeface="Arial" panose="020B0604020202020204" pitchFamily="34" charset="0"/>
              <a:cs typeface="Arial" panose="020B0604020202020204" pitchFamily="34" charset="0"/>
            </a:endParaRPr>
          </a:p>
        </p:txBody>
      </p:sp>
      <p:sp>
        <p:nvSpPr>
          <p:cNvPr id="332" name="TextBox 331"/>
          <p:cNvSpPr txBox="1"/>
          <p:nvPr/>
        </p:nvSpPr>
        <p:spPr>
          <a:xfrm>
            <a:off x="245472" y="5285838"/>
            <a:ext cx="1101875"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Elevated CEA</a:t>
            </a:r>
            <a:endParaRPr lang="en-GB" sz="700" b="1" dirty="0">
              <a:latin typeface="Arial" panose="020B0604020202020204" pitchFamily="34" charset="0"/>
              <a:cs typeface="Arial" panose="020B0604020202020204" pitchFamily="34" charset="0"/>
            </a:endParaRPr>
          </a:p>
        </p:txBody>
      </p:sp>
      <p:sp>
        <p:nvSpPr>
          <p:cNvPr id="333" name="TextBox 332"/>
          <p:cNvSpPr txBox="1"/>
          <p:nvPr/>
        </p:nvSpPr>
        <p:spPr>
          <a:xfrm>
            <a:off x="315198" y="4569726"/>
            <a:ext cx="1032149"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Poorly differentiated</a:t>
            </a:r>
            <a:endParaRPr lang="en-GB" sz="700" b="1" dirty="0">
              <a:latin typeface="Arial" panose="020B0604020202020204" pitchFamily="34" charset="0"/>
              <a:cs typeface="Arial" panose="020B0604020202020204" pitchFamily="34" charset="0"/>
            </a:endParaRPr>
          </a:p>
        </p:txBody>
      </p:sp>
      <p:sp>
        <p:nvSpPr>
          <p:cNvPr id="334" name="TextBox 333"/>
          <p:cNvSpPr txBox="1"/>
          <p:nvPr/>
        </p:nvSpPr>
        <p:spPr>
          <a:xfrm>
            <a:off x="1988223" y="5594724"/>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0.1</a:t>
            </a:r>
            <a:endParaRPr lang="en-GB" sz="700" dirty="0">
              <a:latin typeface="Arial" panose="020B0604020202020204" pitchFamily="34" charset="0"/>
              <a:cs typeface="Arial" panose="020B0604020202020204" pitchFamily="34" charset="0"/>
            </a:endParaRPr>
          </a:p>
        </p:txBody>
      </p:sp>
      <p:sp>
        <p:nvSpPr>
          <p:cNvPr id="335" name="TextBox 334"/>
          <p:cNvSpPr txBox="1"/>
          <p:nvPr/>
        </p:nvSpPr>
        <p:spPr>
          <a:xfrm>
            <a:off x="2736875" y="5594723"/>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1.0</a:t>
            </a:r>
            <a:endParaRPr lang="en-GB" sz="700" dirty="0">
              <a:latin typeface="Arial" panose="020B0604020202020204" pitchFamily="34" charset="0"/>
              <a:cs typeface="Arial" panose="020B0604020202020204" pitchFamily="34" charset="0"/>
            </a:endParaRPr>
          </a:p>
        </p:txBody>
      </p:sp>
      <p:sp>
        <p:nvSpPr>
          <p:cNvPr id="336" name="TextBox 335"/>
          <p:cNvSpPr txBox="1"/>
          <p:nvPr/>
        </p:nvSpPr>
        <p:spPr>
          <a:xfrm>
            <a:off x="3465340" y="5594722"/>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10</a:t>
            </a:r>
            <a:endParaRPr lang="en-GB" sz="700" dirty="0">
              <a:latin typeface="Arial" panose="020B0604020202020204" pitchFamily="34" charset="0"/>
              <a:cs typeface="Arial" panose="020B0604020202020204" pitchFamily="34" charset="0"/>
            </a:endParaRPr>
          </a:p>
        </p:txBody>
      </p:sp>
      <p:sp>
        <p:nvSpPr>
          <p:cNvPr id="337" name="TextBox 336"/>
          <p:cNvSpPr txBox="1"/>
          <p:nvPr/>
        </p:nvSpPr>
        <p:spPr>
          <a:xfrm>
            <a:off x="6239592" y="5594721"/>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0.1</a:t>
            </a:r>
            <a:endParaRPr lang="en-GB" sz="700" dirty="0">
              <a:latin typeface="Arial" panose="020B0604020202020204" pitchFamily="34" charset="0"/>
              <a:cs typeface="Arial" panose="020B0604020202020204" pitchFamily="34" charset="0"/>
            </a:endParaRPr>
          </a:p>
        </p:txBody>
      </p:sp>
      <p:sp>
        <p:nvSpPr>
          <p:cNvPr id="338" name="TextBox 337"/>
          <p:cNvSpPr txBox="1"/>
          <p:nvPr/>
        </p:nvSpPr>
        <p:spPr>
          <a:xfrm>
            <a:off x="6975745" y="5594720"/>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1.0</a:t>
            </a:r>
            <a:endParaRPr lang="en-GB" sz="700" dirty="0">
              <a:latin typeface="Arial" panose="020B0604020202020204" pitchFamily="34" charset="0"/>
              <a:cs typeface="Arial" panose="020B0604020202020204" pitchFamily="34" charset="0"/>
            </a:endParaRPr>
          </a:p>
        </p:txBody>
      </p:sp>
      <p:sp>
        <p:nvSpPr>
          <p:cNvPr id="339" name="TextBox 338"/>
          <p:cNvSpPr txBox="1"/>
          <p:nvPr/>
        </p:nvSpPr>
        <p:spPr>
          <a:xfrm>
            <a:off x="7713965" y="5586323"/>
            <a:ext cx="378411" cy="107722"/>
          </a:xfrm>
          <a:prstGeom prst="rect">
            <a:avLst/>
          </a:prstGeom>
          <a:noFill/>
        </p:spPr>
        <p:txBody>
          <a:bodyPr wrap="square" lIns="0" tIns="0" rIns="0" bIns="0" rtlCol="0" anchor="ctr">
            <a:spAutoFit/>
          </a:bodyPr>
          <a:lstStyle/>
          <a:p>
            <a:pPr algn="ctr"/>
            <a:r>
              <a:rPr lang="en-GB" sz="700" dirty="0" smtClean="0">
                <a:latin typeface="Arial" panose="020B0604020202020204" pitchFamily="34" charset="0"/>
                <a:cs typeface="Arial" panose="020B0604020202020204" pitchFamily="34" charset="0"/>
              </a:rPr>
              <a:t>10</a:t>
            </a:r>
            <a:endParaRPr lang="en-GB" sz="700" dirty="0">
              <a:latin typeface="Arial" panose="020B0604020202020204" pitchFamily="34" charset="0"/>
              <a:cs typeface="Arial" panose="020B0604020202020204" pitchFamily="34" charset="0"/>
            </a:endParaRPr>
          </a:p>
        </p:txBody>
      </p:sp>
      <p:sp>
        <p:nvSpPr>
          <p:cNvPr id="340" name="TextBox 339"/>
          <p:cNvSpPr txBox="1"/>
          <p:nvPr/>
        </p:nvSpPr>
        <p:spPr>
          <a:xfrm>
            <a:off x="245472" y="4092316"/>
            <a:ext cx="1101875"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No high risk feature</a:t>
            </a:r>
            <a:endParaRPr lang="en-GB" sz="700" b="1" dirty="0">
              <a:latin typeface="Arial" panose="020B0604020202020204" pitchFamily="34" charset="0"/>
              <a:cs typeface="Arial" panose="020B0604020202020204" pitchFamily="34" charset="0"/>
            </a:endParaRPr>
          </a:p>
        </p:txBody>
      </p:sp>
      <p:sp>
        <p:nvSpPr>
          <p:cNvPr id="341" name="TextBox 340"/>
          <p:cNvSpPr txBox="1"/>
          <p:nvPr/>
        </p:nvSpPr>
        <p:spPr>
          <a:xfrm>
            <a:off x="5004374" y="3610478"/>
            <a:ext cx="593601"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All patients</a:t>
            </a:r>
            <a:endParaRPr lang="en-GB" sz="700" b="1" dirty="0">
              <a:latin typeface="Arial" panose="020B0604020202020204" pitchFamily="34" charset="0"/>
              <a:cs typeface="Arial" panose="020B0604020202020204" pitchFamily="34" charset="0"/>
            </a:endParaRPr>
          </a:p>
        </p:txBody>
      </p:sp>
      <p:sp>
        <p:nvSpPr>
          <p:cNvPr id="342" name="TextBox 341"/>
          <p:cNvSpPr txBox="1"/>
          <p:nvPr/>
        </p:nvSpPr>
        <p:spPr>
          <a:xfrm>
            <a:off x="4740604" y="3849814"/>
            <a:ext cx="857370"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High risk feature</a:t>
            </a:r>
            <a:endParaRPr lang="en-GB" sz="700" b="1" dirty="0">
              <a:latin typeface="Arial" panose="020B0604020202020204" pitchFamily="34" charset="0"/>
              <a:cs typeface="Arial" panose="020B0604020202020204" pitchFamily="34" charset="0"/>
            </a:endParaRPr>
          </a:p>
        </p:txBody>
      </p:sp>
      <p:sp>
        <p:nvSpPr>
          <p:cNvPr id="343" name="TextBox 342"/>
          <p:cNvSpPr txBox="1"/>
          <p:nvPr/>
        </p:nvSpPr>
        <p:spPr>
          <a:xfrm>
            <a:off x="4682344" y="4328489"/>
            <a:ext cx="915630"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2 high risk features</a:t>
            </a:r>
            <a:endParaRPr lang="en-GB" sz="700" b="1" dirty="0">
              <a:latin typeface="Arial" panose="020B0604020202020204" pitchFamily="34" charset="0"/>
              <a:cs typeface="Arial" panose="020B0604020202020204" pitchFamily="34" charset="0"/>
            </a:endParaRPr>
          </a:p>
        </p:txBody>
      </p:sp>
      <p:sp>
        <p:nvSpPr>
          <p:cNvPr id="344" name="TextBox 343"/>
          <p:cNvSpPr txBox="1"/>
          <p:nvPr/>
        </p:nvSpPr>
        <p:spPr>
          <a:xfrm>
            <a:off x="4158011" y="4807163"/>
            <a:ext cx="1439964"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LVI or perineural invasion</a:t>
            </a:r>
            <a:endParaRPr lang="en-GB" sz="700" b="1" dirty="0">
              <a:latin typeface="Arial" panose="020B0604020202020204" pitchFamily="34" charset="0"/>
              <a:cs typeface="Arial" panose="020B0604020202020204" pitchFamily="34" charset="0"/>
            </a:endParaRPr>
          </a:p>
        </p:txBody>
      </p:sp>
      <p:sp>
        <p:nvSpPr>
          <p:cNvPr id="345" name="TextBox 344"/>
          <p:cNvSpPr txBox="1"/>
          <p:nvPr/>
        </p:nvSpPr>
        <p:spPr>
          <a:xfrm>
            <a:off x="4216271" y="5046500"/>
            <a:ext cx="1381704"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Inadequate lymph nodes</a:t>
            </a:r>
            <a:endParaRPr lang="en-GB" sz="700" b="1" dirty="0">
              <a:latin typeface="Arial" panose="020B0604020202020204" pitchFamily="34" charset="0"/>
              <a:cs typeface="Arial" panose="020B0604020202020204" pitchFamily="34" charset="0"/>
            </a:endParaRPr>
          </a:p>
        </p:txBody>
      </p:sp>
      <p:sp>
        <p:nvSpPr>
          <p:cNvPr id="346" name="TextBox 345"/>
          <p:cNvSpPr txBox="1"/>
          <p:nvPr/>
        </p:nvSpPr>
        <p:spPr>
          <a:xfrm>
            <a:off x="4496100" y="5285831"/>
            <a:ext cx="1101875"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Elevated CEA</a:t>
            </a:r>
            <a:endParaRPr lang="en-GB" sz="700" b="1" dirty="0">
              <a:latin typeface="Arial" panose="020B0604020202020204" pitchFamily="34" charset="0"/>
              <a:cs typeface="Arial" panose="020B0604020202020204" pitchFamily="34" charset="0"/>
            </a:endParaRPr>
          </a:p>
        </p:txBody>
      </p:sp>
      <p:sp>
        <p:nvSpPr>
          <p:cNvPr id="347" name="TextBox 346"/>
          <p:cNvSpPr txBox="1"/>
          <p:nvPr/>
        </p:nvSpPr>
        <p:spPr>
          <a:xfrm>
            <a:off x="4565828" y="4567824"/>
            <a:ext cx="1032149"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Poorly differentiated</a:t>
            </a:r>
            <a:endParaRPr lang="en-GB" sz="700" b="1" dirty="0">
              <a:latin typeface="Arial" panose="020B0604020202020204" pitchFamily="34" charset="0"/>
              <a:cs typeface="Arial" panose="020B0604020202020204" pitchFamily="34" charset="0"/>
            </a:endParaRPr>
          </a:p>
        </p:txBody>
      </p:sp>
      <p:sp>
        <p:nvSpPr>
          <p:cNvPr id="348" name="TextBox 347"/>
          <p:cNvSpPr txBox="1"/>
          <p:nvPr/>
        </p:nvSpPr>
        <p:spPr>
          <a:xfrm>
            <a:off x="4496100" y="4089147"/>
            <a:ext cx="1101875"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No high risk feature</a:t>
            </a:r>
            <a:endParaRPr lang="en-GB" sz="700" b="1" dirty="0">
              <a:latin typeface="Arial" panose="020B0604020202020204" pitchFamily="34" charset="0"/>
              <a:cs typeface="Arial" panose="020B0604020202020204" pitchFamily="34" charset="0"/>
            </a:endParaRPr>
          </a:p>
        </p:txBody>
      </p:sp>
      <p:graphicFrame>
        <p:nvGraphicFramePr>
          <p:cNvPr id="349" name="Table 348"/>
          <p:cNvGraphicFramePr>
            <a:graphicFrameLocks noGrp="1"/>
          </p:cNvGraphicFramePr>
          <p:nvPr>
            <p:extLst>
              <p:ext uri="{D42A27DB-BD31-4B8C-83A1-F6EECF244321}">
                <p14:modId xmlns:p14="http://schemas.microsoft.com/office/powerpoint/2010/main" xmlns="" val="4238356044"/>
              </p:ext>
            </p:extLst>
          </p:nvPr>
        </p:nvGraphicFramePr>
        <p:xfrm>
          <a:off x="3185061" y="3366763"/>
          <a:ext cx="1273295" cy="2075747"/>
        </p:xfrm>
        <a:graphic>
          <a:graphicData uri="http://schemas.openxmlformats.org/drawingml/2006/table">
            <a:tbl>
              <a:tblPr firstRow="1" bandRow="1">
                <a:tableStyleId>{69012ECD-51FC-41F1-AA8D-1B2483CD663E}</a:tableStyleId>
              </a:tblPr>
              <a:tblGrid>
                <a:gridCol w="229149"/>
                <a:gridCol w="704335"/>
                <a:gridCol w="339811"/>
              </a:tblGrid>
              <a:tr h="200235">
                <a:tc>
                  <a:txBody>
                    <a:bodyPr/>
                    <a:lstStyle/>
                    <a:p>
                      <a:pPr algn="ctr"/>
                      <a:r>
                        <a:rPr lang="en-GB" sz="600" b="1" dirty="0" smtClean="0">
                          <a:solidFill>
                            <a:schemeClr val="tx1"/>
                          </a:solidFill>
                        </a:rPr>
                        <a:t>No.</a:t>
                      </a:r>
                      <a:endParaRPr lang="en-GB" sz="6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600" b="1" dirty="0" smtClean="0">
                          <a:solidFill>
                            <a:schemeClr val="tx1"/>
                          </a:solidFill>
                        </a:rPr>
                        <a:t>OS, HR (95%CI)</a:t>
                      </a:r>
                      <a:endParaRPr lang="en-GB" sz="6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600" b="1" dirty="0" smtClean="0">
                          <a:solidFill>
                            <a:schemeClr val="tx1"/>
                          </a:solidFill>
                        </a:rPr>
                        <a:t>p-value</a:t>
                      </a:r>
                      <a:endParaRPr lang="en-GB" sz="6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34439">
                <a:tc>
                  <a:txBody>
                    <a:bodyPr/>
                    <a:lstStyle/>
                    <a:p>
                      <a:pPr algn="ctr"/>
                      <a:r>
                        <a:rPr lang="en-GB" sz="600" dirty="0" smtClean="0">
                          <a:solidFill>
                            <a:schemeClr val="tx1"/>
                          </a:solidFill>
                        </a:rPr>
                        <a:t>270</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0.83</a:t>
                      </a:r>
                      <a:r>
                        <a:rPr lang="en-GB" sz="600" baseline="0" dirty="0" smtClean="0">
                          <a:solidFill>
                            <a:schemeClr val="tx1"/>
                          </a:solidFill>
                        </a:rPr>
                        <a:t> (0.43, 1.61)</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0.58</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188</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0.85</a:t>
                      </a:r>
                      <a:r>
                        <a:rPr lang="en-GB" sz="600" baseline="0" dirty="0" smtClean="0">
                          <a:solidFill>
                            <a:schemeClr val="tx1"/>
                          </a:solidFill>
                        </a:rPr>
                        <a:t> (0.41, 1.74)</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0.65</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82</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0.39 (0.078, 1.97)</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0.26</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b="1" dirty="0" smtClean="0">
                          <a:solidFill>
                            <a:schemeClr val="tx1"/>
                          </a:solidFill>
                        </a:rPr>
                        <a:t>49</a:t>
                      </a:r>
                      <a:endParaRPr lang="en-GB" sz="6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b="1" dirty="0" smtClean="0">
                          <a:solidFill>
                            <a:schemeClr val="tx1"/>
                          </a:solidFill>
                        </a:rPr>
                        <a:t>0.25 (0.070.</a:t>
                      </a:r>
                      <a:r>
                        <a:rPr lang="en-GB" sz="600" b="1" baseline="0" dirty="0" smtClean="0">
                          <a:solidFill>
                            <a:schemeClr val="tx1"/>
                          </a:solidFill>
                        </a:rPr>
                        <a:t> </a:t>
                      </a:r>
                      <a:r>
                        <a:rPr lang="en-GB" sz="600" b="1" dirty="0" smtClean="0">
                          <a:solidFill>
                            <a:schemeClr val="tx1"/>
                          </a:solidFill>
                        </a:rPr>
                        <a:t>0.89)</a:t>
                      </a:r>
                      <a:endParaRPr lang="en-GB" sz="6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b="1" dirty="0" smtClean="0">
                          <a:solidFill>
                            <a:schemeClr val="tx1"/>
                          </a:solidFill>
                        </a:rPr>
                        <a:t>0.033</a:t>
                      </a:r>
                      <a:endParaRPr lang="en-GB" sz="6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34</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0.53 (0.13,</a:t>
                      </a:r>
                      <a:r>
                        <a:rPr lang="en-GB" sz="600" baseline="0" dirty="0" smtClean="0">
                          <a:solidFill>
                            <a:schemeClr val="tx1"/>
                          </a:solidFill>
                        </a:rPr>
                        <a:t> </a:t>
                      </a:r>
                      <a:r>
                        <a:rPr lang="en-GB" sz="600" dirty="0" smtClean="0">
                          <a:solidFill>
                            <a:schemeClr val="tx1"/>
                          </a:solidFill>
                        </a:rPr>
                        <a:t>2.18)</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0.37</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51</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0.60 (0.20,</a:t>
                      </a:r>
                      <a:r>
                        <a:rPr lang="en-GB" sz="600" baseline="0" dirty="0" smtClean="0">
                          <a:solidFill>
                            <a:schemeClr val="tx1"/>
                          </a:solidFill>
                        </a:rPr>
                        <a:t> </a:t>
                      </a:r>
                      <a:r>
                        <a:rPr lang="en-GB" sz="600" dirty="0" smtClean="0">
                          <a:solidFill>
                            <a:schemeClr val="tx1"/>
                          </a:solidFill>
                        </a:rPr>
                        <a:t>1.79)</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0.36</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154</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0.74 (0.34,</a:t>
                      </a:r>
                      <a:r>
                        <a:rPr lang="en-GB" sz="600" baseline="0" dirty="0" smtClean="0">
                          <a:solidFill>
                            <a:schemeClr val="tx1"/>
                          </a:solidFill>
                        </a:rPr>
                        <a:t> </a:t>
                      </a:r>
                      <a:r>
                        <a:rPr lang="en-GB" sz="600" dirty="0" smtClean="0">
                          <a:solidFill>
                            <a:schemeClr val="tx1"/>
                          </a:solidFill>
                        </a:rPr>
                        <a:t>1.61)</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0.44</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76</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0.48 (0.12,</a:t>
                      </a:r>
                      <a:r>
                        <a:rPr lang="en-GB" sz="600" baseline="0" dirty="0" smtClean="0">
                          <a:solidFill>
                            <a:schemeClr val="tx1"/>
                          </a:solidFill>
                        </a:rPr>
                        <a:t> </a:t>
                      </a:r>
                      <a:r>
                        <a:rPr lang="en-GB" sz="600" dirty="0" smtClean="0">
                          <a:solidFill>
                            <a:schemeClr val="tx1"/>
                          </a:solidFill>
                        </a:rPr>
                        <a:t>2.01)</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0.32</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aphicFrame>
        <p:nvGraphicFramePr>
          <p:cNvPr id="350" name="Table 349"/>
          <p:cNvGraphicFramePr>
            <a:graphicFrameLocks noGrp="1"/>
          </p:cNvGraphicFramePr>
          <p:nvPr>
            <p:extLst>
              <p:ext uri="{D42A27DB-BD31-4B8C-83A1-F6EECF244321}">
                <p14:modId xmlns:p14="http://schemas.microsoft.com/office/powerpoint/2010/main" xmlns="" val="2508050819"/>
              </p:ext>
            </p:extLst>
          </p:nvPr>
        </p:nvGraphicFramePr>
        <p:xfrm>
          <a:off x="7500008" y="3352800"/>
          <a:ext cx="1273295" cy="2075747"/>
        </p:xfrm>
        <a:graphic>
          <a:graphicData uri="http://schemas.openxmlformats.org/drawingml/2006/table">
            <a:tbl>
              <a:tblPr firstRow="1" bandRow="1">
                <a:tableStyleId>{69012ECD-51FC-41F1-AA8D-1B2483CD663E}</a:tableStyleId>
              </a:tblPr>
              <a:tblGrid>
                <a:gridCol w="229149"/>
                <a:gridCol w="704335"/>
                <a:gridCol w="339811"/>
              </a:tblGrid>
              <a:tr h="200235">
                <a:tc>
                  <a:txBody>
                    <a:bodyPr/>
                    <a:lstStyle/>
                    <a:p>
                      <a:pPr algn="ctr"/>
                      <a:r>
                        <a:rPr lang="en-GB" sz="600" b="1" dirty="0" smtClean="0">
                          <a:solidFill>
                            <a:schemeClr val="tx1"/>
                          </a:solidFill>
                        </a:rPr>
                        <a:t>No.</a:t>
                      </a:r>
                      <a:endParaRPr lang="en-GB" sz="6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600" b="1" dirty="0" smtClean="0">
                          <a:solidFill>
                            <a:schemeClr val="tx1"/>
                          </a:solidFill>
                        </a:rPr>
                        <a:t>OS, HR (95%CI)</a:t>
                      </a:r>
                      <a:endParaRPr lang="en-GB" sz="6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600" b="1" dirty="0" smtClean="0">
                          <a:solidFill>
                            <a:schemeClr val="tx1"/>
                          </a:solidFill>
                        </a:rPr>
                        <a:t>p-value</a:t>
                      </a:r>
                      <a:endParaRPr lang="en-GB" sz="6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34439">
                <a:tc>
                  <a:txBody>
                    <a:bodyPr/>
                    <a:lstStyle/>
                    <a:p>
                      <a:pPr algn="ctr"/>
                      <a:r>
                        <a:rPr lang="en-GB" sz="600" dirty="0" smtClean="0">
                          <a:solidFill>
                            <a:schemeClr val="tx1"/>
                          </a:solidFill>
                        </a:rPr>
                        <a:t>270</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0.82</a:t>
                      </a:r>
                      <a:r>
                        <a:rPr lang="en-GB" sz="600" baseline="0" dirty="0" smtClean="0">
                          <a:solidFill>
                            <a:schemeClr val="tx1"/>
                          </a:solidFill>
                        </a:rPr>
                        <a:t> (0.44, 1.50)</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0.51</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188</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0.94 (0.47,</a:t>
                      </a:r>
                      <a:r>
                        <a:rPr lang="en-GB" sz="600" baseline="0" dirty="0" smtClean="0">
                          <a:solidFill>
                            <a:schemeClr val="tx1"/>
                          </a:solidFill>
                        </a:rPr>
                        <a:t> </a:t>
                      </a:r>
                      <a:r>
                        <a:rPr lang="en-GB" sz="600" dirty="0" smtClean="0">
                          <a:solidFill>
                            <a:schemeClr val="tx1"/>
                          </a:solidFill>
                        </a:rPr>
                        <a:t>1.89)</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0.86</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82</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0.50 (0.13,</a:t>
                      </a:r>
                      <a:r>
                        <a:rPr lang="en-GB" sz="600" baseline="0" dirty="0" smtClean="0">
                          <a:solidFill>
                            <a:schemeClr val="tx1"/>
                          </a:solidFill>
                        </a:rPr>
                        <a:t> </a:t>
                      </a:r>
                      <a:r>
                        <a:rPr lang="en-GB" sz="600" dirty="0" smtClean="0">
                          <a:solidFill>
                            <a:schemeClr val="tx1"/>
                          </a:solidFill>
                        </a:rPr>
                        <a:t>1.91)</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0.31</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b="1" dirty="0" smtClean="0">
                          <a:solidFill>
                            <a:schemeClr val="tx1"/>
                          </a:solidFill>
                        </a:rPr>
                        <a:t>49</a:t>
                      </a:r>
                      <a:endParaRPr lang="en-GB" sz="6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b="1" dirty="0" smtClean="0">
                          <a:solidFill>
                            <a:schemeClr val="tx1"/>
                          </a:solidFill>
                        </a:rPr>
                        <a:t>0.24 (0.065, 0.85)</a:t>
                      </a:r>
                      <a:endParaRPr lang="en-GB" sz="6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b="1" dirty="0" smtClean="0">
                          <a:solidFill>
                            <a:schemeClr val="tx1"/>
                          </a:solidFill>
                        </a:rPr>
                        <a:t>0.027</a:t>
                      </a:r>
                      <a:endParaRPr lang="en-GB" sz="6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34</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0.52 (0.13,</a:t>
                      </a:r>
                      <a:r>
                        <a:rPr lang="en-GB" sz="600" baseline="0" dirty="0" smtClean="0">
                          <a:solidFill>
                            <a:schemeClr val="tx1"/>
                          </a:solidFill>
                        </a:rPr>
                        <a:t> </a:t>
                      </a:r>
                      <a:r>
                        <a:rPr lang="en-GB" sz="600" dirty="0" smtClean="0">
                          <a:solidFill>
                            <a:schemeClr val="tx1"/>
                          </a:solidFill>
                        </a:rPr>
                        <a:t>2.12)</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0.37</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51</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0.56 (0.19,</a:t>
                      </a:r>
                      <a:r>
                        <a:rPr lang="en-GB" sz="600" baseline="0" dirty="0" smtClean="0">
                          <a:solidFill>
                            <a:schemeClr val="tx1"/>
                          </a:solidFill>
                        </a:rPr>
                        <a:t> </a:t>
                      </a:r>
                      <a:r>
                        <a:rPr lang="en-GB" sz="600" dirty="0" smtClean="0">
                          <a:solidFill>
                            <a:schemeClr val="tx1"/>
                          </a:solidFill>
                        </a:rPr>
                        <a:t>1.64)</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0.29</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154</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0.81 (0.28,</a:t>
                      </a:r>
                      <a:r>
                        <a:rPr lang="en-GB" sz="600" baseline="0" dirty="0" smtClean="0">
                          <a:solidFill>
                            <a:schemeClr val="tx1"/>
                          </a:solidFill>
                        </a:rPr>
                        <a:t> </a:t>
                      </a:r>
                      <a:r>
                        <a:rPr lang="en-GB" sz="600" dirty="0" smtClean="0">
                          <a:solidFill>
                            <a:schemeClr val="tx1"/>
                          </a:solidFill>
                        </a:rPr>
                        <a:t>2.31)</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0.69</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600" dirty="0" smtClean="0">
                          <a:solidFill>
                            <a:schemeClr val="tx1"/>
                          </a:solidFill>
                        </a:rPr>
                        <a:t>76</a:t>
                      </a:r>
                      <a:endParaRPr lang="en-GB" sz="6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0.47 (0.12,</a:t>
                      </a:r>
                      <a:r>
                        <a:rPr lang="en-GB" sz="600" baseline="0" dirty="0" smtClean="0">
                          <a:solidFill>
                            <a:schemeClr val="tx1"/>
                          </a:solidFill>
                        </a:rPr>
                        <a:t> </a:t>
                      </a:r>
                      <a:r>
                        <a:rPr lang="en-GB" sz="600" dirty="0" smtClean="0">
                          <a:solidFill>
                            <a:schemeClr val="tx1"/>
                          </a:solidFill>
                        </a:rPr>
                        <a:t>1.93)</a:t>
                      </a:r>
                      <a:endParaRPr lang="en-GB" sz="6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600" dirty="0" smtClean="0">
                          <a:solidFill>
                            <a:schemeClr val="tx1"/>
                          </a:solidFill>
                        </a:rPr>
                        <a:t>0.30</a:t>
                      </a:r>
                      <a:endParaRPr lang="en-GB" sz="6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351" name="Rectangle 350"/>
          <p:cNvSpPr/>
          <p:nvPr/>
        </p:nvSpPr>
        <p:spPr>
          <a:xfrm>
            <a:off x="417340" y="4256638"/>
            <a:ext cx="4053526" cy="25400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2" name="Rectangle 351"/>
          <p:cNvSpPr/>
          <p:nvPr/>
        </p:nvSpPr>
        <p:spPr>
          <a:xfrm>
            <a:off x="4679156" y="4256638"/>
            <a:ext cx="4116606" cy="25400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TextBox 352"/>
          <p:cNvSpPr txBox="1"/>
          <p:nvPr/>
        </p:nvSpPr>
        <p:spPr>
          <a:xfrm>
            <a:off x="369888" y="6400172"/>
            <a:ext cx="3592511" cy="184666"/>
          </a:xfrm>
          <a:prstGeom prst="rect">
            <a:avLst/>
          </a:prstGeom>
          <a:noFill/>
        </p:spPr>
        <p:txBody>
          <a:bodyPr wrap="square" lIns="0" tIns="0" rIns="0" bIns="0" rtlCol="0" anchor="ctr">
            <a:spAutoFit/>
          </a:bodyPr>
          <a:lstStyle/>
          <a:p>
            <a:r>
              <a:rPr lang="en-GB" sz="1200" dirty="0" smtClean="0">
                <a:solidFill>
                  <a:srgbClr val="000000"/>
                </a:solidFill>
                <a:latin typeface="Arial" panose="020B0604020202020204" pitchFamily="34" charset="0"/>
                <a:cs typeface="Arial" panose="020B0604020202020204" pitchFamily="34" charset="0"/>
              </a:rPr>
              <a:t>*All models controlled for age, gender, ECOG</a:t>
            </a:r>
            <a:endParaRPr lang="en-GB" sz="1200" dirty="0">
              <a:solidFill>
                <a:srgbClr val="000000"/>
              </a:solidFill>
              <a:latin typeface="Arial" panose="020B0604020202020204" pitchFamily="34" charset="0"/>
              <a:cs typeface="Arial" panose="020B0604020202020204" pitchFamily="34" charset="0"/>
            </a:endParaRPr>
          </a:p>
        </p:txBody>
      </p:sp>
      <p:sp>
        <p:nvSpPr>
          <p:cNvPr id="180" name="TextBox 179"/>
          <p:cNvSpPr txBox="1"/>
          <p:nvPr/>
        </p:nvSpPr>
        <p:spPr>
          <a:xfrm>
            <a:off x="-92617" y="4800600"/>
            <a:ext cx="1439964"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LVI or perineural invasion</a:t>
            </a:r>
            <a:endParaRPr lang="en-GB" sz="700" b="1" dirty="0">
              <a:latin typeface="Arial" panose="020B0604020202020204" pitchFamily="34" charset="0"/>
              <a:cs typeface="Arial" panose="020B0604020202020204" pitchFamily="34" charset="0"/>
            </a:endParaRPr>
          </a:p>
        </p:txBody>
      </p:sp>
      <p:sp>
        <p:nvSpPr>
          <p:cNvPr id="181" name="TextBox 180"/>
          <p:cNvSpPr txBox="1"/>
          <p:nvPr/>
        </p:nvSpPr>
        <p:spPr>
          <a:xfrm>
            <a:off x="-34357" y="5039937"/>
            <a:ext cx="1381704" cy="107722"/>
          </a:xfrm>
          <a:prstGeom prst="rect">
            <a:avLst/>
          </a:prstGeom>
          <a:noFill/>
        </p:spPr>
        <p:txBody>
          <a:bodyPr wrap="square" lIns="0" tIns="0" rIns="0" bIns="0" rtlCol="0" anchor="ctr">
            <a:spAutoFit/>
          </a:bodyPr>
          <a:lstStyle/>
          <a:p>
            <a:pPr algn="r"/>
            <a:r>
              <a:rPr lang="en-GB" sz="700" b="1" dirty="0" smtClean="0">
                <a:latin typeface="Arial" panose="020B0604020202020204" pitchFamily="34" charset="0"/>
                <a:cs typeface="Arial" panose="020B0604020202020204" pitchFamily="34" charset="0"/>
              </a:rPr>
              <a:t>Inadequate lymph nodes</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837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the European Cancer Congress 2015 Meeting 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2002</a:t>
            </a:r>
            <a:r>
              <a:rPr lang="en-GB" sz="1800" dirty="0"/>
              <a:t>: Impact of adjuvant chemotherapy following pre-operative short course radiotherapy in stage II rectal cancer – </a:t>
            </a:r>
            <a:r>
              <a:rPr lang="en-GB" sz="1800" dirty="0" err="1" smtClean="0"/>
              <a:t>Loree</a:t>
            </a:r>
            <a:r>
              <a:rPr lang="en-GB" sz="1800" dirty="0" smtClean="0"/>
              <a:t> J et al</a:t>
            </a:r>
            <a:endParaRPr lang="en-GB" sz="1800" dirty="0"/>
          </a:p>
        </p:txBody>
      </p:sp>
      <p:sp>
        <p:nvSpPr>
          <p:cNvPr id="12" name="Content Placeholder 11"/>
          <p:cNvSpPr>
            <a:spLocks noGrp="1"/>
          </p:cNvSpPr>
          <p:nvPr>
            <p:ph idx="1"/>
          </p:nvPr>
        </p:nvSpPr>
        <p:spPr>
          <a:ln>
            <a:noFill/>
          </a:ln>
        </p:spPr>
        <p:txBody>
          <a:bodyPr/>
          <a:lstStyle/>
          <a:p>
            <a:pPr marL="0" indent="0">
              <a:buNone/>
            </a:pPr>
            <a:r>
              <a:rPr lang="en-GB" b="1" dirty="0" smtClean="0"/>
              <a:t>Key results (cont.)</a:t>
            </a:r>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marL="252412" lvl="1" indent="0">
              <a:buNone/>
            </a:pPr>
            <a:endParaRPr lang="en-GB" dirty="0"/>
          </a:p>
          <a:p>
            <a:pPr lvl="1"/>
            <a:endParaRPr lang="en-GB" dirty="0" smtClean="0"/>
          </a:p>
          <a:p>
            <a:pPr>
              <a:spcBef>
                <a:spcPts val="600"/>
              </a:spcBef>
            </a:pPr>
            <a:r>
              <a:rPr lang="en-GB" dirty="0" smtClean="0"/>
              <a:t>There was a trend towards improved OS in all patients after AC, which was significant in three of the subgroups (shown above)</a:t>
            </a:r>
            <a:endParaRPr lang="en-GB" b="1" dirty="0" smtClean="0"/>
          </a:p>
          <a:p>
            <a:pPr marL="0" indent="0">
              <a:buNone/>
            </a:pPr>
            <a:r>
              <a:rPr lang="en-GB" b="1" dirty="0" smtClean="0"/>
              <a:t>Conclusions</a:t>
            </a:r>
          </a:p>
          <a:p>
            <a:r>
              <a:rPr lang="en-GB" b="1" dirty="0" smtClean="0"/>
              <a:t>In this population-based cohort of patients with stage II </a:t>
            </a:r>
            <a:r>
              <a:rPr lang="en-GB" b="1" dirty="0" err="1" smtClean="0"/>
              <a:t>RCa</a:t>
            </a:r>
            <a:r>
              <a:rPr lang="en-GB" b="1" dirty="0" smtClean="0"/>
              <a:t> who received preoperative SCRT, AC did not improve outcomes after correcting for confounding factors</a:t>
            </a:r>
          </a:p>
          <a:p>
            <a:r>
              <a:rPr lang="en-GB" b="1" dirty="0" smtClean="0"/>
              <a:t>The subgroup of patients with ≥2 risk factors may benefit from AC</a:t>
            </a:r>
          </a:p>
          <a:p>
            <a:r>
              <a:rPr lang="en-GB" b="1" dirty="0" smtClean="0"/>
              <a:t>Biomarkers are needed to define risk stratification</a:t>
            </a:r>
            <a:endParaRPr lang="en-GB" b="1" dirty="0"/>
          </a:p>
          <a:p>
            <a:pPr lvl="1"/>
            <a:endParaRPr lang="en-GB" b="1" dirty="0"/>
          </a:p>
        </p:txBody>
      </p:sp>
      <p:sp>
        <p:nvSpPr>
          <p:cNvPr id="14" name="Text Placeholder 13"/>
          <p:cNvSpPr>
            <a:spLocks noGrp="1"/>
          </p:cNvSpPr>
          <p:nvPr>
            <p:ph type="body" sz="quarter" idx="11"/>
          </p:nvPr>
        </p:nvSpPr>
        <p:spPr/>
        <p:txBody>
          <a:bodyPr/>
          <a:lstStyle/>
          <a:p>
            <a:r>
              <a:rPr lang="it-IT" dirty="0" err="1">
                <a:solidFill>
                  <a:srgbClr val="363636"/>
                </a:solidFill>
              </a:rPr>
              <a:t>Loree</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2002</a:t>
            </a:r>
            <a:endParaRPr lang="en-GB" dirty="0"/>
          </a:p>
        </p:txBody>
      </p:sp>
      <p:sp>
        <p:nvSpPr>
          <p:cNvPr id="8" name="Rectangle 7"/>
          <p:cNvSpPr/>
          <p:nvPr/>
        </p:nvSpPr>
        <p:spPr>
          <a:xfrm>
            <a:off x="4206309" y="1263090"/>
            <a:ext cx="607859" cy="369332"/>
          </a:xfrm>
          <a:prstGeom prst="rect">
            <a:avLst/>
          </a:prstGeom>
        </p:spPr>
        <p:txBody>
          <a:bodyPr wrap="none">
            <a:spAutoFit/>
          </a:bodyPr>
          <a:lstStyle/>
          <a:p>
            <a:r>
              <a:rPr lang="en-GB" b="1" dirty="0" smtClean="0"/>
              <a:t>OS*</a:t>
            </a:r>
            <a:endParaRPr lang="en-GB" b="1" dirty="0"/>
          </a:p>
        </p:txBody>
      </p:sp>
      <p:sp>
        <p:nvSpPr>
          <p:cNvPr id="9" name="TextBox 8"/>
          <p:cNvSpPr txBox="1"/>
          <p:nvPr/>
        </p:nvSpPr>
        <p:spPr>
          <a:xfrm>
            <a:off x="369888" y="6400172"/>
            <a:ext cx="3592511" cy="184666"/>
          </a:xfrm>
          <a:prstGeom prst="rect">
            <a:avLst/>
          </a:prstGeom>
          <a:noFill/>
        </p:spPr>
        <p:txBody>
          <a:bodyPr wrap="square" lIns="0" tIns="0" rIns="0" bIns="0" rtlCol="0" anchor="ctr">
            <a:spAutoFit/>
          </a:bodyPr>
          <a:lstStyle/>
          <a:p>
            <a:r>
              <a:rPr lang="en-GB" sz="1200" dirty="0" smtClean="0">
                <a:solidFill>
                  <a:srgbClr val="000000"/>
                </a:solidFill>
                <a:latin typeface="Arial" panose="020B0604020202020204" pitchFamily="34" charset="0"/>
                <a:cs typeface="Arial" panose="020B0604020202020204" pitchFamily="34" charset="0"/>
              </a:rPr>
              <a:t>*All models controlled for age, gender, ECOG</a:t>
            </a:r>
            <a:endParaRPr lang="en-GB" sz="1200" dirty="0">
              <a:solidFill>
                <a:srgbClr val="000000"/>
              </a:solidFill>
              <a:latin typeface="Arial" panose="020B0604020202020204" pitchFamily="34" charset="0"/>
              <a:cs typeface="Arial" panose="020B0604020202020204" pitchFamily="34" charset="0"/>
            </a:endParaRPr>
          </a:p>
        </p:txBody>
      </p:sp>
      <p:sp>
        <p:nvSpPr>
          <p:cNvPr id="10" name="Line 5"/>
          <p:cNvSpPr>
            <a:spLocks noChangeShapeType="1"/>
          </p:cNvSpPr>
          <p:nvPr/>
        </p:nvSpPr>
        <p:spPr bwMode="auto">
          <a:xfrm flipV="1">
            <a:off x="34925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6"/>
          <p:cNvSpPr>
            <a:spLocks noChangeShapeType="1"/>
          </p:cNvSpPr>
          <p:nvPr/>
        </p:nvSpPr>
        <p:spPr bwMode="auto">
          <a:xfrm flipV="1">
            <a:off x="36576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7"/>
          <p:cNvSpPr>
            <a:spLocks noChangeShapeType="1"/>
          </p:cNvSpPr>
          <p:nvPr/>
        </p:nvSpPr>
        <p:spPr bwMode="auto">
          <a:xfrm flipV="1">
            <a:off x="37734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8"/>
          <p:cNvSpPr>
            <a:spLocks noChangeShapeType="1"/>
          </p:cNvSpPr>
          <p:nvPr/>
        </p:nvSpPr>
        <p:spPr bwMode="auto">
          <a:xfrm flipV="1">
            <a:off x="38623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9"/>
          <p:cNvSpPr>
            <a:spLocks noChangeShapeType="1"/>
          </p:cNvSpPr>
          <p:nvPr/>
        </p:nvSpPr>
        <p:spPr bwMode="auto">
          <a:xfrm flipV="1">
            <a:off x="39354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0"/>
          <p:cNvSpPr>
            <a:spLocks noChangeShapeType="1"/>
          </p:cNvSpPr>
          <p:nvPr/>
        </p:nvSpPr>
        <p:spPr bwMode="auto">
          <a:xfrm flipV="1">
            <a:off x="39989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1"/>
          <p:cNvSpPr>
            <a:spLocks noChangeShapeType="1"/>
          </p:cNvSpPr>
          <p:nvPr/>
        </p:nvSpPr>
        <p:spPr bwMode="auto">
          <a:xfrm flipV="1">
            <a:off x="40528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2"/>
          <p:cNvSpPr>
            <a:spLocks noChangeShapeType="1"/>
          </p:cNvSpPr>
          <p:nvPr/>
        </p:nvSpPr>
        <p:spPr bwMode="auto">
          <a:xfrm flipV="1">
            <a:off x="40973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3"/>
          <p:cNvSpPr>
            <a:spLocks noChangeShapeType="1"/>
          </p:cNvSpPr>
          <p:nvPr/>
        </p:nvSpPr>
        <p:spPr bwMode="auto">
          <a:xfrm flipV="1">
            <a:off x="44180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4"/>
          <p:cNvSpPr>
            <a:spLocks noChangeShapeType="1"/>
          </p:cNvSpPr>
          <p:nvPr/>
        </p:nvSpPr>
        <p:spPr bwMode="auto">
          <a:xfrm flipV="1">
            <a:off x="45799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5"/>
          <p:cNvSpPr>
            <a:spLocks noChangeShapeType="1"/>
          </p:cNvSpPr>
          <p:nvPr/>
        </p:nvSpPr>
        <p:spPr bwMode="auto">
          <a:xfrm flipV="1">
            <a:off x="46942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6"/>
          <p:cNvSpPr>
            <a:spLocks noChangeShapeType="1"/>
          </p:cNvSpPr>
          <p:nvPr/>
        </p:nvSpPr>
        <p:spPr bwMode="auto">
          <a:xfrm flipV="1">
            <a:off x="47879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7"/>
          <p:cNvSpPr>
            <a:spLocks noChangeShapeType="1"/>
          </p:cNvSpPr>
          <p:nvPr/>
        </p:nvSpPr>
        <p:spPr bwMode="auto">
          <a:xfrm flipV="1">
            <a:off x="48593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8"/>
          <p:cNvSpPr>
            <a:spLocks noChangeShapeType="1"/>
          </p:cNvSpPr>
          <p:nvPr/>
        </p:nvSpPr>
        <p:spPr bwMode="auto">
          <a:xfrm flipV="1">
            <a:off x="49244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9"/>
          <p:cNvSpPr>
            <a:spLocks noChangeShapeType="1"/>
          </p:cNvSpPr>
          <p:nvPr/>
        </p:nvSpPr>
        <p:spPr bwMode="auto">
          <a:xfrm flipV="1">
            <a:off x="49752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0"/>
          <p:cNvSpPr>
            <a:spLocks noChangeShapeType="1"/>
          </p:cNvSpPr>
          <p:nvPr/>
        </p:nvSpPr>
        <p:spPr bwMode="auto">
          <a:xfrm flipV="1">
            <a:off x="50212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1"/>
          <p:cNvSpPr>
            <a:spLocks noChangeShapeType="1"/>
          </p:cNvSpPr>
          <p:nvPr/>
        </p:nvSpPr>
        <p:spPr bwMode="auto">
          <a:xfrm flipV="1">
            <a:off x="53467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2"/>
          <p:cNvSpPr>
            <a:spLocks noChangeShapeType="1"/>
          </p:cNvSpPr>
          <p:nvPr/>
        </p:nvSpPr>
        <p:spPr bwMode="auto">
          <a:xfrm flipV="1">
            <a:off x="55038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3"/>
          <p:cNvSpPr>
            <a:spLocks noChangeShapeType="1"/>
          </p:cNvSpPr>
          <p:nvPr/>
        </p:nvSpPr>
        <p:spPr bwMode="auto">
          <a:xfrm flipV="1">
            <a:off x="56229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24"/>
          <p:cNvSpPr>
            <a:spLocks noChangeShapeType="1"/>
          </p:cNvSpPr>
          <p:nvPr/>
        </p:nvSpPr>
        <p:spPr bwMode="auto">
          <a:xfrm flipV="1">
            <a:off x="57102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25"/>
          <p:cNvSpPr>
            <a:spLocks noChangeShapeType="1"/>
          </p:cNvSpPr>
          <p:nvPr/>
        </p:nvSpPr>
        <p:spPr bwMode="auto">
          <a:xfrm flipV="1">
            <a:off x="578167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26"/>
          <p:cNvSpPr>
            <a:spLocks noChangeShapeType="1"/>
          </p:cNvSpPr>
          <p:nvPr/>
        </p:nvSpPr>
        <p:spPr bwMode="auto">
          <a:xfrm flipV="1">
            <a:off x="58467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7"/>
          <p:cNvSpPr>
            <a:spLocks noChangeShapeType="1"/>
          </p:cNvSpPr>
          <p:nvPr/>
        </p:nvSpPr>
        <p:spPr bwMode="auto">
          <a:xfrm flipV="1">
            <a:off x="59007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8"/>
          <p:cNvSpPr>
            <a:spLocks noChangeShapeType="1"/>
          </p:cNvSpPr>
          <p:nvPr/>
        </p:nvSpPr>
        <p:spPr bwMode="auto">
          <a:xfrm flipV="1">
            <a:off x="594677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Freeform 29"/>
          <p:cNvSpPr>
            <a:spLocks/>
          </p:cNvSpPr>
          <p:nvPr/>
        </p:nvSpPr>
        <p:spPr bwMode="auto">
          <a:xfrm>
            <a:off x="3214688" y="1769381"/>
            <a:ext cx="2774950" cy="1806575"/>
          </a:xfrm>
          <a:custGeom>
            <a:avLst/>
            <a:gdLst>
              <a:gd name="T0" fmla="*/ 0 w 1748"/>
              <a:gd name="T1" fmla="*/ 0 h 1138"/>
              <a:gd name="T2" fmla="*/ 0 w 1748"/>
              <a:gd name="T3" fmla="*/ 1138 h 1138"/>
              <a:gd name="T4" fmla="*/ 1748 w 1748"/>
              <a:gd name="T5" fmla="*/ 1138 h 1138"/>
            </a:gdLst>
            <a:ahLst/>
            <a:cxnLst>
              <a:cxn ang="0">
                <a:pos x="T0" y="T1"/>
              </a:cxn>
              <a:cxn ang="0">
                <a:pos x="T2" y="T3"/>
              </a:cxn>
              <a:cxn ang="0">
                <a:pos x="T4" y="T5"/>
              </a:cxn>
            </a:cxnLst>
            <a:rect l="0" t="0" r="r" b="b"/>
            <a:pathLst>
              <a:path w="1748" h="1138">
                <a:moveTo>
                  <a:pt x="0" y="0"/>
                </a:moveTo>
                <a:lnTo>
                  <a:pt x="0" y="1138"/>
                </a:lnTo>
                <a:lnTo>
                  <a:pt x="1748" y="1138"/>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30"/>
          <p:cNvSpPr>
            <a:spLocks noChangeShapeType="1"/>
          </p:cNvSpPr>
          <p:nvPr/>
        </p:nvSpPr>
        <p:spPr bwMode="auto">
          <a:xfrm flipV="1">
            <a:off x="5065713"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31"/>
          <p:cNvSpPr>
            <a:spLocks noChangeShapeType="1"/>
          </p:cNvSpPr>
          <p:nvPr/>
        </p:nvSpPr>
        <p:spPr bwMode="auto">
          <a:xfrm flipV="1">
            <a:off x="4140200"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32"/>
          <p:cNvSpPr>
            <a:spLocks noChangeShapeType="1"/>
          </p:cNvSpPr>
          <p:nvPr/>
        </p:nvSpPr>
        <p:spPr bwMode="auto">
          <a:xfrm flipV="1">
            <a:off x="5989638"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33"/>
          <p:cNvSpPr>
            <a:spLocks noChangeShapeType="1"/>
          </p:cNvSpPr>
          <p:nvPr/>
        </p:nvSpPr>
        <p:spPr bwMode="auto">
          <a:xfrm flipV="1">
            <a:off x="3214688"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34"/>
          <p:cNvSpPr>
            <a:spLocks noChangeShapeType="1"/>
          </p:cNvSpPr>
          <p:nvPr/>
        </p:nvSpPr>
        <p:spPr bwMode="auto">
          <a:xfrm>
            <a:off x="3149600" y="3456893"/>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35"/>
          <p:cNvSpPr>
            <a:spLocks noChangeShapeType="1"/>
          </p:cNvSpPr>
          <p:nvPr/>
        </p:nvSpPr>
        <p:spPr bwMode="auto">
          <a:xfrm>
            <a:off x="3149600" y="3218768"/>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36"/>
          <p:cNvSpPr>
            <a:spLocks noChangeShapeType="1"/>
          </p:cNvSpPr>
          <p:nvPr/>
        </p:nvSpPr>
        <p:spPr bwMode="auto">
          <a:xfrm>
            <a:off x="3149600" y="2977468"/>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37"/>
          <p:cNvSpPr>
            <a:spLocks noChangeShapeType="1"/>
          </p:cNvSpPr>
          <p:nvPr/>
        </p:nvSpPr>
        <p:spPr bwMode="auto">
          <a:xfrm>
            <a:off x="3149600" y="27345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38"/>
          <p:cNvSpPr>
            <a:spLocks noChangeShapeType="1"/>
          </p:cNvSpPr>
          <p:nvPr/>
        </p:nvSpPr>
        <p:spPr bwMode="auto">
          <a:xfrm>
            <a:off x="3149600" y="24932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39"/>
          <p:cNvSpPr>
            <a:spLocks noChangeShapeType="1"/>
          </p:cNvSpPr>
          <p:nvPr/>
        </p:nvSpPr>
        <p:spPr bwMode="auto">
          <a:xfrm>
            <a:off x="3149600" y="22519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40"/>
          <p:cNvSpPr>
            <a:spLocks noChangeShapeType="1"/>
          </p:cNvSpPr>
          <p:nvPr/>
        </p:nvSpPr>
        <p:spPr bwMode="auto">
          <a:xfrm>
            <a:off x="3149600" y="20106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41"/>
          <p:cNvSpPr>
            <a:spLocks noChangeShapeType="1"/>
          </p:cNvSpPr>
          <p:nvPr/>
        </p:nvSpPr>
        <p:spPr bwMode="auto">
          <a:xfrm>
            <a:off x="3149600" y="17693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42"/>
          <p:cNvSpPr>
            <a:spLocks noChangeShapeType="1"/>
          </p:cNvSpPr>
          <p:nvPr/>
        </p:nvSpPr>
        <p:spPr bwMode="auto">
          <a:xfrm flipV="1">
            <a:off x="4668838" y="1739218"/>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43"/>
          <p:cNvSpPr>
            <a:spLocks noChangeShapeType="1"/>
          </p:cNvSpPr>
          <p:nvPr/>
        </p:nvSpPr>
        <p:spPr bwMode="auto">
          <a:xfrm flipV="1">
            <a:off x="5080000" y="1739218"/>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44"/>
          <p:cNvSpPr>
            <a:spLocks noChangeShapeType="1"/>
          </p:cNvSpPr>
          <p:nvPr/>
        </p:nvSpPr>
        <p:spPr bwMode="auto">
          <a:xfrm>
            <a:off x="4668838" y="1769381"/>
            <a:ext cx="41116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45"/>
          <p:cNvSpPr>
            <a:spLocks noChangeShapeType="1"/>
          </p:cNvSpPr>
          <p:nvPr/>
        </p:nvSpPr>
        <p:spPr bwMode="auto">
          <a:xfrm flipV="1">
            <a:off x="4648200" y="19821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46"/>
          <p:cNvSpPr>
            <a:spLocks noChangeShapeType="1"/>
          </p:cNvSpPr>
          <p:nvPr/>
        </p:nvSpPr>
        <p:spPr bwMode="auto">
          <a:xfrm flipV="1">
            <a:off x="5105400" y="19821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47"/>
          <p:cNvSpPr>
            <a:spLocks noChangeShapeType="1"/>
          </p:cNvSpPr>
          <p:nvPr/>
        </p:nvSpPr>
        <p:spPr bwMode="auto">
          <a:xfrm>
            <a:off x="4648200" y="2010681"/>
            <a:ext cx="45720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48"/>
          <p:cNvSpPr>
            <a:spLocks noChangeShapeType="1"/>
          </p:cNvSpPr>
          <p:nvPr/>
        </p:nvSpPr>
        <p:spPr bwMode="auto">
          <a:xfrm flipV="1">
            <a:off x="4324350" y="22234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9"/>
          <p:cNvSpPr>
            <a:spLocks noChangeShapeType="1"/>
          </p:cNvSpPr>
          <p:nvPr/>
        </p:nvSpPr>
        <p:spPr bwMode="auto">
          <a:xfrm flipV="1">
            <a:off x="5316538" y="22234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50"/>
          <p:cNvSpPr>
            <a:spLocks noChangeShapeType="1"/>
          </p:cNvSpPr>
          <p:nvPr/>
        </p:nvSpPr>
        <p:spPr bwMode="auto">
          <a:xfrm>
            <a:off x="4324350" y="2248806"/>
            <a:ext cx="99218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51"/>
          <p:cNvSpPr>
            <a:spLocks noChangeShapeType="1"/>
          </p:cNvSpPr>
          <p:nvPr/>
        </p:nvSpPr>
        <p:spPr bwMode="auto">
          <a:xfrm flipV="1">
            <a:off x="3995738" y="24647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52"/>
          <p:cNvSpPr>
            <a:spLocks noChangeShapeType="1"/>
          </p:cNvSpPr>
          <p:nvPr/>
        </p:nvSpPr>
        <p:spPr bwMode="auto">
          <a:xfrm flipV="1">
            <a:off x="4929188" y="24647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53"/>
          <p:cNvSpPr>
            <a:spLocks noChangeShapeType="1"/>
          </p:cNvSpPr>
          <p:nvPr/>
        </p:nvSpPr>
        <p:spPr bwMode="auto">
          <a:xfrm>
            <a:off x="3995738" y="2490106"/>
            <a:ext cx="9334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54"/>
          <p:cNvSpPr>
            <a:spLocks noChangeShapeType="1"/>
          </p:cNvSpPr>
          <p:nvPr/>
        </p:nvSpPr>
        <p:spPr bwMode="auto">
          <a:xfrm flipV="1">
            <a:off x="4237038" y="27060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55"/>
          <p:cNvSpPr>
            <a:spLocks noChangeShapeType="1"/>
          </p:cNvSpPr>
          <p:nvPr/>
        </p:nvSpPr>
        <p:spPr bwMode="auto">
          <a:xfrm flipV="1">
            <a:off x="5327650" y="27060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6"/>
          <p:cNvSpPr>
            <a:spLocks noChangeShapeType="1"/>
          </p:cNvSpPr>
          <p:nvPr/>
        </p:nvSpPr>
        <p:spPr bwMode="auto">
          <a:xfrm>
            <a:off x="4237038" y="2731406"/>
            <a:ext cx="109061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57"/>
          <p:cNvSpPr>
            <a:spLocks noChangeShapeType="1"/>
          </p:cNvSpPr>
          <p:nvPr/>
        </p:nvSpPr>
        <p:spPr bwMode="auto">
          <a:xfrm flipV="1">
            <a:off x="4265613" y="29473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58"/>
          <p:cNvSpPr>
            <a:spLocks noChangeShapeType="1"/>
          </p:cNvSpPr>
          <p:nvPr/>
        </p:nvSpPr>
        <p:spPr bwMode="auto">
          <a:xfrm flipV="1">
            <a:off x="5021263" y="29473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9"/>
          <p:cNvSpPr>
            <a:spLocks noChangeShapeType="1"/>
          </p:cNvSpPr>
          <p:nvPr/>
        </p:nvSpPr>
        <p:spPr bwMode="auto">
          <a:xfrm>
            <a:off x="4265613" y="2972706"/>
            <a:ext cx="7556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0"/>
          <p:cNvSpPr>
            <a:spLocks noChangeShapeType="1"/>
          </p:cNvSpPr>
          <p:nvPr/>
        </p:nvSpPr>
        <p:spPr bwMode="auto">
          <a:xfrm flipV="1">
            <a:off x="4603750" y="31600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61"/>
          <p:cNvSpPr>
            <a:spLocks noChangeShapeType="1"/>
          </p:cNvSpPr>
          <p:nvPr/>
        </p:nvSpPr>
        <p:spPr bwMode="auto">
          <a:xfrm flipV="1">
            <a:off x="5114925" y="31600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62"/>
          <p:cNvSpPr>
            <a:spLocks noChangeShapeType="1"/>
          </p:cNvSpPr>
          <p:nvPr/>
        </p:nvSpPr>
        <p:spPr bwMode="auto">
          <a:xfrm>
            <a:off x="4603750" y="3185431"/>
            <a:ext cx="51117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63"/>
          <p:cNvSpPr>
            <a:spLocks noChangeShapeType="1"/>
          </p:cNvSpPr>
          <p:nvPr/>
        </p:nvSpPr>
        <p:spPr bwMode="auto">
          <a:xfrm flipV="1">
            <a:off x="3949700" y="34267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64"/>
          <p:cNvSpPr>
            <a:spLocks noChangeShapeType="1"/>
          </p:cNvSpPr>
          <p:nvPr/>
        </p:nvSpPr>
        <p:spPr bwMode="auto">
          <a:xfrm flipV="1">
            <a:off x="4986338" y="34267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65"/>
          <p:cNvSpPr>
            <a:spLocks noChangeShapeType="1"/>
          </p:cNvSpPr>
          <p:nvPr/>
        </p:nvSpPr>
        <p:spPr bwMode="auto">
          <a:xfrm>
            <a:off x="3949700" y="3456893"/>
            <a:ext cx="103663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Rectangle 66"/>
          <p:cNvSpPr>
            <a:spLocks noChangeArrowheads="1"/>
          </p:cNvSpPr>
          <p:nvPr/>
        </p:nvSpPr>
        <p:spPr bwMode="auto">
          <a:xfrm>
            <a:off x="4835525" y="3160031"/>
            <a:ext cx="49213" cy="50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Rectangle 67"/>
          <p:cNvSpPr>
            <a:spLocks noChangeArrowheads="1"/>
          </p:cNvSpPr>
          <p:nvPr/>
        </p:nvSpPr>
        <p:spPr bwMode="auto">
          <a:xfrm>
            <a:off x="4845050" y="1982106"/>
            <a:ext cx="5873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Freeform 68"/>
          <p:cNvSpPr>
            <a:spLocks/>
          </p:cNvSpPr>
          <p:nvPr/>
        </p:nvSpPr>
        <p:spPr bwMode="auto">
          <a:xfrm>
            <a:off x="4424363" y="2439306"/>
            <a:ext cx="61913" cy="101600"/>
          </a:xfrm>
          <a:custGeom>
            <a:avLst/>
            <a:gdLst>
              <a:gd name="T0" fmla="*/ 20 w 39"/>
              <a:gd name="T1" fmla="*/ 64 h 64"/>
              <a:gd name="T2" fmla="*/ 0 w 39"/>
              <a:gd name="T3" fmla="*/ 34 h 64"/>
              <a:gd name="T4" fmla="*/ 20 w 39"/>
              <a:gd name="T5" fmla="*/ 0 h 64"/>
              <a:gd name="T6" fmla="*/ 39 w 39"/>
              <a:gd name="T7" fmla="*/ 34 h 64"/>
              <a:gd name="T8" fmla="*/ 20 w 39"/>
              <a:gd name="T9" fmla="*/ 64 h 64"/>
            </a:gdLst>
            <a:ahLst/>
            <a:cxnLst>
              <a:cxn ang="0">
                <a:pos x="T0" y="T1"/>
              </a:cxn>
              <a:cxn ang="0">
                <a:pos x="T2" y="T3"/>
              </a:cxn>
              <a:cxn ang="0">
                <a:pos x="T4" y="T5"/>
              </a:cxn>
              <a:cxn ang="0">
                <a:pos x="T6" y="T7"/>
              </a:cxn>
              <a:cxn ang="0">
                <a:pos x="T8" y="T9"/>
              </a:cxn>
            </a:cxnLst>
            <a:rect l="0" t="0" r="r" b="b"/>
            <a:pathLst>
              <a:path w="39" h="64">
                <a:moveTo>
                  <a:pt x="20" y="64"/>
                </a:moveTo>
                <a:lnTo>
                  <a:pt x="0" y="34"/>
                </a:lnTo>
                <a:lnTo>
                  <a:pt x="20" y="0"/>
                </a:lnTo>
                <a:lnTo>
                  <a:pt x="39" y="34"/>
                </a:lnTo>
                <a:lnTo>
                  <a:pt x="2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Freeform 69"/>
          <p:cNvSpPr>
            <a:spLocks/>
          </p:cNvSpPr>
          <p:nvPr/>
        </p:nvSpPr>
        <p:spPr bwMode="auto">
          <a:xfrm>
            <a:off x="4835525" y="1732868"/>
            <a:ext cx="77788" cy="68263"/>
          </a:xfrm>
          <a:custGeom>
            <a:avLst/>
            <a:gdLst>
              <a:gd name="T0" fmla="*/ 25 w 49"/>
              <a:gd name="T1" fmla="*/ 43 h 43"/>
              <a:gd name="T2" fmla="*/ 0 w 49"/>
              <a:gd name="T3" fmla="*/ 43 h 43"/>
              <a:gd name="T4" fmla="*/ 13 w 49"/>
              <a:gd name="T5" fmla="*/ 23 h 43"/>
              <a:gd name="T6" fmla="*/ 25 w 49"/>
              <a:gd name="T7" fmla="*/ 0 h 43"/>
              <a:gd name="T8" fmla="*/ 38 w 49"/>
              <a:gd name="T9" fmla="*/ 23 h 43"/>
              <a:gd name="T10" fmla="*/ 49 w 49"/>
              <a:gd name="T11" fmla="*/ 43 h 43"/>
              <a:gd name="T12" fmla="*/ 25 w 4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9" h="43">
                <a:moveTo>
                  <a:pt x="25" y="43"/>
                </a:moveTo>
                <a:lnTo>
                  <a:pt x="0" y="43"/>
                </a:lnTo>
                <a:lnTo>
                  <a:pt x="13" y="23"/>
                </a:lnTo>
                <a:lnTo>
                  <a:pt x="25" y="0"/>
                </a:lnTo>
                <a:lnTo>
                  <a:pt x="38" y="23"/>
                </a:lnTo>
                <a:lnTo>
                  <a:pt x="49" y="43"/>
                </a:lnTo>
                <a:lnTo>
                  <a:pt x="2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Freeform 70"/>
          <p:cNvSpPr>
            <a:spLocks/>
          </p:cNvSpPr>
          <p:nvPr/>
        </p:nvSpPr>
        <p:spPr bwMode="auto">
          <a:xfrm>
            <a:off x="4751388" y="2709181"/>
            <a:ext cx="61913" cy="50800"/>
          </a:xfrm>
          <a:custGeom>
            <a:avLst/>
            <a:gdLst>
              <a:gd name="T0" fmla="*/ 21 w 39"/>
              <a:gd name="T1" fmla="*/ 0 h 32"/>
              <a:gd name="T2" fmla="*/ 39 w 39"/>
              <a:gd name="T3" fmla="*/ 0 h 32"/>
              <a:gd name="T4" fmla="*/ 30 w 39"/>
              <a:gd name="T5" fmla="*/ 16 h 32"/>
              <a:gd name="T6" fmla="*/ 21 w 39"/>
              <a:gd name="T7" fmla="*/ 32 h 32"/>
              <a:gd name="T8" fmla="*/ 9 w 39"/>
              <a:gd name="T9" fmla="*/ 16 h 32"/>
              <a:gd name="T10" fmla="*/ 0 w 39"/>
              <a:gd name="T11" fmla="*/ 0 h 32"/>
              <a:gd name="T12" fmla="*/ 21 w 3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1" y="0"/>
                </a:moveTo>
                <a:lnTo>
                  <a:pt x="39" y="0"/>
                </a:lnTo>
                <a:lnTo>
                  <a:pt x="30" y="16"/>
                </a:lnTo>
                <a:lnTo>
                  <a:pt x="21" y="32"/>
                </a:lnTo>
                <a:lnTo>
                  <a:pt x="9" y="16"/>
                </a:lnTo>
                <a:lnTo>
                  <a:pt x="0" y="0"/>
                </a:lnTo>
                <a:lnTo>
                  <a:pt x="2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Freeform 71"/>
          <p:cNvSpPr>
            <a:spLocks/>
          </p:cNvSpPr>
          <p:nvPr/>
        </p:nvSpPr>
        <p:spPr bwMode="auto">
          <a:xfrm>
            <a:off x="4618038" y="2940956"/>
            <a:ext cx="58738" cy="50800"/>
          </a:xfrm>
          <a:custGeom>
            <a:avLst/>
            <a:gdLst>
              <a:gd name="T0" fmla="*/ 19 w 37"/>
              <a:gd name="T1" fmla="*/ 32 h 32"/>
              <a:gd name="T2" fmla="*/ 0 w 37"/>
              <a:gd name="T3" fmla="*/ 32 h 32"/>
              <a:gd name="T4" fmla="*/ 10 w 37"/>
              <a:gd name="T5" fmla="*/ 16 h 32"/>
              <a:gd name="T6" fmla="*/ 19 w 37"/>
              <a:gd name="T7" fmla="*/ 0 h 32"/>
              <a:gd name="T8" fmla="*/ 28 w 37"/>
              <a:gd name="T9" fmla="*/ 16 h 32"/>
              <a:gd name="T10" fmla="*/ 37 w 37"/>
              <a:gd name="T11" fmla="*/ 32 h 32"/>
              <a:gd name="T12" fmla="*/ 19 w 3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7" h="32">
                <a:moveTo>
                  <a:pt x="19" y="32"/>
                </a:moveTo>
                <a:lnTo>
                  <a:pt x="0" y="32"/>
                </a:lnTo>
                <a:lnTo>
                  <a:pt x="10" y="16"/>
                </a:lnTo>
                <a:lnTo>
                  <a:pt x="19" y="0"/>
                </a:lnTo>
                <a:lnTo>
                  <a:pt x="28" y="16"/>
                </a:lnTo>
                <a:lnTo>
                  <a:pt x="37" y="32"/>
                </a:lnTo>
                <a:lnTo>
                  <a:pt x="1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Oval 72"/>
          <p:cNvSpPr>
            <a:spLocks noChangeArrowheads="1"/>
          </p:cNvSpPr>
          <p:nvPr/>
        </p:nvSpPr>
        <p:spPr bwMode="auto">
          <a:xfrm>
            <a:off x="4784725" y="2220231"/>
            <a:ext cx="57150" cy="603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Oval 73"/>
          <p:cNvSpPr>
            <a:spLocks noChangeArrowheads="1"/>
          </p:cNvSpPr>
          <p:nvPr/>
        </p:nvSpPr>
        <p:spPr bwMode="auto">
          <a:xfrm>
            <a:off x="4446588" y="3434668"/>
            <a:ext cx="46038" cy="476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TextBox 80"/>
          <p:cNvSpPr txBox="1"/>
          <p:nvPr/>
        </p:nvSpPr>
        <p:spPr>
          <a:xfrm>
            <a:off x="4237038" y="3810000"/>
            <a:ext cx="735364" cy="169277"/>
          </a:xfrm>
          <a:prstGeom prst="rect">
            <a:avLst/>
          </a:prstGeom>
          <a:noFill/>
        </p:spPr>
        <p:txBody>
          <a:bodyPr wrap="square" lIns="0" tIns="0" rIns="0" bIns="0" rtlCol="0" anchor="ctr">
            <a:spAutoFit/>
          </a:bodyPr>
          <a:lstStyle/>
          <a:p>
            <a:pPr algn="ctr"/>
            <a:r>
              <a:rPr lang="en-GB" sz="1100" dirty="0" smtClean="0">
                <a:latin typeface="Arial" panose="020B0604020202020204" pitchFamily="34" charset="0"/>
                <a:cs typeface="Arial" panose="020B0604020202020204" pitchFamily="34" charset="0"/>
              </a:rPr>
              <a:t>AC better</a:t>
            </a:r>
            <a:endParaRPr lang="en-GB" sz="1100" dirty="0">
              <a:latin typeface="Arial" panose="020B0604020202020204" pitchFamily="34" charset="0"/>
              <a:cs typeface="Arial" panose="020B0604020202020204" pitchFamily="34" charset="0"/>
            </a:endParaRPr>
          </a:p>
        </p:txBody>
      </p:sp>
      <p:sp>
        <p:nvSpPr>
          <p:cNvPr id="82" name="TextBox 81"/>
          <p:cNvSpPr txBox="1"/>
          <p:nvPr/>
        </p:nvSpPr>
        <p:spPr>
          <a:xfrm>
            <a:off x="5162853" y="3808034"/>
            <a:ext cx="861487" cy="169277"/>
          </a:xfrm>
          <a:prstGeom prst="rect">
            <a:avLst/>
          </a:prstGeom>
          <a:noFill/>
        </p:spPr>
        <p:txBody>
          <a:bodyPr wrap="square" lIns="0" tIns="0" rIns="0" bIns="0" rtlCol="0" anchor="ctr">
            <a:spAutoFit/>
          </a:bodyPr>
          <a:lstStyle/>
          <a:p>
            <a:pPr algn="ctr"/>
            <a:r>
              <a:rPr lang="en-GB" sz="1100" dirty="0" smtClean="0">
                <a:latin typeface="Arial" panose="020B0604020202020204" pitchFamily="34" charset="0"/>
                <a:cs typeface="Arial" panose="020B0604020202020204" pitchFamily="34" charset="0"/>
              </a:rPr>
              <a:t>No AC better</a:t>
            </a:r>
            <a:endParaRPr lang="en-GB" sz="1100" dirty="0">
              <a:latin typeface="Arial" panose="020B0604020202020204" pitchFamily="34" charset="0"/>
              <a:cs typeface="Arial" panose="020B0604020202020204" pitchFamily="34" charset="0"/>
            </a:endParaRPr>
          </a:p>
        </p:txBody>
      </p:sp>
      <p:sp>
        <p:nvSpPr>
          <p:cNvPr id="83" name="TextBox 82"/>
          <p:cNvSpPr txBox="1"/>
          <p:nvPr/>
        </p:nvSpPr>
        <p:spPr>
          <a:xfrm>
            <a:off x="1014808" y="2885929"/>
            <a:ext cx="2050996"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LVI or perineural invasion</a:t>
            </a:r>
            <a:endParaRPr lang="en-GB" sz="1100" dirty="0">
              <a:latin typeface="Arial" panose="020B0604020202020204" pitchFamily="34" charset="0"/>
              <a:cs typeface="Arial" panose="020B0604020202020204" pitchFamily="34" charset="0"/>
            </a:endParaRPr>
          </a:p>
        </p:txBody>
      </p:sp>
      <p:sp>
        <p:nvSpPr>
          <p:cNvPr id="84" name="TextBox 83"/>
          <p:cNvSpPr txBox="1"/>
          <p:nvPr/>
        </p:nvSpPr>
        <p:spPr>
          <a:xfrm>
            <a:off x="1097790" y="3131615"/>
            <a:ext cx="1968014"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Inadequate lymph nodes</a:t>
            </a:r>
            <a:endParaRPr lang="en-GB" sz="1100" dirty="0">
              <a:latin typeface="Arial" panose="020B0604020202020204" pitchFamily="34" charset="0"/>
              <a:cs typeface="Arial" panose="020B0604020202020204" pitchFamily="34" charset="0"/>
            </a:endParaRPr>
          </a:p>
        </p:txBody>
      </p:sp>
      <p:sp>
        <p:nvSpPr>
          <p:cNvPr id="85" name="Line 143"/>
          <p:cNvSpPr>
            <a:spLocks noChangeShapeType="1"/>
          </p:cNvSpPr>
          <p:nvPr/>
        </p:nvSpPr>
        <p:spPr bwMode="auto">
          <a:xfrm>
            <a:off x="5059657" y="1765208"/>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TextBox 85"/>
          <p:cNvSpPr txBox="1"/>
          <p:nvPr/>
        </p:nvSpPr>
        <p:spPr>
          <a:xfrm>
            <a:off x="2298782" y="1678704"/>
            <a:ext cx="767022"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All patients</a:t>
            </a:r>
            <a:endParaRPr lang="en-GB" sz="1100" dirty="0">
              <a:latin typeface="Arial" panose="020B0604020202020204" pitchFamily="34" charset="0"/>
              <a:cs typeface="Arial" panose="020B0604020202020204" pitchFamily="34" charset="0"/>
            </a:endParaRPr>
          </a:p>
        </p:txBody>
      </p:sp>
      <p:sp>
        <p:nvSpPr>
          <p:cNvPr id="87" name="TextBox 86"/>
          <p:cNvSpPr txBox="1"/>
          <p:nvPr/>
        </p:nvSpPr>
        <p:spPr>
          <a:xfrm>
            <a:off x="1957952" y="1932822"/>
            <a:ext cx="1107852"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High risk feature</a:t>
            </a:r>
            <a:endParaRPr lang="en-GB" sz="1100" dirty="0">
              <a:latin typeface="Arial" panose="020B0604020202020204" pitchFamily="34" charset="0"/>
              <a:cs typeface="Arial" panose="020B0604020202020204" pitchFamily="34" charset="0"/>
            </a:endParaRPr>
          </a:p>
        </p:txBody>
      </p:sp>
      <p:sp>
        <p:nvSpPr>
          <p:cNvPr id="88" name="TextBox 87"/>
          <p:cNvSpPr txBox="1"/>
          <p:nvPr/>
        </p:nvSpPr>
        <p:spPr>
          <a:xfrm>
            <a:off x="1882670" y="2414519"/>
            <a:ext cx="1183134"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2 high risk features</a:t>
            </a:r>
            <a:endParaRPr lang="en-GB" sz="1100" dirty="0">
              <a:latin typeface="Arial" panose="020B0604020202020204" pitchFamily="34" charset="0"/>
              <a:cs typeface="Arial" panose="020B0604020202020204" pitchFamily="34" charset="0"/>
            </a:endParaRPr>
          </a:p>
        </p:txBody>
      </p:sp>
      <p:sp>
        <p:nvSpPr>
          <p:cNvPr id="89" name="TextBox 88"/>
          <p:cNvSpPr txBox="1"/>
          <p:nvPr/>
        </p:nvSpPr>
        <p:spPr>
          <a:xfrm>
            <a:off x="1642014" y="3373841"/>
            <a:ext cx="1423790"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Elevated CEA</a:t>
            </a:r>
            <a:endParaRPr lang="en-GB" sz="1100" dirty="0">
              <a:latin typeface="Arial" panose="020B0604020202020204" pitchFamily="34" charset="0"/>
              <a:cs typeface="Arial" panose="020B0604020202020204" pitchFamily="34" charset="0"/>
            </a:endParaRPr>
          </a:p>
        </p:txBody>
      </p:sp>
      <p:sp>
        <p:nvSpPr>
          <p:cNvPr id="90" name="TextBox 89"/>
          <p:cNvSpPr txBox="1"/>
          <p:nvPr/>
        </p:nvSpPr>
        <p:spPr>
          <a:xfrm>
            <a:off x="1732111" y="2656745"/>
            <a:ext cx="1333693"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Poorly differentiated</a:t>
            </a:r>
            <a:endParaRPr lang="en-GB" sz="1100" dirty="0">
              <a:latin typeface="Arial" panose="020B0604020202020204" pitchFamily="34" charset="0"/>
              <a:cs typeface="Arial" panose="020B0604020202020204" pitchFamily="34" charset="0"/>
            </a:endParaRPr>
          </a:p>
        </p:txBody>
      </p:sp>
      <p:sp>
        <p:nvSpPr>
          <p:cNvPr id="91" name="TextBox 90"/>
          <p:cNvSpPr txBox="1"/>
          <p:nvPr/>
        </p:nvSpPr>
        <p:spPr>
          <a:xfrm>
            <a:off x="3950994" y="3658834"/>
            <a:ext cx="378411" cy="169277"/>
          </a:xfrm>
          <a:prstGeom prst="rect">
            <a:avLst/>
          </a:prstGeom>
          <a:noFill/>
        </p:spPr>
        <p:txBody>
          <a:bodyPr wrap="square" lIns="0" tIns="0" rIns="0" bIns="0" rtlCol="0" anchor="ctr">
            <a:spAutoFit/>
          </a:bodyPr>
          <a:lstStyle/>
          <a:p>
            <a:pPr algn="ctr"/>
            <a:r>
              <a:rPr lang="en-GB" sz="1100" dirty="0" smtClean="0">
                <a:latin typeface="Arial" panose="020B0604020202020204" pitchFamily="34" charset="0"/>
                <a:cs typeface="Arial" panose="020B0604020202020204" pitchFamily="34" charset="0"/>
              </a:rPr>
              <a:t>0.1</a:t>
            </a:r>
            <a:endParaRPr lang="en-GB" sz="1100" dirty="0">
              <a:latin typeface="Arial" panose="020B0604020202020204" pitchFamily="34" charset="0"/>
              <a:cs typeface="Arial" panose="020B0604020202020204" pitchFamily="34" charset="0"/>
            </a:endParaRPr>
          </a:p>
        </p:txBody>
      </p:sp>
      <p:sp>
        <p:nvSpPr>
          <p:cNvPr id="92" name="TextBox 91"/>
          <p:cNvSpPr txBox="1"/>
          <p:nvPr/>
        </p:nvSpPr>
        <p:spPr>
          <a:xfrm>
            <a:off x="4892686" y="3658833"/>
            <a:ext cx="378411" cy="169277"/>
          </a:xfrm>
          <a:prstGeom prst="rect">
            <a:avLst/>
          </a:prstGeom>
          <a:noFill/>
        </p:spPr>
        <p:txBody>
          <a:bodyPr wrap="square" lIns="0" tIns="0" rIns="0" bIns="0" rtlCol="0" anchor="ctr">
            <a:spAutoFit/>
          </a:bodyPr>
          <a:lstStyle/>
          <a:p>
            <a:pPr algn="ctr"/>
            <a:r>
              <a:rPr lang="en-GB" sz="1100" dirty="0" smtClean="0">
                <a:latin typeface="Arial" panose="020B0604020202020204" pitchFamily="34" charset="0"/>
                <a:cs typeface="Arial" panose="020B0604020202020204" pitchFamily="34" charset="0"/>
              </a:rPr>
              <a:t>1.0</a:t>
            </a:r>
            <a:endParaRPr lang="en-GB" sz="1100" dirty="0">
              <a:latin typeface="Arial" panose="020B0604020202020204" pitchFamily="34" charset="0"/>
              <a:cs typeface="Arial" panose="020B0604020202020204" pitchFamily="34" charset="0"/>
            </a:endParaRPr>
          </a:p>
        </p:txBody>
      </p:sp>
      <p:sp>
        <p:nvSpPr>
          <p:cNvPr id="93" name="TextBox 92"/>
          <p:cNvSpPr txBox="1"/>
          <p:nvPr/>
        </p:nvSpPr>
        <p:spPr>
          <a:xfrm>
            <a:off x="5797256" y="3658832"/>
            <a:ext cx="378411" cy="169277"/>
          </a:xfrm>
          <a:prstGeom prst="rect">
            <a:avLst/>
          </a:prstGeom>
          <a:noFill/>
        </p:spPr>
        <p:txBody>
          <a:bodyPr wrap="square" lIns="0" tIns="0" rIns="0" bIns="0" rtlCol="0" anchor="ctr">
            <a:spAutoFit/>
          </a:bodyPr>
          <a:lstStyle/>
          <a:p>
            <a:pPr algn="ctr"/>
            <a:r>
              <a:rPr lang="en-GB" sz="1100" dirty="0" smtClean="0">
                <a:latin typeface="Arial" panose="020B0604020202020204" pitchFamily="34" charset="0"/>
                <a:cs typeface="Arial" panose="020B0604020202020204" pitchFamily="34" charset="0"/>
              </a:rPr>
              <a:t>10</a:t>
            </a:r>
            <a:endParaRPr lang="en-GB" sz="1100" dirty="0">
              <a:latin typeface="Arial" panose="020B0604020202020204" pitchFamily="34" charset="0"/>
              <a:cs typeface="Arial" panose="020B0604020202020204" pitchFamily="34" charset="0"/>
            </a:endParaRPr>
          </a:p>
        </p:txBody>
      </p:sp>
      <p:sp>
        <p:nvSpPr>
          <p:cNvPr id="94" name="TextBox 93"/>
          <p:cNvSpPr txBox="1"/>
          <p:nvPr/>
        </p:nvSpPr>
        <p:spPr>
          <a:xfrm>
            <a:off x="1642014" y="2170744"/>
            <a:ext cx="1423790" cy="169277"/>
          </a:xfrm>
          <a:prstGeom prst="rect">
            <a:avLst/>
          </a:prstGeom>
          <a:noFill/>
        </p:spPr>
        <p:txBody>
          <a:bodyPr wrap="square" lIns="0" tIns="0" rIns="0" bIns="0" rtlCol="0" anchor="ctr">
            <a:spAutoFit/>
          </a:bodyPr>
          <a:lstStyle/>
          <a:p>
            <a:pPr algn="r"/>
            <a:r>
              <a:rPr lang="en-GB" sz="1100" dirty="0" smtClean="0">
                <a:latin typeface="Arial" panose="020B0604020202020204" pitchFamily="34" charset="0"/>
                <a:cs typeface="Arial" panose="020B0604020202020204" pitchFamily="34" charset="0"/>
              </a:rPr>
              <a:t>No high risk feature</a:t>
            </a:r>
            <a:endParaRPr lang="en-GB" sz="1100" dirty="0">
              <a:latin typeface="Arial" panose="020B0604020202020204" pitchFamily="34" charset="0"/>
              <a:cs typeface="Arial" panose="020B0604020202020204" pitchFamily="34" charset="0"/>
            </a:endParaRPr>
          </a:p>
        </p:txBody>
      </p:sp>
      <p:graphicFrame>
        <p:nvGraphicFramePr>
          <p:cNvPr id="95" name="Table 94"/>
          <p:cNvGraphicFramePr>
            <a:graphicFrameLocks noGrp="1"/>
          </p:cNvGraphicFramePr>
          <p:nvPr>
            <p:extLst>
              <p:ext uri="{D42A27DB-BD31-4B8C-83A1-F6EECF244321}">
                <p14:modId xmlns:p14="http://schemas.microsoft.com/office/powerpoint/2010/main" xmlns="" val="4289725590"/>
              </p:ext>
            </p:extLst>
          </p:nvPr>
        </p:nvGraphicFramePr>
        <p:xfrm>
          <a:off x="5484934" y="1483891"/>
          <a:ext cx="1755532" cy="2075747"/>
        </p:xfrm>
        <a:graphic>
          <a:graphicData uri="http://schemas.openxmlformats.org/drawingml/2006/table">
            <a:tbl>
              <a:tblPr firstRow="1" bandRow="1">
                <a:tableStyleId>{69012ECD-51FC-41F1-AA8D-1B2483CD663E}</a:tableStyleId>
              </a:tblPr>
              <a:tblGrid>
                <a:gridCol w="315935"/>
                <a:gridCol w="971089"/>
                <a:gridCol w="468508"/>
              </a:tblGrid>
              <a:tr h="200235">
                <a:tc>
                  <a:txBody>
                    <a:bodyPr/>
                    <a:lstStyle/>
                    <a:p>
                      <a:pPr algn="ctr"/>
                      <a:r>
                        <a:rPr lang="en-GB" sz="900" b="1" dirty="0" smtClean="0">
                          <a:solidFill>
                            <a:schemeClr val="tx1"/>
                          </a:solidFill>
                        </a:rPr>
                        <a:t>No.</a:t>
                      </a:r>
                      <a:endParaRPr lang="en-GB" sz="9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900" b="1" dirty="0" smtClean="0">
                          <a:solidFill>
                            <a:schemeClr val="tx1"/>
                          </a:solidFill>
                        </a:rPr>
                        <a:t>OS, HR (95%CI)</a:t>
                      </a:r>
                      <a:endParaRPr lang="en-GB" sz="9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900" b="1" dirty="0" smtClean="0">
                          <a:solidFill>
                            <a:schemeClr val="tx1"/>
                          </a:solidFill>
                        </a:rPr>
                        <a:t>p-value</a:t>
                      </a:r>
                      <a:endParaRPr lang="en-GB" sz="9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34439">
                <a:tc>
                  <a:txBody>
                    <a:bodyPr/>
                    <a:lstStyle/>
                    <a:p>
                      <a:pPr algn="ctr"/>
                      <a:r>
                        <a:rPr lang="en-GB" sz="900" dirty="0" smtClean="0">
                          <a:solidFill>
                            <a:schemeClr val="tx1"/>
                          </a:solidFill>
                        </a:rPr>
                        <a:t>270</a:t>
                      </a:r>
                      <a:endParaRPr lang="en-GB" sz="9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0.62</a:t>
                      </a:r>
                      <a:r>
                        <a:rPr lang="en-GB" sz="900" baseline="0" dirty="0" smtClean="0">
                          <a:solidFill>
                            <a:schemeClr val="tx1"/>
                          </a:solidFill>
                        </a:rPr>
                        <a:t> (0.37, 1.03)</a:t>
                      </a:r>
                      <a:endParaRPr lang="en-GB" sz="9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0.064</a:t>
                      </a:r>
                      <a:endParaRPr lang="en-GB" sz="9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dirty="0" smtClean="0">
                          <a:solidFill>
                            <a:schemeClr val="tx1"/>
                          </a:solidFill>
                        </a:rPr>
                        <a:t>188</a:t>
                      </a:r>
                      <a:endParaRPr lang="en-GB" sz="9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0.63 (0.36,</a:t>
                      </a:r>
                      <a:r>
                        <a:rPr lang="en-GB" sz="900" baseline="0" dirty="0" smtClean="0">
                          <a:solidFill>
                            <a:schemeClr val="tx1"/>
                          </a:solidFill>
                        </a:rPr>
                        <a:t> </a:t>
                      </a:r>
                      <a:r>
                        <a:rPr lang="en-GB" sz="900" dirty="0" smtClean="0">
                          <a:solidFill>
                            <a:schemeClr val="tx1"/>
                          </a:solidFill>
                        </a:rPr>
                        <a:t>1.10)</a:t>
                      </a:r>
                      <a:endParaRPr lang="en-GB" sz="9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0.10</a:t>
                      </a:r>
                      <a:endParaRPr lang="en-GB" sz="9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dirty="0" smtClean="0">
                          <a:solidFill>
                            <a:schemeClr val="tx1"/>
                          </a:solidFill>
                        </a:rPr>
                        <a:t>82</a:t>
                      </a:r>
                      <a:endParaRPr lang="en-GB" sz="9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0.54 (0.16,</a:t>
                      </a:r>
                      <a:r>
                        <a:rPr lang="en-GB" sz="900" baseline="0" dirty="0" smtClean="0">
                          <a:solidFill>
                            <a:schemeClr val="tx1"/>
                          </a:solidFill>
                        </a:rPr>
                        <a:t> </a:t>
                      </a:r>
                      <a:r>
                        <a:rPr lang="en-GB" sz="900" dirty="0" smtClean="0">
                          <a:solidFill>
                            <a:schemeClr val="tx1"/>
                          </a:solidFill>
                        </a:rPr>
                        <a:t>1.84)</a:t>
                      </a:r>
                      <a:endParaRPr lang="en-GB" sz="9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0.32</a:t>
                      </a:r>
                      <a:endParaRPr lang="en-GB" sz="9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b="1" dirty="0" smtClean="0">
                          <a:solidFill>
                            <a:schemeClr val="tx1"/>
                          </a:solidFill>
                        </a:rPr>
                        <a:t>49</a:t>
                      </a:r>
                      <a:endParaRPr lang="en-GB" sz="9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0.22 (0.069, 0.70)</a:t>
                      </a:r>
                      <a:endParaRPr lang="en-GB" sz="9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0.011</a:t>
                      </a:r>
                      <a:endParaRPr lang="en-GB" sz="9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dirty="0" smtClean="0">
                          <a:solidFill>
                            <a:schemeClr val="tx1"/>
                          </a:solidFill>
                        </a:rPr>
                        <a:t>34</a:t>
                      </a:r>
                      <a:endParaRPr lang="en-GB" sz="9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0.49 (0.13,</a:t>
                      </a:r>
                      <a:r>
                        <a:rPr lang="en-GB" sz="900" baseline="0" dirty="0" smtClean="0">
                          <a:solidFill>
                            <a:schemeClr val="tx1"/>
                          </a:solidFill>
                        </a:rPr>
                        <a:t> </a:t>
                      </a:r>
                      <a:r>
                        <a:rPr lang="en-GB" sz="900" dirty="0" smtClean="0">
                          <a:solidFill>
                            <a:schemeClr val="tx1"/>
                          </a:solidFill>
                        </a:rPr>
                        <a:t>1.92)</a:t>
                      </a:r>
                      <a:endParaRPr lang="en-GB" sz="9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0.31</a:t>
                      </a:r>
                      <a:endParaRPr lang="en-GB" sz="9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b="1" dirty="0" smtClean="0">
                          <a:solidFill>
                            <a:schemeClr val="tx1"/>
                          </a:solidFill>
                        </a:rPr>
                        <a:t>51</a:t>
                      </a:r>
                      <a:endParaRPr lang="en-GB" sz="9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0.34 (0.14,</a:t>
                      </a:r>
                      <a:r>
                        <a:rPr lang="en-GB" sz="900" b="1" baseline="0" dirty="0" smtClean="0">
                          <a:solidFill>
                            <a:schemeClr val="tx1"/>
                          </a:solidFill>
                        </a:rPr>
                        <a:t> </a:t>
                      </a:r>
                      <a:r>
                        <a:rPr lang="en-GB" sz="900" b="1" dirty="0" smtClean="0">
                          <a:solidFill>
                            <a:schemeClr val="tx1"/>
                          </a:solidFill>
                        </a:rPr>
                        <a:t>0.88)</a:t>
                      </a:r>
                      <a:endParaRPr lang="en-GB" sz="9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0.026</a:t>
                      </a:r>
                      <a:endParaRPr lang="en-GB" sz="9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dirty="0" smtClean="0">
                          <a:solidFill>
                            <a:schemeClr val="tx1"/>
                          </a:solidFill>
                        </a:rPr>
                        <a:t>154</a:t>
                      </a:r>
                      <a:endParaRPr lang="en-GB" sz="900"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0.60 (0.32,</a:t>
                      </a:r>
                      <a:r>
                        <a:rPr lang="en-GB" sz="900" baseline="0" dirty="0" smtClean="0">
                          <a:solidFill>
                            <a:schemeClr val="tx1"/>
                          </a:solidFill>
                        </a:rPr>
                        <a:t> </a:t>
                      </a:r>
                      <a:r>
                        <a:rPr lang="en-GB" sz="900" dirty="0" smtClean="0">
                          <a:solidFill>
                            <a:schemeClr val="tx1"/>
                          </a:solidFill>
                        </a:rPr>
                        <a:t>1.11)</a:t>
                      </a:r>
                      <a:endParaRPr lang="en-GB" sz="900"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dirty="0" smtClean="0">
                          <a:solidFill>
                            <a:schemeClr val="tx1"/>
                          </a:solidFill>
                        </a:rPr>
                        <a:t>0.10</a:t>
                      </a:r>
                      <a:endParaRPr lang="en-GB" sz="900"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34439">
                <a:tc>
                  <a:txBody>
                    <a:bodyPr/>
                    <a:lstStyle/>
                    <a:p>
                      <a:pPr algn="ctr"/>
                      <a:r>
                        <a:rPr lang="en-GB" sz="900" b="1" dirty="0" smtClean="0">
                          <a:solidFill>
                            <a:schemeClr val="tx1"/>
                          </a:solidFill>
                        </a:rPr>
                        <a:t>76</a:t>
                      </a:r>
                      <a:endParaRPr lang="en-GB" sz="900" b="1" dirty="0">
                        <a:solidFill>
                          <a:schemeClr val="tx1"/>
                        </a:solidFill>
                      </a:endParaRP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0.23 (0.063, 0.83)</a:t>
                      </a:r>
                      <a:endParaRPr lang="en-GB" sz="900" b="1" dirty="0">
                        <a:solidFill>
                          <a:schemeClr val="tx1"/>
                        </a:solidFill>
                      </a:endParaRP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900" b="1" dirty="0" smtClean="0">
                          <a:solidFill>
                            <a:schemeClr val="tx1"/>
                          </a:solidFill>
                        </a:rPr>
                        <a:t>0.025</a:t>
                      </a:r>
                      <a:endParaRPr lang="en-GB" sz="900" b="1" dirty="0">
                        <a:solidFill>
                          <a:schemeClr val="tx1"/>
                        </a:solidFill>
                      </a:endParaRP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6" name="Rectangle 95"/>
          <p:cNvSpPr/>
          <p:nvPr/>
        </p:nvSpPr>
        <p:spPr>
          <a:xfrm>
            <a:off x="1447800" y="2385965"/>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1447800" y="2854422"/>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1447800" y="3331083"/>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34966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2004</a:t>
            </a:r>
            <a:r>
              <a:rPr lang="en-GB" sz="1800" dirty="0"/>
              <a:t>: Factors, that may influence outcomes for stage </a:t>
            </a:r>
            <a:r>
              <a:rPr lang="en-GB" sz="1800" dirty="0" smtClean="0"/>
              <a:t>II–III </a:t>
            </a:r>
            <a:r>
              <a:rPr lang="en-GB" sz="1800" dirty="0"/>
              <a:t>resectable rectal cancer patients treated with preoperative conventional </a:t>
            </a:r>
            <a:r>
              <a:rPr lang="en-GB" sz="1800" dirty="0" err="1"/>
              <a:t>chemoradiotherapy</a:t>
            </a:r>
            <a:r>
              <a:rPr lang="en-GB" sz="1800" dirty="0"/>
              <a:t> or short-term radiotherapy followed by delayed surgery. Data from the randomized single institution trial – </a:t>
            </a:r>
            <a:r>
              <a:rPr lang="en-GB" sz="1800" dirty="0" err="1"/>
              <a:t>Kairevice</a:t>
            </a:r>
            <a:r>
              <a:rPr lang="en-GB" sz="1800" dirty="0"/>
              <a:t> </a:t>
            </a:r>
            <a:r>
              <a:rPr lang="en-GB" sz="1800" dirty="0" smtClean="0"/>
              <a:t>E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the efficacy of preoperative conventional CRT vs. short-term RT with delayed surgery in both arms, in </a:t>
            </a:r>
            <a:r>
              <a:rPr lang="en-GB" dirty="0"/>
              <a:t>patients with stage </a:t>
            </a:r>
            <a:r>
              <a:rPr lang="en-GB" dirty="0" smtClean="0"/>
              <a:t>II–III </a:t>
            </a:r>
            <a:r>
              <a:rPr lang="en-GB" dirty="0"/>
              <a:t>resectable rectal cancer </a:t>
            </a:r>
          </a:p>
        </p:txBody>
      </p:sp>
      <p:sp>
        <p:nvSpPr>
          <p:cNvPr id="13" name="Text Placeholder 12"/>
          <p:cNvSpPr>
            <a:spLocks noGrp="1"/>
          </p:cNvSpPr>
          <p:nvPr>
            <p:ph type="body" sz="quarter" idx="10"/>
          </p:nvPr>
        </p:nvSpPr>
        <p:spPr>
          <a:xfrm>
            <a:off x="365125" y="6096000"/>
            <a:ext cx="4353179" cy="487363"/>
          </a:xfrm>
        </p:spPr>
        <p:txBody>
          <a:bodyPr/>
          <a:lstStyle/>
          <a:p>
            <a:r>
              <a:rPr lang="en-GB" dirty="0" smtClean="0"/>
              <a:t>*5-FU 400 mg/m</a:t>
            </a:r>
            <a:r>
              <a:rPr lang="en-GB" baseline="30000" dirty="0" smtClean="0"/>
              <a:t>2</a:t>
            </a:r>
            <a:r>
              <a:rPr lang="en-GB" dirty="0" smtClean="0"/>
              <a:t>/day d1–4, week 1, 5, leucovorin </a:t>
            </a:r>
            <a:r>
              <a:rPr lang="en-GB" dirty="0"/>
              <a:t>20 </a:t>
            </a:r>
            <a:r>
              <a:rPr lang="en-GB" dirty="0" smtClean="0"/>
              <a:t>mg/m</a:t>
            </a:r>
            <a:r>
              <a:rPr lang="en-GB" baseline="30000" dirty="0" smtClean="0"/>
              <a:t>2</a:t>
            </a:r>
            <a:r>
              <a:rPr lang="en-GB" dirty="0" smtClean="0"/>
              <a:t>/day </a:t>
            </a:r>
            <a:br>
              <a:rPr lang="en-GB" dirty="0" smtClean="0"/>
            </a:br>
            <a:r>
              <a:rPr lang="en-GB" dirty="0" smtClean="0"/>
              <a:t>d1–4, week 1, 5 (IV infusion), then 5-FU 425 mg/m</a:t>
            </a:r>
            <a:r>
              <a:rPr lang="en-GB" baseline="30000" dirty="0" smtClean="0"/>
              <a:t>2</a:t>
            </a:r>
            <a:r>
              <a:rPr lang="en-GB" dirty="0" smtClean="0"/>
              <a:t>/day d1–5, leucovorin </a:t>
            </a:r>
            <a:r>
              <a:rPr lang="en-GB" dirty="0"/>
              <a:t>20 </a:t>
            </a:r>
            <a:r>
              <a:rPr lang="en-GB" dirty="0" smtClean="0"/>
              <a:t>mg/m</a:t>
            </a:r>
            <a:r>
              <a:rPr lang="en-GB" baseline="30000" dirty="0" smtClean="0"/>
              <a:t>2</a:t>
            </a:r>
            <a:r>
              <a:rPr lang="en-GB" dirty="0" smtClean="0"/>
              <a:t>/day d1–5, 4 IV cycles</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Kairevice</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2004</a:t>
            </a:r>
            <a:endParaRPr lang="en-GB" dirty="0"/>
          </a:p>
        </p:txBody>
      </p:sp>
      <p:sp>
        <p:nvSpPr>
          <p:cNvPr id="6" name="Oval 14"/>
          <p:cNvSpPr>
            <a:spLocks noChangeArrowheads="1"/>
          </p:cNvSpPr>
          <p:nvPr/>
        </p:nvSpPr>
        <p:spPr bwMode="auto">
          <a:xfrm>
            <a:off x="3941537" y="33329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a:endCxn id="15" idx="1"/>
          </p:cNvCxnSpPr>
          <p:nvPr/>
        </p:nvCxnSpPr>
        <p:spPr bwMode="auto">
          <a:xfrm rot="5400000" flipH="1" flipV="1">
            <a:off x="4217370" y="268503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0475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62507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5" idx="3"/>
          </p:cNvCxnSpPr>
          <p:nvPr/>
        </p:nvCxnSpPr>
        <p:spPr bwMode="auto">
          <a:xfrm>
            <a:off x="7391400" y="2669073"/>
            <a:ext cx="7250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58704"/>
            <a:ext cx="25260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700" dirty="0" smtClean="0">
                <a:solidFill>
                  <a:srgbClr val="FFFFFF"/>
                </a:solidFill>
                <a:ea typeface="SimSun" pitchFamily="2" charset="-122"/>
              </a:rPr>
              <a:t>Short-term RT </a:t>
            </a:r>
            <a:br>
              <a:rPr lang="en-GB" altLang="zh-CN" sz="1700" dirty="0" smtClean="0">
                <a:solidFill>
                  <a:srgbClr val="FFFFFF"/>
                </a:solidFill>
                <a:ea typeface="SimSun" pitchFamily="2" charset="-122"/>
              </a:rPr>
            </a:br>
            <a:r>
              <a:rPr lang="en-GB" altLang="zh-CN" sz="1700" dirty="0" smtClean="0">
                <a:solidFill>
                  <a:srgbClr val="FFFFFF"/>
                </a:solidFill>
                <a:ea typeface="SimSun" pitchFamily="2" charset="-122"/>
              </a:rPr>
              <a:t>25 </a:t>
            </a:r>
            <a:r>
              <a:rPr lang="en-GB" altLang="zh-CN" sz="1700" dirty="0" err="1" smtClean="0">
                <a:solidFill>
                  <a:srgbClr val="FFFFFF"/>
                </a:solidFill>
                <a:ea typeface="SimSun" pitchFamily="2" charset="-122"/>
              </a:rPr>
              <a:t>Gy</a:t>
            </a:r>
            <a:r>
              <a:rPr lang="en-GB" altLang="zh-CN" sz="1700" dirty="0" smtClean="0">
                <a:solidFill>
                  <a:srgbClr val="FFFFFF"/>
                </a:solidFill>
                <a:ea typeface="SimSun" pitchFamily="2" charset="-122"/>
              </a:rPr>
              <a:t>, 5 x 5 </a:t>
            </a:r>
            <a:r>
              <a:rPr lang="en-GB" altLang="zh-CN" sz="1700" dirty="0" err="1" smtClean="0">
                <a:solidFill>
                  <a:srgbClr val="FFFFFF"/>
                </a:solidFill>
                <a:ea typeface="SimSun" pitchFamily="2" charset="-122"/>
              </a:rPr>
              <a:t>Gy</a:t>
            </a:r>
            <a:endParaRPr lang="en-GB" altLang="zh-CN" sz="1700" dirty="0" smtClean="0">
              <a:solidFill>
                <a:srgbClr val="FFFFFF"/>
              </a:solidFill>
              <a:ea typeface="SimSun" pitchFamily="2" charset="-122"/>
            </a:endParaRPr>
          </a:p>
          <a:p>
            <a:pPr algn="ctr" defTabSz="892175" eaLnBrk="0" hangingPunct="0"/>
            <a:r>
              <a:rPr lang="en-GB" altLang="zh-CN" sz="1700" dirty="0" smtClean="0">
                <a:solidFill>
                  <a:srgbClr val="FFFFFF"/>
                </a:solidFill>
                <a:ea typeface="SimSun" pitchFamily="2" charset="-122"/>
              </a:rPr>
              <a:t>(n=68)</a:t>
            </a:r>
            <a:endParaRPr lang="en-GB" altLang="zh-CN" sz="1700" dirty="0">
              <a:solidFill>
                <a:srgbClr val="FFFFFF"/>
              </a:solidFill>
              <a:ea typeface="SimSun" pitchFamily="2" charset="-122"/>
            </a:endParaRPr>
          </a:p>
        </p:txBody>
      </p:sp>
      <p:sp>
        <p:nvSpPr>
          <p:cNvPr id="16" name="AutoShape 9"/>
          <p:cNvSpPr>
            <a:spLocks noChangeArrowheads="1"/>
          </p:cNvSpPr>
          <p:nvPr/>
        </p:nvSpPr>
        <p:spPr bwMode="auto">
          <a:xfrm>
            <a:off x="365124" y="2307608"/>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Stage </a:t>
            </a:r>
            <a:r>
              <a:rPr lang="en-US" altLang="zh-CN" dirty="0">
                <a:solidFill>
                  <a:srgbClr val="FFFFFF"/>
                </a:solidFill>
                <a:ea typeface="SimSun" pitchFamily="2" charset="-122"/>
              </a:rPr>
              <a:t>II–III resectable rectal cancer </a:t>
            </a:r>
            <a:r>
              <a:rPr lang="en-US" altLang="zh-CN" dirty="0" smtClean="0">
                <a:solidFill>
                  <a:srgbClr val="FFFFFF"/>
                </a:solidFill>
                <a:ea typeface="SimSun" pitchFamily="2" charset="-122"/>
              </a:rPr>
              <a:t>&lt;15 cm from anal verge</a:t>
            </a:r>
            <a:endParaRPr lang="en-US"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No other cancer in 5 years</a:t>
            </a:r>
            <a:r>
              <a:rPr lang="en-GB" altLang="zh-CN" dirty="0" smtClean="0">
                <a:solidFill>
                  <a:srgbClr val="FFFFFF"/>
                </a:solidFill>
                <a:ea typeface="SimSun" pitchFamily="2" charset="-122"/>
              </a:rPr>
              <a:t> </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Normal CV, pulmonary, hepatic and renal function</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(n=140)</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365124" y="5151128"/>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DFS</a:t>
            </a:r>
          </a:p>
          <a:p>
            <a:pPr>
              <a:buClr>
                <a:srgbClr val="043882"/>
              </a:buClr>
            </a:pPr>
            <a:endParaRPr lang="en-GB" kern="0" dirty="0" smtClean="0"/>
          </a:p>
        </p:txBody>
      </p:sp>
      <p:sp>
        <p:nvSpPr>
          <p:cNvPr id="18" name="Content Placeholder 26"/>
          <p:cNvSpPr txBox="1">
            <a:spLocks/>
          </p:cNvSpPr>
          <p:nvPr/>
        </p:nvSpPr>
        <p:spPr>
          <a:xfrm>
            <a:off x="4648200" y="5151128"/>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a:t>
            </a:r>
          </a:p>
          <a:p>
            <a:pPr>
              <a:buClr>
                <a:srgbClr val="043882"/>
              </a:buClr>
            </a:pPr>
            <a:r>
              <a:rPr lang="en-GB" kern="0" dirty="0"/>
              <a:t>F</a:t>
            </a:r>
            <a:r>
              <a:rPr lang="en-GB" kern="0" dirty="0" smtClean="0"/>
              <a:t>actors that may influence DFS/OS</a:t>
            </a:r>
          </a:p>
        </p:txBody>
      </p:sp>
      <p:cxnSp>
        <p:nvCxnSpPr>
          <p:cNvPr id="19" name="AutoShape 16"/>
          <p:cNvCxnSpPr>
            <a:cxnSpLocks noChangeShapeType="1"/>
            <a:endCxn id="22" idx="1"/>
          </p:cNvCxnSpPr>
          <p:nvPr/>
        </p:nvCxnSpPr>
        <p:spPr bwMode="auto">
          <a:xfrm rot="16200000" flipH="1">
            <a:off x="4215319" y="3935193"/>
            <a:ext cx="668006" cy="6319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32086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a:stCxn id="22" idx="3"/>
          </p:cNvCxnSpPr>
          <p:nvPr/>
        </p:nvCxnSpPr>
        <p:spPr bwMode="auto">
          <a:xfrm>
            <a:off x="7391400" y="4585184"/>
            <a:ext cx="72503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74816"/>
            <a:ext cx="25260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700" dirty="0" smtClean="0">
                <a:solidFill>
                  <a:srgbClr val="4D4D4D"/>
                </a:solidFill>
                <a:ea typeface="SimSun" pitchFamily="2" charset="-122"/>
              </a:rPr>
              <a:t>RT 50 </a:t>
            </a:r>
            <a:r>
              <a:rPr lang="en-GB" altLang="zh-CN" sz="1700" dirty="0" err="1" smtClean="0">
                <a:solidFill>
                  <a:srgbClr val="4D4D4D"/>
                </a:solidFill>
                <a:ea typeface="SimSun" pitchFamily="2" charset="-122"/>
              </a:rPr>
              <a:t>Gy</a:t>
            </a:r>
            <a:r>
              <a:rPr lang="en-GB" altLang="zh-CN" sz="1700" dirty="0" smtClean="0">
                <a:solidFill>
                  <a:srgbClr val="4D4D4D"/>
                </a:solidFill>
                <a:ea typeface="SimSun" pitchFamily="2" charset="-122"/>
              </a:rPr>
              <a:t>, 25 x 2 </a:t>
            </a:r>
            <a:r>
              <a:rPr lang="en-GB" altLang="zh-CN" sz="1700" dirty="0" err="1" smtClean="0">
                <a:solidFill>
                  <a:srgbClr val="4D4D4D"/>
                </a:solidFill>
                <a:ea typeface="SimSun" pitchFamily="2" charset="-122"/>
              </a:rPr>
              <a:t>Gy</a:t>
            </a:r>
            <a:endParaRPr lang="en-GB" altLang="zh-CN" sz="1700" dirty="0" smtClean="0">
              <a:solidFill>
                <a:srgbClr val="4D4D4D"/>
              </a:solidFill>
              <a:ea typeface="SimSun" pitchFamily="2" charset="-122"/>
            </a:endParaRPr>
          </a:p>
          <a:p>
            <a:pPr algn="ctr" defTabSz="892175" eaLnBrk="0" hangingPunct="0"/>
            <a:r>
              <a:rPr lang="en-GB" altLang="zh-CN" sz="1700" dirty="0" smtClean="0">
                <a:solidFill>
                  <a:srgbClr val="4D4D4D"/>
                </a:solidFill>
                <a:ea typeface="SimSun" pitchFamily="2" charset="-122"/>
              </a:rPr>
              <a:t>CT (5-FU, </a:t>
            </a:r>
            <a:r>
              <a:rPr lang="en-GB" altLang="zh-CN" sz="1700" dirty="0" err="1" smtClean="0">
                <a:solidFill>
                  <a:srgbClr val="4D4D4D"/>
                </a:solidFill>
                <a:ea typeface="SimSun" pitchFamily="2" charset="-122"/>
              </a:rPr>
              <a:t>leu</a:t>
            </a:r>
            <a:r>
              <a:rPr lang="en-GB" sz="1700" dirty="0" err="1" smtClean="0">
                <a:solidFill>
                  <a:srgbClr val="4D4D4D"/>
                </a:solidFill>
              </a:rPr>
              <a:t>covorin</a:t>
            </a:r>
            <a:r>
              <a:rPr lang="en-GB" sz="1700" dirty="0" smtClean="0">
                <a:solidFill>
                  <a:srgbClr val="4D4D4D"/>
                </a:solidFill>
              </a:rPr>
              <a:t>)*</a:t>
            </a:r>
            <a:endParaRPr lang="en-GB" altLang="zh-CN" sz="1700" dirty="0" smtClean="0">
              <a:solidFill>
                <a:srgbClr val="4D4D4D"/>
              </a:solidFill>
              <a:ea typeface="SimSun" pitchFamily="2" charset="-122"/>
            </a:endParaRPr>
          </a:p>
          <a:p>
            <a:pPr algn="ctr" defTabSz="892175" eaLnBrk="0" hangingPunct="0"/>
            <a:r>
              <a:rPr lang="en-GB" altLang="zh-CN" sz="1700" dirty="0" smtClean="0">
                <a:solidFill>
                  <a:srgbClr val="4D4D4D"/>
                </a:solidFill>
                <a:ea typeface="SimSun" pitchFamily="2" charset="-122"/>
              </a:rPr>
              <a:t>(n=72)</a:t>
            </a:r>
            <a:endParaRPr lang="en-GB" altLang="zh-CN" sz="1700" dirty="0">
              <a:solidFill>
                <a:srgbClr val="4D4D4D"/>
              </a:solidFill>
              <a:ea typeface="SimSun" pitchFamily="2" charset="-122"/>
            </a:endParaRPr>
          </a:p>
        </p:txBody>
      </p:sp>
      <p:sp>
        <p:nvSpPr>
          <p:cNvPr id="3" name="Rectangle 2"/>
          <p:cNvSpPr/>
          <p:nvPr/>
        </p:nvSpPr>
        <p:spPr>
          <a:xfrm>
            <a:off x="7543800" y="2258704"/>
            <a:ext cx="325361" cy="2736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700" dirty="0" smtClean="0">
                <a:solidFill>
                  <a:srgbClr val="FFFFFF"/>
                </a:solidFill>
              </a:rPr>
              <a:t>TME surgery in 6</a:t>
            </a:r>
            <a:r>
              <a:rPr lang="en-GB" sz="1600" dirty="0">
                <a:solidFill>
                  <a:srgbClr val="FFFFFF"/>
                </a:solidFill>
              </a:rPr>
              <a:t>–</a:t>
            </a:r>
            <a:r>
              <a:rPr lang="en-GB" sz="1700" dirty="0" smtClean="0">
                <a:solidFill>
                  <a:srgbClr val="FFFFFF"/>
                </a:solidFill>
              </a:rPr>
              <a:t>8 weeks</a:t>
            </a:r>
            <a:endParaRPr lang="en-GB" sz="1700" dirty="0">
              <a:solidFill>
                <a:srgbClr val="FFFFFF"/>
              </a:solidFill>
            </a:endParaRPr>
          </a:p>
        </p:txBody>
      </p:sp>
    </p:spTree>
    <p:extLst>
      <p:ext uri="{BB962C8B-B14F-4D97-AF65-F5344CB8AC3E}">
        <p14:creationId xmlns:p14="http://schemas.microsoft.com/office/powerpoint/2010/main" xmlns="" val="1915033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2004</a:t>
            </a:r>
            <a:r>
              <a:rPr lang="en-GB" sz="1800" dirty="0"/>
              <a:t>: Factors, that may influence outcomes for stage </a:t>
            </a:r>
            <a:r>
              <a:rPr lang="en-GB" sz="1800" dirty="0" smtClean="0"/>
              <a:t>II–III </a:t>
            </a:r>
            <a:r>
              <a:rPr lang="en-GB" sz="1800" dirty="0"/>
              <a:t>resectable rectal cancer patients treated with preoperative conventional </a:t>
            </a:r>
            <a:r>
              <a:rPr lang="en-GB" sz="1800" dirty="0" err="1"/>
              <a:t>chemoradiotherapy</a:t>
            </a:r>
            <a:r>
              <a:rPr lang="en-GB" sz="1800" dirty="0"/>
              <a:t> or short-term radiotherapy followed by delayed surgery. Data from the randomized single institution trial – </a:t>
            </a:r>
            <a:r>
              <a:rPr lang="en-GB" sz="1800" dirty="0" err="1"/>
              <a:t>Kairevice</a:t>
            </a:r>
            <a:r>
              <a:rPr lang="en-GB" sz="1800" dirty="0"/>
              <a:t> </a:t>
            </a:r>
            <a:r>
              <a:rPr lang="en-GB" sz="1800" dirty="0" smtClean="0"/>
              <a:t>E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Kairevice</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2004</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1240661972"/>
              </p:ext>
            </p:extLst>
          </p:nvPr>
        </p:nvGraphicFramePr>
        <p:xfrm>
          <a:off x="682955" y="4645928"/>
          <a:ext cx="7927644" cy="1691640"/>
        </p:xfrm>
        <a:graphic>
          <a:graphicData uri="http://schemas.openxmlformats.org/drawingml/2006/table">
            <a:tbl>
              <a:tblPr firstRow="1" bandRow="1">
                <a:tableStyleId>{69012ECD-51FC-41F1-AA8D-1B2483CD663E}</a:tableStyleId>
              </a:tblPr>
              <a:tblGrid>
                <a:gridCol w="2669845"/>
                <a:gridCol w="2095500"/>
                <a:gridCol w="2095500"/>
                <a:gridCol w="1066799"/>
              </a:tblGrid>
              <a:tr h="180340">
                <a:tc>
                  <a:txBody>
                    <a:bodyPr/>
                    <a:lstStyle/>
                    <a:p>
                      <a:pPr>
                        <a:lnSpc>
                          <a:spcPts val="1500"/>
                        </a:lnSpc>
                      </a:pP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RT (n=69)</a:t>
                      </a:r>
                      <a:endParaRPr lang="en-GB" sz="1400" dirty="0">
                        <a:solidFill>
                          <a:schemeClr val="tx2"/>
                        </a:solidFill>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solidFill>
                            <a:schemeClr val="tx2"/>
                          </a:solidFill>
                        </a:rPr>
                        <a:t>CRT (n=72)</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solidFill>
                            <a:schemeClr val="tx2"/>
                          </a:solidFill>
                        </a:rPr>
                        <a:t>p-value</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180340">
                <a:tc>
                  <a:txBody>
                    <a:bodyPr/>
                    <a:lstStyle/>
                    <a:p>
                      <a:pPr>
                        <a:lnSpc>
                          <a:spcPts val="1500"/>
                        </a:lnSpc>
                      </a:pPr>
                      <a:r>
                        <a:rPr lang="en-GB" sz="1400" dirty="0" smtClean="0"/>
                        <a:t>Complete response,</a:t>
                      </a:r>
                      <a:r>
                        <a:rPr lang="en-GB" sz="1400" baseline="0" dirty="0" smtClean="0"/>
                        <a:t> %</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4.4</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11.1</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&gt;0.05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180340">
                <a:tc>
                  <a:txBody>
                    <a:bodyPr/>
                    <a:lstStyle/>
                    <a:p>
                      <a:pPr>
                        <a:lnSpc>
                          <a:spcPts val="1500"/>
                        </a:lnSpc>
                      </a:pPr>
                      <a:r>
                        <a:rPr lang="en-GB" sz="1400" dirty="0" smtClean="0"/>
                        <a:t>Local recurrence</a:t>
                      </a:r>
                      <a:r>
                        <a:rPr lang="en-GB" sz="1400" baseline="0" dirty="0" smtClean="0"/>
                        <a:t> rate, %</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en-GB" sz="1400" dirty="0" smtClean="0"/>
                        <a:t>6</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en-GB" sz="1400" dirty="0" smtClean="0"/>
                        <a:t>7</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en-GB" sz="1400" dirty="0" smtClean="0"/>
                        <a:t>&gt;0.05</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80340">
                <a:tc>
                  <a:txBody>
                    <a:bodyPr/>
                    <a:lstStyle/>
                    <a:p>
                      <a:pPr>
                        <a:lnSpc>
                          <a:spcPts val="1500"/>
                        </a:lnSpc>
                      </a:pPr>
                      <a:r>
                        <a:rPr lang="en-GB" sz="1400" dirty="0" smtClean="0"/>
                        <a:t>Distant metastases rate, %</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25</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19</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&gt;0.05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180340">
                <a:tc>
                  <a:txBody>
                    <a:bodyPr/>
                    <a:lstStyle/>
                    <a:p>
                      <a:pPr>
                        <a:lnSpc>
                          <a:spcPts val="1500"/>
                        </a:lnSpc>
                      </a:pPr>
                      <a:r>
                        <a:rPr lang="en-GB" sz="1400" dirty="0" smtClean="0"/>
                        <a:t>5-year OS, %</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64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76</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0.055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80340">
                <a:tc>
                  <a:txBody>
                    <a:bodyPr/>
                    <a:lstStyle/>
                    <a:p>
                      <a:pPr>
                        <a:lnSpc>
                          <a:spcPts val="1500"/>
                        </a:lnSpc>
                      </a:pPr>
                      <a:r>
                        <a:rPr lang="en-GB" sz="1400" dirty="0" smtClean="0"/>
                        <a:t>5-year OS (ITT population), %</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60</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en-GB" sz="1400" dirty="0" smtClean="0"/>
                        <a:t>75</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0.020</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bl>
          </a:graphicData>
        </a:graphic>
      </p:graphicFrame>
      <p:sp>
        <p:nvSpPr>
          <p:cNvPr id="11" name="TextBox 10"/>
          <p:cNvSpPr txBox="1"/>
          <p:nvPr/>
        </p:nvSpPr>
        <p:spPr>
          <a:xfrm>
            <a:off x="4204141" y="1371600"/>
            <a:ext cx="646331" cy="369332"/>
          </a:xfrm>
          <a:prstGeom prst="rect">
            <a:avLst/>
          </a:prstGeom>
          <a:noFill/>
        </p:spPr>
        <p:txBody>
          <a:bodyPr wrap="none" rtlCol="0">
            <a:spAutoFit/>
          </a:bodyPr>
          <a:lstStyle/>
          <a:p>
            <a:pPr algn="ctr"/>
            <a:r>
              <a:rPr lang="en-GB" b="1" dirty="0"/>
              <a:t>DFS</a:t>
            </a:r>
          </a:p>
        </p:txBody>
      </p:sp>
      <p:sp>
        <p:nvSpPr>
          <p:cNvPr id="13" name="TextBox 12"/>
          <p:cNvSpPr txBox="1"/>
          <p:nvPr/>
        </p:nvSpPr>
        <p:spPr>
          <a:xfrm>
            <a:off x="2491361" y="2874492"/>
            <a:ext cx="1120820" cy="954107"/>
          </a:xfrm>
          <a:prstGeom prst="rect">
            <a:avLst/>
          </a:prstGeom>
          <a:noFill/>
        </p:spPr>
        <p:txBody>
          <a:bodyPr wrap="none" rtlCol="0">
            <a:spAutoFit/>
          </a:bodyPr>
          <a:lstStyle/>
          <a:p>
            <a:r>
              <a:rPr lang="en-GB" sz="1400" b="1" dirty="0"/>
              <a:t>5-year DFS</a:t>
            </a:r>
          </a:p>
          <a:p>
            <a:r>
              <a:rPr lang="en-GB" sz="1400" dirty="0" smtClean="0"/>
              <a:t>RT </a:t>
            </a:r>
            <a:r>
              <a:rPr lang="en-GB" sz="1400" dirty="0"/>
              <a:t>44%</a:t>
            </a:r>
          </a:p>
          <a:p>
            <a:r>
              <a:rPr lang="en-GB" sz="1400" dirty="0" smtClean="0"/>
              <a:t>CRT 69%</a:t>
            </a:r>
            <a:endParaRPr lang="en-GB" sz="1400" dirty="0"/>
          </a:p>
          <a:p>
            <a:r>
              <a:rPr lang="en-GB" sz="1400" dirty="0"/>
              <a:t>(p=0.011)</a:t>
            </a:r>
          </a:p>
        </p:txBody>
      </p:sp>
      <p:sp>
        <p:nvSpPr>
          <p:cNvPr id="15" name="Text Box 62"/>
          <p:cNvSpPr txBox="1">
            <a:spLocks noChangeArrowheads="1"/>
          </p:cNvSpPr>
          <p:nvPr/>
        </p:nvSpPr>
        <p:spPr bwMode="auto">
          <a:xfrm rot="16200000">
            <a:off x="883348" y="2679250"/>
            <a:ext cx="16369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Cumulative survival</a:t>
            </a:r>
            <a:endParaRPr lang="en-GB" altLang="en-US" sz="1200" b="1" dirty="0">
              <a:latin typeface="Arial" panose="020B0604020202020204" pitchFamily="34" charset="0"/>
              <a:cs typeface="Arial" panose="020B0604020202020204" pitchFamily="34" charset="0"/>
            </a:endParaRPr>
          </a:p>
        </p:txBody>
      </p:sp>
      <p:sp>
        <p:nvSpPr>
          <p:cNvPr id="16" name="Text Box 103"/>
          <p:cNvSpPr txBox="1">
            <a:spLocks noChangeArrowheads="1"/>
          </p:cNvSpPr>
          <p:nvPr/>
        </p:nvSpPr>
        <p:spPr bwMode="auto">
          <a:xfrm>
            <a:off x="4228810" y="4308049"/>
            <a:ext cx="73289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Months</a:t>
            </a:r>
            <a:endParaRPr lang="en-GB" altLang="en-US" sz="1200" b="1" dirty="0">
              <a:latin typeface="Arial" panose="020B0604020202020204" pitchFamily="34" charset="0"/>
              <a:cs typeface="Arial" panose="020B0604020202020204" pitchFamily="34" charset="0"/>
            </a:endParaRPr>
          </a:p>
        </p:txBody>
      </p:sp>
      <p:sp>
        <p:nvSpPr>
          <p:cNvPr id="18" name="Text Box 106"/>
          <p:cNvSpPr txBox="1">
            <a:spLocks noChangeArrowheads="1"/>
          </p:cNvSpPr>
          <p:nvPr/>
        </p:nvSpPr>
        <p:spPr bwMode="auto">
          <a:xfrm>
            <a:off x="1821321" y="2920633"/>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latin typeface="Arial" panose="020B0604020202020204" pitchFamily="34" charset="0"/>
                <a:cs typeface="Arial" panose="020B0604020202020204" pitchFamily="34" charset="0"/>
              </a:rPr>
              <a:t>0.4</a:t>
            </a:r>
            <a:endParaRPr lang="en-GB" altLang="en-US" sz="1200" b="1" dirty="0">
              <a:latin typeface="Arial" panose="020B0604020202020204" pitchFamily="34" charset="0"/>
              <a:cs typeface="Arial" panose="020B0604020202020204" pitchFamily="34" charset="0"/>
            </a:endParaRPr>
          </a:p>
        </p:txBody>
      </p:sp>
      <p:sp>
        <p:nvSpPr>
          <p:cNvPr id="20" name="Text Box 108"/>
          <p:cNvSpPr txBox="1">
            <a:spLocks noChangeArrowheads="1"/>
          </p:cNvSpPr>
          <p:nvPr/>
        </p:nvSpPr>
        <p:spPr bwMode="auto">
          <a:xfrm>
            <a:off x="1821321" y="2430646"/>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latin typeface="Arial" panose="020B0604020202020204" pitchFamily="34" charset="0"/>
                <a:cs typeface="Arial" panose="020B0604020202020204" pitchFamily="34" charset="0"/>
              </a:rPr>
              <a:t>0.6</a:t>
            </a:r>
            <a:endParaRPr lang="en-GB" altLang="en-US" sz="1200" b="1" dirty="0">
              <a:latin typeface="Arial" panose="020B0604020202020204" pitchFamily="34" charset="0"/>
              <a:cs typeface="Arial" panose="020B0604020202020204" pitchFamily="34" charset="0"/>
            </a:endParaRPr>
          </a:p>
        </p:txBody>
      </p:sp>
      <p:sp>
        <p:nvSpPr>
          <p:cNvPr id="22" name="Text Box 110"/>
          <p:cNvSpPr txBox="1">
            <a:spLocks noChangeArrowheads="1"/>
          </p:cNvSpPr>
          <p:nvPr/>
        </p:nvSpPr>
        <p:spPr bwMode="auto">
          <a:xfrm>
            <a:off x="1821321" y="194065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latin typeface="Arial" panose="020B0604020202020204" pitchFamily="34" charset="0"/>
                <a:cs typeface="Arial" panose="020B0604020202020204" pitchFamily="34" charset="0"/>
              </a:rPr>
              <a:t>0.8</a:t>
            </a:r>
            <a:endParaRPr lang="en-GB" altLang="en-US" sz="1200" b="1" dirty="0">
              <a:latin typeface="Arial" panose="020B0604020202020204" pitchFamily="34" charset="0"/>
              <a:cs typeface="Arial" panose="020B0604020202020204" pitchFamily="34" charset="0"/>
            </a:endParaRPr>
          </a:p>
        </p:txBody>
      </p:sp>
      <p:sp>
        <p:nvSpPr>
          <p:cNvPr id="24" name="Text Box 112"/>
          <p:cNvSpPr txBox="1">
            <a:spLocks noChangeArrowheads="1"/>
          </p:cNvSpPr>
          <p:nvPr/>
        </p:nvSpPr>
        <p:spPr bwMode="auto">
          <a:xfrm>
            <a:off x="1821322" y="1450672"/>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latin typeface="Arial" panose="020B0604020202020204" pitchFamily="34" charset="0"/>
                <a:cs typeface="Arial" panose="020B0604020202020204" pitchFamily="34" charset="0"/>
              </a:rPr>
              <a:t>1.0</a:t>
            </a:r>
            <a:endParaRPr lang="en-GB" altLang="en-US" sz="1200" b="1" dirty="0">
              <a:latin typeface="Arial" panose="020B0604020202020204" pitchFamily="34" charset="0"/>
              <a:cs typeface="Arial" panose="020B0604020202020204" pitchFamily="34" charset="0"/>
            </a:endParaRPr>
          </a:p>
        </p:txBody>
      </p:sp>
      <p:sp>
        <p:nvSpPr>
          <p:cNvPr id="25" name="Text Box 113"/>
          <p:cNvSpPr txBox="1">
            <a:spLocks noChangeArrowheads="1"/>
          </p:cNvSpPr>
          <p:nvPr/>
        </p:nvSpPr>
        <p:spPr bwMode="auto">
          <a:xfrm>
            <a:off x="1821321" y="3410620"/>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smtClean="0">
                <a:latin typeface="Arial" panose="020B0604020202020204" pitchFamily="34" charset="0"/>
                <a:cs typeface="Arial" panose="020B0604020202020204" pitchFamily="34" charset="0"/>
              </a:rPr>
              <a:t>0.2</a:t>
            </a:r>
            <a:endParaRPr lang="en-GB" altLang="en-US" sz="1200" b="1" dirty="0">
              <a:latin typeface="Arial" panose="020B0604020202020204" pitchFamily="34" charset="0"/>
              <a:cs typeface="Arial" panose="020B0604020202020204" pitchFamily="34" charset="0"/>
            </a:endParaRPr>
          </a:p>
        </p:txBody>
      </p:sp>
      <p:sp>
        <p:nvSpPr>
          <p:cNvPr id="27" name="Text Box 115"/>
          <p:cNvSpPr txBox="1">
            <a:spLocks noChangeArrowheads="1"/>
          </p:cNvSpPr>
          <p:nvPr/>
        </p:nvSpPr>
        <p:spPr bwMode="auto">
          <a:xfrm>
            <a:off x="1949562" y="3900608"/>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1200" b="1" dirty="0">
                <a:latin typeface="Arial" panose="020B0604020202020204" pitchFamily="34" charset="0"/>
                <a:cs typeface="Arial" panose="020B0604020202020204" pitchFamily="34" charset="0"/>
              </a:rPr>
              <a:t>0</a:t>
            </a:r>
          </a:p>
        </p:txBody>
      </p:sp>
      <p:sp>
        <p:nvSpPr>
          <p:cNvPr id="28" name="Freeform 144"/>
          <p:cNvSpPr>
            <a:spLocks/>
          </p:cNvSpPr>
          <p:nvPr/>
        </p:nvSpPr>
        <p:spPr bwMode="auto">
          <a:xfrm>
            <a:off x="2266176" y="1567353"/>
            <a:ext cx="4643416" cy="2468078"/>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050">
              <a:solidFill>
                <a:srgbClr val="4D4D4D"/>
              </a:solidFill>
              <a:latin typeface="Arial" panose="020B0604020202020204" pitchFamily="34" charset="0"/>
              <a:cs typeface="Arial" panose="020B0604020202020204" pitchFamily="34" charset="0"/>
            </a:endParaRPr>
          </a:p>
        </p:txBody>
      </p:sp>
      <p:sp>
        <p:nvSpPr>
          <p:cNvPr id="29" name="Line 145"/>
          <p:cNvSpPr>
            <a:spLocks noChangeShapeType="1"/>
          </p:cNvSpPr>
          <p:nvPr/>
        </p:nvSpPr>
        <p:spPr bwMode="auto">
          <a:xfrm>
            <a:off x="2231345" y="158295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0" name="Line 146"/>
          <p:cNvSpPr>
            <a:spLocks noChangeShapeType="1"/>
          </p:cNvSpPr>
          <p:nvPr/>
        </p:nvSpPr>
        <p:spPr bwMode="auto">
          <a:xfrm>
            <a:off x="2231345" y="182853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1" name="Line 147"/>
          <p:cNvSpPr>
            <a:spLocks noChangeShapeType="1"/>
          </p:cNvSpPr>
          <p:nvPr/>
        </p:nvSpPr>
        <p:spPr bwMode="auto">
          <a:xfrm>
            <a:off x="2231345" y="207411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2" name="Line 148"/>
          <p:cNvSpPr>
            <a:spLocks noChangeShapeType="1"/>
          </p:cNvSpPr>
          <p:nvPr/>
        </p:nvSpPr>
        <p:spPr bwMode="auto">
          <a:xfrm>
            <a:off x="2231345" y="231969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3" name="Line 149"/>
          <p:cNvSpPr>
            <a:spLocks noChangeShapeType="1"/>
          </p:cNvSpPr>
          <p:nvPr/>
        </p:nvSpPr>
        <p:spPr bwMode="auto">
          <a:xfrm>
            <a:off x="2231345" y="4038746"/>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4" name="Line 150"/>
          <p:cNvSpPr>
            <a:spLocks noChangeShapeType="1"/>
          </p:cNvSpPr>
          <p:nvPr/>
        </p:nvSpPr>
        <p:spPr bwMode="auto">
          <a:xfrm>
            <a:off x="2231345" y="379317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51"/>
          <p:cNvSpPr>
            <a:spLocks noChangeShapeType="1"/>
          </p:cNvSpPr>
          <p:nvPr/>
        </p:nvSpPr>
        <p:spPr bwMode="auto">
          <a:xfrm>
            <a:off x="2231345" y="354759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52"/>
          <p:cNvSpPr>
            <a:spLocks noChangeShapeType="1"/>
          </p:cNvSpPr>
          <p:nvPr/>
        </p:nvSpPr>
        <p:spPr bwMode="auto">
          <a:xfrm>
            <a:off x="2231345" y="330201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53"/>
          <p:cNvSpPr>
            <a:spLocks noChangeShapeType="1"/>
          </p:cNvSpPr>
          <p:nvPr/>
        </p:nvSpPr>
        <p:spPr bwMode="auto">
          <a:xfrm>
            <a:off x="2231345" y="305643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54"/>
          <p:cNvSpPr>
            <a:spLocks noChangeShapeType="1"/>
          </p:cNvSpPr>
          <p:nvPr/>
        </p:nvSpPr>
        <p:spPr bwMode="auto">
          <a:xfrm>
            <a:off x="2231345" y="281085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55"/>
          <p:cNvSpPr>
            <a:spLocks noChangeShapeType="1"/>
          </p:cNvSpPr>
          <p:nvPr/>
        </p:nvSpPr>
        <p:spPr bwMode="auto">
          <a:xfrm>
            <a:off x="2231345" y="256527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63"/>
          <p:cNvSpPr>
            <a:spLocks noChangeShapeType="1"/>
          </p:cNvSpPr>
          <p:nvPr/>
        </p:nvSpPr>
        <p:spPr bwMode="auto">
          <a:xfrm flipV="1">
            <a:off x="2264277"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Line 164"/>
          <p:cNvSpPr>
            <a:spLocks noChangeShapeType="1"/>
          </p:cNvSpPr>
          <p:nvPr/>
        </p:nvSpPr>
        <p:spPr bwMode="auto">
          <a:xfrm flipV="1">
            <a:off x="2935794"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 name="Line 165"/>
          <p:cNvSpPr>
            <a:spLocks noChangeShapeType="1"/>
          </p:cNvSpPr>
          <p:nvPr/>
        </p:nvSpPr>
        <p:spPr bwMode="auto">
          <a:xfrm>
            <a:off x="3594435"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 name="Line 166"/>
          <p:cNvSpPr>
            <a:spLocks noChangeShapeType="1"/>
          </p:cNvSpPr>
          <p:nvPr/>
        </p:nvSpPr>
        <p:spPr bwMode="auto">
          <a:xfrm>
            <a:off x="4253076"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 name="Line 167"/>
          <p:cNvSpPr>
            <a:spLocks noChangeShapeType="1"/>
          </p:cNvSpPr>
          <p:nvPr/>
        </p:nvSpPr>
        <p:spPr bwMode="auto">
          <a:xfrm>
            <a:off x="4900739"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 name="Line 168"/>
          <p:cNvSpPr>
            <a:spLocks noChangeShapeType="1"/>
          </p:cNvSpPr>
          <p:nvPr/>
        </p:nvSpPr>
        <p:spPr bwMode="auto">
          <a:xfrm>
            <a:off x="5570356"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6250952"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6902500"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2134272" y="4098798"/>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a:latin typeface="Arial" panose="020B0604020202020204" pitchFamily="34" charset="0"/>
                <a:cs typeface="Arial" panose="020B0604020202020204" pitchFamily="34" charset="0"/>
              </a:rPr>
              <a:t>0</a:t>
            </a:r>
          </a:p>
        </p:txBody>
      </p:sp>
      <p:sp>
        <p:nvSpPr>
          <p:cNvPr id="49" name="Text Box 88"/>
          <p:cNvSpPr txBox="1">
            <a:spLocks noChangeArrowheads="1"/>
          </p:cNvSpPr>
          <p:nvPr/>
        </p:nvSpPr>
        <p:spPr bwMode="auto">
          <a:xfrm>
            <a:off x="2762600"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12</a:t>
            </a:r>
            <a:endParaRPr lang="en-GB" altLang="en-US" sz="1200" b="1" dirty="0">
              <a:latin typeface="Arial" panose="020B0604020202020204" pitchFamily="34" charset="0"/>
              <a:cs typeface="Arial" panose="020B0604020202020204" pitchFamily="34" charset="0"/>
            </a:endParaRPr>
          </a:p>
        </p:txBody>
      </p:sp>
      <p:sp>
        <p:nvSpPr>
          <p:cNvPr id="50" name="Text Box 88"/>
          <p:cNvSpPr txBox="1">
            <a:spLocks noChangeArrowheads="1"/>
          </p:cNvSpPr>
          <p:nvPr/>
        </p:nvSpPr>
        <p:spPr bwMode="auto">
          <a:xfrm>
            <a:off x="3418127"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24</a:t>
            </a:r>
            <a:endParaRPr lang="en-GB" altLang="en-US" sz="1200" b="1" dirty="0">
              <a:latin typeface="Arial" panose="020B0604020202020204" pitchFamily="34" charset="0"/>
              <a:cs typeface="Arial" panose="020B0604020202020204" pitchFamily="34" charset="0"/>
            </a:endParaRPr>
          </a:p>
        </p:txBody>
      </p:sp>
      <p:sp>
        <p:nvSpPr>
          <p:cNvPr id="51" name="Text Box 88"/>
          <p:cNvSpPr txBox="1">
            <a:spLocks noChangeArrowheads="1"/>
          </p:cNvSpPr>
          <p:nvPr/>
        </p:nvSpPr>
        <p:spPr bwMode="auto">
          <a:xfrm>
            <a:off x="4077200"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36</a:t>
            </a:r>
            <a:endParaRPr lang="en-GB" altLang="en-US" sz="1200" b="1" dirty="0">
              <a:latin typeface="Arial" panose="020B0604020202020204" pitchFamily="34" charset="0"/>
              <a:cs typeface="Arial" panose="020B0604020202020204" pitchFamily="34" charset="0"/>
            </a:endParaRPr>
          </a:p>
        </p:txBody>
      </p:sp>
      <p:sp>
        <p:nvSpPr>
          <p:cNvPr id="52" name="Text Box 88"/>
          <p:cNvSpPr txBox="1">
            <a:spLocks noChangeArrowheads="1"/>
          </p:cNvSpPr>
          <p:nvPr/>
        </p:nvSpPr>
        <p:spPr bwMode="auto">
          <a:xfrm>
            <a:off x="472279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48</a:t>
            </a:r>
            <a:endParaRPr lang="en-GB" altLang="en-US" sz="1200" b="1" dirty="0">
              <a:latin typeface="Arial" panose="020B0604020202020204" pitchFamily="34" charset="0"/>
              <a:cs typeface="Arial" panose="020B0604020202020204" pitchFamily="34" charset="0"/>
            </a:endParaRPr>
          </a:p>
        </p:txBody>
      </p:sp>
      <p:sp>
        <p:nvSpPr>
          <p:cNvPr id="53" name="Text Box 88"/>
          <p:cNvSpPr txBox="1">
            <a:spLocks noChangeArrowheads="1"/>
          </p:cNvSpPr>
          <p:nvPr/>
        </p:nvSpPr>
        <p:spPr bwMode="auto">
          <a:xfrm>
            <a:off x="5395012"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60</a:t>
            </a:r>
            <a:endParaRPr lang="en-GB" altLang="en-US" sz="1200" b="1" dirty="0">
              <a:latin typeface="Arial" panose="020B0604020202020204" pitchFamily="34" charset="0"/>
              <a:cs typeface="Arial" panose="020B0604020202020204" pitchFamily="34" charset="0"/>
            </a:endParaRPr>
          </a:p>
        </p:txBody>
      </p:sp>
      <p:sp>
        <p:nvSpPr>
          <p:cNvPr id="54" name="Text Box 88"/>
          <p:cNvSpPr txBox="1">
            <a:spLocks noChangeArrowheads="1"/>
          </p:cNvSpPr>
          <p:nvPr/>
        </p:nvSpPr>
        <p:spPr bwMode="auto">
          <a:xfrm>
            <a:off x="606314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72</a:t>
            </a:r>
            <a:endParaRPr lang="en-GB" altLang="en-US" sz="1200" b="1" dirty="0">
              <a:latin typeface="Arial" panose="020B0604020202020204" pitchFamily="34" charset="0"/>
              <a:cs typeface="Arial" panose="020B0604020202020204" pitchFamily="34" charset="0"/>
            </a:endParaRPr>
          </a:p>
        </p:txBody>
      </p:sp>
      <p:sp>
        <p:nvSpPr>
          <p:cNvPr id="55" name="Text Box 88"/>
          <p:cNvSpPr txBox="1">
            <a:spLocks noChangeArrowheads="1"/>
          </p:cNvSpPr>
          <p:nvPr/>
        </p:nvSpPr>
        <p:spPr bwMode="auto">
          <a:xfrm>
            <a:off x="670930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200" b="1" dirty="0" smtClean="0">
                <a:latin typeface="Arial" panose="020B0604020202020204" pitchFamily="34" charset="0"/>
                <a:cs typeface="Arial" panose="020B0604020202020204" pitchFamily="34" charset="0"/>
              </a:rPr>
              <a:t>84</a:t>
            </a:r>
            <a:endParaRPr lang="en-GB" altLang="en-US" sz="1200" b="1" dirty="0">
              <a:latin typeface="Arial" panose="020B0604020202020204" pitchFamily="34" charset="0"/>
              <a:cs typeface="Arial" panose="020B0604020202020204" pitchFamily="34" charset="0"/>
            </a:endParaRPr>
          </a:p>
        </p:txBody>
      </p:sp>
      <p:grpSp>
        <p:nvGrpSpPr>
          <p:cNvPr id="56" name="Group 55"/>
          <p:cNvGrpSpPr/>
          <p:nvPr/>
        </p:nvGrpSpPr>
        <p:grpSpPr>
          <a:xfrm>
            <a:off x="2279276" y="1578385"/>
            <a:ext cx="4353023" cy="1930226"/>
            <a:chOff x="2924175" y="2706688"/>
            <a:chExt cx="3295650" cy="1438275"/>
          </a:xfrm>
        </p:grpSpPr>
        <p:sp>
          <p:nvSpPr>
            <p:cNvPr id="57" name="Freeform 2"/>
            <p:cNvSpPr>
              <a:spLocks/>
            </p:cNvSpPr>
            <p:nvPr/>
          </p:nvSpPr>
          <p:spPr bwMode="auto">
            <a:xfrm>
              <a:off x="2924175" y="2706688"/>
              <a:ext cx="3152775" cy="1438275"/>
            </a:xfrm>
            <a:custGeom>
              <a:avLst/>
              <a:gdLst>
                <a:gd name="T0" fmla="*/ 331 w 331"/>
                <a:gd name="T1" fmla="*/ 151 h 151"/>
                <a:gd name="T2" fmla="*/ 319 w 331"/>
                <a:gd name="T3" fmla="*/ 151 h 151"/>
                <a:gd name="T4" fmla="*/ 319 w 331"/>
                <a:gd name="T5" fmla="*/ 108 h 151"/>
                <a:gd name="T6" fmla="*/ 226 w 331"/>
                <a:gd name="T7" fmla="*/ 108 h 151"/>
                <a:gd name="T8" fmla="*/ 226 w 331"/>
                <a:gd name="T9" fmla="*/ 103 h 151"/>
                <a:gd name="T10" fmla="*/ 196 w 331"/>
                <a:gd name="T11" fmla="*/ 103 h 151"/>
                <a:gd name="T12" fmla="*/ 196 w 331"/>
                <a:gd name="T13" fmla="*/ 99 h 151"/>
                <a:gd name="T14" fmla="*/ 184 w 331"/>
                <a:gd name="T15" fmla="*/ 99 h 151"/>
                <a:gd name="T16" fmla="*/ 184 w 331"/>
                <a:gd name="T17" fmla="*/ 94 h 151"/>
                <a:gd name="T18" fmla="*/ 173 w 331"/>
                <a:gd name="T19" fmla="*/ 94 h 151"/>
                <a:gd name="T20" fmla="*/ 173 w 331"/>
                <a:gd name="T21" fmla="*/ 86 h 151"/>
                <a:gd name="T22" fmla="*/ 168 w 331"/>
                <a:gd name="T23" fmla="*/ 86 h 151"/>
                <a:gd name="T24" fmla="*/ 168 w 331"/>
                <a:gd name="T25" fmla="*/ 82 h 151"/>
                <a:gd name="T26" fmla="*/ 141 w 331"/>
                <a:gd name="T27" fmla="*/ 82 h 151"/>
                <a:gd name="T28" fmla="*/ 141 w 331"/>
                <a:gd name="T29" fmla="*/ 78 h 151"/>
                <a:gd name="T30" fmla="*/ 129 w 331"/>
                <a:gd name="T31" fmla="*/ 78 h 151"/>
                <a:gd name="T32" fmla="*/ 129 w 331"/>
                <a:gd name="T33" fmla="*/ 72 h 151"/>
                <a:gd name="T34" fmla="*/ 123 w 331"/>
                <a:gd name="T35" fmla="*/ 72 h 151"/>
                <a:gd name="T36" fmla="*/ 123 w 331"/>
                <a:gd name="T37" fmla="*/ 67 h 151"/>
                <a:gd name="T38" fmla="*/ 116 w 331"/>
                <a:gd name="T39" fmla="*/ 67 h 151"/>
                <a:gd name="T40" fmla="*/ 116 w 331"/>
                <a:gd name="T41" fmla="*/ 60 h 151"/>
                <a:gd name="T42" fmla="*/ 106 w 331"/>
                <a:gd name="T43" fmla="*/ 60 h 151"/>
                <a:gd name="T44" fmla="*/ 106 w 331"/>
                <a:gd name="T45" fmla="*/ 56 h 151"/>
                <a:gd name="T46" fmla="*/ 80 w 331"/>
                <a:gd name="T47" fmla="*/ 56 h 151"/>
                <a:gd name="T48" fmla="*/ 80 w 331"/>
                <a:gd name="T49" fmla="*/ 53 h 151"/>
                <a:gd name="T50" fmla="*/ 75 w 331"/>
                <a:gd name="T51" fmla="*/ 53 h 151"/>
                <a:gd name="T52" fmla="*/ 75 w 331"/>
                <a:gd name="T53" fmla="*/ 44 h 151"/>
                <a:gd name="T54" fmla="*/ 72 w 331"/>
                <a:gd name="T55" fmla="*/ 44 h 151"/>
                <a:gd name="T56" fmla="*/ 70 w 331"/>
                <a:gd name="T57" fmla="*/ 44 h 151"/>
                <a:gd name="T58" fmla="*/ 69 w 331"/>
                <a:gd name="T59" fmla="*/ 37 h 151"/>
                <a:gd name="T60" fmla="*/ 63 w 331"/>
                <a:gd name="T61" fmla="*/ 37 h 151"/>
                <a:gd name="T62" fmla="*/ 60 w 331"/>
                <a:gd name="T63" fmla="*/ 37 h 151"/>
                <a:gd name="T64" fmla="*/ 60 w 331"/>
                <a:gd name="T65" fmla="*/ 29 h 151"/>
                <a:gd name="T66" fmla="*/ 52 w 331"/>
                <a:gd name="T67" fmla="*/ 29 h 151"/>
                <a:gd name="T68" fmla="*/ 52 w 331"/>
                <a:gd name="T69" fmla="*/ 25 h 151"/>
                <a:gd name="T70" fmla="*/ 48 w 331"/>
                <a:gd name="T71" fmla="*/ 25 h 151"/>
                <a:gd name="T72" fmla="*/ 48 w 331"/>
                <a:gd name="T73" fmla="*/ 20 h 151"/>
                <a:gd name="T74" fmla="*/ 45 w 331"/>
                <a:gd name="T75" fmla="*/ 20 h 151"/>
                <a:gd name="T76" fmla="*/ 45 w 331"/>
                <a:gd name="T77" fmla="*/ 17 h 151"/>
                <a:gd name="T78" fmla="*/ 45 w 331"/>
                <a:gd name="T79" fmla="*/ 12 h 151"/>
                <a:gd name="T80" fmla="*/ 31 w 331"/>
                <a:gd name="T81" fmla="*/ 12 h 151"/>
                <a:gd name="T82" fmla="*/ 31 w 331"/>
                <a:gd name="T83" fmla="*/ 9 h 151"/>
                <a:gd name="T84" fmla="*/ 26 w 331"/>
                <a:gd name="T85" fmla="*/ 9 h 151"/>
                <a:gd name="T86" fmla="*/ 26 w 331"/>
                <a:gd name="T87" fmla="*/ 6 h 151"/>
                <a:gd name="T88" fmla="*/ 26 w 331"/>
                <a:gd name="T89" fmla="*/ 0 h 151"/>
                <a:gd name="T90" fmla="*/ 0 w 331"/>
                <a:gd name="T9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51">
                  <a:moveTo>
                    <a:pt x="331" y="151"/>
                  </a:moveTo>
                  <a:lnTo>
                    <a:pt x="319" y="151"/>
                  </a:lnTo>
                  <a:lnTo>
                    <a:pt x="319" y="108"/>
                  </a:lnTo>
                  <a:lnTo>
                    <a:pt x="226" y="108"/>
                  </a:lnTo>
                  <a:lnTo>
                    <a:pt x="226" y="103"/>
                  </a:lnTo>
                  <a:lnTo>
                    <a:pt x="196" y="103"/>
                  </a:lnTo>
                  <a:lnTo>
                    <a:pt x="196" y="99"/>
                  </a:lnTo>
                  <a:lnTo>
                    <a:pt x="184" y="99"/>
                  </a:lnTo>
                  <a:lnTo>
                    <a:pt x="184" y="94"/>
                  </a:lnTo>
                  <a:lnTo>
                    <a:pt x="173" y="94"/>
                  </a:lnTo>
                  <a:lnTo>
                    <a:pt x="173" y="86"/>
                  </a:lnTo>
                  <a:lnTo>
                    <a:pt x="168" y="86"/>
                  </a:lnTo>
                  <a:lnTo>
                    <a:pt x="168" y="82"/>
                  </a:lnTo>
                  <a:lnTo>
                    <a:pt x="141" y="82"/>
                  </a:lnTo>
                  <a:lnTo>
                    <a:pt x="141" y="78"/>
                  </a:lnTo>
                  <a:lnTo>
                    <a:pt x="129" y="78"/>
                  </a:lnTo>
                  <a:lnTo>
                    <a:pt x="129" y="72"/>
                  </a:lnTo>
                  <a:lnTo>
                    <a:pt x="123" y="72"/>
                  </a:lnTo>
                  <a:lnTo>
                    <a:pt x="123" y="67"/>
                  </a:lnTo>
                  <a:lnTo>
                    <a:pt x="116" y="67"/>
                  </a:lnTo>
                  <a:lnTo>
                    <a:pt x="116" y="60"/>
                  </a:lnTo>
                  <a:lnTo>
                    <a:pt x="106" y="60"/>
                  </a:lnTo>
                  <a:lnTo>
                    <a:pt x="106" y="56"/>
                  </a:lnTo>
                  <a:lnTo>
                    <a:pt x="80" y="56"/>
                  </a:lnTo>
                  <a:lnTo>
                    <a:pt x="80" y="53"/>
                  </a:lnTo>
                  <a:lnTo>
                    <a:pt x="75" y="53"/>
                  </a:lnTo>
                  <a:lnTo>
                    <a:pt x="75" y="44"/>
                  </a:lnTo>
                  <a:lnTo>
                    <a:pt x="72" y="44"/>
                  </a:lnTo>
                  <a:lnTo>
                    <a:pt x="70" y="44"/>
                  </a:lnTo>
                  <a:lnTo>
                    <a:pt x="69" y="37"/>
                  </a:lnTo>
                  <a:lnTo>
                    <a:pt x="63" y="37"/>
                  </a:lnTo>
                  <a:lnTo>
                    <a:pt x="60" y="37"/>
                  </a:lnTo>
                  <a:lnTo>
                    <a:pt x="60" y="29"/>
                  </a:lnTo>
                  <a:lnTo>
                    <a:pt x="52" y="29"/>
                  </a:lnTo>
                  <a:lnTo>
                    <a:pt x="52" y="25"/>
                  </a:lnTo>
                  <a:lnTo>
                    <a:pt x="48" y="25"/>
                  </a:lnTo>
                  <a:lnTo>
                    <a:pt x="48" y="20"/>
                  </a:lnTo>
                  <a:lnTo>
                    <a:pt x="45" y="20"/>
                  </a:lnTo>
                  <a:lnTo>
                    <a:pt x="45" y="17"/>
                  </a:lnTo>
                  <a:lnTo>
                    <a:pt x="45" y="12"/>
                  </a:lnTo>
                  <a:lnTo>
                    <a:pt x="31" y="12"/>
                  </a:lnTo>
                  <a:lnTo>
                    <a:pt x="31" y="9"/>
                  </a:lnTo>
                  <a:lnTo>
                    <a:pt x="26" y="9"/>
                  </a:lnTo>
                  <a:lnTo>
                    <a:pt x="26" y="6"/>
                  </a:lnTo>
                  <a:lnTo>
                    <a:pt x="2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Freeform 3"/>
            <p:cNvSpPr>
              <a:spLocks/>
            </p:cNvSpPr>
            <p:nvPr/>
          </p:nvSpPr>
          <p:spPr bwMode="auto">
            <a:xfrm>
              <a:off x="2924175" y="2706688"/>
              <a:ext cx="3295650" cy="876300"/>
            </a:xfrm>
            <a:custGeom>
              <a:avLst/>
              <a:gdLst>
                <a:gd name="T0" fmla="*/ 346 w 346"/>
                <a:gd name="T1" fmla="*/ 92 h 92"/>
                <a:gd name="T2" fmla="*/ 330 w 346"/>
                <a:gd name="T3" fmla="*/ 92 h 92"/>
                <a:gd name="T4" fmla="*/ 330 w 346"/>
                <a:gd name="T5" fmla="*/ 71 h 92"/>
                <a:gd name="T6" fmla="*/ 307 w 346"/>
                <a:gd name="T7" fmla="*/ 71 h 92"/>
                <a:gd name="T8" fmla="*/ 307 w 346"/>
                <a:gd name="T9" fmla="*/ 60 h 92"/>
                <a:gd name="T10" fmla="*/ 255 w 346"/>
                <a:gd name="T11" fmla="*/ 60 h 92"/>
                <a:gd name="T12" fmla="*/ 255 w 346"/>
                <a:gd name="T13" fmla="*/ 55 h 92"/>
                <a:gd name="T14" fmla="*/ 235 w 346"/>
                <a:gd name="T15" fmla="*/ 55 h 92"/>
                <a:gd name="T16" fmla="*/ 235 w 346"/>
                <a:gd name="T17" fmla="*/ 50 h 92"/>
                <a:gd name="T18" fmla="*/ 164 w 346"/>
                <a:gd name="T19" fmla="*/ 50 h 92"/>
                <a:gd name="T20" fmla="*/ 164 w 346"/>
                <a:gd name="T21" fmla="*/ 46 h 92"/>
                <a:gd name="T22" fmla="*/ 154 w 346"/>
                <a:gd name="T23" fmla="*/ 46 h 92"/>
                <a:gd name="T24" fmla="*/ 154 w 346"/>
                <a:gd name="T25" fmla="*/ 42 h 92"/>
                <a:gd name="T26" fmla="*/ 82 w 346"/>
                <a:gd name="T27" fmla="*/ 42 h 92"/>
                <a:gd name="T28" fmla="*/ 82 w 346"/>
                <a:gd name="T29" fmla="*/ 38 h 92"/>
                <a:gd name="T30" fmla="*/ 66 w 346"/>
                <a:gd name="T31" fmla="*/ 38 h 92"/>
                <a:gd name="T32" fmla="*/ 66 w 346"/>
                <a:gd name="T33" fmla="*/ 30 h 92"/>
                <a:gd name="T34" fmla="*/ 63 w 346"/>
                <a:gd name="T35" fmla="*/ 30 h 92"/>
                <a:gd name="T36" fmla="*/ 63 w 346"/>
                <a:gd name="T37" fmla="*/ 27 h 92"/>
                <a:gd name="T38" fmla="*/ 56 w 346"/>
                <a:gd name="T39" fmla="*/ 27 h 92"/>
                <a:gd name="T40" fmla="*/ 56 w 346"/>
                <a:gd name="T41" fmla="*/ 24 h 92"/>
                <a:gd name="T42" fmla="*/ 52 w 346"/>
                <a:gd name="T43" fmla="*/ 24 h 92"/>
                <a:gd name="T44" fmla="*/ 52 w 346"/>
                <a:gd name="T45" fmla="*/ 21 h 92"/>
                <a:gd name="T46" fmla="*/ 40 w 346"/>
                <a:gd name="T47" fmla="*/ 21 h 92"/>
                <a:gd name="T48" fmla="*/ 40 w 346"/>
                <a:gd name="T49" fmla="*/ 17 h 92"/>
                <a:gd name="T50" fmla="*/ 34 w 346"/>
                <a:gd name="T51" fmla="*/ 17 h 92"/>
                <a:gd name="T52" fmla="*/ 34 w 346"/>
                <a:gd name="T53" fmla="*/ 12 h 92"/>
                <a:gd name="T54" fmla="*/ 27 w 346"/>
                <a:gd name="T55" fmla="*/ 12 h 92"/>
                <a:gd name="T56" fmla="*/ 27 w 346"/>
                <a:gd name="T57" fmla="*/ 9 h 92"/>
                <a:gd name="T58" fmla="*/ 23 w 346"/>
                <a:gd name="T59" fmla="*/ 9 h 92"/>
                <a:gd name="T60" fmla="*/ 23 w 346"/>
                <a:gd name="T61" fmla="*/ 3 h 92"/>
                <a:gd name="T62" fmla="*/ 20 w 346"/>
                <a:gd name="T63" fmla="*/ 3 h 92"/>
                <a:gd name="T64" fmla="*/ 20 w 346"/>
                <a:gd name="T65" fmla="*/ 0 h 92"/>
                <a:gd name="T66" fmla="*/ 0 w 346"/>
                <a:gd name="T6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92">
                  <a:moveTo>
                    <a:pt x="346" y="92"/>
                  </a:moveTo>
                  <a:lnTo>
                    <a:pt x="330" y="92"/>
                  </a:lnTo>
                  <a:lnTo>
                    <a:pt x="330" y="71"/>
                  </a:lnTo>
                  <a:lnTo>
                    <a:pt x="307" y="71"/>
                  </a:lnTo>
                  <a:lnTo>
                    <a:pt x="307" y="60"/>
                  </a:lnTo>
                  <a:lnTo>
                    <a:pt x="255" y="60"/>
                  </a:lnTo>
                  <a:lnTo>
                    <a:pt x="255" y="55"/>
                  </a:lnTo>
                  <a:lnTo>
                    <a:pt x="235" y="55"/>
                  </a:lnTo>
                  <a:lnTo>
                    <a:pt x="235" y="50"/>
                  </a:lnTo>
                  <a:lnTo>
                    <a:pt x="164" y="50"/>
                  </a:lnTo>
                  <a:lnTo>
                    <a:pt x="164" y="46"/>
                  </a:lnTo>
                  <a:lnTo>
                    <a:pt x="154" y="46"/>
                  </a:lnTo>
                  <a:lnTo>
                    <a:pt x="154" y="42"/>
                  </a:lnTo>
                  <a:lnTo>
                    <a:pt x="82" y="42"/>
                  </a:lnTo>
                  <a:lnTo>
                    <a:pt x="82" y="38"/>
                  </a:lnTo>
                  <a:lnTo>
                    <a:pt x="66" y="38"/>
                  </a:lnTo>
                  <a:lnTo>
                    <a:pt x="66" y="30"/>
                  </a:lnTo>
                  <a:lnTo>
                    <a:pt x="63" y="30"/>
                  </a:lnTo>
                  <a:lnTo>
                    <a:pt x="63" y="27"/>
                  </a:lnTo>
                  <a:lnTo>
                    <a:pt x="56" y="27"/>
                  </a:lnTo>
                  <a:lnTo>
                    <a:pt x="56" y="24"/>
                  </a:lnTo>
                  <a:lnTo>
                    <a:pt x="52" y="24"/>
                  </a:lnTo>
                  <a:lnTo>
                    <a:pt x="52" y="21"/>
                  </a:lnTo>
                  <a:lnTo>
                    <a:pt x="40" y="21"/>
                  </a:lnTo>
                  <a:lnTo>
                    <a:pt x="40" y="17"/>
                  </a:lnTo>
                  <a:lnTo>
                    <a:pt x="34" y="17"/>
                  </a:lnTo>
                  <a:lnTo>
                    <a:pt x="34" y="12"/>
                  </a:lnTo>
                  <a:lnTo>
                    <a:pt x="27" y="12"/>
                  </a:lnTo>
                  <a:lnTo>
                    <a:pt x="27" y="9"/>
                  </a:lnTo>
                  <a:lnTo>
                    <a:pt x="23" y="9"/>
                  </a:lnTo>
                  <a:lnTo>
                    <a:pt x="23" y="3"/>
                  </a:lnTo>
                  <a:lnTo>
                    <a:pt x="20" y="3"/>
                  </a:lnTo>
                  <a:lnTo>
                    <a:pt x="20" y="0"/>
                  </a:lnTo>
                  <a:lnTo>
                    <a:pt x="0" y="0"/>
                  </a:lnTo>
                </a:path>
              </a:pathLst>
            </a:custGeom>
            <a:solidFill>
              <a:srgbClr val="FFFFFF"/>
            </a:solidFill>
            <a:ln w="19050">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9" name="Straight Connector 58"/>
          <p:cNvCxnSpPr/>
          <p:nvPr/>
        </p:nvCxnSpPr>
        <p:spPr>
          <a:xfrm>
            <a:off x="6282445" y="241972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a:off x="6059101"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6015918"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5972735"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5929552"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5825187"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5737817"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664043"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5590269"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5440135" y="2211414"/>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5120038" y="2153898"/>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4885098" y="2153897"/>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a:off x="4830318" y="215761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a:off x="4411552" y="2153898"/>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a:off x="4278323" y="2100537"/>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a:off x="3917344"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a:off x="3855499"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3793654"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a:off x="3731809"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a:off x="3612181"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a:off x="3275088" y="2001873"/>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a:off x="3213335" y="2001584"/>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a:off x="6226893" y="289166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a:off x="5973017"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5926480"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a:off x="5879943"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a:off x="5833406"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a:off x="5786869"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a:off x="5693795"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a:off x="5647258"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4688101" y="277386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a:off x="4636545" y="2774030"/>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 name="Straight Connector 90"/>
          <p:cNvCxnSpPr/>
          <p:nvPr/>
        </p:nvCxnSpPr>
        <p:spPr>
          <a:xfrm>
            <a:off x="4343227" y="256357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 name="Straight Connector 91"/>
          <p:cNvCxnSpPr/>
          <p:nvPr/>
        </p:nvCxnSpPr>
        <p:spPr>
          <a:xfrm>
            <a:off x="4277711" y="256357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a:off x="4168005" y="2551449"/>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 name="Straight Connector 93"/>
          <p:cNvCxnSpPr/>
          <p:nvPr/>
        </p:nvCxnSpPr>
        <p:spPr>
          <a:xfrm>
            <a:off x="4112687" y="2551449"/>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 name="Straight Connector 94"/>
          <p:cNvCxnSpPr/>
          <p:nvPr/>
        </p:nvCxnSpPr>
        <p:spPr>
          <a:xfrm rot="5400000">
            <a:off x="3742981" y="232285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3" name="Text Box 62"/>
          <p:cNvSpPr txBox="1">
            <a:spLocks noChangeArrowheads="1"/>
          </p:cNvSpPr>
          <p:nvPr/>
        </p:nvSpPr>
        <p:spPr bwMode="auto">
          <a:xfrm>
            <a:off x="6604771" y="2614866"/>
            <a:ext cx="50045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1200" b="1" dirty="0" smtClean="0">
                <a:solidFill>
                  <a:schemeClr val="accent2"/>
                </a:solidFill>
                <a:latin typeface="Arial" panose="020B0604020202020204" pitchFamily="34" charset="0"/>
                <a:cs typeface="Arial" panose="020B0604020202020204" pitchFamily="34" charset="0"/>
              </a:rPr>
              <a:t>CRT</a:t>
            </a:r>
          </a:p>
        </p:txBody>
      </p:sp>
      <p:sp>
        <p:nvSpPr>
          <p:cNvPr id="104" name="Text Box 62"/>
          <p:cNvSpPr txBox="1">
            <a:spLocks noChangeArrowheads="1"/>
          </p:cNvSpPr>
          <p:nvPr/>
        </p:nvSpPr>
        <p:spPr bwMode="auto">
          <a:xfrm>
            <a:off x="6404485" y="3360342"/>
            <a:ext cx="3898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1200" b="1" dirty="0" smtClean="0">
                <a:solidFill>
                  <a:schemeClr val="accent3"/>
                </a:solidFill>
                <a:latin typeface="Arial" panose="020B0604020202020204" pitchFamily="34" charset="0"/>
                <a:cs typeface="Arial" panose="020B0604020202020204" pitchFamily="34" charset="0"/>
              </a:rPr>
              <a:t>RT</a:t>
            </a:r>
          </a:p>
        </p:txBody>
      </p:sp>
    </p:spTree>
    <p:extLst>
      <p:ext uri="{BB962C8B-B14F-4D97-AF65-F5344CB8AC3E}">
        <p14:creationId xmlns:p14="http://schemas.microsoft.com/office/powerpoint/2010/main" xmlns="" val="57157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2004</a:t>
            </a:r>
            <a:r>
              <a:rPr lang="en-GB" sz="1800" dirty="0"/>
              <a:t>: Factors, that may influence outcomes for stage </a:t>
            </a:r>
            <a:r>
              <a:rPr lang="en-GB" sz="1800" dirty="0" smtClean="0"/>
              <a:t>II–III </a:t>
            </a:r>
            <a:r>
              <a:rPr lang="en-GB" sz="1800" dirty="0"/>
              <a:t>resectable rectal cancer patients treated with preoperative conventional </a:t>
            </a:r>
            <a:r>
              <a:rPr lang="en-GB" sz="1800" dirty="0" err="1"/>
              <a:t>chemoradiotherapy</a:t>
            </a:r>
            <a:r>
              <a:rPr lang="en-GB" sz="1800" dirty="0"/>
              <a:t> or short-term radiotherapy followed by delayed surgery. Data from the randomized single institution trial – </a:t>
            </a:r>
            <a:r>
              <a:rPr lang="en-GB" sz="1800" dirty="0" err="1" smtClean="0"/>
              <a:t>Kairevice</a:t>
            </a:r>
            <a:r>
              <a:rPr lang="en-GB" sz="1800" dirty="0" smtClean="0"/>
              <a:t> L et al</a:t>
            </a:r>
            <a:endParaRPr lang="en-GB" sz="1800" dirty="0"/>
          </a:p>
        </p:txBody>
      </p:sp>
      <p:sp>
        <p:nvSpPr>
          <p:cNvPr id="12" name="Content Placeholder 11"/>
          <p:cNvSpPr>
            <a:spLocks noGrp="1"/>
          </p:cNvSpPr>
          <p:nvPr>
            <p:ph idx="1"/>
          </p:nvPr>
        </p:nvSpPr>
        <p:spPr/>
        <p:txBody>
          <a:bodyPr/>
          <a:lstStyle/>
          <a:p>
            <a:pPr marL="0" indent="0">
              <a:buNone/>
            </a:pPr>
            <a:r>
              <a:rPr lang="en-GB" b="1" dirty="0"/>
              <a:t>Key </a:t>
            </a:r>
            <a:r>
              <a:rPr lang="en-GB" b="1" dirty="0" smtClean="0"/>
              <a:t>results (cont.)</a:t>
            </a:r>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endParaRPr lang="en-GB" b="1" dirty="0" smtClean="0"/>
          </a:p>
          <a:p>
            <a:pPr marL="0" indent="0">
              <a:buNone/>
            </a:pPr>
            <a:endParaRPr lang="en-GB" b="1" dirty="0" smtClean="0"/>
          </a:p>
          <a:p>
            <a:pPr marL="0" indent="0">
              <a:spcBef>
                <a:spcPts val="1800"/>
              </a:spcBef>
              <a:spcAft>
                <a:spcPts val="200"/>
              </a:spcAft>
              <a:buNone/>
            </a:pPr>
            <a:r>
              <a:rPr lang="en-GB" b="1" dirty="0" smtClean="0"/>
              <a:t>Conclusions</a:t>
            </a:r>
          </a:p>
          <a:p>
            <a:pPr>
              <a:spcAft>
                <a:spcPts val="0"/>
              </a:spcAft>
            </a:pPr>
            <a:r>
              <a:rPr lang="en-GB" b="1" dirty="0" smtClean="0"/>
              <a:t>Conventional CRT was associated with significantly improved DFS vs. RT in patients with stage II–III resectable rectal cancer</a:t>
            </a:r>
          </a:p>
          <a:p>
            <a:pPr>
              <a:spcAft>
                <a:spcPts val="0"/>
              </a:spcAft>
            </a:pPr>
            <a:r>
              <a:rPr lang="en-GB" b="1" dirty="0" smtClean="0"/>
              <a:t>There was a trend towards improved OS with CRT vs. RT</a:t>
            </a:r>
          </a:p>
          <a:p>
            <a:pPr lvl="1">
              <a:spcAft>
                <a:spcPts val="0"/>
              </a:spcAft>
            </a:pPr>
            <a:r>
              <a:rPr lang="en-GB" b="1" dirty="0" smtClean="0"/>
              <a:t>OS was significantly better with CRT in the ITT population</a:t>
            </a:r>
          </a:p>
          <a:p>
            <a:pPr>
              <a:spcAft>
                <a:spcPts val="0"/>
              </a:spcAft>
            </a:pPr>
            <a:r>
              <a:rPr lang="en-GB" b="1" spc="-10" dirty="0" smtClean="0"/>
              <a:t>Age (≥65 years), cN2, ypN2 + use of RT regimen were </a:t>
            </a:r>
            <a:r>
              <a:rPr lang="en-GB" b="1" spc="-10" dirty="0"/>
              <a:t>associated with significantly worse </a:t>
            </a:r>
            <a:r>
              <a:rPr lang="en-GB" b="1" spc="-10" dirty="0" smtClean="0"/>
              <a:t>DFS</a:t>
            </a:r>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it-IT" dirty="0" err="1" smtClean="0">
                <a:solidFill>
                  <a:srgbClr val="363636"/>
                </a:solidFill>
              </a:rPr>
              <a:t>Kairevice</a:t>
            </a:r>
            <a:r>
              <a:rPr lang="it-IT" dirty="0" smtClean="0">
                <a:solidFill>
                  <a:srgbClr val="363636"/>
                </a:solidFill>
              </a:rPr>
              <a:t> et </a:t>
            </a:r>
            <a:r>
              <a:rPr lang="it-IT" dirty="0">
                <a:solidFill>
                  <a:srgbClr val="363636"/>
                </a:solidFill>
              </a:rPr>
              <a:t>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2004</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520177953"/>
              </p:ext>
            </p:extLst>
          </p:nvPr>
        </p:nvGraphicFramePr>
        <p:xfrm>
          <a:off x="533400" y="1577273"/>
          <a:ext cx="8153400" cy="3101340"/>
        </p:xfrm>
        <a:graphic>
          <a:graphicData uri="http://schemas.openxmlformats.org/drawingml/2006/table">
            <a:tbl>
              <a:tblPr firstRow="1" bandRow="1">
                <a:tableStyleId>{69012ECD-51FC-41F1-AA8D-1B2483CD663E}</a:tableStyleId>
              </a:tblPr>
              <a:tblGrid>
                <a:gridCol w="2743200"/>
                <a:gridCol w="1803400"/>
                <a:gridCol w="1803400"/>
                <a:gridCol w="1803400"/>
              </a:tblGrid>
              <a:tr h="130175">
                <a:tc>
                  <a:txBody>
                    <a:bodyPr/>
                    <a:lstStyle/>
                    <a:p>
                      <a:pPr>
                        <a:lnSpc>
                          <a:spcPts val="1500"/>
                        </a:lnSpc>
                      </a:pPr>
                      <a:r>
                        <a:rPr lang="en-GB" sz="1400" dirty="0" smtClean="0">
                          <a:solidFill>
                            <a:schemeClr val="tx2"/>
                          </a:solidFill>
                        </a:rPr>
                        <a:t>Factor affecting DFS</a:t>
                      </a: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HR</a:t>
                      </a:r>
                      <a:endParaRPr lang="en-GB" sz="1400" dirty="0">
                        <a:solidFill>
                          <a:schemeClr val="tx2"/>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95%CI</a:t>
                      </a:r>
                      <a:endParaRPr lang="en-GB" sz="1400" dirty="0">
                        <a:solidFill>
                          <a:schemeClr val="tx2"/>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p-value</a:t>
                      </a:r>
                      <a:endParaRPr lang="en-GB" sz="1400" dirty="0">
                        <a:solidFill>
                          <a:schemeClr val="tx2"/>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130175">
                <a:tc>
                  <a:txBody>
                    <a:bodyPr/>
                    <a:lstStyle/>
                    <a:p>
                      <a:pPr>
                        <a:lnSpc>
                          <a:spcPts val="1500"/>
                        </a:lnSpc>
                      </a:pPr>
                      <a:r>
                        <a:rPr lang="en-GB" sz="1400" dirty="0" smtClean="0"/>
                        <a:t>Age &lt;65 years</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1.000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r h="130175">
                <a:tc>
                  <a:txBody>
                    <a:bodyPr/>
                    <a:lstStyle/>
                    <a:p>
                      <a:pPr>
                        <a:lnSpc>
                          <a:spcPts val="1500"/>
                        </a:lnSpc>
                      </a:pPr>
                      <a:r>
                        <a:rPr lang="en-GB" sz="1400" b="1" dirty="0" smtClean="0"/>
                        <a:t>Age ≥65 years</a:t>
                      </a:r>
                      <a:endParaRPr lang="en-GB" sz="1400" b="1"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2.079</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1.185, 3.646</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0.011</a:t>
                      </a:r>
                      <a:endParaRPr lang="en-GB" sz="14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130175">
                <a:tc>
                  <a:txBody>
                    <a:bodyPr/>
                    <a:lstStyle/>
                    <a:p>
                      <a:pPr>
                        <a:lnSpc>
                          <a:spcPts val="1500"/>
                        </a:lnSpc>
                      </a:pPr>
                      <a:r>
                        <a:rPr lang="en-GB" sz="1400" dirty="0" smtClean="0"/>
                        <a:t>Clinical N category cN0</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1.000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dirty="0" smtClean="0"/>
                        <a:t>Clinical N category cN1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1.361</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0.622, 2.980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0.115</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130175">
                <a:tc>
                  <a:txBody>
                    <a:bodyPr/>
                    <a:lstStyle/>
                    <a:p>
                      <a:pPr>
                        <a:lnSpc>
                          <a:spcPts val="1500"/>
                        </a:lnSpc>
                      </a:pPr>
                      <a:r>
                        <a:rPr lang="en-GB" sz="1400" b="1" dirty="0" smtClean="0"/>
                        <a:t>Clinical N category cN2</a:t>
                      </a:r>
                      <a:endParaRPr lang="en-GB" sz="1400" b="1"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b="1" dirty="0" smtClean="0"/>
                        <a:t>2.538</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b="1" dirty="0" smtClean="0"/>
                        <a:t>1.039, 4.679</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b="1" dirty="0" smtClean="0"/>
                        <a:t>0.040</a:t>
                      </a:r>
                      <a:endParaRPr lang="en-GB" sz="14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r h="130175">
                <a:tc>
                  <a:txBody>
                    <a:bodyPr/>
                    <a:lstStyle/>
                    <a:p>
                      <a:pPr>
                        <a:lnSpc>
                          <a:spcPts val="1500"/>
                        </a:lnSpc>
                      </a:pPr>
                      <a:r>
                        <a:rPr lang="en-GB" sz="1400" dirty="0" smtClean="0"/>
                        <a:t>Pathological</a:t>
                      </a:r>
                      <a:r>
                        <a:rPr lang="en-GB" sz="1400" baseline="0" dirty="0" smtClean="0"/>
                        <a:t> N category ypN0</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1.000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dirty="0" smtClean="0"/>
                        <a:t>Pathological</a:t>
                      </a:r>
                      <a:r>
                        <a:rPr lang="en-GB" sz="1400" baseline="0" dirty="0" smtClean="0"/>
                        <a:t> N category ypN1</a:t>
                      </a:r>
                      <a:endParaRPr lang="en-GB" sz="1400" dirty="0" smtClean="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1.227</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0.647,</a:t>
                      </a:r>
                      <a:r>
                        <a:rPr lang="en-GB" sz="1400" baseline="0" dirty="0" smtClean="0"/>
                        <a:t> 2.327</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0.531</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dirty="0" smtClean="0"/>
                        <a:t>Pathological</a:t>
                      </a:r>
                      <a:r>
                        <a:rPr lang="en-GB" sz="1400" b="1" baseline="0" dirty="0" smtClean="0"/>
                        <a:t> N category ypN2</a:t>
                      </a:r>
                      <a:endParaRPr lang="en-GB" sz="1400" b="1" dirty="0" smtClean="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2.987</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1.378, 6.477</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0.006</a:t>
                      </a:r>
                      <a:endParaRPr lang="en-GB" sz="14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130175">
                <a:tc>
                  <a:txBody>
                    <a:bodyPr/>
                    <a:lstStyle/>
                    <a:p>
                      <a:pPr>
                        <a:lnSpc>
                          <a:spcPts val="1500"/>
                        </a:lnSpc>
                      </a:pPr>
                      <a:r>
                        <a:rPr lang="en-GB" sz="1400" dirty="0" smtClean="0"/>
                        <a:t>Neoadjuvant CRT</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1.000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dirty="0" smtClean="0"/>
                        <a:t>Neoadjuvant RT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1.910</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1.114, 3.276</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b="1" dirty="0" smtClean="0"/>
                        <a:t>0.019</a:t>
                      </a:r>
                      <a:endParaRPr lang="en-GB" sz="14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127036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2009: </a:t>
            </a:r>
            <a:r>
              <a:rPr lang="en-GB" sz="1800" dirty="0" err="1" smtClean="0"/>
              <a:t>Tumoral</a:t>
            </a:r>
            <a:r>
              <a:rPr lang="en-GB" sz="1800" dirty="0" smtClean="0"/>
              <a:t> </a:t>
            </a:r>
            <a:r>
              <a:rPr lang="en-GB" sz="1800" dirty="0"/>
              <a:t>lymphocyte immune response to preoperative radiotherapy in locally advanced rectal cancer as a prognostic factor for survival: The LYMPHOREC study – </a:t>
            </a:r>
            <a:r>
              <a:rPr lang="en-GB" sz="1800" dirty="0" err="1" smtClean="0"/>
              <a:t>Mirjolet</a:t>
            </a:r>
            <a:r>
              <a:rPr lang="en-GB" sz="1800" dirty="0" smtClean="0"/>
              <a:t> C*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assess </a:t>
            </a:r>
            <a:r>
              <a:rPr lang="en-GB" dirty="0"/>
              <a:t>the </a:t>
            </a:r>
            <a:r>
              <a:rPr lang="en-GB" dirty="0" smtClean="0"/>
              <a:t>impact of CD8+ FoxP3+ tumour infiltrating lymphocytes (TILs) on PFS and OS </a:t>
            </a:r>
            <a:r>
              <a:rPr lang="en-GB" dirty="0"/>
              <a:t>after preoperative RT</a:t>
            </a:r>
            <a:r>
              <a:rPr lang="en-GB" dirty="0" smtClean="0"/>
              <a:t> in patients with locally advanced rectal cancer undergoing total </a:t>
            </a:r>
            <a:r>
              <a:rPr lang="en-GB" dirty="0" err="1" smtClean="0"/>
              <a:t>mesorectal</a:t>
            </a:r>
            <a:r>
              <a:rPr lang="en-GB" dirty="0" smtClean="0"/>
              <a:t> excision (TME)</a:t>
            </a:r>
          </a:p>
          <a:p>
            <a:pPr marL="0" indent="0">
              <a:spcBef>
                <a:spcPts val="1800"/>
              </a:spcBef>
              <a:buNone/>
            </a:pPr>
            <a:r>
              <a:rPr lang="en-GB" b="1" dirty="0" smtClean="0"/>
              <a:t>Study design</a:t>
            </a:r>
          </a:p>
          <a:p>
            <a:r>
              <a:rPr lang="en-GB" dirty="0" smtClean="0"/>
              <a:t>Data were analysed from </a:t>
            </a:r>
            <a:r>
              <a:rPr lang="en-GB" dirty="0"/>
              <a:t>237 patients with rectal cancer </a:t>
            </a:r>
            <a:r>
              <a:rPr lang="en-GB" dirty="0" smtClean="0"/>
              <a:t>undergoing </a:t>
            </a:r>
            <a:r>
              <a:rPr lang="en-GB" dirty="0"/>
              <a:t>TME </a:t>
            </a:r>
            <a:r>
              <a:rPr lang="en-GB" dirty="0" smtClean="0"/>
              <a:t>after </a:t>
            </a:r>
            <a:r>
              <a:rPr lang="en-GB" dirty="0"/>
              <a:t>neo-adjuvant treatment with preoperative RT </a:t>
            </a:r>
            <a:r>
              <a:rPr lang="en-GB" dirty="0" smtClean="0"/>
              <a:t>± CT</a:t>
            </a:r>
          </a:p>
          <a:p>
            <a:r>
              <a:rPr lang="en-GB" dirty="0" smtClean="0"/>
              <a:t>Biopsy samples were collected in 133 patients to evaluate lymphocyte </a:t>
            </a:r>
            <a:r>
              <a:rPr lang="en-GB" dirty="0"/>
              <a:t>infiltration</a:t>
            </a:r>
            <a:endParaRPr lang="en-GB" dirty="0" smtClean="0"/>
          </a:p>
        </p:txBody>
      </p:sp>
      <p:sp>
        <p:nvSpPr>
          <p:cNvPr id="14" name="Text Placeholder 13"/>
          <p:cNvSpPr>
            <a:spLocks noGrp="1"/>
          </p:cNvSpPr>
          <p:nvPr>
            <p:ph type="body" sz="quarter" idx="11"/>
          </p:nvPr>
        </p:nvSpPr>
        <p:spPr/>
        <p:txBody>
          <a:bodyPr/>
          <a:lstStyle/>
          <a:p>
            <a:endParaRPr lang="it-IT" dirty="0" smtClean="0">
              <a:solidFill>
                <a:srgbClr val="363636"/>
              </a:solidFill>
            </a:endParaRPr>
          </a:p>
          <a:p>
            <a:r>
              <a:rPr lang="it-IT" dirty="0" smtClean="0">
                <a:solidFill>
                  <a:srgbClr val="363636"/>
                </a:solidFill>
              </a:rPr>
              <a:t>*</a:t>
            </a:r>
            <a:r>
              <a:rPr lang="it-IT" dirty="0" err="1" smtClean="0">
                <a:solidFill>
                  <a:srgbClr val="363636"/>
                </a:solidFill>
              </a:rPr>
              <a:t>Presented</a:t>
            </a:r>
            <a:r>
              <a:rPr lang="it-IT" dirty="0" smtClean="0">
                <a:solidFill>
                  <a:srgbClr val="363636"/>
                </a:solidFill>
              </a:rPr>
              <a:t> by </a:t>
            </a:r>
            <a:r>
              <a:rPr lang="it-IT" dirty="0" err="1" smtClean="0">
                <a:solidFill>
                  <a:srgbClr val="363636"/>
                </a:solidFill>
              </a:rPr>
              <a:t>Crehange</a:t>
            </a:r>
            <a:r>
              <a:rPr lang="it-IT" dirty="0" smtClean="0">
                <a:solidFill>
                  <a:srgbClr val="363636"/>
                </a:solidFill>
              </a:rPr>
              <a:t> G.</a:t>
            </a:r>
            <a:endParaRPr lang="it-IT" dirty="0">
              <a:solidFill>
                <a:srgbClr val="363636"/>
              </a:solidFill>
            </a:endParaRPr>
          </a:p>
          <a:p>
            <a:r>
              <a:rPr lang="it-IT" dirty="0" err="1" smtClean="0">
                <a:solidFill>
                  <a:srgbClr val="363636"/>
                </a:solidFill>
              </a:rPr>
              <a:t>Mirjolet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2009</a:t>
            </a:r>
            <a:endParaRPr lang="en-GB" dirty="0"/>
          </a:p>
        </p:txBody>
      </p:sp>
    </p:spTree>
    <p:extLst>
      <p:ext uri="{BB962C8B-B14F-4D97-AF65-F5344CB8AC3E}">
        <p14:creationId xmlns:p14="http://schemas.microsoft.com/office/powerpoint/2010/main" xmlns="" val="320426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2009: </a:t>
            </a:r>
            <a:r>
              <a:rPr lang="en-GB" sz="1800" dirty="0" err="1" smtClean="0"/>
              <a:t>Tumoral</a:t>
            </a:r>
            <a:r>
              <a:rPr lang="en-GB" sz="1800" dirty="0" smtClean="0"/>
              <a:t> </a:t>
            </a:r>
            <a:r>
              <a:rPr lang="en-GB" sz="1800" dirty="0"/>
              <a:t>lymphocyte immune response to preoperative radiotherapy in locally advanced rectal cancer as a prognostic factor for survival: The LYMPHOREC study – </a:t>
            </a:r>
            <a:r>
              <a:rPr lang="en-GB" sz="1800" dirty="0" err="1" smtClean="0"/>
              <a:t>Mirjolet</a:t>
            </a:r>
            <a:r>
              <a:rPr lang="en-GB" sz="1800" dirty="0" smtClean="0"/>
              <a:t> C*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r>
              <a:rPr lang="en-GB" dirty="0" smtClean="0"/>
              <a:t>There was no impact of baseline CD8+ TILs on PFS or OS</a:t>
            </a:r>
          </a:p>
          <a:p>
            <a:r>
              <a:rPr lang="en-GB" dirty="0" smtClean="0"/>
              <a:t>High baseline FoxP3 was associated with significantly better PFS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a:t>Low CD8+/FoxP3+ ratio (&lt;−3.8) was associated with improved </a:t>
            </a:r>
            <a:r>
              <a:rPr lang="en-GB" dirty="0" smtClean="0"/>
              <a:t>PFS (p=0.049)</a:t>
            </a:r>
            <a:endParaRPr lang="en-GB" dirty="0"/>
          </a:p>
          <a:p>
            <a:r>
              <a:rPr lang="en-GB" dirty="0" smtClean="0"/>
              <a:t>Low CD8+/FoxP3+ ratio (&lt;−3.8) was associated with improved OS (p=0.024)</a:t>
            </a:r>
          </a:p>
          <a:p>
            <a:pPr lvl="2"/>
            <a:endParaRPr lang="en-GB" dirty="0" smtClean="0"/>
          </a:p>
          <a:p>
            <a:pPr lvl="1"/>
            <a:endParaRPr lang="en-GB" dirty="0"/>
          </a:p>
        </p:txBody>
      </p:sp>
      <p:sp>
        <p:nvSpPr>
          <p:cNvPr id="14" name="Text Placeholder 13"/>
          <p:cNvSpPr>
            <a:spLocks noGrp="1"/>
          </p:cNvSpPr>
          <p:nvPr>
            <p:ph type="body" sz="quarter" idx="11"/>
          </p:nvPr>
        </p:nvSpPr>
        <p:spPr/>
        <p:txBody>
          <a:bodyPr/>
          <a:lstStyle/>
          <a:p>
            <a:endParaRPr lang="it-IT" dirty="0">
              <a:solidFill>
                <a:srgbClr val="363636"/>
              </a:solidFill>
            </a:endParaRPr>
          </a:p>
          <a:p>
            <a:r>
              <a:rPr lang="it-IT" dirty="0">
                <a:solidFill>
                  <a:srgbClr val="363636"/>
                </a:solidFill>
              </a:rPr>
              <a:t>*Presented by Crehange G.</a:t>
            </a:r>
          </a:p>
          <a:p>
            <a:r>
              <a:rPr lang="it-IT" dirty="0">
                <a:solidFill>
                  <a:srgbClr val="363636"/>
                </a:solidFill>
              </a:rPr>
              <a:t>Mirjolet et al. </a:t>
            </a:r>
            <a:r>
              <a:rPr lang="it-IT" i="1" dirty="0">
                <a:solidFill>
                  <a:srgbClr val="363636"/>
                </a:solidFill>
              </a:rPr>
              <a:t>Ann Oncol</a:t>
            </a:r>
            <a:r>
              <a:rPr lang="it-IT" dirty="0">
                <a:solidFill>
                  <a:srgbClr val="363636"/>
                </a:solidFill>
              </a:rPr>
              <a:t> 2015; 26 (suppl 6): </a:t>
            </a:r>
            <a:r>
              <a:rPr lang="fr-FR" dirty="0" err="1">
                <a:solidFill>
                  <a:srgbClr val="363636"/>
                </a:solidFill>
              </a:rPr>
              <a:t>abstr</a:t>
            </a:r>
            <a:r>
              <a:rPr lang="fr-FR" dirty="0">
                <a:solidFill>
                  <a:srgbClr val="363636"/>
                </a:solidFill>
              </a:rPr>
              <a:t> 2009</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759566528"/>
              </p:ext>
            </p:extLst>
          </p:nvPr>
        </p:nvGraphicFramePr>
        <p:xfrm>
          <a:off x="457200" y="2352040"/>
          <a:ext cx="8229600" cy="2372360"/>
        </p:xfrm>
        <a:graphic>
          <a:graphicData uri="http://schemas.openxmlformats.org/drawingml/2006/table">
            <a:tbl>
              <a:tblPr firstRow="1" bandRow="1">
                <a:tableStyleId>{69012ECD-51FC-41F1-AA8D-1B2483CD663E}</a:tableStyleId>
              </a:tblPr>
              <a:tblGrid>
                <a:gridCol w="2286000"/>
                <a:gridCol w="1828800"/>
                <a:gridCol w="2057400"/>
                <a:gridCol w="2057400"/>
              </a:tblGrid>
              <a:tr h="370840">
                <a:tc>
                  <a:txBody>
                    <a:bodyPr/>
                    <a:lstStyle/>
                    <a:p>
                      <a:r>
                        <a:rPr lang="en-GB" sz="1400" dirty="0" smtClean="0">
                          <a:solidFill>
                            <a:schemeClr val="tx2"/>
                          </a:solidFill>
                        </a:rPr>
                        <a:t>FoxP3+</a:t>
                      </a:r>
                      <a:r>
                        <a:rPr lang="en-GB" sz="1400" baseline="0" dirty="0" smtClean="0">
                          <a:solidFill>
                            <a:schemeClr val="tx2"/>
                          </a:solidFill>
                        </a:rPr>
                        <a:t> TILs after preoperative RT (n=232)</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5-year PFS, %</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HR (95%CI)</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p-value</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&lt;6.5</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36.7</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0.059</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r>
                        <a:rPr lang="en-GB" sz="1400" dirty="0" smtClean="0"/>
                        <a:t>6.5 to &lt;15.5</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53.5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0.884 (0.521, 1.502)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70840">
                <a:tc>
                  <a:txBody>
                    <a:bodyPr/>
                    <a:lstStyle/>
                    <a:p>
                      <a:r>
                        <a:rPr lang="en-GB" sz="1400" dirty="0" smtClean="0"/>
                        <a:t>15.5 to 36.5</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56.0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0.671 (0.395, 1.140)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endParaRPr lang="en-GB" sz="140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r>
                        <a:rPr lang="en-GB" sz="1400" dirty="0" smtClean="0"/>
                        <a:t>≥36.5</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73.2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0.481 (0.273, 0.849)</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70840">
                <a:tc>
                  <a:txBody>
                    <a:bodyPr/>
                    <a:lstStyle/>
                    <a:p>
                      <a:r>
                        <a:rPr lang="en-GB" sz="1400" dirty="0" smtClean="0"/>
                        <a:t>Quantitative analysis</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0.987 (0.978, 0.996)</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0.007</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1065340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2009: </a:t>
            </a:r>
            <a:r>
              <a:rPr lang="en-GB" sz="1800" dirty="0" err="1" smtClean="0"/>
              <a:t>Tumoral</a:t>
            </a:r>
            <a:r>
              <a:rPr lang="en-GB" sz="1800" dirty="0" smtClean="0"/>
              <a:t> </a:t>
            </a:r>
            <a:r>
              <a:rPr lang="en-GB" sz="1800" dirty="0"/>
              <a:t>lymphocyte immune response to preoperative radiotherapy in locally advanced rectal cancer as a prognostic factor for survival: The LYMPHOREC study – </a:t>
            </a:r>
            <a:r>
              <a:rPr lang="en-GB" sz="1800" dirty="0" err="1" smtClean="0"/>
              <a:t>Mirjolet</a:t>
            </a:r>
            <a:r>
              <a:rPr lang="en-GB" sz="1800" dirty="0" smtClean="0"/>
              <a:t> C*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smtClean="0"/>
              <a:t>FoxP3+ </a:t>
            </a:r>
            <a:r>
              <a:rPr lang="en-GB" b="1" dirty="0" err="1" smtClean="0"/>
              <a:t>Treg</a:t>
            </a:r>
            <a:r>
              <a:rPr lang="en-GB" b="1" dirty="0" smtClean="0"/>
              <a:t> density had a greater prognostic value than CD8+ lymphocytes in patients with locally advanced rectal cancer</a:t>
            </a:r>
          </a:p>
          <a:p>
            <a:pPr lvl="1"/>
            <a:r>
              <a:rPr lang="en-GB" b="1" dirty="0" smtClean="0"/>
              <a:t>High FoxP3+ </a:t>
            </a:r>
            <a:r>
              <a:rPr lang="en-GB" b="1" dirty="0" err="1" smtClean="0"/>
              <a:t>Treg</a:t>
            </a:r>
            <a:r>
              <a:rPr lang="en-GB" b="1" dirty="0" smtClean="0"/>
              <a:t> levels after RT positively correlated with survival</a:t>
            </a:r>
          </a:p>
          <a:p>
            <a:r>
              <a:rPr lang="en-GB" b="1" dirty="0" smtClean="0"/>
              <a:t>A decreased CD8+/FoxP3+ ratio was associated with improved survival</a:t>
            </a:r>
          </a:p>
          <a:p>
            <a:pPr lvl="1"/>
            <a:endParaRPr lang="en-GB" b="1" dirty="0" smtClean="0"/>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endParaRPr lang="it-IT" dirty="0">
              <a:solidFill>
                <a:srgbClr val="363636"/>
              </a:solidFill>
            </a:endParaRPr>
          </a:p>
          <a:p>
            <a:r>
              <a:rPr lang="it-IT" dirty="0">
                <a:solidFill>
                  <a:srgbClr val="363636"/>
                </a:solidFill>
              </a:rPr>
              <a:t>*Presented by Crehange G.</a:t>
            </a:r>
          </a:p>
          <a:p>
            <a:r>
              <a:rPr lang="it-IT" dirty="0">
                <a:solidFill>
                  <a:srgbClr val="363636"/>
                </a:solidFill>
              </a:rPr>
              <a:t>Mirjolet et al. </a:t>
            </a:r>
            <a:r>
              <a:rPr lang="it-IT" i="1" dirty="0">
                <a:solidFill>
                  <a:srgbClr val="363636"/>
                </a:solidFill>
              </a:rPr>
              <a:t>Ann Oncol</a:t>
            </a:r>
            <a:r>
              <a:rPr lang="it-IT" dirty="0">
                <a:solidFill>
                  <a:srgbClr val="363636"/>
                </a:solidFill>
              </a:rPr>
              <a:t> 2015; 26 (suppl 6): </a:t>
            </a:r>
            <a:r>
              <a:rPr lang="fr-FR" dirty="0" err="1">
                <a:solidFill>
                  <a:srgbClr val="363636"/>
                </a:solidFill>
              </a:rPr>
              <a:t>abstr</a:t>
            </a:r>
            <a:r>
              <a:rPr lang="fr-FR" dirty="0">
                <a:solidFill>
                  <a:srgbClr val="363636"/>
                </a:solidFill>
              </a:rPr>
              <a:t> 2009</a:t>
            </a:r>
            <a:endParaRPr lang="en-GB" dirty="0"/>
          </a:p>
        </p:txBody>
      </p:sp>
    </p:spTree>
    <p:extLst>
      <p:ext uri="{BB962C8B-B14F-4D97-AF65-F5344CB8AC3E}">
        <p14:creationId xmlns:p14="http://schemas.microsoft.com/office/powerpoint/2010/main" xmlns="" val="53720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2016: Early results of phase II trial of perioperative oxaliplatin and capecitabine (XELOX) without radiotherapy for high-risk rectal cancer (CORONA I) – </a:t>
            </a:r>
            <a:r>
              <a:rPr lang="en-GB" sz="1800" dirty="0" smtClean="0"/>
              <a:t>Uehara K </a:t>
            </a:r>
            <a:r>
              <a:rPr lang="en-GB" sz="1800" dirty="0"/>
              <a:t>et al</a:t>
            </a:r>
          </a:p>
        </p:txBody>
      </p:sp>
      <p:sp>
        <p:nvSpPr>
          <p:cNvPr id="12" name="Content Placeholder 11"/>
          <p:cNvSpPr>
            <a:spLocks noGrp="1"/>
          </p:cNvSpPr>
          <p:nvPr>
            <p:ph idx="1"/>
          </p:nvPr>
        </p:nvSpPr>
        <p:spPr>
          <a:xfrm>
            <a:off x="365124" y="1254035"/>
            <a:ext cx="8626476" cy="4746172"/>
          </a:xfrm>
        </p:spPr>
        <p:txBody>
          <a:bodyPr/>
          <a:lstStyle/>
          <a:p>
            <a:pPr marL="0" indent="0">
              <a:buNone/>
            </a:pPr>
            <a:r>
              <a:rPr lang="en-GB" b="1" dirty="0"/>
              <a:t>Study objective</a:t>
            </a:r>
          </a:p>
          <a:p>
            <a:r>
              <a:rPr lang="en-GB" dirty="0" smtClean="0"/>
              <a:t>To investigate the efficacy and safety of </a:t>
            </a:r>
            <a:r>
              <a:rPr lang="en-GB" dirty="0"/>
              <a:t>perioperative </a:t>
            </a:r>
            <a:r>
              <a:rPr lang="en-GB" dirty="0" smtClean="0"/>
              <a:t>capecitabine + oxaliplatin (XELOX) in patients with locally advanced rectal cancer (LARC). Early results are presented</a:t>
            </a:r>
            <a:endParaRPr lang="en-GB" dirty="0"/>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Uehara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2016</a:t>
            </a:r>
            <a:endParaRPr lang="en-GB" dirty="0"/>
          </a:p>
        </p:txBody>
      </p:sp>
      <p:sp>
        <p:nvSpPr>
          <p:cNvPr id="6" name="Rectangle 9"/>
          <p:cNvSpPr txBox="1">
            <a:spLocks noChangeArrowheads="1"/>
          </p:cNvSpPr>
          <p:nvPr/>
        </p:nvSpPr>
        <p:spPr bwMode="auto">
          <a:xfrm>
            <a:off x="365124" y="5426045"/>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3-year DFS</a:t>
            </a:r>
          </a:p>
          <a:p>
            <a:pPr>
              <a:buClr>
                <a:srgbClr val="043882"/>
              </a:buClr>
            </a:pPr>
            <a:endParaRPr lang="en-GB" kern="0" dirty="0" smtClean="0"/>
          </a:p>
        </p:txBody>
      </p:sp>
      <p:sp>
        <p:nvSpPr>
          <p:cNvPr id="7" name="Content Placeholder 26"/>
          <p:cNvSpPr txBox="1">
            <a:spLocks/>
          </p:cNvSpPr>
          <p:nvPr/>
        </p:nvSpPr>
        <p:spPr>
          <a:xfrm>
            <a:off x="4648200" y="5426045"/>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DFS, RFS, RR, R0 resection rate</a:t>
            </a:r>
          </a:p>
          <a:p>
            <a:pPr>
              <a:buClr>
                <a:srgbClr val="043882"/>
              </a:buClr>
            </a:pPr>
            <a:r>
              <a:rPr lang="en-GB" kern="0" dirty="0" smtClean="0"/>
              <a:t>Pathological response, safety</a:t>
            </a:r>
          </a:p>
        </p:txBody>
      </p:sp>
      <p:sp>
        <p:nvSpPr>
          <p:cNvPr id="8" name="AutoShape 12"/>
          <p:cNvSpPr>
            <a:spLocks noChangeArrowheads="1"/>
          </p:cNvSpPr>
          <p:nvPr/>
        </p:nvSpPr>
        <p:spPr bwMode="auto">
          <a:xfrm>
            <a:off x="4114799" y="2668408"/>
            <a:ext cx="1600202" cy="2284591"/>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XELOX: </a:t>
            </a:r>
            <a:r>
              <a:rPr lang="en-GB" altLang="zh-CN" dirty="0" err="1" smtClean="0">
                <a:solidFill>
                  <a:srgbClr val="FFFFFF"/>
                </a:solidFill>
                <a:ea typeface="SimSun" pitchFamily="2" charset="-122"/>
              </a:rPr>
              <a:t>capecitabine</a:t>
            </a:r>
            <a:r>
              <a:rPr lang="en-GB" altLang="zh-CN" dirty="0" smtClean="0">
                <a:solidFill>
                  <a:srgbClr val="FFFFFF"/>
                </a:solidFill>
                <a:ea typeface="SimSun" pitchFamily="2" charset="-122"/>
              </a:rPr>
              <a:t> 2,000 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t>
            </a:r>
            <a:r>
              <a:rPr lang="en-GB" altLang="zh-CN" dirty="0">
                <a:solidFill>
                  <a:srgbClr val="FFFFFF"/>
                </a:solidFill>
                <a:ea typeface="SimSun" pitchFamily="2" charset="-122"/>
              </a:rPr>
              <a:t>d1–14) </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oxaliplatin</a:t>
            </a:r>
            <a:r>
              <a:rPr lang="en-GB" altLang="zh-CN" dirty="0" smtClean="0">
                <a:solidFill>
                  <a:srgbClr val="FFFFFF"/>
                </a:solidFill>
                <a:ea typeface="SimSun" pitchFamily="2" charset="-122"/>
              </a:rPr>
              <a:t>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130 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a:t>
            </a:r>
            <a:r>
              <a:rPr lang="en-GB" altLang="zh-CN" dirty="0">
                <a:solidFill>
                  <a:srgbClr val="FFFFFF"/>
                </a:solidFill>
                <a:ea typeface="SimSun" pitchFamily="2" charset="-122"/>
              </a:rPr>
              <a:t>(d1) </a:t>
            </a:r>
            <a:r>
              <a:rPr lang="en-GB" altLang="zh-CN" dirty="0" smtClean="0">
                <a:solidFill>
                  <a:srgbClr val="FFFFFF"/>
                </a:solidFill>
                <a:ea typeface="SimSun" pitchFamily="2" charset="-122"/>
              </a:rPr>
              <a:t>q3w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4 </a:t>
            </a:r>
            <a:r>
              <a:rPr lang="en-GB" altLang="zh-CN" dirty="0">
                <a:solidFill>
                  <a:srgbClr val="FFFFFF"/>
                </a:solidFill>
                <a:ea typeface="SimSun" pitchFamily="2" charset="-122"/>
              </a:rPr>
              <a:t>cycles </a:t>
            </a:r>
          </a:p>
        </p:txBody>
      </p:sp>
      <p:cxnSp>
        <p:nvCxnSpPr>
          <p:cNvPr id="9" name="AutoShape 19"/>
          <p:cNvCxnSpPr>
            <a:cxnSpLocks noChangeShapeType="1"/>
            <a:endCxn id="8" idx="1"/>
          </p:cNvCxnSpPr>
          <p:nvPr/>
        </p:nvCxnSpPr>
        <p:spPr bwMode="auto">
          <a:xfrm>
            <a:off x="3657600" y="3810703"/>
            <a:ext cx="457199" cy="1"/>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8" idx="3"/>
            <a:endCxn id="11" idx="1"/>
          </p:cNvCxnSpPr>
          <p:nvPr/>
        </p:nvCxnSpPr>
        <p:spPr bwMode="auto">
          <a:xfrm>
            <a:off x="5715001" y="3810704"/>
            <a:ext cx="2397834" cy="9748"/>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556133"/>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5" name="AutoShape 9"/>
          <p:cNvSpPr>
            <a:spLocks noChangeArrowheads="1"/>
          </p:cNvSpPr>
          <p:nvPr/>
        </p:nvSpPr>
        <p:spPr bwMode="auto">
          <a:xfrm>
            <a:off x="365124" y="2233550"/>
            <a:ext cx="3521076" cy="31675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MRI-defined high-risk rectal cancer </a:t>
            </a:r>
            <a:endParaRPr lang="en-GB"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Tumour extending to within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1 mm of or beyond </a:t>
            </a:r>
            <a:r>
              <a:rPr lang="en-GB" altLang="zh-CN" sz="1600" dirty="0" err="1" smtClean="0">
                <a:solidFill>
                  <a:srgbClr val="FFFFFF"/>
                </a:solidFill>
                <a:ea typeface="SimSun" pitchFamily="2" charset="-122"/>
              </a:rPr>
              <a:t>mesorectal</a:t>
            </a:r>
            <a:r>
              <a:rPr lang="en-GB" altLang="zh-CN" sz="1600" dirty="0" smtClean="0">
                <a:solidFill>
                  <a:srgbClr val="FFFFFF"/>
                </a:solidFill>
                <a:ea typeface="SimSun" pitchFamily="2" charset="-122"/>
              </a:rPr>
              <a:t> fascia; tumour extending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≥5 mm into peripheral fat</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Tumour invading surrounding structures or peritoneum</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TN2 (stage IIIC)</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(n=41)</a:t>
            </a:r>
            <a:endParaRPr lang="en-GB" altLang="zh-CN" sz="1600" dirty="0">
              <a:solidFill>
                <a:srgbClr val="FFFFFF"/>
              </a:solidFill>
              <a:ea typeface="SimSun" pitchFamily="2" charset="-122"/>
            </a:endParaRPr>
          </a:p>
        </p:txBody>
      </p:sp>
      <p:sp>
        <p:nvSpPr>
          <p:cNvPr id="26" name="AutoShape 12"/>
          <p:cNvSpPr>
            <a:spLocks noChangeArrowheads="1"/>
          </p:cNvSpPr>
          <p:nvPr/>
        </p:nvSpPr>
        <p:spPr bwMode="auto">
          <a:xfrm>
            <a:off x="6629400" y="3429001"/>
            <a:ext cx="1265540" cy="655769"/>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XELOX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4 </a:t>
            </a:r>
            <a:r>
              <a:rPr lang="en-GB" altLang="zh-CN" dirty="0">
                <a:solidFill>
                  <a:srgbClr val="FFFFFF"/>
                </a:solidFill>
                <a:ea typeface="SimSun" pitchFamily="2" charset="-122"/>
              </a:rPr>
              <a:t>cycles </a:t>
            </a:r>
          </a:p>
        </p:txBody>
      </p:sp>
      <p:sp>
        <p:nvSpPr>
          <p:cNvPr id="28" name="AutoShape 12"/>
          <p:cNvSpPr>
            <a:spLocks noChangeArrowheads="1"/>
          </p:cNvSpPr>
          <p:nvPr/>
        </p:nvSpPr>
        <p:spPr bwMode="auto">
          <a:xfrm flipV="1">
            <a:off x="5867400" y="2667000"/>
            <a:ext cx="628651" cy="2284591"/>
          </a:xfrm>
          <a:prstGeom prst="roundRect">
            <a:avLst>
              <a:gd name="adj" fmla="val 0"/>
            </a:avLst>
          </a:prstGeom>
          <a:solidFill>
            <a:schemeClr val="tx2"/>
          </a:solidFill>
          <a:ln w="19050" algn="ctr">
            <a:solidFill>
              <a:schemeClr val="tx1"/>
            </a:solidFill>
            <a:round/>
            <a:headEnd/>
            <a:tailEnd/>
          </a:ln>
        </p:spPr>
        <p:txBody>
          <a:bodyPr vert="vert" lIns="90488" tIns="0" rIns="90488" bIns="0" anchor="ctr"/>
          <a:lstStyle/>
          <a:p>
            <a:pPr algn="ctr" defTabSz="892175" eaLnBrk="0" hangingPunct="0"/>
            <a:r>
              <a:rPr lang="en-GB" altLang="zh-CN" dirty="0" smtClean="0">
                <a:solidFill>
                  <a:srgbClr val="4D4D4D"/>
                </a:solidFill>
                <a:ea typeface="SimSun" pitchFamily="2" charset="-122"/>
              </a:rPr>
              <a:t>TME (or more extensive surgery)</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3537612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2016: Early results of phase II trial of perioperative oxaliplatin and capecitabine (XELOX) without radiotherapy for high-risk rectal cancer (CORONA I) – </a:t>
            </a:r>
            <a:r>
              <a:rPr lang="en-GB" sz="1800" dirty="0" smtClean="0"/>
              <a:t>Uehara K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Uehara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2016</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1929733150"/>
              </p:ext>
            </p:extLst>
          </p:nvPr>
        </p:nvGraphicFramePr>
        <p:xfrm>
          <a:off x="609600" y="1752600"/>
          <a:ext cx="8153400" cy="3657600"/>
        </p:xfrm>
        <a:graphic>
          <a:graphicData uri="http://schemas.openxmlformats.org/drawingml/2006/table">
            <a:tbl>
              <a:tblPr firstRow="1" bandRow="1">
                <a:tableStyleId>{69012ECD-51FC-41F1-AA8D-1B2483CD663E}</a:tableStyleId>
              </a:tblPr>
              <a:tblGrid>
                <a:gridCol w="4076700"/>
                <a:gridCol w="4076700"/>
              </a:tblGrid>
              <a:tr h="209550">
                <a:tc>
                  <a:txBody>
                    <a:bodyPr/>
                    <a:lstStyle/>
                    <a:p>
                      <a:endParaRPr lang="en-GB" sz="1400" dirty="0">
                        <a:solidFill>
                          <a:schemeClr val="tx2"/>
                        </a:solidFill>
                      </a:endParaRP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XELOX (n=41)</a:t>
                      </a:r>
                      <a:endParaRPr lang="en-GB" sz="1400" dirty="0">
                        <a:solidFill>
                          <a:schemeClr val="tx2"/>
                        </a:solidFill>
                      </a:endParaRPr>
                    </a:p>
                  </a:txBody>
                  <a:tcPr anchor="ct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9550">
                <a:tc>
                  <a:txBody>
                    <a:bodyPr/>
                    <a:lstStyle/>
                    <a:p>
                      <a:r>
                        <a:rPr lang="en-GB" sz="1400" dirty="0" smtClean="0"/>
                        <a:t>Response by RECIST</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09550">
                <a:tc>
                  <a:txBody>
                    <a:bodyPr/>
                    <a:lstStyle/>
                    <a:p>
                      <a:pPr marL="180000">
                        <a:spcBef>
                          <a:spcPts val="0"/>
                        </a:spcBef>
                      </a:pPr>
                      <a:r>
                        <a:rPr lang="en-GB" sz="1400" dirty="0" smtClean="0"/>
                        <a:t>CR/PR/SD/PD, 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1/23/14/3</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09550">
                <a:tc>
                  <a:txBody>
                    <a:bodyPr/>
                    <a:lstStyle/>
                    <a:p>
                      <a:pPr marL="180000"/>
                      <a:r>
                        <a:rPr lang="en-GB" sz="1400" dirty="0" smtClean="0"/>
                        <a:t>ORR,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59</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09550">
                <a:tc>
                  <a:txBody>
                    <a:bodyPr/>
                    <a:lstStyle/>
                    <a:p>
                      <a:r>
                        <a:rPr lang="en-GB" sz="1400" dirty="0" smtClean="0"/>
                        <a:t>Post-operative complications,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45.0</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09550">
                <a:tc>
                  <a:txBody>
                    <a:bodyPr/>
                    <a:lstStyle/>
                    <a:p>
                      <a:r>
                        <a:rPr lang="en-GB" sz="1400" dirty="0" smtClean="0"/>
                        <a:t>Residual</a:t>
                      </a:r>
                      <a:r>
                        <a:rPr lang="en-GB" sz="1400" baseline="0" dirty="0" smtClean="0"/>
                        <a:t> tumour classification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09550">
                <a:tc>
                  <a:txBody>
                    <a:bodyPr/>
                    <a:lstStyle/>
                    <a:p>
                      <a:pPr marL="180000"/>
                      <a:r>
                        <a:rPr lang="en-GB" sz="1400" dirty="0" smtClean="0"/>
                        <a:t>R0/R1/R2/Unavailable, 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37/2/1/1</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09550">
                <a:tc>
                  <a:txBody>
                    <a:bodyPr/>
                    <a:lstStyle/>
                    <a:p>
                      <a:pPr marL="180000"/>
                      <a:r>
                        <a:rPr lang="en-GB" sz="1400" dirty="0" smtClean="0"/>
                        <a:t>R0 resection</a:t>
                      </a:r>
                      <a:r>
                        <a:rPr lang="en-GB" sz="1400" baseline="0" dirty="0" smtClean="0"/>
                        <a:t> rate,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90.2</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09550">
                <a:tc>
                  <a:txBody>
                    <a:bodyPr/>
                    <a:lstStyle/>
                    <a:p>
                      <a:r>
                        <a:rPr lang="en-GB" sz="1400" dirty="0" err="1" smtClean="0"/>
                        <a:t>pCR</a:t>
                      </a:r>
                      <a:r>
                        <a:rPr lang="en-GB" sz="1400" dirty="0" smtClean="0"/>
                        <a:t> rate,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12.2</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09550">
                <a:tc>
                  <a:txBody>
                    <a:bodyPr/>
                    <a:lstStyle/>
                    <a:p>
                      <a:r>
                        <a:rPr lang="en-GB" sz="1400" dirty="0" smtClean="0"/>
                        <a:t>Good responder,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31.7</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09550">
                <a:tc>
                  <a:txBody>
                    <a:bodyPr/>
                    <a:lstStyle/>
                    <a:p>
                      <a:r>
                        <a:rPr lang="en-GB" sz="1400" dirty="0" smtClean="0"/>
                        <a:t>N down-staging</a:t>
                      </a:r>
                      <a:r>
                        <a:rPr lang="en-GB" sz="1400" baseline="0" dirty="0" smtClean="0"/>
                        <a:t> rate,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56.7</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09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 down-staging</a:t>
                      </a:r>
                      <a:r>
                        <a:rPr lang="en-GB" sz="1400" baseline="0" dirty="0" smtClean="0"/>
                        <a:t> rate, %</a:t>
                      </a:r>
                      <a:endParaRPr lang="en-GB" sz="1400" dirty="0" smtClean="0"/>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r>
                        <a:rPr lang="en-GB" sz="1400" dirty="0" smtClean="0"/>
                        <a:t>52.5</a:t>
                      </a: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r>
            </a:tbl>
          </a:graphicData>
        </a:graphic>
      </p:graphicFrame>
    </p:spTree>
    <p:extLst>
      <p:ext uri="{BB962C8B-B14F-4D97-AF65-F5344CB8AC3E}">
        <p14:creationId xmlns:p14="http://schemas.microsoft.com/office/powerpoint/2010/main" xmlns="" val="348506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2016: Early results of phase II trial of perioperative oxaliplatin and capecitabine (XELOX) without radiotherapy for high-risk rectal cancer (CORONA I) – </a:t>
            </a:r>
            <a:r>
              <a:rPr lang="en-GB" sz="1800" dirty="0" smtClean="0"/>
              <a:t>Uehara K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marL="0" indent="0">
              <a:spcBef>
                <a:spcPts val="1800"/>
              </a:spcBef>
              <a:spcAft>
                <a:spcPts val="200"/>
              </a:spcAft>
              <a:buNone/>
            </a:pPr>
            <a:r>
              <a:rPr lang="en-GB" b="1" dirty="0" smtClean="0"/>
              <a:t>Conclusions</a:t>
            </a:r>
          </a:p>
          <a:p>
            <a:pPr>
              <a:spcAft>
                <a:spcPts val="0"/>
              </a:spcAft>
            </a:pPr>
            <a:r>
              <a:rPr lang="en-GB" b="1" dirty="0" smtClean="0"/>
              <a:t>Perioperative XELOX was feasible and safe in </a:t>
            </a:r>
            <a:r>
              <a:rPr lang="en-GB" b="1" dirty="0"/>
              <a:t>patients with </a:t>
            </a:r>
            <a:r>
              <a:rPr lang="en-GB" b="1" dirty="0" smtClean="0"/>
              <a:t>LARC</a:t>
            </a:r>
          </a:p>
          <a:p>
            <a:pPr>
              <a:spcAft>
                <a:spcPts val="0"/>
              </a:spcAft>
            </a:pPr>
            <a:r>
              <a:rPr lang="en-GB" b="1" dirty="0" smtClean="0"/>
              <a:t>Postoperative </a:t>
            </a:r>
            <a:r>
              <a:rPr lang="en-GB" b="1" dirty="0"/>
              <a:t>treatment exposure was </a:t>
            </a:r>
            <a:r>
              <a:rPr lang="en-GB" b="1" dirty="0" smtClean="0"/>
              <a:t>unsatisfactory and potency </a:t>
            </a:r>
            <a:r>
              <a:rPr lang="en-GB" b="1" dirty="0"/>
              <a:t>of preoperative XELOX alone </a:t>
            </a:r>
            <a:r>
              <a:rPr lang="en-GB" b="1" dirty="0" smtClean="0"/>
              <a:t>may </a:t>
            </a:r>
            <a:r>
              <a:rPr lang="en-GB" b="1" dirty="0"/>
              <a:t>be underpowered for T4 </a:t>
            </a:r>
            <a:r>
              <a:rPr lang="en-GB" b="1" dirty="0" smtClean="0"/>
              <a:t>tumours</a:t>
            </a:r>
          </a:p>
          <a:p>
            <a:pPr>
              <a:spcAft>
                <a:spcPts val="0"/>
              </a:spcAft>
            </a:pPr>
            <a:r>
              <a:rPr lang="en-GB" b="1" dirty="0" smtClean="0"/>
              <a:t>More </a:t>
            </a:r>
            <a:r>
              <a:rPr lang="en-GB" b="1" dirty="0"/>
              <a:t>aggressive </a:t>
            </a:r>
            <a:r>
              <a:rPr lang="en-GB" b="1" dirty="0" smtClean="0"/>
              <a:t>CT </a:t>
            </a:r>
            <a:r>
              <a:rPr lang="en-GB" b="1" dirty="0"/>
              <a:t>and/or additional RT should be </a:t>
            </a:r>
            <a:r>
              <a:rPr lang="en-GB" b="1" dirty="0" smtClean="0"/>
              <a:t>investigated</a:t>
            </a:r>
          </a:p>
          <a:p>
            <a:pPr lvl="1"/>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Uehara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2016</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605821444"/>
              </p:ext>
            </p:extLst>
          </p:nvPr>
        </p:nvGraphicFramePr>
        <p:xfrm>
          <a:off x="609600" y="1617026"/>
          <a:ext cx="8001000" cy="3352800"/>
        </p:xfrm>
        <a:graphic>
          <a:graphicData uri="http://schemas.openxmlformats.org/drawingml/2006/table">
            <a:tbl>
              <a:tblPr firstRow="1" bandRow="1">
                <a:tableStyleId>{69012ECD-51FC-41F1-AA8D-1B2483CD663E}</a:tableStyleId>
              </a:tblPr>
              <a:tblGrid>
                <a:gridCol w="4130650"/>
                <a:gridCol w="1935175"/>
                <a:gridCol w="1935175"/>
              </a:tblGrid>
              <a:tr h="270164">
                <a:tc>
                  <a:txBody>
                    <a:bodyPr/>
                    <a:lstStyle/>
                    <a:p>
                      <a:r>
                        <a:rPr lang="en-GB" sz="1400" dirty="0" smtClean="0">
                          <a:solidFill>
                            <a:schemeClr val="tx2"/>
                          </a:solidFill>
                        </a:rPr>
                        <a:t>Grade 3+ AEs occurring in ≥3% of patients,</a:t>
                      </a:r>
                      <a:r>
                        <a:rPr lang="en-GB" sz="1400" baseline="0" dirty="0" smtClean="0">
                          <a:solidFill>
                            <a:schemeClr val="tx2"/>
                          </a:solidFill>
                        </a:rPr>
                        <a:t> %</a:t>
                      </a:r>
                      <a:endParaRPr lang="en-GB" sz="1400" dirty="0">
                        <a:solidFill>
                          <a:schemeClr val="tx2"/>
                        </a:solidFill>
                      </a:endParaRP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Pre-XELOX</a:t>
                      </a:r>
                      <a:r>
                        <a:rPr lang="en-GB" sz="1400" baseline="0" dirty="0" smtClean="0">
                          <a:solidFill>
                            <a:schemeClr val="tx2"/>
                          </a:solidFill>
                        </a:rPr>
                        <a:t> (n=41)</a:t>
                      </a:r>
                      <a:endParaRPr lang="en-GB" sz="1400" dirty="0">
                        <a:solidFill>
                          <a:schemeClr val="tx2"/>
                        </a:solidFill>
                      </a:endParaRP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Post-XELOX</a:t>
                      </a:r>
                      <a:r>
                        <a:rPr lang="en-GB" sz="1400" baseline="0" dirty="0" smtClean="0">
                          <a:solidFill>
                            <a:schemeClr val="tx2"/>
                          </a:solidFill>
                        </a:rPr>
                        <a:t> (n=29)</a:t>
                      </a:r>
                      <a:endParaRPr lang="en-GB" sz="1400" dirty="0">
                        <a:solidFill>
                          <a:schemeClr val="tx2"/>
                        </a:solidFill>
                      </a:endParaRP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0164">
                <a:tc>
                  <a:txBody>
                    <a:bodyPr/>
                    <a:lstStyle/>
                    <a:p>
                      <a:r>
                        <a:rPr lang="en-GB" sz="1400" dirty="0" smtClean="0"/>
                        <a:t>Leukopenia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70164">
                <a:tc>
                  <a:txBody>
                    <a:bodyPr/>
                    <a:lstStyle/>
                    <a:p>
                      <a:r>
                        <a:rPr lang="en-GB" sz="1400" dirty="0" smtClean="0"/>
                        <a:t>Neutropenia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2.4</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10.3</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70164">
                <a:tc>
                  <a:txBody>
                    <a:bodyPr/>
                    <a:lstStyle/>
                    <a:p>
                      <a:r>
                        <a:rPr lang="en-GB" sz="1400" dirty="0" smtClean="0"/>
                        <a:t>Thrombocytopenia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14.6</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70164">
                <a:tc>
                  <a:txBody>
                    <a:bodyPr/>
                    <a:lstStyle/>
                    <a:p>
                      <a:r>
                        <a:rPr lang="en-GB" sz="1400" dirty="0" smtClean="0"/>
                        <a:t>Febrile</a:t>
                      </a:r>
                      <a:r>
                        <a:rPr lang="en-GB" sz="1400" baseline="0" dirty="0" smtClean="0"/>
                        <a:t> neutropenia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0</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70164">
                <a:tc>
                  <a:txBody>
                    <a:bodyPr/>
                    <a:lstStyle/>
                    <a:p>
                      <a:r>
                        <a:rPr lang="en-GB" sz="1400" dirty="0" smtClean="0"/>
                        <a:t>Increased AST</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70164">
                <a:tc>
                  <a:txBody>
                    <a:bodyPr/>
                    <a:lstStyle/>
                    <a:p>
                      <a:r>
                        <a:rPr lang="en-GB" sz="1400" dirty="0" smtClean="0"/>
                        <a:t>Increased ALT</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2.4</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70164">
                <a:tc>
                  <a:txBody>
                    <a:bodyPr/>
                    <a:lstStyle/>
                    <a:p>
                      <a:r>
                        <a:rPr lang="en-GB" sz="1400" dirty="0" smtClean="0"/>
                        <a:t>Fatigue</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2.4</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70164">
                <a:tc>
                  <a:txBody>
                    <a:bodyPr/>
                    <a:lstStyle/>
                    <a:p>
                      <a:r>
                        <a:rPr lang="en-GB" sz="1400" dirty="0" smtClean="0"/>
                        <a:t>Diarrhoea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2.4</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70164">
                <a:tc>
                  <a:txBody>
                    <a:bodyPr/>
                    <a:lstStyle/>
                    <a:p>
                      <a:r>
                        <a:rPr lang="en-GB" sz="1400" dirty="0" smtClean="0"/>
                        <a:t>Appetite loss</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4.9</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70164">
                <a:tc>
                  <a:txBody>
                    <a:bodyPr/>
                    <a:lstStyle/>
                    <a:p>
                      <a:r>
                        <a:rPr lang="en-GB" sz="1400" dirty="0" smtClean="0"/>
                        <a:t>Peripheral neuropathy</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en-GB" sz="1400" dirty="0" smtClean="0"/>
                        <a:t>3.1</a:t>
                      </a:r>
                      <a:endParaRPr lang="en-GB" sz="1400" dirty="0"/>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en-GB" sz="1400" dirty="0" smtClean="0"/>
                        <a:t>3.4</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xmlns="" val="307315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cap="none" dirty="0" smtClean="0">
                <a:solidFill>
                  <a:schemeClr val="accent1"/>
                </a:solidFill>
              </a:rPr>
              <a:t>COLORECTAL CANCER</a:t>
            </a:r>
            <a:endParaRPr lang="en-GB" cap="none" dirty="0"/>
          </a:p>
        </p:txBody>
      </p:sp>
    </p:spTree>
    <p:extLst>
      <p:ext uri="{BB962C8B-B14F-4D97-AF65-F5344CB8AC3E}">
        <p14:creationId xmlns:p14="http://schemas.microsoft.com/office/powerpoint/2010/main" xmlns="" val="231028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32LBA: </a:t>
            </a:r>
            <a:r>
              <a:rPr lang="en-GB" sz="1600" dirty="0" smtClean="0"/>
              <a:t>The </a:t>
            </a:r>
            <a:r>
              <a:rPr lang="en-GB" sz="1600" dirty="0"/>
              <a:t>AGITG ICECREAM Study: The Irinotecan Cetuximab Evaluation and Cetuximab Response Evaluation Amongst Patients with a G13D Mutation - analysis of outcomes in patients with refractory metastatic colorectal cancer harbouring the KRAS G13D mutation – </a:t>
            </a:r>
            <a:r>
              <a:rPr lang="en-GB" sz="1600" dirty="0" err="1" smtClean="0"/>
              <a:t>Segelov</a:t>
            </a:r>
            <a:r>
              <a:rPr lang="en-GB" sz="1600" dirty="0" smtClean="0"/>
              <a:t> E </a:t>
            </a:r>
            <a:r>
              <a:rPr lang="en-GB" sz="16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efficacy of cetuximab + irinotecan vs. cetuximab alone </a:t>
            </a:r>
            <a:r>
              <a:rPr lang="en-GB" dirty="0"/>
              <a:t>in patients with refractory </a:t>
            </a:r>
            <a:r>
              <a:rPr lang="en-GB" dirty="0" err="1" smtClean="0"/>
              <a:t>mCRC</a:t>
            </a:r>
            <a:r>
              <a:rPr lang="en-GB" dirty="0" smtClean="0"/>
              <a:t> harbouring a </a:t>
            </a:r>
            <a:r>
              <a:rPr lang="en-GB" i="1" dirty="0" smtClean="0"/>
              <a:t>KRAS</a:t>
            </a:r>
            <a:r>
              <a:rPr lang="en-GB" dirty="0" smtClean="0"/>
              <a:t> G13D mutation</a:t>
            </a:r>
            <a:endParaRPr lang="en-GB" dirty="0">
              <a:solidFill>
                <a:schemeClr val="tx1"/>
              </a:solidFill>
            </a:endParaRPr>
          </a:p>
        </p:txBody>
      </p:sp>
      <p:sp>
        <p:nvSpPr>
          <p:cNvPr id="13" name="Text Placeholder 12"/>
          <p:cNvSpPr>
            <a:spLocks noGrp="1"/>
          </p:cNvSpPr>
          <p:nvPr>
            <p:ph type="body" sz="quarter" idx="10"/>
          </p:nvPr>
        </p:nvSpPr>
        <p:spPr/>
        <p:txBody>
          <a:bodyPr/>
          <a:lstStyle/>
          <a:p>
            <a:r>
              <a:rPr lang="en-GB" dirty="0" smtClean="0"/>
              <a:t>*No mutations in </a:t>
            </a:r>
            <a:r>
              <a:rPr lang="en-GB" i="1" dirty="0" smtClean="0"/>
              <a:t>KRAS</a:t>
            </a:r>
            <a:r>
              <a:rPr lang="en-GB" dirty="0" smtClean="0"/>
              <a:t>, </a:t>
            </a:r>
            <a:r>
              <a:rPr lang="en-GB" i="1" dirty="0" smtClean="0"/>
              <a:t>BRAF</a:t>
            </a:r>
            <a:r>
              <a:rPr lang="en-GB" dirty="0" smtClean="0"/>
              <a:t>, </a:t>
            </a:r>
            <a:r>
              <a:rPr lang="en-GB" i="1" dirty="0" smtClean="0"/>
              <a:t>NRAF</a:t>
            </a:r>
            <a:r>
              <a:rPr lang="en-GB" dirty="0" smtClean="0"/>
              <a:t> or </a:t>
            </a:r>
            <a:r>
              <a:rPr lang="en-GB" i="1" dirty="0" smtClean="0"/>
              <a:t>PI3KCA</a:t>
            </a:r>
            <a:r>
              <a:rPr lang="en-GB" dirty="0" smtClean="0"/>
              <a:t> exon 20 (currently still recruiting patients);</a:t>
            </a:r>
            <a:r>
              <a:rPr lang="en-GB" dirty="0" smtClean="0">
                <a:solidFill>
                  <a:schemeClr val="tx1"/>
                </a:solidFill>
              </a:rPr>
              <a:t> </a:t>
            </a:r>
            <a:r>
              <a:rPr lang="en-GB" altLang="zh-CN" baseline="30000" dirty="0" smtClean="0">
                <a:solidFill>
                  <a:schemeClr val="tx1"/>
                </a:solidFill>
                <a:ea typeface="SimSun" pitchFamily="2" charset="-122"/>
              </a:rPr>
              <a:t>†</a:t>
            </a:r>
            <a:r>
              <a:rPr lang="en-GB" dirty="0" smtClean="0">
                <a:solidFill>
                  <a:schemeClr val="tx1"/>
                </a:solidFill>
              </a:rPr>
              <a:t>400 mg/m</a:t>
            </a:r>
            <a:r>
              <a:rPr lang="en-GB" baseline="30000" dirty="0" smtClean="0">
                <a:solidFill>
                  <a:schemeClr val="tx1"/>
                </a:solidFill>
              </a:rPr>
              <a:t>2</a:t>
            </a:r>
            <a:r>
              <a:rPr lang="en-GB" dirty="0" smtClean="0">
                <a:solidFill>
                  <a:schemeClr val="tx1"/>
                </a:solidFill>
              </a:rPr>
              <a:t> bolus then </a:t>
            </a:r>
            <a:br>
              <a:rPr lang="en-GB" dirty="0" smtClean="0">
                <a:solidFill>
                  <a:schemeClr val="tx1"/>
                </a:solidFill>
              </a:rPr>
            </a:br>
            <a:r>
              <a:rPr lang="en-GB" dirty="0" smtClean="0">
                <a:solidFill>
                  <a:schemeClr val="tx1"/>
                </a:solidFill>
              </a:rPr>
              <a:t>250 mg/m</a:t>
            </a:r>
            <a:r>
              <a:rPr lang="en-GB" baseline="30000" dirty="0" smtClean="0">
                <a:solidFill>
                  <a:schemeClr val="tx1"/>
                </a:solidFill>
              </a:rPr>
              <a:t>2 </a:t>
            </a:r>
            <a:r>
              <a:rPr lang="en-GB" dirty="0" smtClean="0">
                <a:solidFill>
                  <a:schemeClr val="tx1"/>
                </a:solidFill>
              </a:rPr>
              <a:t>q1w; </a:t>
            </a:r>
            <a:r>
              <a:rPr lang="en-GB" baseline="30000" dirty="0" smtClean="0">
                <a:solidFill>
                  <a:schemeClr val="tx1"/>
                </a:solidFill>
              </a:rPr>
              <a:t>‡</a:t>
            </a:r>
            <a:r>
              <a:rPr lang="en-GB" dirty="0" smtClean="0">
                <a:solidFill>
                  <a:schemeClr val="tx1"/>
                </a:solidFill>
              </a:rPr>
              <a:t>180mg/m</a:t>
            </a:r>
            <a:r>
              <a:rPr lang="en-GB" baseline="30000" dirty="0" smtClean="0">
                <a:solidFill>
                  <a:schemeClr val="tx1"/>
                </a:solidFill>
              </a:rPr>
              <a:t>2</a:t>
            </a:r>
            <a:r>
              <a:rPr lang="en-GB" dirty="0" smtClean="0">
                <a:solidFill>
                  <a:schemeClr val="tx1"/>
                </a:solidFill>
              </a:rPr>
              <a:t> q2w</a:t>
            </a:r>
            <a:endParaRPr lang="en-GB" dirty="0">
              <a:solidFill>
                <a:schemeClr val="tx1"/>
              </a:solidFill>
            </a:endParaRPr>
          </a:p>
        </p:txBody>
      </p:sp>
      <p:sp>
        <p:nvSpPr>
          <p:cNvPr id="14" name="Text Placeholder 13"/>
          <p:cNvSpPr>
            <a:spLocks noGrp="1"/>
          </p:cNvSpPr>
          <p:nvPr>
            <p:ph type="body" sz="quarter" idx="11"/>
          </p:nvPr>
        </p:nvSpPr>
        <p:spPr/>
        <p:txBody>
          <a:bodyPr/>
          <a:lstStyle/>
          <a:p>
            <a:r>
              <a:rPr lang="it-IT" dirty="0" err="1">
                <a:solidFill>
                  <a:srgbClr val="363636"/>
                </a:solidFill>
              </a:rPr>
              <a:t>Segelov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32LBA</a:t>
            </a:r>
            <a:endParaRPr lang="en-GB" dirty="0"/>
          </a:p>
        </p:txBody>
      </p:sp>
      <p:sp>
        <p:nvSpPr>
          <p:cNvPr id="6" name="Oval 14"/>
          <p:cNvSpPr>
            <a:spLocks noChangeArrowheads="1"/>
          </p:cNvSpPr>
          <p:nvPr/>
        </p:nvSpPr>
        <p:spPr bwMode="auto">
          <a:xfrm>
            <a:off x="3941537" y="34591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5" idx="1"/>
          </p:cNvCxnSpPr>
          <p:nvPr/>
        </p:nvCxnSpPr>
        <p:spPr bwMode="auto">
          <a:xfrm rot="5400000" flipH="1" flipV="1">
            <a:off x="4217370" y="2811191"/>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3090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289362"/>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rPr>
              <a:t>Quadruple WT*</a:t>
            </a:r>
            <a:r>
              <a:rPr lang="en-GB" sz="1600" dirty="0">
                <a:solidFill>
                  <a:srgbClr val="4D4D4D"/>
                </a:solidFill>
              </a:rPr>
              <a:t> </a:t>
            </a:r>
            <a:r>
              <a:rPr lang="en-GB" sz="1600" dirty="0" smtClean="0">
                <a:solidFill>
                  <a:srgbClr val="4D4D4D"/>
                </a:solidFill>
              </a:rPr>
              <a:t>vs. </a:t>
            </a:r>
            <a:r>
              <a:rPr lang="en-GB" sz="1600" i="1" dirty="0" smtClean="0">
                <a:solidFill>
                  <a:srgbClr val="4D4D4D"/>
                </a:solidFill>
              </a:rPr>
              <a:t>KRAS</a:t>
            </a:r>
            <a:r>
              <a:rPr lang="en-GB" sz="1600" dirty="0" smtClean="0">
                <a:solidFill>
                  <a:srgbClr val="4D4D4D"/>
                </a:solidFill>
              </a:rPr>
              <a:t> </a:t>
            </a:r>
            <a:r>
              <a:rPr lang="en-GB" sz="1600" dirty="0">
                <a:solidFill>
                  <a:srgbClr val="4D4D4D"/>
                </a:solidFill>
              </a:rPr>
              <a:t>G13D </a:t>
            </a:r>
            <a:r>
              <a:rPr lang="en-GB" sz="1600" dirty="0" smtClean="0">
                <a:solidFill>
                  <a:srgbClr val="4D4D4D"/>
                </a:solidFill>
              </a:rPr>
              <a:t>mutation</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75123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95225"/>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09" y="2384856"/>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dirty="0">
                <a:solidFill>
                  <a:srgbClr val="FFFFFF"/>
                </a:solidFill>
              </a:rPr>
              <a:t>Cetuximab</a:t>
            </a:r>
            <a:r>
              <a:rPr lang="en-GB" altLang="zh-CN" baseline="30000" dirty="0">
                <a:solidFill>
                  <a:srgbClr val="FFFFFF"/>
                </a:solidFill>
                <a:ea typeface="SimSun" pitchFamily="2" charset="-122"/>
              </a:rPr>
              <a:t>†</a:t>
            </a:r>
            <a:r>
              <a:rPr lang="en-GB" dirty="0">
                <a:solidFill>
                  <a:srgbClr val="FFFFFF"/>
                </a:solidFill>
              </a:rPr>
              <a:t> alone</a:t>
            </a:r>
            <a:endParaRPr lang="en-GB" altLang="zh-CN"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(n=25</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65124" y="2259228"/>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Refractory, unresectable </a:t>
            </a:r>
            <a:r>
              <a:rPr lang="en-GB" altLang="zh-CN" dirty="0" err="1" smtClean="0">
                <a:solidFill>
                  <a:srgbClr val="FFFFFF"/>
                </a:solidFill>
                <a:ea typeface="SimSun" pitchFamily="2" charset="-122"/>
              </a:rPr>
              <a:t>mCRC</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Quadruple WT* or </a:t>
            </a:r>
            <a:r>
              <a:rPr lang="en-US" altLang="zh-CN" i="1" dirty="0">
                <a:solidFill>
                  <a:srgbClr val="FFFFFF"/>
                </a:solidFill>
                <a:ea typeface="SimSun" pitchFamily="2" charset="-122"/>
              </a:rPr>
              <a:t>KRAS</a:t>
            </a:r>
            <a:r>
              <a:rPr lang="en-US" altLang="zh-CN" dirty="0">
                <a:solidFill>
                  <a:srgbClr val="FFFFFF"/>
                </a:solidFill>
                <a:ea typeface="SimSun" pitchFamily="2" charset="-122"/>
              </a:rPr>
              <a:t> G13D mutation </a:t>
            </a:r>
            <a:endParaRPr lang="en-US"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0–2 </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 ≤6 months of irinotecan but still able to tolerate it</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(n=100)</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365124" y="5277280"/>
            <a:ext cx="4130676" cy="66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6-month PFS</a:t>
            </a:r>
          </a:p>
          <a:p>
            <a:pPr>
              <a:buClr>
                <a:srgbClr val="043882"/>
              </a:buClr>
            </a:pPr>
            <a:endParaRPr lang="en-GB" kern="0" dirty="0" smtClean="0"/>
          </a:p>
        </p:txBody>
      </p:sp>
      <p:sp>
        <p:nvSpPr>
          <p:cNvPr id="18" name="Content Placeholder 26"/>
          <p:cNvSpPr txBox="1">
            <a:spLocks/>
          </p:cNvSpPr>
          <p:nvPr/>
        </p:nvSpPr>
        <p:spPr>
          <a:xfrm>
            <a:off x="4648200" y="5277280"/>
            <a:ext cx="4130675" cy="6663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ORR, OS, </a:t>
            </a:r>
            <a:r>
              <a:rPr lang="en-GB" kern="0" dirty="0" err="1" smtClean="0"/>
              <a:t>QoL</a:t>
            </a:r>
            <a:endParaRPr lang="en-GB" kern="0" dirty="0" smtClean="0"/>
          </a:p>
        </p:txBody>
      </p:sp>
      <p:cxnSp>
        <p:nvCxnSpPr>
          <p:cNvPr id="19" name="AutoShape 16"/>
          <p:cNvCxnSpPr>
            <a:cxnSpLocks noChangeShapeType="1"/>
            <a:endCxn id="22" idx="1"/>
          </p:cNvCxnSpPr>
          <p:nvPr/>
        </p:nvCxnSpPr>
        <p:spPr bwMode="auto">
          <a:xfrm rot="16200000" flipH="1">
            <a:off x="4215318" y="4061345"/>
            <a:ext cx="668006" cy="6319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470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p:cNvCxnSpPr>
          <p:nvPr/>
        </p:nvCxnSpPr>
        <p:spPr bwMode="auto">
          <a:xfrm>
            <a:off x="7542220" y="471133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300968"/>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Cetuximab</a:t>
            </a:r>
            <a:r>
              <a:rPr lang="en-GB" altLang="zh-CN" baseline="30000" dirty="0">
                <a:solidFill>
                  <a:srgbClr val="4D4D4D"/>
                </a:solidFill>
                <a:ea typeface="SimSun" pitchFamily="2" charset="-122"/>
              </a:rPr>
              <a:t>†</a:t>
            </a:r>
            <a:r>
              <a:rPr lang="en-GB" altLang="zh-CN" dirty="0">
                <a:solidFill>
                  <a:srgbClr val="4D4D4D"/>
                </a:solidFill>
                <a:ea typeface="SimSun" pitchFamily="2" charset="-122"/>
              </a:rPr>
              <a:t> + </a:t>
            </a:r>
            <a:r>
              <a:rPr lang="en-GB" altLang="zh-CN" dirty="0" err="1" smtClean="0">
                <a:solidFill>
                  <a:srgbClr val="4D4D4D"/>
                </a:solidFill>
                <a:ea typeface="SimSun" pitchFamily="2" charset="-122"/>
              </a:rPr>
              <a:t>irinotecan</a:t>
            </a:r>
            <a:r>
              <a:rPr lang="en-GB" baseline="30000" dirty="0">
                <a:solidFill>
                  <a:srgbClr val="4D4D4D"/>
                </a:solidFill>
              </a:rPr>
              <a:t>‡</a:t>
            </a:r>
            <a:endParaRPr lang="en-GB" altLang="zh-CN" dirty="0">
              <a:solidFill>
                <a:srgbClr val="4D4D4D"/>
              </a:solidFill>
              <a:ea typeface="SimSun" pitchFamily="2" charset="-122"/>
            </a:endParaRPr>
          </a:p>
          <a:p>
            <a:pPr algn="ctr" defTabSz="892175" eaLnBrk="0" hangingPunct="0"/>
            <a:r>
              <a:rPr lang="en-GB" altLang="zh-CN" dirty="0">
                <a:solidFill>
                  <a:srgbClr val="4D4D4D"/>
                </a:solidFill>
                <a:ea typeface="SimSun" pitchFamily="2" charset="-122"/>
              </a:rPr>
              <a:t>(n=26)</a:t>
            </a:r>
          </a:p>
        </p:txBody>
      </p:sp>
    </p:spTree>
    <p:extLst>
      <p:ext uri="{BB962C8B-B14F-4D97-AF65-F5344CB8AC3E}">
        <p14:creationId xmlns:p14="http://schemas.microsoft.com/office/powerpoint/2010/main" xmlns="" val="3906597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32LBA: </a:t>
            </a:r>
            <a:r>
              <a:rPr lang="en-GB" sz="1600" dirty="0" smtClean="0"/>
              <a:t>The </a:t>
            </a:r>
            <a:r>
              <a:rPr lang="en-GB" sz="1600" dirty="0"/>
              <a:t>AGITG ICECREAM Study: The Irinotecan Cetuximab Evaluation and Cetuximab Response Evaluation Amongst Patients with a G13D Mutation - analysis of outcomes in patients with refractory metastatic colorectal cancer harbouring the KRAS G13D mutation – </a:t>
            </a:r>
            <a:r>
              <a:rPr lang="en-GB" sz="1600" dirty="0" err="1" smtClean="0"/>
              <a:t>Segelov</a:t>
            </a:r>
            <a:r>
              <a:rPr lang="en-GB" sz="1600" dirty="0" smtClean="0"/>
              <a:t> E </a:t>
            </a:r>
            <a:r>
              <a:rPr lang="en-GB" sz="16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pPr lvl="1"/>
            <a:endParaRPr lang="en-GB" dirty="0" smtClean="0"/>
          </a:p>
        </p:txBody>
      </p:sp>
      <p:sp>
        <p:nvSpPr>
          <p:cNvPr id="14" name="Text Placeholder 13"/>
          <p:cNvSpPr>
            <a:spLocks noGrp="1"/>
          </p:cNvSpPr>
          <p:nvPr>
            <p:ph type="body" sz="quarter" idx="11"/>
          </p:nvPr>
        </p:nvSpPr>
        <p:spPr/>
        <p:txBody>
          <a:bodyPr/>
          <a:lstStyle/>
          <a:p>
            <a:r>
              <a:rPr lang="it-IT" dirty="0" err="1">
                <a:solidFill>
                  <a:srgbClr val="363636"/>
                </a:solidFill>
              </a:rPr>
              <a:t>Segelov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32LBA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891902299"/>
              </p:ext>
            </p:extLst>
          </p:nvPr>
        </p:nvGraphicFramePr>
        <p:xfrm>
          <a:off x="533400" y="1600200"/>
          <a:ext cx="8153400" cy="1695450"/>
        </p:xfrm>
        <a:graphic>
          <a:graphicData uri="http://schemas.openxmlformats.org/drawingml/2006/table">
            <a:tbl>
              <a:tblPr firstRow="1" bandRow="1">
                <a:tableStyleId>{69012ECD-51FC-41F1-AA8D-1B2483CD663E}</a:tableStyleId>
              </a:tblPr>
              <a:tblGrid>
                <a:gridCol w="2752094"/>
                <a:gridCol w="2505706"/>
                <a:gridCol w="2895600"/>
              </a:tblGrid>
              <a:tr h="339090">
                <a:tc>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Cetuximab</a:t>
                      </a:r>
                      <a:r>
                        <a:rPr lang="en-GB" sz="1400" baseline="0" dirty="0" smtClean="0">
                          <a:solidFill>
                            <a:schemeClr val="tx2"/>
                          </a:solidFill>
                        </a:rPr>
                        <a:t> alone (n=25*)</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Cetuximab </a:t>
                      </a:r>
                      <a:r>
                        <a:rPr lang="en-GB" sz="1400" baseline="0" dirty="0" smtClean="0">
                          <a:solidFill>
                            <a:schemeClr val="tx2"/>
                          </a:solidFill>
                        </a:rPr>
                        <a:t>+ </a:t>
                      </a:r>
                      <a:r>
                        <a:rPr lang="en-GB" sz="1400" baseline="0" dirty="0" err="1" smtClean="0">
                          <a:solidFill>
                            <a:schemeClr val="tx2"/>
                          </a:solidFill>
                        </a:rPr>
                        <a:t>irinotecan</a:t>
                      </a:r>
                      <a:r>
                        <a:rPr lang="en-GB" sz="1400" baseline="0" dirty="0" smtClean="0">
                          <a:solidFill>
                            <a:schemeClr val="tx2"/>
                          </a:solidFill>
                        </a:rPr>
                        <a:t> (n=26</a:t>
                      </a:r>
                      <a:r>
                        <a:rPr lang="en-GB" sz="1400" baseline="30000" dirty="0" smtClean="0">
                          <a:solidFill>
                            <a:schemeClr val="tx2"/>
                          </a:solidFill>
                        </a:rPr>
                        <a:t>†</a:t>
                      </a:r>
                      <a:r>
                        <a:rPr lang="en-GB" sz="1400" baseline="0" dirty="0" smtClean="0">
                          <a:solidFill>
                            <a:schemeClr val="tx2"/>
                          </a:solidFill>
                        </a:rPr>
                        <a:t>)</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39090">
                <a:tc>
                  <a:txBody>
                    <a:bodyPr/>
                    <a:lstStyle/>
                    <a:p>
                      <a:r>
                        <a:rPr lang="en-GB" sz="1400" dirty="0" smtClean="0"/>
                        <a:t>CR, n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39090">
                <a:tc>
                  <a:txBody>
                    <a:bodyPr/>
                    <a:lstStyle/>
                    <a:p>
                      <a:r>
                        <a:rPr lang="en-GB" sz="1400" dirty="0" smtClean="0"/>
                        <a:t>PR, n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 (9)</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39090">
                <a:tc>
                  <a:txBody>
                    <a:bodyPr/>
                    <a:lstStyle/>
                    <a:p>
                      <a:r>
                        <a:rPr lang="en-GB" sz="1400" dirty="0" smtClean="0"/>
                        <a:t>SD, n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14 (58)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16 (70)</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39090">
                <a:tc>
                  <a:txBody>
                    <a:bodyPr/>
                    <a:lstStyle/>
                    <a:p>
                      <a:r>
                        <a:rPr lang="en-GB" sz="1400" dirty="0" smtClean="0"/>
                        <a:t>PD, n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10 (42)</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5 (22)</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r>
            </a:tbl>
          </a:graphicData>
        </a:graphic>
      </p:graphicFrame>
      <p:sp>
        <p:nvSpPr>
          <p:cNvPr id="8" name="Text Placeholder 12"/>
          <p:cNvSpPr>
            <a:spLocks noGrp="1"/>
          </p:cNvSpPr>
          <p:nvPr>
            <p:ph type="body" sz="quarter" idx="10"/>
          </p:nvPr>
        </p:nvSpPr>
        <p:spPr>
          <a:xfrm>
            <a:off x="365125" y="6096000"/>
            <a:ext cx="4130675" cy="487363"/>
          </a:xfrm>
        </p:spPr>
        <p:txBody>
          <a:bodyPr/>
          <a:lstStyle/>
          <a:p>
            <a:r>
              <a:rPr lang="en-GB" dirty="0" smtClean="0">
                <a:solidFill>
                  <a:schemeClr val="tx1"/>
                </a:solidFill>
              </a:rPr>
              <a:t>*n=24 evaluable patients</a:t>
            </a:r>
            <a:r>
              <a:rPr lang="en-GB" dirty="0">
                <a:solidFill>
                  <a:schemeClr val="tx1"/>
                </a:solidFill>
              </a:rPr>
              <a:t>; </a:t>
            </a:r>
            <a:r>
              <a:rPr lang="en-GB" baseline="30000" dirty="0">
                <a:solidFill>
                  <a:schemeClr val="tx1"/>
                </a:solidFill>
              </a:rPr>
              <a:t>†</a:t>
            </a:r>
            <a:r>
              <a:rPr lang="en-GB" dirty="0">
                <a:solidFill>
                  <a:schemeClr val="tx1"/>
                </a:solidFill>
              </a:rPr>
              <a:t>n=23 evaluable </a:t>
            </a:r>
            <a:r>
              <a:rPr lang="en-GB" dirty="0" smtClean="0">
                <a:solidFill>
                  <a:schemeClr val="tx1"/>
                </a:solidFill>
              </a:rPr>
              <a:t>patients</a:t>
            </a:r>
            <a:endParaRPr lang="en-GB" dirty="0">
              <a:solidFill>
                <a:schemeClr val="tx1"/>
              </a:solidFill>
            </a:endParaRPr>
          </a:p>
        </p:txBody>
      </p:sp>
      <p:sp>
        <p:nvSpPr>
          <p:cNvPr id="16" name="TextBox 15"/>
          <p:cNvSpPr txBox="1"/>
          <p:nvPr/>
        </p:nvSpPr>
        <p:spPr>
          <a:xfrm>
            <a:off x="150204" y="3341784"/>
            <a:ext cx="4309183" cy="369332"/>
          </a:xfrm>
          <a:prstGeom prst="rect">
            <a:avLst/>
          </a:prstGeom>
          <a:noFill/>
        </p:spPr>
        <p:txBody>
          <a:bodyPr wrap="square" rtlCol="0">
            <a:spAutoFit/>
          </a:bodyPr>
          <a:lstStyle/>
          <a:p>
            <a:pPr algn="ctr" fontAlgn="base">
              <a:spcBef>
                <a:spcPct val="0"/>
              </a:spcBef>
              <a:spcAft>
                <a:spcPct val="0"/>
              </a:spcAft>
            </a:pPr>
            <a:r>
              <a:rPr lang="en-GB" b="1" dirty="0"/>
              <a:t>G13D mutation: PFS</a:t>
            </a:r>
          </a:p>
        </p:txBody>
      </p:sp>
      <p:sp>
        <p:nvSpPr>
          <p:cNvPr id="17" name="TextBox 16"/>
          <p:cNvSpPr txBox="1"/>
          <p:nvPr/>
        </p:nvSpPr>
        <p:spPr>
          <a:xfrm>
            <a:off x="4539342" y="3408935"/>
            <a:ext cx="4858962" cy="369332"/>
          </a:xfrm>
          <a:prstGeom prst="rect">
            <a:avLst/>
          </a:prstGeom>
          <a:noFill/>
        </p:spPr>
        <p:txBody>
          <a:bodyPr wrap="square" rtlCol="0">
            <a:spAutoFit/>
          </a:bodyPr>
          <a:lstStyle/>
          <a:p>
            <a:pPr algn="ctr" fontAlgn="base">
              <a:spcBef>
                <a:spcPct val="0"/>
              </a:spcBef>
              <a:spcAft>
                <a:spcPct val="0"/>
              </a:spcAft>
            </a:pPr>
            <a:r>
              <a:rPr lang="en-GB" b="1" dirty="0"/>
              <a:t>G13D mutation: OS</a:t>
            </a:r>
          </a:p>
        </p:txBody>
      </p:sp>
      <p:graphicFrame>
        <p:nvGraphicFramePr>
          <p:cNvPr id="18" name="Table 17"/>
          <p:cNvGraphicFramePr>
            <a:graphicFrameLocks noGrp="1"/>
          </p:cNvGraphicFramePr>
          <p:nvPr>
            <p:extLst>
              <p:ext uri="{D42A27DB-BD31-4B8C-83A1-F6EECF244321}">
                <p14:modId xmlns:p14="http://schemas.microsoft.com/office/powerpoint/2010/main" xmlns="" val="2474858659"/>
              </p:ext>
            </p:extLst>
          </p:nvPr>
        </p:nvGraphicFramePr>
        <p:xfrm>
          <a:off x="1338395" y="3735125"/>
          <a:ext cx="3317919" cy="360680"/>
        </p:xfrm>
        <a:graphic>
          <a:graphicData uri="http://schemas.openxmlformats.org/drawingml/2006/table">
            <a:tbl>
              <a:tblPr firstRow="1" bandRow="1">
                <a:tableStyleId>{69012ECD-51FC-41F1-AA8D-1B2483CD663E}</a:tableStyleId>
              </a:tblPr>
              <a:tblGrid>
                <a:gridCol w="891852"/>
                <a:gridCol w="1109965"/>
                <a:gridCol w="1316102"/>
              </a:tblGrid>
              <a:tr h="0">
                <a:tc>
                  <a:txBody>
                    <a:bodyPr/>
                    <a:lstStyle/>
                    <a:p>
                      <a:pPr>
                        <a:lnSpc>
                          <a:spcPts val="700"/>
                        </a:lnSpc>
                      </a:pPr>
                      <a:endParaRPr lang="en-GB" sz="8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en-GB" sz="800" dirty="0" smtClean="0">
                          <a:solidFill>
                            <a:schemeClr val="accent3"/>
                          </a:solidFill>
                        </a:rPr>
                        <a:t>Cetuximab</a:t>
                      </a:r>
                      <a:endParaRPr lang="en-GB" sz="800" dirty="0">
                        <a:solidFill>
                          <a:schemeClr val="accent3"/>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en-GB" sz="800" dirty="0" smtClean="0">
                          <a:solidFill>
                            <a:schemeClr val="accent2"/>
                          </a:solidFill>
                        </a:rPr>
                        <a:t>Cetuximab + irinotecan</a:t>
                      </a:r>
                      <a:endParaRPr lang="en-GB" sz="800" dirty="0">
                        <a:solidFill>
                          <a:schemeClr val="accent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0">
                <a:tc>
                  <a:txBody>
                    <a:bodyPr/>
                    <a:lstStyle/>
                    <a:p>
                      <a:pPr marL="0" marR="0" indent="0" algn="l" defTabSz="914400" rtl="0" eaLnBrk="1" fontAlgn="auto" latinLnBrk="0" hangingPunct="1">
                        <a:lnSpc>
                          <a:spcPts val="700"/>
                        </a:lnSpc>
                        <a:spcBef>
                          <a:spcPts val="0"/>
                        </a:spcBef>
                        <a:spcAft>
                          <a:spcPts val="0"/>
                        </a:spcAft>
                        <a:buClrTx/>
                        <a:buSzTx/>
                        <a:buFontTx/>
                        <a:buNone/>
                        <a:tabLst/>
                        <a:defRPr/>
                      </a:pPr>
                      <a:r>
                        <a:rPr lang="en-GB" sz="800" dirty="0" smtClean="0">
                          <a:solidFill>
                            <a:schemeClr val="tx1"/>
                          </a:solidFill>
                        </a:rPr>
                        <a:t>Event free, 6 m</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en-GB" sz="800" dirty="0" smtClean="0">
                          <a:solidFill>
                            <a:schemeClr val="tx1"/>
                          </a:solidFill>
                        </a:rPr>
                        <a:t>10% (95%CI 2, 26)</a:t>
                      </a:r>
                      <a:endParaRPr lang="en-GB" sz="8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en-GB" sz="800" dirty="0" smtClean="0">
                          <a:solidFill>
                            <a:schemeClr val="tx1"/>
                          </a:solidFill>
                        </a:rPr>
                        <a:t>23%</a:t>
                      </a:r>
                      <a:r>
                        <a:rPr lang="en-GB" sz="800" baseline="0" dirty="0" smtClean="0">
                          <a:solidFill>
                            <a:schemeClr val="tx1"/>
                          </a:solidFill>
                        </a:rPr>
                        <a:t> (</a:t>
                      </a:r>
                      <a:r>
                        <a:rPr lang="en-GB" sz="800" dirty="0" smtClean="0">
                          <a:solidFill>
                            <a:schemeClr val="tx1"/>
                          </a:solidFill>
                        </a:rPr>
                        <a:t>95%CI 9, 40)</a:t>
                      </a:r>
                      <a:endParaRPr lang="en-GB" sz="8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bl>
          </a:graphicData>
        </a:graphic>
      </p:graphicFrame>
      <p:grpSp>
        <p:nvGrpSpPr>
          <p:cNvPr id="19" name="Group 18"/>
          <p:cNvGrpSpPr/>
          <p:nvPr/>
        </p:nvGrpSpPr>
        <p:grpSpPr>
          <a:xfrm>
            <a:off x="168884" y="3810469"/>
            <a:ext cx="4337514" cy="2348661"/>
            <a:chOff x="-135910" y="3989172"/>
            <a:chExt cx="4337514" cy="2348661"/>
          </a:xfrm>
        </p:grpSpPr>
        <p:sp>
          <p:nvSpPr>
            <p:cNvPr id="20" name="Line 3"/>
            <p:cNvSpPr>
              <a:spLocks noChangeShapeType="1"/>
            </p:cNvSpPr>
            <p:nvPr/>
          </p:nvSpPr>
          <p:spPr bwMode="auto">
            <a:xfrm>
              <a:off x="457707" y="4112282"/>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1" name="Line 4"/>
            <p:cNvSpPr>
              <a:spLocks noChangeShapeType="1"/>
            </p:cNvSpPr>
            <p:nvPr/>
          </p:nvSpPr>
          <p:spPr bwMode="auto">
            <a:xfrm>
              <a:off x="457707" y="4531260"/>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2" name="Line 5"/>
            <p:cNvSpPr>
              <a:spLocks noChangeShapeType="1"/>
            </p:cNvSpPr>
            <p:nvPr/>
          </p:nvSpPr>
          <p:spPr bwMode="auto">
            <a:xfrm>
              <a:off x="457707" y="497355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3" name="Line 6"/>
            <p:cNvSpPr>
              <a:spLocks noChangeShapeType="1"/>
            </p:cNvSpPr>
            <p:nvPr/>
          </p:nvSpPr>
          <p:spPr bwMode="auto">
            <a:xfrm>
              <a:off x="457707" y="542113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4" name="Line 7"/>
            <p:cNvSpPr>
              <a:spLocks noChangeShapeType="1"/>
            </p:cNvSpPr>
            <p:nvPr/>
          </p:nvSpPr>
          <p:spPr bwMode="auto">
            <a:xfrm>
              <a:off x="457707" y="5842283"/>
              <a:ext cx="43251"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5" name="Line 8"/>
            <p:cNvSpPr>
              <a:spLocks noChangeShapeType="1"/>
            </p:cNvSpPr>
            <p:nvPr/>
          </p:nvSpPr>
          <p:spPr bwMode="auto">
            <a:xfrm>
              <a:off x="457707" y="5842283"/>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6" name="Line 9"/>
            <p:cNvSpPr>
              <a:spLocks noChangeShapeType="1"/>
            </p:cNvSpPr>
            <p:nvPr/>
          </p:nvSpPr>
          <p:spPr bwMode="auto">
            <a:xfrm flipV="1">
              <a:off x="553818"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7" name="Line 12"/>
            <p:cNvSpPr>
              <a:spLocks noChangeShapeType="1"/>
            </p:cNvSpPr>
            <p:nvPr/>
          </p:nvSpPr>
          <p:spPr bwMode="auto">
            <a:xfrm flipV="1">
              <a:off x="2338703"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8" name="Line 13"/>
            <p:cNvSpPr>
              <a:spLocks noChangeShapeType="1"/>
            </p:cNvSpPr>
            <p:nvPr/>
          </p:nvSpPr>
          <p:spPr bwMode="auto">
            <a:xfrm flipV="1">
              <a:off x="1456381"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9" name="Line 15"/>
            <p:cNvSpPr>
              <a:spLocks noChangeShapeType="1"/>
            </p:cNvSpPr>
            <p:nvPr/>
          </p:nvSpPr>
          <p:spPr bwMode="auto">
            <a:xfrm flipV="1">
              <a:off x="3221025"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30" name="Freeform 17"/>
            <p:cNvSpPr>
              <a:spLocks/>
            </p:cNvSpPr>
            <p:nvPr/>
          </p:nvSpPr>
          <p:spPr bwMode="auto">
            <a:xfrm>
              <a:off x="503420" y="4066112"/>
              <a:ext cx="3027574" cy="1823888"/>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31" name="TextBox 30"/>
            <p:cNvSpPr txBox="1"/>
            <p:nvPr/>
          </p:nvSpPr>
          <p:spPr>
            <a:xfrm rot="16200000">
              <a:off x="-829690" y="4865713"/>
              <a:ext cx="1633782" cy="246221"/>
            </a:xfrm>
            <a:prstGeom prst="rect">
              <a:avLst/>
            </a:prstGeom>
            <a:noFill/>
          </p:spPr>
          <p:txBody>
            <a:bodyPr wrap="none" rtlCol="0">
              <a:spAutoFit/>
            </a:bodyPr>
            <a:lstStyle/>
            <a:p>
              <a:pPr algn="ctr" fontAlgn="base">
                <a:spcBef>
                  <a:spcPct val="0"/>
                </a:spcBef>
                <a:spcAft>
                  <a:spcPct val="0"/>
                </a:spcAft>
              </a:pPr>
              <a:r>
                <a:rPr lang="en-GB" sz="1000" dirty="0" smtClean="0"/>
                <a:t>Progression-free </a:t>
              </a:r>
              <a:r>
                <a:rPr lang="en-GB" sz="1000" dirty="0"/>
                <a:t>survival</a:t>
              </a:r>
            </a:p>
          </p:txBody>
        </p:sp>
        <p:sp>
          <p:nvSpPr>
            <p:cNvPr id="32" name="TextBox 31"/>
            <p:cNvSpPr txBox="1"/>
            <p:nvPr/>
          </p:nvSpPr>
          <p:spPr>
            <a:xfrm>
              <a:off x="32780" y="3989172"/>
              <a:ext cx="431528" cy="246221"/>
            </a:xfrm>
            <a:prstGeom prst="rect">
              <a:avLst/>
            </a:prstGeom>
            <a:noFill/>
          </p:spPr>
          <p:txBody>
            <a:bodyPr wrap="none" rtlCol="0">
              <a:spAutoFit/>
            </a:bodyPr>
            <a:lstStyle/>
            <a:p>
              <a:pPr algn="r" fontAlgn="base">
                <a:spcBef>
                  <a:spcPct val="0"/>
                </a:spcBef>
                <a:spcAft>
                  <a:spcPct val="0"/>
                </a:spcAft>
              </a:pPr>
              <a:r>
                <a:rPr lang="en-GB" sz="1000" dirty="0" smtClean="0"/>
                <a:t>1.00</a:t>
              </a:r>
              <a:endParaRPr lang="en-GB" sz="1000" dirty="0"/>
            </a:p>
          </p:txBody>
        </p:sp>
        <p:sp>
          <p:nvSpPr>
            <p:cNvPr id="33" name="TextBox 32"/>
            <p:cNvSpPr txBox="1"/>
            <p:nvPr/>
          </p:nvSpPr>
          <p:spPr>
            <a:xfrm>
              <a:off x="49085" y="4408150"/>
              <a:ext cx="431528" cy="246221"/>
            </a:xfrm>
            <a:prstGeom prst="rect">
              <a:avLst/>
            </a:prstGeom>
            <a:noFill/>
          </p:spPr>
          <p:txBody>
            <a:bodyPr wrap="none" rtlCol="0">
              <a:spAutoFit/>
            </a:bodyPr>
            <a:lstStyle/>
            <a:p>
              <a:pPr algn="r" fontAlgn="base">
                <a:spcBef>
                  <a:spcPct val="0"/>
                </a:spcBef>
                <a:spcAft>
                  <a:spcPct val="0"/>
                </a:spcAft>
              </a:pPr>
              <a:r>
                <a:rPr lang="en-GB" sz="1000" dirty="0"/>
                <a:t>0.75</a:t>
              </a:r>
            </a:p>
          </p:txBody>
        </p:sp>
        <p:sp>
          <p:nvSpPr>
            <p:cNvPr id="34" name="TextBox 33"/>
            <p:cNvSpPr txBox="1"/>
            <p:nvPr/>
          </p:nvSpPr>
          <p:spPr>
            <a:xfrm>
              <a:off x="49086" y="4850444"/>
              <a:ext cx="431528" cy="246221"/>
            </a:xfrm>
            <a:prstGeom prst="rect">
              <a:avLst/>
            </a:prstGeom>
            <a:noFill/>
          </p:spPr>
          <p:txBody>
            <a:bodyPr wrap="none" rtlCol="0">
              <a:spAutoFit/>
            </a:bodyPr>
            <a:lstStyle/>
            <a:p>
              <a:pPr algn="r" fontAlgn="base">
                <a:spcBef>
                  <a:spcPct val="0"/>
                </a:spcBef>
                <a:spcAft>
                  <a:spcPct val="0"/>
                </a:spcAft>
              </a:pPr>
              <a:r>
                <a:rPr lang="en-GB" sz="1000" dirty="0" smtClean="0"/>
                <a:t>0.50</a:t>
              </a:r>
              <a:endParaRPr lang="en-GB" sz="1000" dirty="0"/>
            </a:p>
          </p:txBody>
        </p:sp>
        <p:sp>
          <p:nvSpPr>
            <p:cNvPr id="35" name="TextBox 34"/>
            <p:cNvSpPr txBox="1"/>
            <p:nvPr/>
          </p:nvSpPr>
          <p:spPr>
            <a:xfrm>
              <a:off x="49085" y="5298024"/>
              <a:ext cx="431528" cy="246221"/>
            </a:xfrm>
            <a:prstGeom prst="rect">
              <a:avLst/>
            </a:prstGeom>
            <a:noFill/>
          </p:spPr>
          <p:txBody>
            <a:bodyPr wrap="none" rtlCol="0">
              <a:spAutoFit/>
            </a:bodyPr>
            <a:lstStyle/>
            <a:p>
              <a:pPr algn="r" fontAlgn="base">
                <a:spcBef>
                  <a:spcPct val="0"/>
                </a:spcBef>
                <a:spcAft>
                  <a:spcPct val="0"/>
                </a:spcAft>
              </a:pPr>
              <a:r>
                <a:rPr lang="en-GB" sz="1000" dirty="0"/>
                <a:t>0.25</a:t>
              </a:r>
            </a:p>
          </p:txBody>
        </p:sp>
        <p:sp>
          <p:nvSpPr>
            <p:cNvPr id="36" name="TextBox 35"/>
            <p:cNvSpPr txBox="1"/>
            <p:nvPr/>
          </p:nvSpPr>
          <p:spPr>
            <a:xfrm>
              <a:off x="49085" y="5719173"/>
              <a:ext cx="431528" cy="246221"/>
            </a:xfrm>
            <a:prstGeom prst="rect">
              <a:avLst/>
            </a:prstGeom>
            <a:noFill/>
          </p:spPr>
          <p:txBody>
            <a:bodyPr wrap="none" rtlCol="0">
              <a:spAutoFit/>
            </a:bodyPr>
            <a:lstStyle/>
            <a:p>
              <a:pPr algn="r" fontAlgn="base">
                <a:spcBef>
                  <a:spcPct val="0"/>
                </a:spcBef>
                <a:spcAft>
                  <a:spcPct val="0"/>
                </a:spcAft>
              </a:pPr>
              <a:r>
                <a:rPr lang="en-GB" sz="1000" dirty="0" smtClean="0"/>
                <a:t>0.00</a:t>
              </a:r>
              <a:endParaRPr lang="en-GB" sz="1000" dirty="0"/>
            </a:p>
          </p:txBody>
        </p:sp>
        <p:sp>
          <p:nvSpPr>
            <p:cNvPr id="37" name="TextBox 36"/>
            <p:cNvSpPr txBox="1"/>
            <p:nvPr/>
          </p:nvSpPr>
          <p:spPr>
            <a:xfrm>
              <a:off x="432177"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0</a:t>
              </a:r>
              <a:endParaRPr lang="en-GB" sz="1000" dirty="0"/>
            </a:p>
          </p:txBody>
        </p:sp>
        <p:sp>
          <p:nvSpPr>
            <p:cNvPr id="38" name="TextBox 37"/>
            <p:cNvSpPr txBox="1"/>
            <p:nvPr/>
          </p:nvSpPr>
          <p:spPr>
            <a:xfrm>
              <a:off x="1331616"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3</a:t>
              </a:r>
              <a:endParaRPr lang="en-GB" sz="1000" dirty="0"/>
            </a:p>
          </p:txBody>
        </p:sp>
        <p:sp>
          <p:nvSpPr>
            <p:cNvPr id="39" name="TextBox 38"/>
            <p:cNvSpPr txBox="1"/>
            <p:nvPr/>
          </p:nvSpPr>
          <p:spPr>
            <a:xfrm>
              <a:off x="2210015"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6</a:t>
              </a:r>
              <a:endParaRPr lang="en-GB" sz="1000" dirty="0"/>
            </a:p>
          </p:txBody>
        </p:sp>
        <p:sp>
          <p:nvSpPr>
            <p:cNvPr id="40" name="TextBox 39"/>
            <p:cNvSpPr txBox="1"/>
            <p:nvPr/>
          </p:nvSpPr>
          <p:spPr>
            <a:xfrm>
              <a:off x="3093415"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9</a:t>
              </a:r>
              <a:endParaRPr lang="en-GB" sz="1000" dirty="0"/>
            </a:p>
          </p:txBody>
        </p:sp>
        <p:sp>
          <p:nvSpPr>
            <p:cNvPr id="41" name="TextBox 40"/>
            <p:cNvSpPr txBox="1"/>
            <p:nvPr/>
          </p:nvSpPr>
          <p:spPr>
            <a:xfrm>
              <a:off x="1170067" y="6091612"/>
              <a:ext cx="1731564" cy="246221"/>
            </a:xfrm>
            <a:prstGeom prst="rect">
              <a:avLst/>
            </a:prstGeom>
            <a:noFill/>
          </p:spPr>
          <p:txBody>
            <a:bodyPr wrap="none" rtlCol="0">
              <a:spAutoFit/>
            </a:bodyPr>
            <a:lstStyle/>
            <a:p>
              <a:pPr algn="ctr" fontAlgn="base">
                <a:spcBef>
                  <a:spcPct val="0"/>
                </a:spcBef>
                <a:spcAft>
                  <a:spcPct val="0"/>
                </a:spcAft>
              </a:pPr>
              <a:r>
                <a:rPr lang="en-GB" sz="1000" dirty="0" smtClean="0"/>
                <a:t>Months from randomisation</a:t>
              </a:r>
              <a:endParaRPr lang="en-GB" sz="1000" dirty="0"/>
            </a:p>
          </p:txBody>
        </p:sp>
        <p:sp>
          <p:nvSpPr>
            <p:cNvPr id="42" name="TextBox 41"/>
            <p:cNvSpPr txBox="1"/>
            <p:nvPr/>
          </p:nvSpPr>
          <p:spPr>
            <a:xfrm>
              <a:off x="3108035" y="4865832"/>
              <a:ext cx="1093569" cy="635046"/>
            </a:xfrm>
            <a:prstGeom prst="rect">
              <a:avLst/>
            </a:prstGeom>
            <a:noFill/>
          </p:spPr>
          <p:txBody>
            <a:bodyPr wrap="none" rtlCol="0">
              <a:spAutoFit/>
            </a:bodyPr>
            <a:lstStyle/>
            <a:p>
              <a:r>
                <a:rPr lang="en-GB" sz="1200" dirty="0" err="1" smtClean="0"/>
                <a:t>Cetuximab</a:t>
              </a:r>
              <a:endParaRPr lang="en-GB" sz="1200" dirty="0" smtClean="0"/>
            </a:p>
            <a:p>
              <a:pPr>
                <a:lnSpc>
                  <a:spcPct val="90000"/>
                </a:lnSpc>
                <a:spcBef>
                  <a:spcPts val="200"/>
                </a:spcBef>
              </a:pPr>
              <a:r>
                <a:rPr lang="en-GB" sz="1200" dirty="0" smtClean="0"/>
                <a:t>Cetuximab + </a:t>
              </a:r>
              <a:br>
                <a:rPr lang="en-GB" sz="1200" dirty="0" smtClean="0"/>
              </a:br>
              <a:r>
                <a:rPr lang="en-GB" sz="1200" dirty="0" err="1" smtClean="0"/>
                <a:t>irinotecan</a:t>
              </a:r>
              <a:endParaRPr lang="en-GB" sz="1200" dirty="0"/>
            </a:p>
          </p:txBody>
        </p:sp>
        <p:cxnSp>
          <p:nvCxnSpPr>
            <p:cNvPr id="43" name="Straight Connector 42"/>
            <p:cNvCxnSpPr/>
            <p:nvPr/>
          </p:nvCxnSpPr>
          <p:spPr>
            <a:xfrm>
              <a:off x="2878955" y="5009525"/>
              <a:ext cx="2510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78955" y="5196293"/>
              <a:ext cx="2510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703187" y="4476860"/>
              <a:ext cx="995515" cy="33228"/>
              <a:chOff x="2703187" y="4476860"/>
              <a:chExt cx="995515" cy="33228"/>
            </a:xfrm>
          </p:grpSpPr>
          <p:cxnSp>
            <p:nvCxnSpPr>
              <p:cNvPr id="55" name="Straight Connector 54"/>
              <p:cNvCxnSpPr/>
              <p:nvPr/>
            </p:nvCxnSpPr>
            <p:spPr>
              <a:xfrm>
                <a:off x="2703187" y="4476860"/>
                <a:ext cx="990078"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2950369"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3198226"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 name="Straight Connector 57"/>
              <p:cNvCxnSpPr/>
              <p:nvPr/>
            </p:nvCxnSpPr>
            <p:spPr>
              <a:xfrm>
                <a:off x="3448464"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a:off x="3698702"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a:off x="2703187"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46" name="TextBox 45"/>
            <p:cNvSpPr txBox="1"/>
            <p:nvPr/>
          </p:nvSpPr>
          <p:spPr>
            <a:xfrm>
              <a:off x="2497863" y="4470367"/>
              <a:ext cx="409086" cy="230832"/>
            </a:xfrm>
            <a:prstGeom prst="rect">
              <a:avLst/>
            </a:prstGeom>
            <a:noFill/>
          </p:spPr>
          <p:txBody>
            <a:bodyPr wrap="none" rtlCol="0">
              <a:spAutoFit/>
            </a:bodyPr>
            <a:lstStyle/>
            <a:p>
              <a:pPr algn="ctr"/>
              <a:r>
                <a:rPr lang="en-GB" sz="900" dirty="0" smtClean="0"/>
                <a:t>0.00</a:t>
              </a:r>
              <a:endParaRPr lang="en-GB" sz="900" dirty="0"/>
            </a:p>
          </p:txBody>
        </p:sp>
        <p:sp>
          <p:nvSpPr>
            <p:cNvPr id="48" name="TextBox 47"/>
            <p:cNvSpPr txBox="1"/>
            <p:nvPr/>
          </p:nvSpPr>
          <p:spPr>
            <a:xfrm>
              <a:off x="2993789" y="4470367"/>
              <a:ext cx="409086" cy="230832"/>
            </a:xfrm>
            <a:prstGeom prst="rect">
              <a:avLst/>
            </a:prstGeom>
            <a:noFill/>
          </p:spPr>
          <p:txBody>
            <a:bodyPr wrap="none" rtlCol="0">
              <a:spAutoFit/>
            </a:bodyPr>
            <a:lstStyle/>
            <a:p>
              <a:pPr algn="ctr"/>
              <a:r>
                <a:rPr lang="en-GB" sz="900" dirty="0" smtClean="0"/>
                <a:t>1.00</a:t>
              </a:r>
              <a:endParaRPr lang="en-GB" sz="900" dirty="0"/>
            </a:p>
          </p:txBody>
        </p:sp>
        <p:sp>
          <p:nvSpPr>
            <p:cNvPr id="50" name="TextBox 49"/>
            <p:cNvSpPr txBox="1"/>
            <p:nvPr/>
          </p:nvSpPr>
          <p:spPr>
            <a:xfrm>
              <a:off x="3489715" y="4470367"/>
              <a:ext cx="409086" cy="230832"/>
            </a:xfrm>
            <a:prstGeom prst="rect">
              <a:avLst/>
            </a:prstGeom>
            <a:noFill/>
          </p:spPr>
          <p:txBody>
            <a:bodyPr wrap="none" rtlCol="0">
              <a:spAutoFit/>
            </a:bodyPr>
            <a:lstStyle/>
            <a:p>
              <a:pPr algn="ctr"/>
              <a:r>
                <a:rPr lang="en-GB" sz="900" dirty="0" smtClean="0"/>
                <a:t>2.00</a:t>
              </a:r>
              <a:endParaRPr lang="en-GB" sz="900" dirty="0"/>
            </a:p>
          </p:txBody>
        </p:sp>
        <p:sp>
          <p:nvSpPr>
            <p:cNvPr id="51" name="TextBox 50"/>
            <p:cNvSpPr txBox="1"/>
            <p:nvPr/>
          </p:nvSpPr>
          <p:spPr>
            <a:xfrm>
              <a:off x="2557116" y="4634618"/>
              <a:ext cx="1300356" cy="230832"/>
            </a:xfrm>
            <a:prstGeom prst="rect">
              <a:avLst/>
            </a:prstGeom>
            <a:noFill/>
          </p:spPr>
          <p:txBody>
            <a:bodyPr wrap="none" rtlCol="0">
              <a:spAutoFit/>
            </a:bodyPr>
            <a:lstStyle/>
            <a:p>
              <a:pPr algn="ctr"/>
              <a:r>
                <a:rPr lang="en-GB" sz="900" dirty="0" smtClean="0"/>
                <a:t>Hazard ratio (95%CI)</a:t>
              </a:r>
              <a:endParaRPr lang="en-GB" sz="900" dirty="0"/>
            </a:p>
          </p:txBody>
        </p:sp>
        <p:grpSp>
          <p:nvGrpSpPr>
            <p:cNvPr id="52" name="Group 51"/>
            <p:cNvGrpSpPr/>
            <p:nvPr/>
          </p:nvGrpSpPr>
          <p:grpSpPr>
            <a:xfrm>
              <a:off x="2853990" y="4336108"/>
              <a:ext cx="436898" cy="59667"/>
              <a:chOff x="2853990" y="4336108"/>
              <a:chExt cx="436898" cy="59667"/>
            </a:xfrm>
          </p:grpSpPr>
          <p:cxnSp>
            <p:nvCxnSpPr>
              <p:cNvPr id="53" name="Straight Connector 52"/>
              <p:cNvCxnSpPr/>
              <p:nvPr/>
            </p:nvCxnSpPr>
            <p:spPr>
              <a:xfrm>
                <a:off x="2853990" y="4365941"/>
                <a:ext cx="4368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a:spLocks noChangeAspect="1"/>
              </p:cNvSpPr>
              <p:nvPr/>
            </p:nvSpPr>
            <p:spPr>
              <a:xfrm>
                <a:off x="3042606" y="4336108"/>
                <a:ext cx="59667" cy="59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grpSp>
      </p:grpSp>
      <p:sp>
        <p:nvSpPr>
          <p:cNvPr id="61" name="Freeform 2"/>
          <p:cNvSpPr>
            <a:spLocks/>
          </p:cNvSpPr>
          <p:nvPr/>
        </p:nvSpPr>
        <p:spPr bwMode="auto">
          <a:xfrm>
            <a:off x="873632" y="3929775"/>
            <a:ext cx="2577600" cy="1584806"/>
          </a:xfrm>
          <a:custGeom>
            <a:avLst/>
            <a:gdLst>
              <a:gd name="T0" fmla="*/ 203 w 203"/>
              <a:gd name="T1" fmla="*/ 124 h 124"/>
              <a:gd name="T2" fmla="*/ 203 w 203"/>
              <a:gd name="T3" fmla="*/ 119 h 124"/>
              <a:gd name="T4" fmla="*/ 196 w 203"/>
              <a:gd name="T5" fmla="*/ 119 h 124"/>
              <a:gd name="T6" fmla="*/ 196 w 203"/>
              <a:gd name="T7" fmla="*/ 113 h 124"/>
              <a:gd name="T8" fmla="*/ 164 w 203"/>
              <a:gd name="T9" fmla="*/ 113 h 124"/>
              <a:gd name="T10" fmla="*/ 164 w 203"/>
              <a:gd name="T11" fmla="*/ 109 h 124"/>
              <a:gd name="T12" fmla="*/ 155 w 203"/>
              <a:gd name="T13" fmla="*/ 109 h 124"/>
              <a:gd name="T14" fmla="*/ 155 w 203"/>
              <a:gd name="T15" fmla="*/ 103 h 124"/>
              <a:gd name="T16" fmla="*/ 137 w 203"/>
              <a:gd name="T17" fmla="*/ 103 h 124"/>
              <a:gd name="T18" fmla="*/ 137 w 203"/>
              <a:gd name="T19" fmla="*/ 98 h 124"/>
              <a:gd name="T20" fmla="*/ 131 w 203"/>
              <a:gd name="T21" fmla="*/ 98 h 124"/>
              <a:gd name="T22" fmla="*/ 131 w 203"/>
              <a:gd name="T23" fmla="*/ 93 h 124"/>
              <a:gd name="T24" fmla="*/ 130 w 203"/>
              <a:gd name="T25" fmla="*/ 93 h 124"/>
              <a:gd name="T26" fmla="*/ 130 w 203"/>
              <a:gd name="T27" fmla="*/ 88 h 124"/>
              <a:gd name="T28" fmla="*/ 70 w 203"/>
              <a:gd name="T29" fmla="*/ 88 h 124"/>
              <a:gd name="T30" fmla="*/ 70 w 203"/>
              <a:gd name="T31" fmla="*/ 83 h 124"/>
              <a:gd name="T32" fmla="*/ 69 w 203"/>
              <a:gd name="T33" fmla="*/ 83 h 124"/>
              <a:gd name="T34" fmla="*/ 69 w 203"/>
              <a:gd name="T35" fmla="*/ 77 h 124"/>
              <a:gd name="T36" fmla="*/ 67 w 203"/>
              <a:gd name="T37" fmla="*/ 77 h 124"/>
              <a:gd name="T38" fmla="*/ 67 w 203"/>
              <a:gd name="T39" fmla="*/ 68 h 124"/>
              <a:gd name="T40" fmla="*/ 64 w 203"/>
              <a:gd name="T41" fmla="*/ 68 h 124"/>
              <a:gd name="T42" fmla="*/ 64 w 203"/>
              <a:gd name="T43" fmla="*/ 62 h 124"/>
              <a:gd name="T44" fmla="*/ 62 w 203"/>
              <a:gd name="T45" fmla="*/ 62 h 124"/>
              <a:gd name="T46" fmla="*/ 62 w 203"/>
              <a:gd name="T47" fmla="*/ 57 h 124"/>
              <a:gd name="T48" fmla="*/ 60 w 203"/>
              <a:gd name="T49" fmla="*/ 57 h 124"/>
              <a:gd name="T50" fmla="*/ 60 w 203"/>
              <a:gd name="T51" fmla="*/ 52 h 124"/>
              <a:gd name="T52" fmla="*/ 59 w 203"/>
              <a:gd name="T53" fmla="*/ 52 h 124"/>
              <a:gd name="T54" fmla="*/ 59 w 203"/>
              <a:gd name="T55" fmla="*/ 47 h 124"/>
              <a:gd name="T56" fmla="*/ 57 w 203"/>
              <a:gd name="T57" fmla="*/ 47 h 124"/>
              <a:gd name="T58" fmla="*/ 57 w 203"/>
              <a:gd name="T59" fmla="*/ 42 h 124"/>
              <a:gd name="T60" fmla="*/ 55 w 203"/>
              <a:gd name="T61" fmla="*/ 42 h 124"/>
              <a:gd name="T62" fmla="*/ 55 w 203"/>
              <a:gd name="T63" fmla="*/ 37 h 124"/>
              <a:gd name="T64" fmla="*/ 53 w 203"/>
              <a:gd name="T65" fmla="*/ 37 h 124"/>
              <a:gd name="T66" fmla="*/ 53 w 203"/>
              <a:gd name="T67" fmla="*/ 32 h 124"/>
              <a:gd name="T68" fmla="*/ 45 w 203"/>
              <a:gd name="T69" fmla="*/ 32 h 124"/>
              <a:gd name="T70" fmla="*/ 45 w 203"/>
              <a:gd name="T71" fmla="*/ 26 h 124"/>
              <a:gd name="T72" fmla="*/ 40 w 203"/>
              <a:gd name="T73" fmla="*/ 26 h 124"/>
              <a:gd name="T74" fmla="*/ 40 w 203"/>
              <a:gd name="T75" fmla="*/ 21 h 124"/>
              <a:gd name="T76" fmla="*/ 33 w 203"/>
              <a:gd name="T77" fmla="*/ 21 h 124"/>
              <a:gd name="T78" fmla="*/ 33 w 203"/>
              <a:gd name="T79" fmla="*/ 15 h 124"/>
              <a:gd name="T80" fmla="*/ 31 w 203"/>
              <a:gd name="T81" fmla="*/ 15 h 124"/>
              <a:gd name="T82" fmla="*/ 31 w 203"/>
              <a:gd name="T83" fmla="*/ 11 h 124"/>
              <a:gd name="T84" fmla="*/ 27 w 203"/>
              <a:gd name="T85" fmla="*/ 11 h 124"/>
              <a:gd name="T86" fmla="*/ 27 w 203"/>
              <a:gd name="T87" fmla="*/ 6 h 124"/>
              <a:gd name="T88" fmla="*/ 14 w 203"/>
              <a:gd name="T89" fmla="*/ 6 h 124"/>
              <a:gd name="T90" fmla="*/ 14 w 203"/>
              <a:gd name="T91" fmla="*/ 0 h 124"/>
              <a:gd name="T92" fmla="*/ 0 w 203"/>
              <a:gd name="T9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124">
                <a:moveTo>
                  <a:pt x="203" y="124"/>
                </a:moveTo>
                <a:lnTo>
                  <a:pt x="203" y="119"/>
                </a:lnTo>
                <a:lnTo>
                  <a:pt x="196" y="119"/>
                </a:lnTo>
                <a:lnTo>
                  <a:pt x="196" y="113"/>
                </a:lnTo>
                <a:lnTo>
                  <a:pt x="164" y="113"/>
                </a:lnTo>
                <a:lnTo>
                  <a:pt x="164" y="109"/>
                </a:lnTo>
                <a:lnTo>
                  <a:pt x="155" y="109"/>
                </a:lnTo>
                <a:lnTo>
                  <a:pt x="155" y="103"/>
                </a:lnTo>
                <a:lnTo>
                  <a:pt x="137" y="103"/>
                </a:lnTo>
                <a:lnTo>
                  <a:pt x="137" y="98"/>
                </a:lnTo>
                <a:lnTo>
                  <a:pt x="131" y="98"/>
                </a:lnTo>
                <a:lnTo>
                  <a:pt x="131" y="93"/>
                </a:lnTo>
                <a:lnTo>
                  <a:pt x="130" y="93"/>
                </a:lnTo>
                <a:lnTo>
                  <a:pt x="130" y="88"/>
                </a:lnTo>
                <a:lnTo>
                  <a:pt x="70" y="88"/>
                </a:lnTo>
                <a:lnTo>
                  <a:pt x="70" y="83"/>
                </a:lnTo>
                <a:lnTo>
                  <a:pt x="69" y="83"/>
                </a:lnTo>
                <a:lnTo>
                  <a:pt x="69" y="77"/>
                </a:lnTo>
                <a:lnTo>
                  <a:pt x="67" y="77"/>
                </a:lnTo>
                <a:lnTo>
                  <a:pt x="67" y="68"/>
                </a:lnTo>
                <a:lnTo>
                  <a:pt x="64" y="68"/>
                </a:lnTo>
                <a:lnTo>
                  <a:pt x="64" y="62"/>
                </a:lnTo>
                <a:lnTo>
                  <a:pt x="62" y="62"/>
                </a:lnTo>
                <a:lnTo>
                  <a:pt x="62" y="57"/>
                </a:lnTo>
                <a:lnTo>
                  <a:pt x="60" y="57"/>
                </a:lnTo>
                <a:lnTo>
                  <a:pt x="60" y="52"/>
                </a:lnTo>
                <a:lnTo>
                  <a:pt x="59" y="52"/>
                </a:lnTo>
                <a:lnTo>
                  <a:pt x="59" y="47"/>
                </a:lnTo>
                <a:lnTo>
                  <a:pt x="57" y="47"/>
                </a:lnTo>
                <a:lnTo>
                  <a:pt x="57" y="42"/>
                </a:lnTo>
                <a:lnTo>
                  <a:pt x="55" y="42"/>
                </a:lnTo>
                <a:lnTo>
                  <a:pt x="55" y="37"/>
                </a:lnTo>
                <a:lnTo>
                  <a:pt x="53" y="37"/>
                </a:lnTo>
                <a:lnTo>
                  <a:pt x="53" y="32"/>
                </a:lnTo>
                <a:lnTo>
                  <a:pt x="45" y="32"/>
                </a:lnTo>
                <a:lnTo>
                  <a:pt x="45" y="26"/>
                </a:lnTo>
                <a:lnTo>
                  <a:pt x="40" y="26"/>
                </a:lnTo>
                <a:lnTo>
                  <a:pt x="40" y="21"/>
                </a:lnTo>
                <a:lnTo>
                  <a:pt x="33" y="21"/>
                </a:lnTo>
                <a:lnTo>
                  <a:pt x="33" y="15"/>
                </a:lnTo>
                <a:lnTo>
                  <a:pt x="31" y="15"/>
                </a:lnTo>
                <a:lnTo>
                  <a:pt x="31" y="11"/>
                </a:lnTo>
                <a:lnTo>
                  <a:pt x="27" y="11"/>
                </a:lnTo>
                <a:lnTo>
                  <a:pt x="27" y="6"/>
                </a:lnTo>
                <a:lnTo>
                  <a:pt x="14" y="6"/>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Freeform 3"/>
          <p:cNvSpPr>
            <a:spLocks/>
          </p:cNvSpPr>
          <p:nvPr/>
        </p:nvSpPr>
        <p:spPr bwMode="auto">
          <a:xfrm>
            <a:off x="878919" y="3929775"/>
            <a:ext cx="2880000" cy="1699832"/>
          </a:xfrm>
          <a:custGeom>
            <a:avLst/>
            <a:gdLst>
              <a:gd name="T0" fmla="*/ 228 w 228"/>
              <a:gd name="T1" fmla="*/ 133 h 133"/>
              <a:gd name="T2" fmla="*/ 228 w 228"/>
              <a:gd name="T3" fmla="*/ 127 h 133"/>
              <a:gd name="T4" fmla="*/ 215 w 228"/>
              <a:gd name="T5" fmla="*/ 127 h 133"/>
              <a:gd name="T6" fmla="*/ 215 w 228"/>
              <a:gd name="T7" fmla="*/ 121 h 133"/>
              <a:gd name="T8" fmla="*/ 137 w 228"/>
              <a:gd name="T9" fmla="*/ 121 h 133"/>
              <a:gd name="T10" fmla="*/ 137 w 228"/>
              <a:gd name="T11" fmla="*/ 115 h 133"/>
              <a:gd name="T12" fmla="*/ 130 w 228"/>
              <a:gd name="T13" fmla="*/ 115 h 133"/>
              <a:gd name="T14" fmla="*/ 130 w 228"/>
              <a:gd name="T15" fmla="*/ 109 h 133"/>
              <a:gd name="T16" fmla="*/ 99 w 228"/>
              <a:gd name="T17" fmla="*/ 109 h 133"/>
              <a:gd name="T18" fmla="*/ 99 w 228"/>
              <a:gd name="T19" fmla="*/ 104 h 133"/>
              <a:gd name="T20" fmla="*/ 93 w 228"/>
              <a:gd name="T21" fmla="*/ 104 h 133"/>
              <a:gd name="T22" fmla="*/ 93 w 228"/>
              <a:gd name="T23" fmla="*/ 98 h 133"/>
              <a:gd name="T24" fmla="*/ 75 w 228"/>
              <a:gd name="T25" fmla="*/ 98 h 133"/>
              <a:gd name="T26" fmla="*/ 75 w 228"/>
              <a:gd name="T27" fmla="*/ 93 h 133"/>
              <a:gd name="T28" fmla="*/ 70 w 228"/>
              <a:gd name="T29" fmla="*/ 93 h 133"/>
              <a:gd name="T30" fmla="*/ 70 w 228"/>
              <a:gd name="T31" fmla="*/ 87 h 133"/>
              <a:gd name="T32" fmla="*/ 66 w 228"/>
              <a:gd name="T33" fmla="*/ 87 h 133"/>
              <a:gd name="T34" fmla="*/ 66 w 228"/>
              <a:gd name="T35" fmla="*/ 81 h 133"/>
              <a:gd name="T36" fmla="*/ 65 w 228"/>
              <a:gd name="T37" fmla="*/ 81 h 133"/>
              <a:gd name="T38" fmla="*/ 65 w 228"/>
              <a:gd name="T39" fmla="*/ 75 h 133"/>
              <a:gd name="T40" fmla="*/ 62 w 228"/>
              <a:gd name="T41" fmla="*/ 75 h 133"/>
              <a:gd name="T42" fmla="*/ 62 w 228"/>
              <a:gd name="T43" fmla="*/ 69 h 133"/>
              <a:gd name="T44" fmla="*/ 60 w 228"/>
              <a:gd name="T45" fmla="*/ 69 h 133"/>
              <a:gd name="T46" fmla="*/ 60 w 228"/>
              <a:gd name="T47" fmla="*/ 64 h 133"/>
              <a:gd name="T48" fmla="*/ 58 w 228"/>
              <a:gd name="T49" fmla="*/ 64 h 133"/>
              <a:gd name="T50" fmla="*/ 58 w 228"/>
              <a:gd name="T51" fmla="*/ 58 h 133"/>
              <a:gd name="T52" fmla="*/ 43 w 228"/>
              <a:gd name="T53" fmla="*/ 58 h 133"/>
              <a:gd name="T54" fmla="*/ 43 w 228"/>
              <a:gd name="T55" fmla="*/ 53 h 133"/>
              <a:gd name="T56" fmla="*/ 38 w 228"/>
              <a:gd name="T57" fmla="*/ 53 h 133"/>
              <a:gd name="T58" fmla="*/ 38 w 228"/>
              <a:gd name="T59" fmla="*/ 40 h 133"/>
              <a:gd name="T60" fmla="*/ 35 w 228"/>
              <a:gd name="T61" fmla="*/ 40 h 133"/>
              <a:gd name="T62" fmla="*/ 35 w 228"/>
              <a:gd name="T63" fmla="*/ 35 h 133"/>
              <a:gd name="T64" fmla="*/ 33 w 228"/>
              <a:gd name="T65" fmla="*/ 35 h 133"/>
              <a:gd name="T66" fmla="*/ 33 w 228"/>
              <a:gd name="T67" fmla="*/ 29 h 133"/>
              <a:gd name="T68" fmla="*/ 31 w 228"/>
              <a:gd name="T69" fmla="*/ 29 h 133"/>
              <a:gd name="T70" fmla="*/ 31 w 228"/>
              <a:gd name="T71" fmla="*/ 17 h 133"/>
              <a:gd name="T72" fmla="*/ 27 w 228"/>
              <a:gd name="T73" fmla="*/ 17 h 133"/>
              <a:gd name="T74" fmla="*/ 27 w 228"/>
              <a:gd name="T75" fmla="*/ 12 h 133"/>
              <a:gd name="T76" fmla="*/ 25 w 228"/>
              <a:gd name="T77" fmla="*/ 12 h 133"/>
              <a:gd name="T78" fmla="*/ 25 w 228"/>
              <a:gd name="T79" fmla="*/ 6 h 133"/>
              <a:gd name="T80" fmla="*/ 24 w 228"/>
              <a:gd name="T81" fmla="*/ 6 h 133"/>
              <a:gd name="T82" fmla="*/ 24 w 228"/>
              <a:gd name="T83" fmla="*/ 0 h 133"/>
              <a:gd name="T84" fmla="*/ 0 w 228"/>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133">
                <a:moveTo>
                  <a:pt x="228" y="133"/>
                </a:moveTo>
                <a:lnTo>
                  <a:pt x="228" y="127"/>
                </a:lnTo>
                <a:lnTo>
                  <a:pt x="215" y="127"/>
                </a:lnTo>
                <a:lnTo>
                  <a:pt x="215" y="121"/>
                </a:lnTo>
                <a:lnTo>
                  <a:pt x="137" y="121"/>
                </a:lnTo>
                <a:lnTo>
                  <a:pt x="137" y="115"/>
                </a:lnTo>
                <a:lnTo>
                  <a:pt x="130" y="115"/>
                </a:lnTo>
                <a:lnTo>
                  <a:pt x="130" y="109"/>
                </a:lnTo>
                <a:lnTo>
                  <a:pt x="99" y="109"/>
                </a:lnTo>
                <a:lnTo>
                  <a:pt x="99" y="104"/>
                </a:lnTo>
                <a:lnTo>
                  <a:pt x="93" y="104"/>
                </a:lnTo>
                <a:lnTo>
                  <a:pt x="93" y="98"/>
                </a:lnTo>
                <a:lnTo>
                  <a:pt x="75" y="98"/>
                </a:lnTo>
                <a:lnTo>
                  <a:pt x="75" y="93"/>
                </a:lnTo>
                <a:lnTo>
                  <a:pt x="70" y="93"/>
                </a:lnTo>
                <a:lnTo>
                  <a:pt x="70" y="87"/>
                </a:lnTo>
                <a:lnTo>
                  <a:pt x="66" y="87"/>
                </a:lnTo>
                <a:lnTo>
                  <a:pt x="66" y="81"/>
                </a:lnTo>
                <a:lnTo>
                  <a:pt x="65" y="81"/>
                </a:lnTo>
                <a:lnTo>
                  <a:pt x="65" y="75"/>
                </a:lnTo>
                <a:lnTo>
                  <a:pt x="62" y="75"/>
                </a:lnTo>
                <a:lnTo>
                  <a:pt x="62" y="69"/>
                </a:lnTo>
                <a:lnTo>
                  <a:pt x="60" y="69"/>
                </a:lnTo>
                <a:lnTo>
                  <a:pt x="60" y="64"/>
                </a:lnTo>
                <a:lnTo>
                  <a:pt x="58" y="64"/>
                </a:lnTo>
                <a:lnTo>
                  <a:pt x="58" y="58"/>
                </a:lnTo>
                <a:lnTo>
                  <a:pt x="43" y="58"/>
                </a:lnTo>
                <a:lnTo>
                  <a:pt x="43" y="53"/>
                </a:lnTo>
                <a:lnTo>
                  <a:pt x="38" y="53"/>
                </a:lnTo>
                <a:lnTo>
                  <a:pt x="38" y="40"/>
                </a:lnTo>
                <a:lnTo>
                  <a:pt x="35" y="40"/>
                </a:lnTo>
                <a:lnTo>
                  <a:pt x="35" y="35"/>
                </a:lnTo>
                <a:lnTo>
                  <a:pt x="33" y="35"/>
                </a:lnTo>
                <a:lnTo>
                  <a:pt x="33" y="29"/>
                </a:lnTo>
                <a:lnTo>
                  <a:pt x="31" y="29"/>
                </a:lnTo>
                <a:lnTo>
                  <a:pt x="31" y="17"/>
                </a:lnTo>
                <a:lnTo>
                  <a:pt x="27" y="17"/>
                </a:lnTo>
                <a:lnTo>
                  <a:pt x="27" y="12"/>
                </a:lnTo>
                <a:lnTo>
                  <a:pt x="25" y="12"/>
                </a:lnTo>
                <a:lnTo>
                  <a:pt x="25" y="6"/>
                </a:lnTo>
                <a:lnTo>
                  <a:pt x="24" y="6"/>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63" name="Group 62"/>
          <p:cNvGrpSpPr/>
          <p:nvPr/>
        </p:nvGrpSpPr>
        <p:grpSpPr>
          <a:xfrm>
            <a:off x="4588614" y="3793666"/>
            <a:ext cx="4369484" cy="2348661"/>
            <a:chOff x="4661184" y="3972369"/>
            <a:chExt cx="4369484" cy="2348661"/>
          </a:xfrm>
        </p:grpSpPr>
        <p:grpSp>
          <p:nvGrpSpPr>
            <p:cNvPr id="64" name="Group 63"/>
            <p:cNvGrpSpPr/>
            <p:nvPr/>
          </p:nvGrpSpPr>
          <p:grpSpPr>
            <a:xfrm>
              <a:off x="4661184" y="3972369"/>
              <a:ext cx="4369484" cy="2348661"/>
              <a:chOff x="-179455" y="3989172"/>
              <a:chExt cx="4369484" cy="2348661"/>
            </a:xfrm>
          </p:grpSpPr>
          <p:sp>
            <p:nvSpPr>
              <p:cNvPr id="67" name="Line 3"/>
              <p:cNvSpPr>
                <a:spLocks noChangeShapeType="1"/>
              </p:cNvSpPr>
              <p:nvPr/>
            </p:nvSpPr>
            <p:spPr bwMode="auto">
              <a:xfrm>
                <a:off x="457707" y="4112282"/>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68" name="Line 4"/>
              <p:cNvSpPr>
                <a:spLocks noChangeShapeType="1"/>
              </p:cNvSpPr>
              <p:nvPr/>
            </p:nvSpPr>
            <p:spPr bwMode="auto">
              <a:xfrm>
                <a:off x="457707" y="4531260"/>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69" name="Line 5"/>
              <p:cNvSpPr>
                <a:spLocks noChangeShapeType="1"/>
              </p:cNvSpPr>
              <p:nvPr/>
            </p:nvSpPr>
            <p:spPr bwMode="auto">
              <a:xfrm>
                <a:off x="457707" y="497355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0" name="Line 6"/>
              <p:cNvSpPr>
                <a:spLocks noChangeShapeType="1"/>
              </p:cNvSpPr>
              <p:nvPr/>
            </p:nvSpPr>
            <p:spPr bwMode="auto">
              <a:xfrm>
                <a:off x="457707" y="542113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1" name="Line 7"/>
              <p:cNvSpPr>
                <a:spLocks noChangeShapeType="1"/>
              </p:cNvSpPr>
              <p:nvPr/>
            </p:nvSpPr>
            <p:spPr bwMode="auto">
              <a:xfrm>
                <a:off x="457707" y="5842283"/>
                <a:ext cx="43251"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2" name="Line 8"/>
              <p:cNvSpPr>
                <a:spLocks noChangeShapeType="1"/>
              </p:cNvSpPr>
              <p:nvPr/>
            </p:nvSpPr>
            <p:spPr bwMode="auto">
              <a:xfrm>
                <a:off x="457707" y="5842283"/>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3" name="Line 9"/>
              <p:cNvSpPr>
                <a:spLocks noChangeShapeType="1"/>
              </p:cNvSpPr>
              <p:nvPr/>
            </p:nvSpPr>
            <p:spPr bwMode="auto">
              <a:xfrm flipV="1">
                <a:off x="553818"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4" name="Line 12"/>
              <p:cNvSpPr>
                <a:spLocks noChangeShapeType="1"/>
              </p:cNvSpPr>
              <p:nvPr/>
            </p:nvSpPr>
            <p:spPr bwMode="auto">
              <a:xfrm flipV="1">
                <a:off x="2167887"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5" name="Line 13"/>
              <p:cNvSpPr>
                <a:spLocks noChangeShapeType="1"/>
              </p:cNvSpPr>
              <p:nvPr/>
            </p:nvSpPr>
            <p:spPr bwMode="auto">
              <a:xfrm flipV="1">
                <a:off x="1104701"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6" name="Line 15"/>
              <p:cNvSpPr>
                <a:spLocks noChangeShapeType="1"/>
              </p:cNvSpPr>
              <p:nvPr/>
            </p:nvSpPr>
            <p:spPr bwMode="auto">
              <a:xfrm flipV="1">
                <a:off x="3165761"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7" name="Freeform 17"/>
              <p:cNvSpPr>
                <a:spLocks/>
              </p:cNvSpPr>
              <p:nvPr/>
            </p:nvSpPr>
            <p:spPr bwMode="auto">
              <a:xfrm>
                <a:off x="503420" y="4066112"/>
                <a:ext cx="2845193" cy="1823888"/>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8" name="TextBox 77"/>
              <p:cNvSpPr txBox="1"/>
              <p:nvPr/>
            </p:nvSpPr>
            <p:spPr>
              <a:xfrm rot="16200000">
                <a:off x="-591908" y="4851199"/>
                <a:ext cx="1071127" cy="246221"/>
              </a:xfrm>
              <a:prstGeom prst="rect">
                <a:avLst/>
              </a:prstGeom>
              <a:noFill/>
            </p:spPr>
            <p:txBody>
              <a:bodyPr wrap="none" rtlCol="0">
                <a:spAutoFit/>
              </a:bodyPr>
              <a:lstStyle/>
              <a:p>
                <a:pPr algn="ctr" fontAlgn="base">
                  <a:spcBef>
                    <a:spcPct val="0"/>
                  </a:spcBef>
                  <a:spcAft>
                    <a:spcPct val="0"/>
                  </a:spcAft>
                </a:pPr>
                <a:r>
                  <a:rPr lang="en-GB" sz="1000" dirty="0" smtClean="0"/>
                  <a:t>Proportion alive</a:t>
                </a:r>
                <a:endParaRPr lang="en-GB" sz="1000" dirty="0"/>
              </a:p>
            </p:txBody>
          </p:sp>
          <p:sp>
            <p:nvSpPr>
              <p:cNvPr id="79" name="TextBox 78"/>
              <p:cNvSpPr txBox="1"/>
              <p:nvPr/>
            </p:nvSpPr>
            <p:spPr>
              <a:xfrm>
                <a:off x="32780" y="3989172"/>
                <a:ext cx="431528" cy="246221"/>
              </a:xfrm>
              <a:prstGeom prst="rect">
                <a:avLst/>
              </a:prstGeom>
              <a:noFill/>
            </p:spPr>
            <p:txBody>
              <a:bodyPr wrap="none" rtlCol="0">
                <a:spAutoFit/>
              </a:bodyPr>
              <a:lstStyle/>
              <a:p>
                <a:pPr algn="r" fontAlgn="base">
                  <a:spcBef>
                    <a:spcPct val="0"/>
                  </a:spcBef>
                  <a:spcAft>
                    <a:spcPct val="0"/>
                  </a:spcAft>
                </a:pPr>
                <a:r>
                  <a:rPr lang="en-GB" sz="1000" dirty="0" smtClean="0"/>
                  <a:t>1.00</a:t>
                </a:r>
                <a:endParaRPr lang="en-GB" sz="1000" dirty="0"/>
              </a:p>
            </p:txBody>
          </p:sp>
          <p:sp>
            <p:nvSpPr>
              <p:cNvPr id="80" name="TextBox 79"/>
              <p:cNvSpPr txBox="1"/>
              <p:nvPr/>
            </p:nvSpPr>
            <p:spPr>
              <a:xfrm>
                <a:off x="49085" y="4408150"/>
                <a:ext cx="431528" cy="246221"/>
              </a:xfrm>
              <a:prstGeom prst="rect">
                <a:avLst/>
              </a:prstGeom>
              <a:noFill/>
            </p:spPr>
            <p:txBody>
              <a:bodyPr wrap="none" rtlCol="0">
                <a:spAutoFit/>
              </a:bodyPr>
              <a:lstStyle/>
              <a:p>
                <a:pPr algn="r" fontAlgn="base">
                  <a:spcBef>
                    <a:spcPct val="0"/>
                  </a:spcBef>
                  <a:spcAft>
                    <a:spcPct val="0"/>
                  </a:spcAft>
                </a:pPr>
                <a:r>
                  <a:rPr lang="en-GB" sz="1000" dirty="0"/>
                  <a:t>0.75</a:t>
                </a:r>
              </a:p>
            </p:txBody>
          </p:sp>
          <p:sp>
            <p:nvSpPr>
              <p:cNvPr id="81" name="TextBox 80"/>
              <p:cNvSpPr txBox="1"/>
              <p:nvPr/>
            </p:nvSpPr>
            <p:spPr>
              <a:xfrm>
                <a:off x="49086" y="4850444"/>
                <a:ext cx="431528" cy="246221"/>
              </a:xfrm>
              <a:prstGeom prst="rect">
                <a:avLst/>
              </a:prstGeom>
              <a:noFill/>
            </p:spPr>
            <p:txBody>
              <a:bodyPr wrap="none" rtlCol="0">
                <a:spAutoFit/>
              </a:bodyPr>
              <a:lstStyle/>
              <a:p>
                <a:pPr algn="r" fontAlgn="base">
                  <a:spcBef>
                    <a:spcPct val="0"/>
                  </a:spcBef>
                  <a:spcAft>
                    <a:spcPct val="0"/>
                  </a:spcAft>
                </a:pPr>
                <a:r>
                  <a:rPr lang="en-GB" sz="1000" dirty="0" smtClean="0"/>
                  <a:t>0.50</a:t>
                </a:r>
                <a:endParaRPr lang="en-GB" sz="1000" dirty="0"/>
              </a:p>
            </p:txBody>
          </p:sp>
          <p:sp>
            <p:nvSpPr>
              <p:cNvPr id="82" name="TextBox 81"/>
              <p:cNvSpPr txBox="1"/>
              <p:nvPr/>
            </p:nvSpPr>
            <p:spPr>
              <a:xfrm>
                <a:off x="49085" y="5298024"/>
                <a:ext cx="431528" cy="246221"/>
              </a:xfrm>
              <a:prstGeom prst="rect">
                <a:avLst/>
              </a:prstGeom>
              <a:noFill/>
            </p:spPr>
            <p:txBody>
              <a:bodyPr wrap="none" rtlCol="0">
                <a:spAutoFit/>
              </a:bodyPr>
              <a:lstStyle/>
              <a:p>
                <a:pPr algn="r" fontAlgn="base">
                  <a:spcBef>
                    <a:spcPct val="0"/>
                  </a:spcBef>
                  <a:spcAft>
                    <a:spcPct val="0"/>
                  </a:spcAft>
                </a:pPr>
                <a:r>
                  <a:rPr lang="en-GB" sz="1000" dirty="0"/>
                  <a:t>0.25</a:t>
                </a:r>
              </a:p>
            </p:txBody>
          </p:sp>
          <p:sp>
            <p:nvSpPr>
              <p:cNvPr id="83" name="TextBox 82"/>
              <p:cNvSpPr txBox="1"/>
              <p:nvPr/>
            </p:nvSpPr>
            <p:spPr>
              <a:xfrm>
                <a:off x="49085" y="5719173"/>
                <a:ext cx="431528" cy="246221"/>
              </a:xfrm>
              <a:prstGeom prst="rect">
                <a:avLst/>
              </a:prstGeom>
              <a:noFill/>
            </p:spPr>
            <p:txBody>
              <a:bodyPr wrap="none" rtlCol="0">
                <a:spAutoFit/>
              </a:bodyPr>
              <a:lstStyle/>
              <a:p>
                <a:pPr algn="r" fontAlgn="base">
                  <a:spcBef>
                    <a:spcPct val="0"/>
                  </a:spcBef>
                  <a:spcAft>
                    <a:spcPct val="0"/>
                  </a:spcAft>
                </a:pPr>
                <a:r>
                  <a:rPr lang="en-GB" sz="1000" dirty="0" smtClean="0"/>
                  <a:t>0.00</a:t>
                </a:r>
                <a:endParaRPr lang="en-GB" sz="1000" dirty="0"/>
              </a:p>
            </p:txBody>
          </p:sp>
          <p:sp>
            <p:nvSpPr>
              <p:cNvPr id="84" name="TextBox 83"/>
              <p:cNvSpPr txBox="1"/>
              <p:nvPr/>
            </p:nvSpPr>
            <p:spPr>
              <a:xfrm>
                <a:off x="432177"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0</a:t>
                </a:r>
                <a:endParaRPr lang="en-GB" sz="1000" dirty="0"/>
              </a:p>
            </p:txBody>
          </p:sp>
          <p:sp>
            <p:nvSpPr>
              <p:cNvPr id="85" name="TextBox 84"/>
              <p:cNvSpPr txBox="1"/>
              <p:nvPr/>
            </p:nvSpPr>
            <p:spPr>
              <a:xfrm>
                <a:off x="974912"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3</a:t>
                </a:r>
                <a:endParaRPr lang="en-GB" sz="1000" dirty="0"/>
              </a:p>
            </p:txBody>
          </p:sp>
          <p:sp>
            <p:nvSpPr>
              <p:cNvPr id="86" name="TextBox 85"/>
              <p:cNvSpPr txBox="1"/>
              <p:nvPr/>
            </p:nvSpPr>
            <p:spPr>
              <a:xfrm>
                <a:off x="1506655"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6</a:t>
                </a:r>
                <a:endParaRPr lang="en-GB" sz="1000" dirty="0"/>
              </a:p>
            </p:txBody>
          </p:sp>
          <p:sp>
            <p:nvSpPr>
              <p:cNvPr id="87" name="TextBox 86"/>
              <p:cNvSpPr txBox="1"/>
              <p:nvPr/>
            </p:nvSpPr>
            <p:spPr>
              <a:xfrm>
                <a:off x="2033351" y="5907633"/>
                <a:ext cx="255198" cy="246221"/>
              </a:xfrm>
              <a:prstGeom prst="rect">
                <a:avLst/>
              </a:prstGeom>
              <a:noFill/>
            </p:spPr>
            <p:txBody>
              <a:bodyPr wrap="none" rtlCol="0">
                <a:spAutoFit/>
              </a:bodyPr>
              <a:lstStyle/>
              <a:p>
                <a:pPr algn="ctr" fontAlgn="base">
                  <a:spcBef>
                    <a:spcPct val="0"/>
                  </a:spcBef>
                  <a:spcAft>
                    <a:spcPct val="0"/>
                  </a:spcAft>
                </a:pPr>
                <a:r>
                  <a:rPr lang="en-GB" sz="1000" dirty="0" smtClean="0"/>
                  <a:t>9</a:t>
                </a:r>
                <a:endParaRPr lang="en-GB" sz="1000" dirty="0"/>
              </a:p>
            </p:txBody>
          </p:sp>
          <p:sp>
            <p:nvSpPr>
              <p:cNvPr id="88" name="TextBox 87"/>
              <p:cNvSpPr txBox="1"/>
              <p:nvPr/>
            </p:nvSpPr>
            <p:spPr>
              <a:xfrm>
                <a:off x="1082983" y="6091612"/>
                <a:ext cx="1731564" cy="246221"/>
              </a:xfrm>
              <a:prstGeom prst="rect">
                <a:avLst/>
              </a:prstGeom>
              <a:noFill/>
            </p:spPr>
            <p:txBody>
              <a:bodyPr wrap="none" rtlCol="0">
                <a:spAutoFit/>
              </a:bodyPr>
              <a:lstStyle/>
              <a:p>
                <a:pPr algn="ctr" fontAlgn="base">
                  <a:spcBef>
                    <a:spcPct val="0"/>
                  </a:spcBef>
                  <a:spcAft>
                    <a:spcPct val="0"/>
                  </a:spcAft>
                </a:pPr>
                <a:r>
                  <a:rPr lang="en-GB" sz="1000" dirty="0" smtClean="0"/>
                  <a:t>Months from randomisation</a:t>
                </a:r>
                <a:endParaRPr lang="en-GB" sz="1000" dirty="0"/>
              </a:p>
            </p:txBody>
          </p:sp>
          <p:sp>
            <p:nvSpPr>
              <p:cNvPr id="89" name="TextBox 88"/>
              <p:cNvSpPr txBox="1"/>
              <p:nvPr/>
            </p:nvSpPr>
            <p:spPr>
              <a:xfrm>
                <a:off x="3096460" y="4865832"/>
                <a:ext cx="1093569" cy="635046"/>
              </a:xfrm>
              <a:prstGeom prst="rect">
                <a:avLst/>
              </a:prstGeom>
              <a:noFill/>
            </p:spPr>
            <p:txBody>
              <a:bodyPr wrap="none" rtlCol="0">
                <a:spAutoFit/>
              </a:bodyPr>
              <a:lstStyle/>
              <a:p>
                <a:r>
                  <a:rPr lang="en-GB" sz="1200" dirty="0" err="1" smtClean="0"/>
                  <a:t>Cetuximab</a:t>
                </a:r>
                <a:endParaRPr lang="en-GB" sz="1200" dirty="0" smtClean="0"/>
              </a:p>
              <a:p>
                <a:pPr>
                  <a:lnSpc>
                    <a:spcPct val="90000"/>
                  </a:lnSpc>
                  <a:spcBef>
                    <a:spcPts val="200"/>
                  </a:spcBef>
                </a:pPr>
                <a:r>
                  <a:rPr lang="en-GB" sz="1200" dirty="0" smtClean="0"/>
                  <a:t>Cetuximab + </a:t>
                </a:r>
                <a:br>
                  <a:rPr lang="en-GB" sz="1200" dirty="0" smtClean="0"/>
                </a:br>
                <a:r>
                  <a:rPr lang="en-GB" sz="1200" dirty="0" err="1" smtClean="0"/>
                  <a:t>irinotecan</a:t>
                </a:r>
                <a:endParaRPr lang="en-GB" sz="1200" dirty="0"/>
              </a:p>
            </p:txBody>
          </p:sp>
          <p:cxnSp>
            <p:nvCxnSpPr>
              <p:cNvPr id="90" name="Straight Connector 89"/>
              <p:cNvCxnSpPr/>
              <p:nvPr/>
            </p:nvCxnSpPr>
            <p:spPr>
              <a:xfrm>
                <a:off x="2867380" y="5009525"/>
                <a:ext cx="2510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67380" y="5196293"/>
                <a:ext cx="2510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703187" y="4476860"/>
                <a:ext cx="995515" cy="33228"/>
                <a:chOff x="2703187" y="4476860"/>
                <a:chExt cx="995515" cy="33228"/>
              </a:xfrm>
            </p:grpSpPr>
            <p:cxnSp>
              <p:nvCxnSpPr>
                <p:cNvPr id="106" name="Straight Connector 105"/>
                <p:cNvCxnSpPr/>
                <p:nvPr/>
              </p:nvCxnSpPr>
              <p:spPr>
                <a:xfrm>
                  <a:off x="2703187" y="4476860"/>
                  <a:ext cx="990078"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7" name="Straight Connector 106"/>
                <p:cNvCxnSpPr/>
                <p:nvPr/>
              </p:nvCxnSpPr>
              <p:spPr>
                <a:xfrm>
                  <a:off x="2950369"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8" name="Straight Connector 107"/>
                <p:cNvCxnSpPr/>
                <p:nvPr/>
              </p:nvCxnSpPr>
              <p:spPr>
                <a:xfrm>
                  <a:off x="3198226"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a:off x="3448464"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a:off x="3698702"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a:off x="2703187"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93" name="TextBox 92"/>
              <p:cNvSpPr txBox="1"/>
              <p:nvPr/>
            </p:nvSpPr>
            <p:spPr>
              <a:xfrm>
                <a:off x="2497863" y="4470367"/>
                <a:ext cx="409086" cy="230832"/>
              </a:xfrm>
              <a:prstGeom prst="rect">
                <a:avLst/>
              </a:prstGeom>
              <a:noFill/>
            </p:spPr>
            <p:txBody>
              <a:bodyPr wrap="none" rtlCol="0">
                <a:spAutoFit/>
              </a:bodyPr>
              <a:lstStyle/>
              <a:p>
                <a:pPr algn="ctr"/>
                <a:r>
                  <a:rPr lang="en-GB" sz="900" dirty="0" smtClean="0"/>
                  <a:t>0.00</a:t>
                </a:r>
                <a:endParaRPr lang="en-GB" sz="900" dirty="0"/>
              </a:p>
            </p:txBody>
          </p:sp>
          <p:sp>
            <p:nvSpPr>
              <p:cNvPr id="95" name="TextBox 94"/>
              <p:cNvSpPr txBox="1"/>
              <p:nvPr/>
            </p:nvSpPr>
            <p:spPr>
              <a:xfrm>
                <a:off x="2993789" y="4470367"/>
                <a:ext cx="409086" cy="230832"/>
              </a:xfrm>
              <a:prstGeom prst="rect">
                <a:avLst/>
              </a:prstGeom>
              <a:noFill/>
            </p:spPr>
            <p:txBody>
              <a:bodyPr wrap="none" rtlCol="0">
                <a:spAutoFit/>
              </a:bodyPr>
              <a:lstStyle/>
              <a:p>
                <a:pPr algn="ctr"/>
                <a:r>
                  <a:rPr lang="en-GB" sz="900" dirty="0" smtClean="0"/>
                  <a:t>1.00</a:t>
                </a:r>
                <a:endParaRPr lang="en-GB" sz="900" dirty="0"/>
              </a:p>
            </p:txBody>
          </p:sp>
          <p:sp>
            <p:nvSpPr>
              <p:cNvPr id="97" name="TextBox 96"/>
              <p:cNvSpPr txBox="1"/>
              <p:nvPr/>
            </p:nvSpPr>
            <p:spPr>
              <a:xfrm>
                <a:off x="3489715" y="4470367"/>
                <a:ext cx="409086" cy="230832"/>
              </a:xfrm>
              <a:prstGeom prst="rect">
                <a:avLst/>
              </a:prstGeom>
              <a:noFill/>
            </p:spPr>
            <p:txBody>
              <a:bodyPr wrap="none" rtlCol="0">
                <a:spAutoFit/>
              </a:bodyPr>
              <a:lstStyle/>
              <a:p>
                <a:pPr algn="ctr"/>
                <a:r>
                  <a:rPr lang="en-GB" sz="900" dirty="0" smtClean="0"/>
                  <a:t>2.00</a:t>
                </a:r>
                <a:endParaRPr lang="en-GB" sz="900" dirty="0"/>
              </a:p>
            </p:txBody>
          </p:sp>
          <p:sp>
            <p:nvSpPr>
              <p:cNvPr id="98" name="TextBox 97"/>
              <p:cNvSpPr txBox="1"/>
              <p:nvPr/>
            </p:nvSpPr>
            <p:spPr>
              <a:xfrm>
                <a:off x="2557116" y="4634618"/>
                <a:ext cx="1300356" cy="230832"/>
              </a:xfrm>
              <a:prstGeom prst="rect">
                <a:avLst/>
              </a:prstGeom>
              <a:noFill/>
            </p:spPr>
            <p:txBody>
              <a:bodyPr wrap="none" rtlCol="0">
                <a:spAutoFit/>
              </a:bodyPr>
              <a:lstStyle/>
              <a:p>
                <a:pPr algn="ctr"/>
                <a:r>
                  <a:rPr lang="en-GB" sz="900" dirty="0" smtClean="0"/>
                  <a:t>Hazard ratio (95%CI)</a:t>
                </a:r>
                <a:endParaRPr lang="en-GB" sz="900" dirty="0"/>
              </a:p>
            </p:txBody>
          </p:sp>
          <p:grpSp>
            <p:nvGrpSpPr>
              <p:cNvPr id="99" name="Group 98"/>
              <p:cNvGrpSpPr/>
              <p:nvPr/>
            </p:nvGrpSpPr>
            <p:grpSpPr>
              <a:xfrm>
                <a:off x="2969542" y="4336982"/>
                <a:ext cx="570144" cy="59667"/>
                <a:chOff x="2969542" y="4336982"/>
                <a:chExt cx="570144" cy="59667"/>
              </a:xfrm>
            </p:grpSpPr>
            <p:cxnSp>
              <p:nvCxnSpPr>
                <p:cNvPr id="104" name="Straight Connector 103"/>
                <p:cNvCxnSpPr/>
                <p:nvPr/>
              </p:nvCxnSpPr>
              <p:spPr>
                <a:xfrm>
                  <a:off x="2969542" y="4366815"/>
                  <a:ext cx="570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p:cNvSpPr>
                  <a:spLocks noChangeAspect="1"/>
                </p:cNvSpPr>
                <p:nvPr/>
              </p:nvSpPr>
              <p:spPr>
                <a:xfrm>
                  <a:off x="3128014" y="4336982"/>
                  <a:ext cx="59667" cy="59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grpSp>
          <p:sp>
            <p:nvSpPr>
              <p:cNvPr id="100" name="Line 13"/>
              <p:cNvSpPr>
                <a:spLocks noChangeShapeType="1"/>
              </p:cNvSpPr>
              <p:nvPr/>
            </p:nvSpPr>
            <p:spPr bwMode="auto">
              <a:xfrm flipV="1">
                <a:off x="2698989" y="5897399"/>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101" name="TextBox 100"/>
              <p:cNvSpPr txBox="1"/>
              <p:nvPr/>
            </p:nvSpPr>
            <p:spPr>
              <a:xfrm>
                <a:off x="2531898" y="5907633"/>
                <a:ext cx="325731" cy="246221"/>
              </a:xfrm>
              <a:prstGeom prst="rect">
                <a:avLst/>
              </a:prstGeom>
              <a:noFill/>
            </p:spPr>
            <p:txBody>
              <a:bodyPr wrap="none" rtlCol="0">
                <a:spAutoFit/>
              </a:bodyPr>
              <a:lstStyle/>
              <a:p>
                <a:pPr algn="ctr" fontAlgn="base">
                  <a:spcBef>
                    <a:spcPct val="0"/>
                  </a:spcBef>
                  <a:spcAft>
                    <a:spcPct val="0"/>
                  </a:spcAft>
                </a:pPr>
                <a:r>
                  <a:rPr lang="en-GB" sz="1000" dirty="0" smtClean="0"/>
                  <a:t>12</a:t>
                </a:r>
                <a:endParaRPr lang="en-GB" sz="1000" dirty="0"/>
              </a:p>
            </p:txBody>
          </p:sp>
          <p:sp>
            <p:nvSpPr>
              <p:cNvPr id="102" name="TextBox 101"/>
              <p:cNvSpPr txBox="1"/>
              <p:nvPr/>
            </p:nvSpPr>
            <p:spPr>
              <a:xfrm>
                <a:off x="3010447" y="5907633"/>
                <a:ext cx="325731" cy="246221"/>
              </a:xfrm>
              <a:prstGeom prst="rect">
                <a:avLst/>
              </a:prstGeom>
              <a:noFill/>
            </p:spPr>
            <p:txBody>
              <a:bodyPr wrap="none" rtlCol="0">
                <a:spAutoFit/>
              </a:bodyPr>
              <a:lstStyle/>
              <a:p>
                <a:pPr algn="ctr" fontAlgn="base">
                  <a:spcBef>
                    <a:spcPct val="0"/>
                  </a:spcBef>
                  <a:spcAft>
                    <a:spcPct val="0"/>
                  </a:spcAft>
                </a:pPr>
                <a:r>
                  <a:rPr lang="en-GB" sz="1000" dirty="0" smtClean="0"/>
                  <a:t>15</a:t>
                </a:r>
                <a:endParaRPr lang="en-GB" sz="1000" dirty="0"/>
              </a:p>
            </p:txBody>
          </p:sp>
          <p:sp>
            <p:nvSpPr>
              <p:cNvPr id="103" name="Line 13"/>
              <p:cNvSpPr>
                <a:spLocks noChangeShapeType="1"/>
              </p:cNvSpPr>
              <p:nvPr/>
            </p:nvSpPr>
            <p:spPr bwMode="auto">
              <a:xfrm flipV="1">
                <a:off x="1628877" y="5892375"/>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ln>
                    <a:solidFill>
                      <a:sysClr val="windowText" lastClr="000000"/>
                    </a:solidFill>
                  </a:ln>
                  <a:solidFill>
                    <a:schemeClr val="tx1">
                      <a:lumMod val="50000"/>
                    </a:schemeClr>
                  </a:solidFill>
                </a:endParaRPr>
              </a:p>
            </p:txBody>
          </p:sp>
        </p:grpSp>
        <p:sp>
          <p:nvSpPr>
            <p:cNvPr id="65" name="Freeform 4"/>
            <p:cNvSpPr>
              <a:spLocks/>
            </p:cNvSpPr>
            <p:nvPr/>
          </p:nvSpPr>
          <p:spPr bwMode="auto">
            <a:xfrm>
              <a:off x="5411854" y="4098360"/>
              <a:ext cx="2777398" cy="1586327"/>
            </a:xfrm>
            <a:custGeom>
              <a:avLst/>
              <a:gdLst>
                <a:gd name="T0" fmla="*/ 219 w 219"/>
                <a:gd name="T1" fmla="*/ 124 h 124"/>
                <a:gd name="T2" fmla="*/ 204 w 219"/>
                <a:gd name="T3" fmla="*/ 124 h 124"/>
                <a:gd name="T4" fmla="*/ 204 w 219"/>
                <a:gd name="T5" fmla="*/ 118 h 124"/>
                <a:gd name="T6" fmla="*/ 202 w 219"/>
                <a:gd name="T7" fmla="*/ 118 h 124"/>
                <a:gd name="T8" fmla="*/ 202 w 219"/>
                <a:gd name="T9" fmla="*/ 113 h 124"/>
                <a:gd name="T10" fmla="*/ 193 w 219"/>
                <a:gd name="T11" fmla="*/ 113 h 124"/>
                <a:gd name="T12" fmla="*/ 193 w 219"/>
                <a:gd name="T13" fmla="*/ 108 h 124"/>
                <a:gd name="T14" fmla="*/ 188 w 219"/>
                <a:gd name="T15" fmla="*/ 108 h 124"/>
                <a:gd name="T16" fmla="*/ 188 w 219"/>
                <a:gd name="T17" fmla="*/ 103 h 124"/>
                <a:gd name="T18" fmla="*/ 174 w 219"/>
                <a:gd name="T19" fmla="*/ 103 h 124"/>
                <a:gd name="T20" fmla="*/ 174 w 219"/>
                <a:gd name="T21" fmla="*/ 98 h 124"/>
                <a:gd name="T22" fmla="*/ 157 w 219"/>
                <a:gd name="T23" fmla="*/ 98 h 124"/>
                <a:gd name="T24" fmla="*/ 157 w 219"/>
                <a:gd name="T25" fmla="*/ 93 h 124"/>
                <a:gd name="T26" fmla="*/ 135 w 219"/>
                <a:gd name="T27" fmla="*/ 93 h 124"/>
                <a:gd name="T28" fmla="*/ 135 w 219"/>
                <a:gd name="T29" fmla="*/ 87 h 124"/>
                <a:gd name="T30" fmla="*/ 126 w 219"/>
                <a:gd name="T31" fmla="*/ 87 h 124"/>
                <a:gd name="T32" fmla="*/ 126 w 219"/>
                <a:gd name="T33" fmla="*/ 82 h 124"/>
                <a:gd name="T34" fmla="*/ 95 w 219"/>
                <a:gd name="T35" fmla="*/ 82 h 124"/>
                <a:gd name="T36" fmla="*/ 95 w 219"/>
                <a:gd name="T37" fmla="*/ 77 h 124"/>
                <a:gd name="T38" fmla="*/ 82 w 219"/>
                <a:gd name="T39" fmla="*/ 77 h 124"/>
                <a:gd name="T40" fmla="*/ 82 w 219"/>
                <a:gd name="T41" fmla="*/ 72 h 124"/>
                <a:gd name="T42" fmla="*/ 79 w 219"/>
                <a:gd name="T43" fmla="*/ 72 h 124"/>
                <a:gd name="T44" fmla="*/ 79 w 219"/>
                <a:gd name="T45" fmla="*/ 67 h 124"/>
                <a:gd name="T46" fmla="*/ 78 w 219"/>
                <a:gd name="T47" fmla="*/ 67 h 124"/>
                <a:gd name="T48" fmla="*/ 78 w 219"/>
                <a:gd name="T49" fmla="*/ 56 h 124"/>
                <a:gd name="T50" fmla="*/ 58 w 219"/>
                <a:gd name="T51" fmla="*/ 56 h 124"/>
                <a:gd name="T52" fmla="*/ 58 w 219"/>
                <a:gd name="T53" fmla="*/ 51 h 124"/>
                <a:gd name="T54" fmla="*/ 56 w 219"/>
                <a:gd name="T55" fmla="*/ 51 h 124"/>
                <a:gd name="T56" fmla="*/ 56 w 219"/>
                <a:gd name="T57" fmla="*/ 46 h 124"/>
                <a:gd name="T58" fmla="*/ 50 w 219"/>
                <a:gd name="T59" fmla="*/ 46 h 124"/>
                <a:gd name="T60" fmla="*/ 50 w 219"/>
                <a:gd name="T61" fmla="*/ 41 h 124"/>
                <a:gd name="T62" fmla="*/ 48 w 219"/>
                <a:gd name="T63" fmla="*/ 41 h 124"/>
                <a:gd name="T64" fmla="*/ 48 w 219"/>
                <a:gd name="T65" fmla="*/ 36 h 124"/>
                <a:gd name="T66" fmla="*/ 44 w 219"/>
                <a:gd name="T67" fmla="*/ 36 h 124"/>
                <a:gd name="T68" fmla="*/ 44 w 219"/>
                <a:gd name="T69" fmla="*/ 30 h 124"/>
                <a:gd name="T70" fmla="*/ 42 w 219"/>
                <a:gd name="T71" fmla="*/ 30 h 124"/>
                <a:gd name="T72" fmla="*/ 42 w 219"/>
                <a:gd name="T73" fmla="*/ 25 h 124"/>
                <a:gd name="T74" fmla="*/ 40 w 219"/>
                <a:gd name="T75" fmla="*/ 25 h 124"/>
                <a:gd name="T76" fmla="*/ 40 w 219"/>
                <a:gd name="T77" fmla="*/ 20 h 124"/>
                <a:gd name="T78" fmla="*/ 38 w 219"/>
                <a:gd name="T79" fmla="*/ 20 h 124"/>
                <a:gd name="T80" fmla="*/ 38 w 219"/>
                <a:gd name="T81" fmla="*/ 14 h 124"/>
                <a:gd name="T82" fmla="*/ 36 w 219"/>
                <a:gd name="T83" fmla="*/ 14 h 124"/>
                <a:gd name="T84" fmla="*/ 36 w 219"/>
                <a:gd name="T85" fmla="*/ 9 h 124"/>
                <a:gd name="T86" fmla="*/ 34 w 219"/>
                <a:gd name="T87" fmla="*/ 9 h 124"/>
                <a:gd name="T88" fmla="*/ 34 w 219"/>
                <a:gd name="T89" fmla="*/ 4 h 124"/>
                <a:gd name="T90" fmla="*/ 8 w 219"/>
                <a:gd name="T91" fmla="*/ 4 h 124"/>
                <a:gd name="T92" fmla="*/ 8 w 219"/>
                <a:gd name="T93" fmla="*/ 0 h 124"/>
                <a:gd name="T94" fmla="*/ 0 w 219"/>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 h="124">
                  <a:moveTo>
                    <a:pt x="219" y="124"/>
                  </a:moveTo>
                  <a:lnTo>
                    <a:pt x="204" y="124"/>
                  </a:lnTo>
                  <a:lnTo>
                    <a:pt x="204" y="118"/>
                  </a:lnTo>
                  <a:lnTo>
                    <a:pt x="202" y="118"/>
                  </a:lnTo>
                  <a:lnTo>
                    <a:pt x="202" y="113"/>
                  </a:lnTo>
                  <a:lnTo>
                    <a:pt x="193" y="113"/>
                  </a:lnTo>
                  <a:lnTo>
                    <a:pt x="193" y="108"/>
                  </a:lnTo>
                  <a:lnTo>
                    <a:pt x="188" y="108"/>
                  </a:lnTo>
                  <a:lnTo>
                    <a:pt x="188" y="103"/>
                  </a:lnTo>
                  <a:lnTo>
                    <a:pt x="174" y="103"/>
                  </a:lnTo>
                  <a:lnTo>
                    <a:pt x="174" y="98"/>
                  </a:lnTo>
                  <a:lnTo>
                    <a:pt x="157" y="98"/>
                  </a:lnTo>
                  <a:lnTo>
                    <a:pt x="157" y="93"/>
                  </a:lnTo>
                  <a:lnTo>
                    <a:pt x="135" y="93"/>
                  </a:lnTo>
                  <a:lnTo>
                    <a:pt x="135" y="87"/>
                  </a:lnTo>
                  <a:lnTo>
                    <a:pt x="126" y="87"/>
                  </a:lnTo>
                  <a:lnTo>
                    <a:pt x="126" y="82"/>
                  </a:lnTo>
                  <a:lnTo>
                    <a:pt x="95" y="82"/>
                  </a:lnTo>
                  <a:lnTo>
                    <a:pt x="95" y="77"/>
                  </a:lnTo>
                  <a:lnTo>
                    <a:pt x="82" y="77"/>
                  </a:lnTo>
                  <a:lnTo>
                    <a:pt x="82" y="72"/>
                  </a:lnTo>
                  <a:lnTo>
                    <a:pt x="79" y="72"/>
                  </a:lnTo>
                  <a:lnTo>
                    <a:pt x="79" y="67"/>
                  </a:lnTo>
                  <a:lnTo>
                    <a:pt x="78" y="67"/>
                  </a:lnTo>
                  <a:lnTo>
                    <a:pt x="78" y="56"/>
                  </a:lnTo>
                  <a:lnTo>
                    <a:pt x="58" y="56"/>
                  </a:lnTo>
                  <a:lnTo>
                    <a:pt x="58" y="51"/>
                  </a:lnTo>
                  <a:lnTo>
                    <a:pt x="56" y="51"/>
                  </a:lnTo>
                  <a:lnTo>
                    <a:pt x="56" y="46"/>
                  </a:lnTo>
                  <a:lnTo>
                    <a:pt x="50" y="46"/>
                  </a:lnTo>
                  <a:lnTo>
                    <a:pt x="50" y="41"/>
                  </a:lnTo>
                  <a:lnTo>
                    <a:pt x="48" y="41"/>
                  </a:lnTo>
                  <a:lnTo>
                    <a:pt x="48" y="36"/>
                  </a:lnTo>
                  <a:lnTo>
                    <a:pt x="44" y="36"/>
                  </a:lnTo>
                  <a:lnTo>
                    <a:pt x="44" y="30"/>
                  </a:lnTo>
                  <a:lnTo>
                    <a:pt x="42" y="30"/>
                  </a:lnTo>
                  <a:lnTo>
                    <a:pt x="42" y="25"/>
                  </a:lnTo>
                  <a:lnTo>
                    <a:pt x="40" y="25"/>
                  </a:lnTo>
                  <a:lnTo>
                    <a:pt x="40" y="20"/>
                  </a:lnTo>
                  <a:lnTo>
                    <a:pt x="38" y="20"/>
                  </a:lnTo>
                  <a:lnTo>
                    <a:pt x="38" y="14"/>
                  </a:lnTo>
                  <a:lnTo>
                    <a:pt x="36" y="14"/>
                  </a:lnTo>
                  <a:lnTo>
                    <a:pt x="36" y="9"/>
                  </a:lnTo>
                  <a:lnTo>
                    <a:pt x="34" y="9"/>
                  </a:lnTo>
                  <a:lnTo>
                    <a:pt x="34" y="4"/>
                  </a:lnTo>
                  <a:lnTo>
                    <a:pt x="8" y="4"/>
                  </a:lnTo>
                  <a:lnTo>
                    <a:pt x="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66" name="Freeform 5"/>
            <p:cNvSpPr>
              <a:spLocks/>
            </p:cNvSpPr>
            <p:nvPr/>
          </p:nvSpPr>
          <p:spPr bwMode="auto">
            <a:xfrm>
              <a:off x="5411854" y="4098360"/>
              <a:ext cx="2688623" cy="1727050"/>
            </a:xfrm>
            <a:custGeom>
              <a:avLst/>
              <a:gdLst>
                <a:gd name="T0" fmla="*/ 212 w 212"/>
                <a:gd name="T1" fmla="*/ 135 h 135"/>
                <a:gd name="T2" fmla="*/ 212 w 212"/>
                <a:gd name="T3" fmla="*/ 123 h 135"/>
                <a:gd name="T4" fmla="*/ 201 w 212"/>
                <a:gd name="T5" fmla="*/ 123 h 135"/>
                <a:gd name="T6" fmla="*/ 201 w 212"/>
                <a:gd name="T7" fmla="*/ 118 h 135"/>
                <a:gd name="T8" fmla="*/ 176 w 212"/>
                <a:gd name="T9" fmla="*/ 118 h 135"/>
                <a:gd name="T10" fmla="*/ 176 w 212"/>
                <a:gd name="T11" fmla="*/ 112 h 135"/>
                <a:gd name="T12" fmla="*/ 157 w 212"/>
                <a:gd name="T13" fmla="*/ 112 h 135"/>
                <a:gd name="T14" fmla="*/ 157 w 212"/>
                <a:gd name="T15" fmla="*/ 107 h 135"/>
                <a:gd name="T16" fmla="*/ 155 w 212"/>
                <a:gd name="T17" fmla="*/ 107 h 135"/>
                <a:gd name="T18" fmla="*/ 155 w 212"/>
                <a:gd name="T19" fmla="*/ 101 h 135"/>
                <a:gd name="T20" fmla="*/ 146 w 212"/>
                <a:gd name="T21" fmla="*/ 101 h 135"/>
                <a:gd name="T22" fmla="*/ 146 w 212"/>
                <a:gd name="T23" fmla="*/ 90 h 135"/>
                <a:gd name="T24" fmla="*/ 144 w 212"/>
                <a:gd name="T25" fmla="*/ 90 h 135"/>
                <a:gd name="T26" fmla="*/ 144 w 212"/>
                <a:gd name="T27" fmla="*/ 84 h 135"/>
                <a:gd name="T28" fmla="*/ 142 w 212"/>
                <a:gd name="T29" fmla="*/ 84 h 135"/>
                <a:gd name="T30" fmla="*/ 142 w 212"/>
                <a:gd name="T31" fmla="*/ 78 h 135"/>
                <a:gd name="T32" fmla="*/ 140 w 212"/>
                <a:gd name="T33" fmla="*/ 78 h 135"/>
                <a:gd name="T34" fmla="*/ 140 w 212"/>
                <a:gd name="T35" fmla="*/ 73 h 135"/>
                <a:gd name="T36" fmla="*/ 128 w 212"/>
                <a:gd name="T37" fmla="*/ 73 h 135"/>
                <a:gd name="T38" fmla="*/ 128 w 212"/>
                <a:gd name="T39" fmla="*/ 67 h 135"/>
                <a:gd name="T40" fmla="*/ 97 w 212"/>
                <a:gd name="T41" fmla="*/ 67 h 135"/>
                <a:gd name="T42" fmla="*/ 97 w 212"/>
                <a:gd name="T43" fmla="*/ 61 h 135"/>
                <a:gd name="T44" fmla="*/ 73 w 212"/>
                <a:gd name="T45" fmla="*/ 61 h 135"/>
                <a:gd name="T46" fmla="*/ 73 w 212"/>
                <a:gd name="T47" fmla="*/ 56 h 135"/>
                <a:gd name="T48" fmla="*/ 68 w 212"/>
                <a:gd name="T49" fmla="*/ 56 h 135"/>
                <a:gd name="T50" fmla="*/ 68 w 212"/>
                <a:gd name="T51" fmla="*/ 50 h 135"/>
                <a:gd name="T52" fmla="*/ 66 w 212"/>
                <a:gd name="T53" fmla="*/ 50 h 135"/>
                <a:gd name="T54" fmla="*/ 66 w 212"/>
                <a:gd name="T55" fmla="*/ 44 h 135"/>
                <a:gd name="T56" fmla="*/ 63 w 212"/>
                <a:gd name="T57" fmla="*/ 44 h 135"/>
                <a:gd name="T58" fmla="*/ 63 w 212"/>
                <a:gd name="T59" fmla="*/ 39 h 135"/>
                <a:gd name="T60" fmla="*/ 46 w 212"/>
                <a:gd name="T61" fmla="*/ 39 h 135"/>
                <a:gd name="T62" fmla="*/ 46 w 212"/>
                <a:gd name="T63" fmla="*/ 33 h 135"/>
                <a:gd name="T64" fmla="*/ 45 w 212"/>
                <a:gd name="T65" fmla="*/ 33 h 135"/>
                <a:gd name="T66" fmla="*/ 45 w 212"/>
                <a:gd name="T67" fmla="*/ 27 h 135"/>
                <a:gd name="T68" fmla="*/ 42 w 212"/>
                <a:gd name="T69" fmla="*/ 27 h 135"/>
                <a:gd name="T70" fmla="*/ 42 w 212"/>
                <a:gd name="T71" fmla="*/ 22 h 135"/>
                <a:gd name="T72" fmla="*/ 34 w 212"/>
                <a:gd name="T73" fmla="*/ 22 h 135"/>
                <a:gd name="T74" fmla="*/ 34 w 212"/>
                <a:gd name="T75" fmla="*/ 16 h 135"/>
                <a:gd name="T76" fmla="*/ 24 w 212"/>
                <a:gd name="T77" fmla="*/ 16 h 135"/>
                <a:gd name="T78" fmla="*/ 24 w 212"/>
                <a:gd name="T79" fmla="*/ 11 h 135"/>
                <a:gd name="T80" fmla="*/ 22 w 212"/>
                <a:gd name="T81" fmla="*/ 11 h 135"/>
                <a:gd name="T82" fmla="*/ 22 w 212"/>
                <a:gd name="T83" fmla="*/ 0 h 135"/>
                <a:gd name="T84" fmla="*/ 0 w 212"/>
                <a:gd name="T8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 h="135">
                  <a:moveTo>
                    <a:pt x="212" y="135"/>
                  </a:moveTo>
                  <a:lnTo>
                    <a:pt x="212" y="123"/>
                  </a:lnTo>
                  <a:lnTo>
                    <a:pt x="201" y="123"/>
                  </a:lnTo>
                  <a:lnTo>
                    <a:pt x="201" y="118"/>
                  </a:lnTo>
                  <a:lnTo>
                    <a:pt x="176" y="118"/>
                  </a:lnTo>
                  <a:lnTo>
                    <a:pt x="176" y="112"/>
                  </a:lnTo>
                  <a:lnTo>
                    <a:pt x="157" y="112"/>
                  </a:lnTo>
                  <a:lnTo>
                    <a:pt x="157" y="107"/>
                  </a:lnTo>
                  <a:lnTo>
                    <a:pt x="155" y="107"/>
                  </a:lnTo>
                  <a:lnTo>
                    <a:pt x="155" y="101"/>
                  </a:lnTo>
                  <a:lnTo>
                    <a:pt x="146" y="101"/>
                  </a:lnTo>
                  <a:lnTo>
                    <a:pt x="146" y="90"/>
                  </a:lnTo>
                  <a:lnTo>
                    <a:pt x="144" y="90"/>
                  </a:lnTo>
                  <a:lnTo>
                    <a:pt x="144" y="84"/>
                  </a:lnTo>
                  <a:lnTo>
                    <a:pt x="142" y="84"/>
                  </a:lnTo>
                  <a:lnTo>
                    <a:pt x="142" y="78"/>
                  </a:lnTo>
                  <a:lnTo>
                    <a:pt x="140" y="78"/>
                  </a:lnTo>
                  <a:lnTo>
                    <a:pt x="140" y="73"/>
                  </a:lnTo>
                  <a:lnTo>
                    <a:pt x="128" y="73"/>
                  </a:lnTo>
                  <a:lnTo>
                    <a:pt x="128" y="67"/>
                  </a:lnTo>
                  <a:lnTo>
                    <a:pt x="97" y="67"/>
                  </a:lnTo>
                  <a:lnTo>
                    <a:pt x="97" y="61"/>
                  </a:lnTo>
                  <a:lnTo>
                    <a:pt x="73" y="61"/>
                  </a:lnTo>
                  <a:lnTo>
                    <a:pt x="73" y="56"/>
                  </a:lnTo>
                  <a:lnTo>
                    <a:pt x="68" y="56"/>
                  </a:lnTo>
                  <a:lnTo>
                    <a:pt x="68" y="50"/>
                  </a:lnTo>
                  <a:lnTo>
                    <a:pt x="66" y="50"/>
                  </a:lnTo>
                  <a:lnTo>
                    <a:pt x="66" y="44"/>
                  </a:lnTo>
                  <a:lnTo>
                    <a:pt x="63" y="44"/>
                  </a:lnTo>
                  <a:lnTo>
                    <a:pt x="63" y="39"/>
                  </a:lnTo>
                  <a:lnTo>
                    <a:pt x="46" y="39"/>
                  </a:lnTo>
                  <a:lnTo>
                    <a:pt x="46" y="33"/>
                  </a:lnTo>
                  <a:lnTo>
                    <a:pt x="45" y="33"/>
                  </a:lnTo>
                  <a:lnTo>
                    <a:pt x="45" y="27"/>
                  </a:lnTo>
                  <a:lnTo>
                    <a:pt x="42" y="27"/>
                  </a:lnTo>
                  <a:lnTo>
                    <a:pt x="42" y="22"/>
                  </a:lnTo>
                  <a:lnTo>
                    <a:pt x="34" y="22"/>
                  </a:lnTo>
                  <a:lnTo>
                    <a:pt x="34" y="16"/>
                  </a:lnTo>
                  <a:lnTo>
                    <a:pt x="24" y="16"/>
                  </a:lnTo>
                  <a:lnTo>
                    <a:pt x="24" y="11"/>
                  </a:lnTo>
                  <a:lnTo>
                    <a:pt x="22" y="11"/>
                  </a:lnTo>
                  <a:lnTo>
                    <a:pt x="2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grpSp>
    </p:spTree>
    <p:extLst>
      <p:ext uri="{BB962C8B-B14F-4D97-AF65-F5344CB8AC3E}">
        <p14:creationId xmlns:p14="http://schemas.microsoft.com/office/powerpoint/2010/main" xmlns="" val="1792316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32LBA: </a:t>
            </a:r>
            <a:r>
              <a:rPr lang="en-GB" sz="1600" dirty="0" smtClean="0"/>
              <a:t>The </a:t>
            </a:r>
            <a:r>
              <a:rPr lang="en-GB" sz="1600" dirty="0"/>
              <a:t>AGITG ICECREAM Study: The Irinotecan Cetuximab Evaluation and Cetuximab Response Evaluation Amongst Patients with a G13D Mutation - analysis of outcomes in patients with refractory metastatic colorectal cancer harbouring the KRAS G13D mutation – </a:t>
            </a:r>
            <a:r>
              <a:rPr lang="en-GB" sz="1600" dirty="0" err="1" smtClean="0"/>
              <a:t>Segelov</a:t>
            </a:r>
            <a:r>
              <a:rPr lang="en-GB" sz="1600" dirty="0" smtClean="0"/>
              <a:t> E </a:t>
            </a:r>
            <a:r>
              <a:rPr lang="en-GB" sz="16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endParaRPr lang="en-GB" dirty="0"/>
          </a:p>
          <a:p>
            <a:endParaRPr lang="en-GB" dirty="0"/>
          </a:p>
          <a:p>
            <a:endParaRPr lang="en-GB" dirty="0"/>
          </a:p>
          <a:p>
            <a:endParaRPr lang="en-GB" dirty="0"/>
          </a:p>
          <a:p>
            <a:endParaRPr lang="en-GB" dirty="0"/>
          </a:p>
          <a:p>
            <a:endParaRPr lang="en-GB" dirty="0"/>
          </a:p>
          <a:p>
            <a:r>
              <a:rPr lang="en-GB" dirty="0"/>
              <a:t>There were no new or unexpected toxicities</a:t>
            </a:r>
          </a:p>
          <a:p>
            <a:pPr marL="0" indent="0">
              <a:spcBef>
                <a:spcPts val="1800"/>
              </a:spcBef>
              <a:buNone/>
            </a:pPr>
            <a:r>
              <a:rPr lang="en-GB" b="1" dirty="0" smtClean="0"/>
              <a:t>Conclusions</a:t>
            </a:r>
          </a:p>
          <a:p>
            <a:r>
              <a:rPr lang="en-GB" b="1" dirty="0" smtClean="0"/>
              <a:t>Patients </a:t>
            </a:r>
            <a:r>
              <a:rPr lang="en-GB" b="1" dirty="0"/>
              <a:t>with refractory </a:t>
            </a:r>
            <a:r>
              <a:rPr lang="en-GB" b="1" dirty="0" err="1" smtClean="0"/>
              <a:t>mCRC</a:t>
            </a:r>
            <a:r>
              <a:rPr lang="en-GB" b="1" dirty="0" smtClean="0"/>
              <a:t> harbouring </a:t>
            </a:r>
            <a:r>
              <a:rPr lang="en-GB" b="1" i="1" dirty="0"/>
              <a:t>KRAS</a:t>
            </a:r>
            <a:r>
              <a:rPr lang="en-GB" b="1" dirty="0"/>
              <a:t> G13D </a:t>
            </a:r>
            <a:r>
              <a:rPr lang="en-GB" b="1" dirty="0" smtClean="0"/>
              <a:t>mutations do not benefit from cetuximab monotherapy</a:t>
            </a:r>
          </a:p>
          <a:p>
            <a:r>
              <a:rPr lang="en-GB" b="1" dirty="0" smtClean="0"/>
              <a:t>Cetuximab + </a:t>
            </a:r>
            <a:r>
              <a:rPr lang="en-GB" b="1" dirty="0" err="1" smtClean="0"/>
              <a:t>irinotecan</a:t>
            </a:r>
            <a:r>
              <a:rPr lang="en-GB" b="1" dirty="0" smtClean="0"/>
              <a:t> demonstrated some </a:t>
            </a:r>
            <a:r>
              <a:rPr lang="en-GB" b="1" dirty="0" err="1" smtClean="0"/>
              <a:t>antitumour</a:t>
            </a:r>
            <a:r>
              <a:rPr lang="en-GB" b="1" dirty="0" smtClean="0"/>
              <a:t> activity</a:t>
            </a:r>
          </a:p>
          <a:p>
            <a:pPr lvl="1"/>
            <a:r>
              <a:rPr lang="en-GB" b="1" dirty="0" smtClean="0"/>
              <a:t>The results of the quadruple WT* </a:t>
            </a:r>
            <a:r>
              <a:rPr lang="en-GB" b="1" dirty="0"/>
              <a:t>arm may help to ascertain if there </a:t>
            </a:r>
            <a:r>
              <a:rPr lang="en-GB" b="1" dirty="0" smtClean="0"/>
              <a:t>was </a:t>
            </a:r>
            <a:r>
              <a:rPr lang="en-GB" b="1" dirty="0"/>
              <a:t>a true synergistic </a:t>
            </a:r>
            <a:r>
              <a:rPr lang="en-GB" b="1" dirty="0" smtClean="0"/>
              <a:t>effect or the result of </a:t>
            </a:r>
            <a:r>
              <a:rPr lang="en-GB" b="1" dirty="0" err="1" smtClean="0"/>
              <a:t>irinotecan</a:t>
            </a:r>
            <a:r>
              <a:rPr lang="en-GB" b="1" dirty="0" smtClean="0"/>
              <a:t> </a:t>
            </a:r>
            <a:r>
              <a:rPr lang="en-GB" b="1" dirty="0" err="1" smtClean="0"/>
              <a:t>rechallenge</a:t>
            </a:r>
            <a:endParaRPr lang="en-GB" b="1" dirty="0" smtClean="0"/>
          </a:p>
          <a:p>
            <a:pPr lvl="1"/>
            <a:endParaRPr lang="en-GB" b="1" dirty="0"/>
          </a:p>
          <a:p>
            <a:pPr lvl="1"/>
            <a:endParaRPr lang="en-GB" b="1" dirty="0" smtClean="0"/>
          </a:p>
          <a:p>
            <a:pPr lvl="1"/>
            <a:endParaRPr lang="en-GB" b="1" dirty="0"/>
          </a:p>
        </p:txBody>
      </p:sp>
      <p:sp>
        <p:nvSpPr>
          <p:cNvPr id="13" name="Text Placeholder 12"/>
          <p:cNvSpPr>
            <a:spLocks noGrp="1"/>
          </p:cNvSpPr>
          <p:nvPr>
            <p:ph type="body" sz="quarter" idx="10"/>
          </p:nvPr>
        </p:nvSpPr>
        <p:spPr/>
        <p:txBody>
          <a:bodyPr/>
          <a:lstStyle/>
          <a:p>
            <a:r>
              <a:rPr lang="en-GB" dirty="0"/>
              <a:t>*No mutations in </a:t>
            </a:r>
            <a:r>
              <a:rPr lang="en-GB" i="1" dirty="0"/>
              <a:t>KRAS</a:t>
            </a:r>
            <a:r>
              <a:rPr lang="en-GB" dirty="0"/>
              <a:t>, </a:t>
            </a:r>
            <a:r>
              <a:rPr lang="en-GB" i="1" dirty="0"/>
              <a:t>BRAF</a:t>
            </a:r>
            <a:r>
              <a:rPr lang="en-GB" dirty="0"/>
              <a:t>, </a:t>
            </a:r>
            <a:r>
              <a:rPr lang="en-GB" i="1" dirty="0"/>
              <a:t>NRAF</a:t>
            </a:r>
            <a:r>
              <a:rPr lang="en-GB" dirty="0"/>
              <a:t> or </a:t>
            </a:r>
            <a:r>
              <a:rPr lang="en-GB" i="1" dirty="0"/>
              <a:t>PI3KCA</a:t>
            </a:r>
            <a:r>
              <a:rPr lang="en-GB" dirty="0"/>
              <a:t> exon 20 (currently still recruiting patients</a:t>
            </a:r>
            <a:r>
              <a:rPr lang="en-GB" dirty="0" smtClean="0"/>
              <a:t>)</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Segelov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32LBA</a:t>
            </a:r>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xmlns="" val="286063835"/>
              </p:ext>
            </p:extLst>
          </p:nvPr>
        </p:nvGraphicFramePr>
        <p:xfrm>
          <a:off x="533400" y="1654558"/>
          <a:ext cx="8153400" cy="1611156"/>
        </p:xfrm>
        <a:graphic>
          <a:graphicData uri="http://schemas.openxmlformats.org/drawingml/2006/table">
            <a:tbl>
              <a:tblPr firstRow="1" bandRow="1">
                <a:tableStyleId>{69012ECD-51FC-41F1-AA8D-1B2483CD663E}</a:tableStyleId>
              </a:tblPr>
              <a:tblGrid>
                <a:gridCol w="2717800"/>
                <a:gridCol w="2616200"/>
                <a:gridCol w="2819400"/>
              </a:tblGrid>
              <a:tr h="402789">
                <a:tc>
                  <a:txBody>
                    <a:bodyPr/>
                    <a:lstStyle/>
                    <a:p>
                      <a:r>
                        <a:rPr lang="en-GB" sz="1400" dirty="0" smtClean="0">
                          <a:solidFill>
                            <a:schemeClr val="tx2"/>
                          </a:solidFill>
                        </a:rPr>
                        <a:t>n (%)</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Cetuximab</a:t>
                      </a:r>
                      <a:r>
                        <a:rPr lang="en-GB" sz="1400" baseline="0" dirty="0" smtClean="0">
                          <a:solidFill>
                            <a:schemeClr val="tx2"/>
                          </a:solidFill>
                        </a:rPr>
                        <a:t> alone (n=25)</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Cetuximab +</a:t>
                      </a:r>
                      <a:r>
                        <a:rPr lang="en-GB" sz="1400" baseline="0" dirty="0" smtClean="0">
                          <a:solidFill>
                            <a:schemeClr val="tx2"/>
                          </a:solidFill>
                        </a:rPr>
                        <a:t> </a:t>
                      </a:r>
                      <a:r>
                        <a:rPr lang="en-GB" sz="1400" baseline="0" dirty="0" err="1" smtClean="0">
                          <a:solidFill>
                            <a:schemeClr val="tx2"/>
                          </a:solidFill>
                        </a:rPr>
                        <a:t>irinotecan</a:t>
                      </a:r>
                      <a:r>
                        <a:rPr lang="en-GB" sz="1400" baseline="0" dirty="0" smtClean="0">
                          <a:solidFill>
                            <a:schemeClr val="tx2"/>
                          </a:solidFill>
                        </a:rPr>
                        <a:t> (n=25)</a:t>
                      </a:r>
                      <a:endParaRPr lang="en-GB" sz="1400" dirty="0" smtClean="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02789">
                <a:tc>
                  <a:txBody>
                    <a:bodyPr/>
                    <a:lstStyle/>
                    <a:p>
                      <a:r>
                        <a:rPr lang="en-GB" sz="1400" baseline="0" dirty="0" smtClean="0"/>
                        <a:t>≥1 AEs </a:t>
                      </a:r>
                      <a:r>
                        <a:rPr lang="en-GB" sz="1400" dirty="0" smtClean="0"/>
                        <a:t>≥grade</a:t>
                      </a:r>
                      <a:r>
                        <a:rPr lang="en-GB" sz="1400" baseline="0" dirty="0" smtClean="0"/>
                        <a:t> 3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11 (44)</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16 (64)</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402789">
                <a:tc>
                  <a:txBody>
                    <a:bodyPr/>
                    <a:lstStyle/>
                    <a:p>
                      <a:r>
                        <a:rPr lang="en-GB" sz="1400" baseline="0" dirty="0" smtClean="0"/>
                        <a:t>≥1 </a:t>
                      </a:r>
                      <a:r>
                        <a:rPr lang="en-GB" sz="1400" dirty="0" smtClean="0"/>
                        <a:t>Skin AEs ≥grade</a:t>
                      </a:r>
                      <a:r>
                        <a:rPr lang="en-GB" sz="1400" baseline="0" dirty="0" smtClean="0"/>
                        <a:t> 3 </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 (12)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 (12)</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402789">
                <a:tc>
                  <a:txBody>
                    <a:bodyPr/>
                    <a:lstStyle/>
                    <a:p>
                      <a:r>
                        <a:rPr lang="en-GB" sz="1400" baseline="0" dirty="0" smtClean="0"/>
                        <a:t>≥1 </a:t>
                      </a:r>
                      <a:r>
                        <a:rPr lang="en-GB" sz="1400" dirty="0" smtClean="0"/>
                        <a:t>SAEs</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5 (20)</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10 (40)</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26902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100: Understanding aggressive colorectal cancers by gene expression analysis of cancer stem cells – </a:t>
            </a:r>
            <a:r>
              <a:rPr lang="en-GB" sz="1800" dirty="0" err="1" smtClean="0"/>
              <a:t>Manhas</a:t>
            </a:r>
            <a:r>
              <a:rPr lang="en-GB" sz="1800" dirty="0" smtClean="0"/>
              <a:t> J </a:t>
            </a:r>
            <a:r>
              <a:rPr lang="en-GB" sz="1800" dirty="0"/>
              <a:t>et al</a:t>
            </a:r>
          </a:p>
        </p:txBody>
      </p:sp>
      <p:sp>
        <p:nvSpPr>
          <p:cNvPr id="12" name="Content Placeholder 11"/>
          <p:cNvSpPr>
            <a:spLocks noGrp="1"/>
          </p:cNvSpPr>
          <p:nvPr>
            <p:ph idx="1"/>
          </p:nvPr>
        </p:nvSpPr>
        <p:spPr/>
        <p:txBody>
          <a:bodyPr/>
          <a:lstStyle/>
          <a:p>
            <a:pPr marL="0" indent="0">
              <a:spcAft>
                <a:spcPts val="600"/>
              </a:spcAft>
              <a:buNone/>
            </a:pPr>
            <a:r>
              <a:rPr lang="en-GB" b="1" dirty="0"/>
              <a:t>Study objective</a:t>
            </a:r>
          </a:p>
          <a:p>
            <a:pPr>
              <a:spcAft>
                <a:spcPts val="600"/>
              </a:spcAft>
            </a:pPr>
            <a:r>
              <a:rPr lang="en-GB" dirty="0"/>
              <a:t>To elucidate the link between CSC, differentiation grade and metastasis to </a:t>
            </a:r>
            <a:r>
              <a:rPr lang="en-GB" dirty="0" smtClean="0"/>
              <a:t>improve understanding </a:t>
            </a:r>
            <a:r>
              <a:rPr lang="en-GB" dirty="0"/>
              <a:t>and </a:t>
            </a:r>
            <a:r>
              <a:rPr lang="en-GB" dirty="0" smtClean="0"/>
              <a:t>targeting of </a:t>
            </a:r>
            <a:r>
              <a:rPr lang="en-GB" dirty="0"/>
              <a:t>CSCs for </a:t>
            </a:r>
            <a:r>
              <a:rPr lang="en-GB" dirty="0" smtClean="0"/>
              <a:t>anticancer therapy</a:t>
            </a:r>
          </a:p>
          <a:p>
            <a:pPr lvl="1">
              <a:spcAft>
                <a:spcPts val="600"/>
              </a:spcAft>
            </a:pPr>
            <a:endParaRPr lang="en-GB" dirty="0" smtClean="0"/>
          </a:p>
          <a:p>
            <a:pPr marL="0" indent="0">
              <a:spcAft>
                <a:spcPts val="600"/>
              </a:spcAft>
              <a:buNone/>
            </a:pPr>
            <a:r>
              <a:rPr lang="en-GB" b="1" dirty="0" smtClean="0"/>
              <a:t>Study design</a:t>
            </a:r>
          </a:p>
          <a:p>
            <a:pPr>
              <a:spcAft>
                <a:spcPts val="600"/>
              </a:spcAft>
            </a:pPr>
            <a:r>
              <a:rPr lang="en-GB" dirty="0" smtClean="0"/>
              <a:t>Samples </a:t>
            </a:r>
            <a:r>
              <a:rPr lang="en-GB" dirty="0"/>
              <a:t>of different </a:t>
            </a:r>
            <a:r>
              <a:rPr lang="en-GB" dirty="0" err="1"/>
              <a:t>histopathological</a:t>
            </a:r>
            <a:r>
              <a:rPr lang="en-GB" dirty="0"/>
              <a:t> grades of primary, untreated </a:t>
            </a:r>
            <a:r>
              <a:rPr lang="en-GB" dirty="0" smtClean="0"/>
              <a:t>CRC and </a:t>
            </a:r>
            <a:r>
              <a:rPr lang="en-GB" dirty="0"/>
              <a:t>appropriate controls from 70 patients were </a:t>
            </a:r>
            <a:r>
              <a:rPr lang="en-GB" dirty="0" smtClean="0"/>
              <a:t>analysed </a:t>
            </a:r>
            <a:r>
              <a:rPr lang="en-GB" dirty="0"/>
              <a:t>for the expression of four CSC </a:t>
            </a:r>
            <a:r>
              <a:rPr lang="en-GB" dirty="0" smtClean="0"/>
              <a:t>markers: </a:t>
            </a:r>
            <a:r>
              <a:rPr lang="en-GB" dirty="0"/>
              <a:t>CD44, CD326, </a:t>
            </a:r>
            <a:r>
              <a:rPr lang="en-GB" dirty="0" smtClean="0"/>
              <a:t>CD24 </a:t>
            </a:r>
            <a:r>
              <a:rPr lang="en-GB" dirty="0"/>
              <a:t>and CD166 </a:t>
            </a:r>
            <a:endParaRPr lang="en-GB" dirty="0" smtClean="0"/>
          </a:p>
          <a:p>
            <a:pPr>
              <a:spcAft>
                <a:spcPts val="600"/>
              </a:spcAft>
            </a:pPr>
            <a:r>
              <a:rPr lang="en-GB" dirty="0" smtClean="0"/>
              <a:t>Marker-based </a:t>
            </a:r>
            <a:r>
              <a:rPr lang="en-GB" dirty="0"/>
              <a:t>isolation of CSC and </a:t>
            </a:r>
            <a:r>
              <a:rPr lang="en-GB" dirty="0" smtClean="0"/>
              <a:t>non-CSC-bulk-tumour </a:t>
            </a:r>
            <a:r>
              <a:rPr lang="en-GB" dirty="0"/>
              <a:t>cells from fresh colorectal tissue and HT29 &amp; HCT116 CRC cell lines was done </a:t>
            </a:r>
            <a:endParaRPr lang="en-GB" dirty="0" smtClean="0"/>
          </a:p>
          <a:p>
            <a:pPr>
              <a:spcAft>
                <a:spcPts val="600"/>
              </a:spcAft>
            </a:pPr>
            <a:r>
              <a:rPr lang="en-GB" dirty="0" smtClean="0"/>
              <a:t>Tumour </a:t>
            </a:r>
            <a:r>
              <a:rPr lang="en-GB" dirty="0"/>
              <a:t>sphere assay was performed with the sorted </a:t>
            </a:r>
            <a:r>
              <a:rPr lang="en-GB" dirty="0" smtClean="0"/>
              <a:t>subsets</a:t>
            </a:r>
          </a:p>
          <a:p>
            <a:pPr>
              <a:spcAft>
                <a:spcPts val="600"/>
              </a:spcAft>
            </a:pPr>
            <a:r>
              <a:rPr lang="en-GB" dirty="0" smtClean="0"/>
              <a:t>Microarray analysis was </a:t>
            </a:r>
            <a:r>
              <a:rPr lang="en-GB" dirty="0"/>
              <a:t>done </a:t>
            </a:r>
            <a:r>
              <a:rPr lang="en-GB" dirty="0" smtClean="0"/>
              <a:t>to </a:t>
            </a:r>
            <a:r>
              <a:rPr lang="en-GB" dirty="0"/>
              <a:t>study </a:t>
            </a:r>
            <a:r>
              <a:rPr lang="en-GB" dirty="0" err="1"/>
              <a:t>transcriptomic</a:t>
            </a:r>
            <a:r>
              <a:rPr lang="en-GB" dirty="0"/>
              <a:t> changes between CSC and </a:t>
            </a:r>
            <a:r>
              <a:rPr lang="en-GB" dirty="0" smtClean="0"/>
              <a:t>non-CSC-bulk-tumour </a:t>
            </a:r>
            <a:r>
              <a:rPr lang="en-GB" dirty="0"/>
              <a:t>cells for both high grade </a:t>
            </a:r>
            <a:r>
              <a:rPr lang="en-GB" dirty="0" smtClean="0"/>
              <a:t>and </a:t>
            </a:r>
            <a:r>
              <a:rPr lang="en-GB" dirty="0"/>
              <a:t>low grade </a:t>
            </a:r>
            <a:r>
              <a:rPr lang="en-GB" dirty="0" smtClean="0"/>
              <a:t>CRC</a:t>
            </a:r>
          </a:p>
          <a:p>
            <a:pPr>
              <a:spcAft>
                <a:spcPts val="600"/>
              </a:spcAft>
            </a:pPr>
            <a:r>
              <a:rPr lang="en-GB" dirty="0" smtClean="0"/>
              <a:t>Validation </a:t>
            </a:r>
            <a:r>
              <a:rPr lang="en-GB" dirty="0"/>
              <a:t>was done using </a:t>
            </a:r>
            <a:r>
              <a:rPr lang="en-GB" dirty="0" smtClean="0"/>
              <a:t>real-time PCR</a:t>
            </a:r>
            <a:endParaRPr lang="en-GB" dirty="0"/>
          </a:p>
        </p:txBody>
      </p:sp>
      <p:sp>
        <p:nvSpPr>
          <p:cNvPr id="13" name="Text Placeholder 12"/>
          <p:cNvSpPr>
            <a:spLocks noGrp="1"/>
          </p:cNvSpPr>
          <p:nvPr>
            <p:ph type="body" sz="quarter" idx="10"/>
          </p:nvPr>
        </p:nvSpPr>
        <p:spPr/>
        <p:txBody>
          <a:bodyPr/>
          <a:lstStyle/>
          <a:p>
            <a:r>
              <a:rPr lang="en-GB" dirty="0" smtClean="0"/>
              <a:t>CSC, cancer stem cells</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Manhas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100</a:t>
            </a:r>
            <a:endParaRPr lang="en-GB" dirty="0"/>
          </a:p>
        </p:txBody>
      </p:sp>
    </p:spTree>
    <p:extLst>
      <p:ext uri="{BB962C8B-B14F-4D97-AF65-F5344CB8AC3E}">
        <p14:creationId xmlns:p14="http://schemas.microsoft.com/office/powerpoint/2010/main" xmlns="" val="709367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100: Understanding aggressive colorectal cancers by gene expression analysis of cancer stem cells – </a:t>
            </a:r>
            <a:r>
              <a:rPr lang="en-GB" sz="1800" dirty="0" err="1" smtClean="0"/>
              <a:t>Manhas</a:t>
            </a:r>
            <a:r>
              <a:rPr lang="en-GB" sz="1800" dirty="0" smtClean="0"/>
              <a:t> J </a:t>
            </a:r>
            <a:r>
              <a:rPr lang="en-GB" sz="1800" dirty="0"/>
              <a:t>et al</a:t>
            </a:r>
          </a:p>
        </p:txBody>
      </p:sp>
      <p:sp>
        <p:nvSpPr>
          <p:cNvPr id="12" name="Content Placeholder 11"/>
          <p:cNvSpPr>
            <a:spLocks noGrp="1"/>
          </p:cNvSpPr>
          <p:nvPr>
            <p:ph idx="1"/>
          </p:nvPr>
        </p:nvSpPr>
        <p:spPr/>
        <p:txBody>
          <a:bodyPr/>
          <a:lstStyle/>
          <a:p>
            <a:pPr marL="0" indent="0">
              <a:spcAft>
                <a:spcPts val="200"/>
              </a:spcAft>
              <a:buNone/>
            </a:pPr>
            <a:r>
              <a:rPr lang="en-GB" b="1" dirty="0" smtClean="0"/>
              <a:t>Key results</a:t>
            </a:r>
          </a:p>
          <a:p>
            <a:pPr>
              <a:spcAft>
                <a:spcPts val="200"/>
              </a:spcAft>
            </a:pPr>
            <a:r>
              <a:rPr lang="en-GB" dirty="0"/>
              <a:t>There was a statistically significant difference (p&lt;0.05) in the expression of CD44, CD326 and CD166 </a:t>
            </a:r>
            <a:r>
              <a:rPr lang="en-GB" dirty="0" smtClean="0"/>
              <a:t>between cases </a:t>
            </a:r>
            <a:r>
              <a:rPr lang="en-GB" dirty="0"/>
              <a:t>and </a:t>
            </a:r>
            <a:r>
              <a:rPr lang="en-GB" dirty="0" smtClean="0"/>
              <a:t>controls</a:t>
            </a:r>
          </a:p>
          <a:p>
            <a:pPr>
              <a:spcAft>
                <a:spcPts val="200"/>
              </a:spcAft>
            </a:pPr>
            <a:r>
              <a:rPr lang="en-GB" dirty="0" smtClean="0"/>
              <a:t>FACS </a:t>
            </a:r>
            <a:r>
              <a:rPr lang="en-GB" dirty="0"/>
              <a:t>showed higher prevalence of CSCs in primary high grade CRC </a:t>
            </a:r>
            <a:r>
              <a:rPr lang="en-GB" dirty="0" smtClean="0"/>
              <a:t>vs. low </a:t>
            </a:r>
            <a:r>
              <a:rPr lang="en-GB" dirty="0"/>
              <a:t>grade </a:t>
            </a:r>
            <a:r>
              <a:rPr lang="en-GB" dirty="0" smtClean="0"/>
              <a:t>CRC</a:t>
            </a:r>
          </a:p>
          <a:p>
            <a:pPr>
              <a:spcAft>
                <a:spcPts val="200"/>
              </a:spcAft>
            </a:pPr>
            <a:r>
              <a:rPr lang="en-GB" dirty="0" smtClean="0"/>
              <a:t>High </a:t>
            </a:r>
            <a:r>
              <a:rPr lang="en-GB" dirty="0"/>
              <a:t>throughput gene expression analysis of CSCs showed over expression of the classical </a:t>
            </a:r>
            <a:r>
              <a:rPr lang="en-GB" dirty="0" err="1"/>
              <a:t>stemness</a:t>
            </a:r>
            <a:r>
              <a:rPr lang="en-GB" dirty="0"/>
              <a:t> markers including Oct4, </a:t>
            </a:r>
            <a:r>
              <a:rPr lang="en-GB" dirty="0" err="1"/>
              <a:t>nanog</a:t>
            </a:r>
            <a:r>
              <a:rPr lang="en-GB" dirty="0"/>
              <a:t>, c-</a:t>
            </a:r>
            <a:r>
              <a:rPr lang="en-GB" dirty="0" err="1"/>
              <a:t>myc</a:t>
            </a:r>
            <a:r>
              <a:rPr lang="en-GB" dirty="0"/>
              <a:t>, klf4, MSH1 as well as EMT markers including MMPs, Snail, Twist and </a:t>
            </a:r>
            <a:r>
              <a:rPr lang="en-GB" dirty="0" smtClean="0"/>
              <a:t>ZEB1</a:t>
            </a:r>
          </a:p>
          <a:p>
            <a:pPr>
              <a:spcAft>
                <a:spcPts val="200"/>
              </a:spcAft>
            </a:pPr>
            <a:r>
              <a:rPr lang="en-GB" dirty="0" smtClean="0"/>
              <a:t>Gene </a:t>
            </a:r>
            <a:r>
              <a:rPr lang="en-GB" dirty="0"/>
              <a:t>expression profile of CSCs from high grade </a:t>
            </a:r>
            <a:r>
              <a:rPr lang="en-GB" dirty="0" smtClean="0"/>
              <a:t>tumours </a:t>
            </a:r>
            <a:r>
              <a:rPr lang="en-GB" dirty="0"/>
              <a:t>and low grade </a:t>
            </a:r>
            <a:r>
              <a:rPr lang="en-GB" dirty="0" smtClean="0"/>
              <a:t>tumours </a:t>
            </a:r>
            <a:r>
              <a:rPr lang="en-GB" dirty="0"/>
              <a:t>were found to be </a:t>
            </a:r>
            <a:r>
              <a:rPr lang="en-GB" dirty="0" smtClean="0"/>
              <a:t>different</a:t>
            </a:r>
          </a:p>
          <a:p>
            <a:pPr marL="0" indent="0">
              <a:spcAft>
                <a:spcPts val="200"/>
              </a:spcAft>
              <a:buNone/>
            </a:pPr>
            <a:r>
              <a:rPr lang="en-GB" b="1" dirty="0" smtClean="0"/>
              <a:t>Conclusions</a:t>
            </a:r>
          </a:p>
          <a:p>
            <a:pPr>
              <a:spcAft>
                <a:spcPts val="200"/>
              </a:spcAft>
            </a:pPr>
            <a:r>
              <a:rPr lang="en-GB" b="1" dirty="0"/>
              <a:t>CD44, CD166 and CD326 were identified as robust CRC-CSC markers by </a:t>
            </a:r>
            <a:r>
              <a:rPr lang="en-GB" b="1" dirty="0" err="1"/>
              <a:t>immunohistochemical</a:t>
            </a:r>
            <a:r>
              <a:rPr lang="en-GB" b="1" dirty="0"/>
              <a:t> </a:t>
            </a:r>
            <a:r>
              <a:rPr lang="en-GB" b="1" dirty="0" smtClean="0"/>
              <a:t>studies</a:t>
            </a:r>
          </a:p>
          <a:p>
            <a:pPr>
              <a:spcAft>
                <a:spcPts val="200"/>
              </a:spcAft>
            </a:pPr>
            <a:r>
              <a:rPr lang="en-GB" b="1" dirty="0" smtClean="0"/>
              <a:t>The </a:t>
            </a:r>
            <a:r>
              <a:rPr lang="en-GB" b="1" dirty="0"/>
              <a:t>high metastatic potential of high grade CRC may be accredited to the differential expression profile of </a:t>
            </a:r>
            <a:r>
              <a:rPr lang="en-GB" b="1" dirty="0" smtClean="0"/>
              <a:t>CSCs </a:t>
            </a:r>
          </a:p>
          <a:p>
            <a:pPr>
              <a:spcAft>
                <a:spcPts val="200"/>
              </a:spcAft>
            </a:pPr>
            <a:r>
              <a:rPr lang="en-GB" b="1" dirty="0" smtClean="0"/>
              <a:t>Novel genes such as </a:t>
            </a:r>
            <a:r>
              <a:rPr lang="en-GB" b="1" dirty="0"/>
              <a:t>AHSA1, CFH, ACSS1 and NUPR1 </a:t>
            </a:r>
            <a:r>
              <a:rPr lang="en-GB" b="1" dirty="0" smtClean="0"/>
              <a:t>may </a:t>
            </a:r>
            <a:r>
              <a:rPr lang="en-GB" b="1" dirty="0"/>
              <a:t>contribute to high metastatic potential of high grade </a:t>
            </a:r>
            <a:r>
              <a:rPr lang="en-GB" b="1" dirty="0" smtClean="0"/>
              <a:t>CRC</a:t>
            </a:r>
          </a:p>
          <a:p>
            <a:pPr>
              <a:spcAft>
                <a:spcPts val="200"/>
              </a:spcAft>
            </a:pPr>
            <a:r>
              <a:rPr lang="en-GB" b="1" dirty="0" smtClean="0"/>
              <a:t>Targeting </a:t>
            </a:r>
            <a:r>
              <a:rPr lang="en-GB" b="1" dirty="0"/>
              <a:t>these novel genes may be </a:t>
            </a:r>
            <a:r>
              <a:rPr lang="en-GB" b="1" dirty="0" smtClean="0"/>
              <a:t>key </a:t>
            </a:r>
            <a:r>
              <a:rPr lang="en-GB" b="1" dirty="0"/>
              <a:t>to </a:t>
            </a:r>
            <a:r>
              <a:rPr lang="en-GB" b="1" dirty="0" smtClean="0"/>
              <a:t>developing anti-CSC </a:t>
            </a:r>
            <a:r>
              <a:rPr lang="en-GB" b="1" dirty="0"/>
              <a:t>therapy for aggressive CRC</a:t>
            </a:r>
            <a:endParaRPr lang="en-GB" b="1" dirty="0" smtClean="0"/>
          </a:p>
        </p:txBody>
      </p:sp>
      <p:sp>
        <p:nvSpPr>
          <p:cNvPr id="13" name="Text Placeholder 12"/>
          <p:cNvSpPr>
            <a:spLocks noGrp="1"/>
          </p:cNvSpPr>
          <p:nvPr>
            <p:ph type="body" sz="quarter" idx="10"/>
          </p:nvPr>
        </p:nvSpPr>
        <p:spPr/>
        <p:txBody>
          <a:bodyPr/>
          <a:lstStyle/>
          <a:p>
            <a:r>
              <a:rPr lang="en-GB" dirty="0"/>
              <a:t>FACS, fluorescence-activated cell </a:t>
            </a:r>
            <a:r>
              <a:rPr lang="en-GB" dirty="0" smtClean="0"/>
              <a:t>sorting</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Manhas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100</a:t>
            </a:r>
            <a:endParaRPr lang="en-GB" dirty="0"/>
          </a:p>
        </p:txBody>
      </p:sp>
    </p:spTree>
    <p:extLst>
      <p:ext uri="{BB962C8B-B14F-4D97-AF65-F5344CB8AC3E}">
        <p14:creationId xmlns:p14="http://schemas.microsoft.com/office/powerpoint/2010/main" xmlns="" val="177142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AutoShape 19"/>
          <p:cNvCxnSpPr>
            <a:cxnSpLocks noChangeShapeType="1"/>
          </p:cNvCxnSpPr>
          <p:nvPr/>
        </p:nvCxnSpPr>
        <p:spPr bwMode="auto">
          <a:xfrm flipV="1">
            <a:off x="7849041" y="2899614"/>
            <a:ext cx="402076" cy="429"/>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sz="1800" dirty="0"/>
              <a:t>502: Pembrolizumab (MK-3475) for patients (</a:t>
            </a:r>
            <a:r>
              <a:rPr lang="en-GB" sz="1800" dirty="0" err="1"/>
              <a:t>pts</a:t>
            </a:r>
            <a:r>
              <a:rPr lang="en-GB" sz="1800" dirty="0"/>
              <a:t>) with advanced colorectal carcinoma (CRC): Preliminary results from KEYNOTE-028 – </a:t>
            </a:r>
            <a:r>
              <a:rPr lang="en-GB" sz="1800" dirty="0" smtClean="0"/>
              <a:t>O'Neil BH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estimate response to pembrolizumab in patients with PD-L1+ advanced CRC</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O'Neil</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502</a:t>
            </a:r>
            <a:endParaRPr lang="en-GB" dirty="0"/>
          </a:p>
        </p:txBody>
      </p:sp>
      <p:sp>
        <p:nvSpPr>
          <p:cNvPr id="6" name="AutoShape 12"/>
          <p:cNvSpPr>
            <a:spLocks noChangeArrowheads="1"/>
          </p:cNvSpPr>
          <p:nvPr/>
        </p:nvSpPr>
        <p:spPr bwMode="auto">
          <a:xfrm>
            <a:off x="4086891" y="2877674"/>
            <a:ext cx="200910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Pembrolizumab 10 mg/kg IV q2w</a:t>
            </a:r>
            <a:endParaRPr lang="en-GB" altLang="zh-CN" dirty="0">
              <a:solidFill>
                <a:srgbClr val="FFFFFF"/>
              </a:solidFill>
              <a:ea typeface="SimSun" pitchFamily="2" charset="-122"/>
            </a:endParaRPr>
          </a:p>
        </p:txBody>
      </p:sp>
      <p:cxnSp>
        <p:nvCxnSpPr>
          <p:cNvPr id="7" name="AutoShape 19"/>
          <p:cNvCxnSpPr>
            <a:cxnSpLocks noChangeShapeType="1"/>
            <a:stCxn id="10" idx="3"/>
            <a:endCxn id="6" idx="1"/>
          </p:cNvCxnSpPr>
          <p:nvPr/>
        </p:nvCxnSpPr>
        <p:spPr bwMode="auto">
          <a:xfrm flipV="1">
            <a:off x="3684814" y="3461874"/>
            <a:ext cx="402077" cy="8865"/>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flipV="1">
            <a:off x="6096000" y="2877674"/>
            <a:ext cx="604800" cy="549540"/>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41957" y="262440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AutoShape 9"/>
          <p:cNvSpPr>
            <a:spLocks noChangeArrowheads="1"/>
          </p:cNvSpPr>
          <p:nvPr/>
        </p:nvSpPr>
        <p:spPr bwMode="auto">
          <a:xfrm>
            <a:off x="365124" y="2248609"/>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CRC</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Failure of or inability to receive prior therapy</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PD-L1+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(n=23)</a:t>
            </a:r>
            <a:endParaRPr lang="en-GB" altLang="zh-CN" dirty="0">
              <a:solidFill>
                <a:srgbClr val="FFFFFF"/>
              </a:solidFill>
              <a:ea typeface="SimSun" pitchFamily="2" charset="-122"/>
            </a:endParaRPr>
          </a:p>
        </p:txBody>
      </p:sp>
      <p:sp>
        <p:nvSpPr>
          <p:cNvPr id="11" name="AutoShape 12"/>
          <p:cNvSpPr>
            <a:spLocks noChangeArrowheads="1"/>
          </p:cNvSpPr>
          <p:nvPr/>
        </p:nvSpPr>
        <p:spPr bwMode="auto">
          <a:xfrm>
            <a:off x="6737871" y="383677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5" name="Rectangle 14"/>
          <p:cNvSpPr/>
          <p:nvPr/>
        </p:nvSpPr>
        <p:spPr>
          <a:xfrm>
            <a:off x="6713157" y="2612043"/>
            <a:ext cx="1224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D4D4D"/>
                </a:solidFill>
              </a:rPr>
              <a:t>CR, PR or SD</a:t>
            </a:r>
            <a:endParaRPr lang="en-US" dirty="0">
              <a:solidFill>
                <a:srgbClr val="4D4D4D"/>
              </a:solidFill>
            </a:endParaRPr>
          </a:p>
        </p:txBody>
      </p:sp>
      <p:cxnSp>
        <p:nvCxnSpPr>
          <p:cNvPr id="16" name="AutoShape 21"/>
          <p:cNvCxnSpPr>
            <a:cxnSpLocks noChangeShapeType="1"/>
            <a:endCxn id="11" idx="1"/>
          </p:cNvCxnSpPr>
          <p:nvPr/>
        </p:nvCxnSpPr>
        <p:spPr bwMode="auto">
          <a:xfrm>
            <a:off x="6133283" y="3412445"/>
            <a:ext cx="604588" cy="688646"/>
          </a:xfrm>
          <a:prstGeom prst="straightConnector1">
            <a:avLst/>
          </a:prstGeom>
          <a:noFill/>
          <a:ln w="57150">
            <a:solidFill>
              <a:schemeClr val="bg2">
                <a:lumMod val="60000"/>
                <a:lumOff val="40000"/>
              </a:schemeClr>
            </a:solidFill>
            <a:round/>
            <a:headEnd/>
            <a:tailEnd type="triangle" w="med" len="med"/>
          </a:ln>
        </p:spPr>
      </p:cxnSp>
      <p:sp>
        <p:nvSpPr>
          <p:cNvPr id="18" name="TextBox 17"/>
          <p:cNvSpPr txBox="1"/>
          <p:nvPr/>
        </p:nvSpPr>
        <p:spPr>
          <a:xfrm>
            <a:off x="6642375" y="4355757"/>
            <a:ext cx="1358064" cy="338554"/>
          </a:xfrm>
          <a:prstGeom prst="rect">
            <a:avLst/>
          </a:prstGeom>
          <a:noFill/>
        </p:spPr>
        <p:txBody>
          <a:bodyPr wrap="none" rtlCol="0">
            <a:spAutoFit/>
          </a:bodyPr>
          <a:lstStyle/>
          <a:p>
            <a:r>
              <a:rPr lang="en-GB" sz="1600" b="1" dirty="0" smtClean="0">
                <a:solidFill>
                  <a:srgbClr val="4D4D4D"/>
                </a:solidFill>
              </a:rPr>
              <a:t>Discontinue</a:t>
            </a:r>
            <a:endParaRPr lang="en-GB" sz="1600" b="1" dirty="0">
              <a:solidFill>
                <a:srgbClr val="4D4D4D"/>
              </a:solidFill>
            </a:endParaRPr>
          </a:p>
        </p:txBody>
      </p:sp>
      <p:sp>
        <p:nvSpPr>
          <p:cNvPr id="19" name="TextBox 18"/>
          <p:cNvSpPr txBox="1"/>
          <p:nvPr/>
        </p:nvSpPr>
        <p:spPr>
          <a:xfrm>
            <a:off x="6642375" y="2288804"/>
            <a:ext cx="2202719" cy="338554"/>
          </a:xfrm>
          <a:prstGeom prst="rect">
            <a:avLst/>
          </a:prstGeom>
          <a:noFill/>
        </p:spPr>
        <p:txBody>
          <a:bodyPr wrap="none" rtlCol="0">
            <a:spAutoFit/>
          </a:bodyPr>
          <a:lstStyle/>
          <a:p>
            <a:r>
              <a:rPr lang="en-GB" sz="1600" b="1" dirty="0" smtClean="0">
                <a:solidFill>
                  <a:srgbClr val="4D4D4D"/>
                </a:solidFill>
              </a:rPr>
              <a:t>Treat for ≥24 months</a:t>
            </a:r>
            <a:endParaRPr lang="en-GB" sz="1600" b="1" dirty="0">
              <a:solidFill>
                <a:srgbClr val="4D4D4D"/>
              </a:solidFill>
            </a:endParaRPr>
          </a:p>
        </p:txBody>
      </p:sp>
      <p:sp>
        <p:nvSpPr>
          <p:cNvPr id="20" name="Rectangle 9"/>
          <p:cNvSpPr txBox="1">
            <a:spLocks noChangeArrowheads="1"/>
          </p:cNvSpPr>
          <p:nvPr/>
        </p:nvSpPr>
        <p:spPr bwMode="auto">
          <a:xfrm>
            <a:off x="365124" y="4814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ORR (RECIST v1.1)</a:t>
            </a:r>
          </a:p>
          <a:p>
            <a:pPr>
              <a:buClr>
                <a:srgbClr val="043882"/>
              </a:buClr>
            </a:pPr>
            <a:endParaRPr lang="en-GB" kern="0" dirty="0" smtClean="0"/>
          </a:p>
        </p:txBody>
      </p:sp>
      <p:sp>
        <p:nvSpPr>
          <p:cNvPr id="21" name="Content Placeholder 26"/>
          <p:cNvSpPr txBox="1">
            <a:spLocks/>
          </p:cNvSpPr>
          <p:nvPr/>
        </p:nvSpPr>
        <p:spPr>
          <a:xfrm>
            <a:off x="4648200" y="4814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 duration of response</a:t>
            </a:r>
          </a:p>
          <a:p>
            <a:pPr>
              <a:buClr>
                <a:srgbClr val="043882"/>
              </a:buClr>
            </a:pPr>
            <a:r>
              <a:rPr lang="en-GB" kern="0" dirty="0" smtClean="0"/>
              <a:t>Safety</a:t>
            </a:r>
          </a:p>
        </p:txBody>
      </p:sp>
    </p:spTree>
    <p:extLst>
      <p:ext uri="{BB962C8B-B14F-4D97-AF65-F5344CB8AC3E}">
        <p14:creationId xmlns:p14="http://schemas.microsoft.com/office/powerpoint/2010/main" xmlns="" val="2090234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502: Pembrolizumab (MK-3475) for patients (</a:t>
            </a:r>
            <a:r>
              <a:rPr lang="en-GB" sz="1800" dirty="0" err="1"/>
              <a:t>pts</a:t>
            </a:r>
            <a:r>
              <a:rPr lang="en-GB" sz="1800" dirty="0"/>
              <a:t>) with advanced colorectal carcinoma (CRC): Preliminary results from KEYNOTE-028 – </a:t>
            </a:r>
            <a:r>
              <a:rPr lang="en-GB" sz="1800" dirty="0" smtClean="0"/>
              <a:t>O'Neil BH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r>
              <a:rPr lang="en-GB" dirty="0"/>
              <a:t>TTR: 7.3 weeks; response duration: 12.4+ months; median SD duration: 5.1 months</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a:spcBef>
                <a:spcPts val="1200"/>
              </a:spcBef>
            </a:pPr>
            <a:r>
              <a:rPr lang="en-GB" dirty="0" smtClean="0"/>
              <a:t>The one responder was the only patient with MSI-H CRC</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O'Neil</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502</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237658309"/>
              </p:ext>
            </p:extLst>
          </p:nvPr>
        </p:nvGraphicFramePr>
        <p:xfrm>
          <a:off x="412095" y="1878451"/>
          <a:ext cx="8153401" cy="1851224"/>
        </p:xfrm>
        <a:graphic>
          <a:graphicData uri="http://schemas.openxmlformats.org/drawingml/2006/table">
            <a:tbl>
              <a:tblPr firstRow="1" bandRow="1">
                <a:tableStyleId>{69012ECD-51FC-41F1-AA8D-1B2483CD663E}</a:tableStyleId>
              </a:tblPr>
              <a:tblGrid>
                <a:gridCol w="3513254"/>
                <a:gridCol w="1789771"/>
                <a:gridCol w="2850376"/>
              </a:tblGrid>
              <a:tr h="103962">
                <a:tc>
                  <a:txBody>
                    <a:bodyPr/>
                    <a:lstStyle/>
                    <a:p>
                      <a:pPr>
                        <a:lnSpc>
                          <a:spcPct val="90000"/>
                        </a:lnSpc>
                      </a:pPr>
                      <a:r>
                        <a:rPr lang="en-GB" sz="1400" dirty="0" smtClean="0">
                          <a:solidFill>
                            <a:schemeClr val="tx2"/>
                          </a:solidFill>
                        </a:rPr>
                        <a:t>Best response</a:t>
                      </a:r>
                      <a:endParaRPr lang="en-GB" sz="1400" dirty="0">
                        <a:solidFill>
                          <a:schemeClr val="tx2"/>
                        </a:solidFill>
                      </a:endParaRPr>
                    </a:p>
                  </a:txBody>
                  <a:tcPr marT="36000" marB="36000">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400" dirty="0" smtClean="0">
                          <a:solidFill>
                            <a:schemeClr val="tx2"/>
                          </a:solidFill>
                        </a:rPr>
                        <a:t>n (%)</a:t>
                      </a:r>
                      <a:endParaRPr lang="en-GB" sz="1400" dirty="0">
                        <a:solidFill>
                          <a:schemeClr val="tx2"/>
                        </a:solidFill>
                      </a:endParaRPr>
                    </a:p>
                  </a:txBody>
                  <a:tcPr marT="36000" marB="36000">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400" dirty="0" smtClean="0">
                          <a:solidFill>
                            <a:schemeClr val="tx2"/>
                          </a:solidFill>
                        </a:rPr>
                        <a:t>95%CI</a:t>
                      </a:r>
                      <a:endParaRPr lang="en-GB" sz="1400" dirty="0">
                        <a:solidFill>
                          <a:schemeClr val="tx2"/>
                        </a:solidFill>
                      </a:endParaRPr>
                    </a:p>
                  </a:txBody>
                  <a:tcPr marT="36000" marB="36000">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nSpc>
                          <a:spcPct val="90000"/>
                        </a:lnSpc>
                      </a:pPr>
                      <a:r>
                        <a:rPr lang="en-GB" sz="1400" dirty="0" smtClean="0"/>
                        <a:t>ORR</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1 (4.3)</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0.1, 21.9</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0">
                <a:tc>
                  <a:txBody>
                    <a:bodyPr/>
                    <a:lstStyle/>
                    <a:p>
                      <a:pPr marL="180000">
                        <a:lnSpc>
                          <a:spcPct val="90000"/>
                        </a:lnSpc>
                      </a:pPr>
                      <a:r>
                        <a:rPr lang="en-GB" sz="1400" dirty="0" smtClean="0"/>
                        <a:t>CR</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0</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0.0, 14.8</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64788">
                <a:tc>
                  <a:txBody>
                    <a:bodyPr/>
                    <a:lstStyle/>
                    <a:p>
                      <a:pPr marL="180000">
                        <a:lnSpc>
                          <a:spcPct val="90000"/>
                        </a:lnSpc>
                      </a:pPr>
                      <a:r>
                        <a:rPr lang="en-GB" sz="1400" dirty="0" smtClean="0"/>
                        <a:t>PR</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1 (4.3)</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0.1, 21.9</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64788">
                <a:tc>
                  <a:txBody>
                    <a:bodyPr/>
                    <a:lstStyle/>
                    <a:p>
                      <a:pPr>
                        <a:lnSpc>
                          <a:spcPct val="90000"/>
                        </a:lnSpc>
                      </a:pPr>
                      <a:r>
                        <a:rPr lang="en-GB" sz="1400" dirty="0" smtClean="0"/>
                        <a:t>SD</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4 (17.4)</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5.0, 38.8</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64788">
                <a:tc>
                  <a:txBody>
                    <a:bodyPr/>
                    <a:lstStyle/>
                    <a:p>
                      <a:pPr>
                        <a:lnSpc>
                          <a:spcPct val="90000"/>
                        </a:lnSpc>
                      </a:pPr>
                      <a:r>
                        <a:rPr lang="en-GB" sz="1400" dirty="0" smtClean="0"/>
                        <a:t>PD</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16 (69.6)</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en-GB" sz="1400" dirty="0" smtClean="0"/>
                        <a:t>47.1, 86.8</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64788">
                <a:tc>
                  <a:txBody>
                    <a:bodyPr/>
                    <a:lstStyle/>
                    <a:p>
                      <a:pPr>
                        <a:lnSpc>
                          <a:spcPct val="90000"/>
                        </a:lnSpc>
                      </a:pPr>
                      <a:r>
                        <a:rPr lang="en-GB" sz="1400" dirty="0" smtClean="0"/>
                        <a:t>Not assessed</a:t>
                      </a:r>
                      <a:endParaRPr lang="en-GB" sz="1400" dirty="0"/>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2 (8.7)</a:t>
                      </a:r>
                      <a:endParaRPr lang="en-GB" sz="1400" dirty="0"/>
                    </a:p>
                  </a:txBody>
                  <a:tcPr marT="36000" marB="36000">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lnSpc>
                          <a:spcPct val="90000"/>
                        </a:lnSpc>
                      </a:pPr>
                      <a:r>
                        <a:rPr lang="en-GB" sz="1400" dirty="0" smtClean="0"/>
                        <a:t>1.1, 28.0</a:t>
                      </a:r>
                      <a:endParaRPr lang="en-GB" sz="1400" dirty="0"/>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r>
            </a:tbl>
          </a:graphicData>
        </a:graphic>
      </p:graphicFrame>
      <p:sp>
        <p:nvSpPr>
          <p:cNvPr id="15" name="TextBox 14"/>
          <p:cNvSpPr txBox="1"/>
          <p:nvPr/>
        </p:nvSpPr>
        <p:spPr>
          <a:xfrm rot="16200000">
            <a:off x="1572719" y="5142929"/>
            <a:ext cx="1914307" cy="261610"/>
          </a:xfrm>
          <a:prstGeom prst="rect">
            <a:avLst/>
          </a:prstGeom>
          <a:noFill/>
        </p:spPr>
        <p:txBody>
          <a:bodyPr wrap="none" rtlCol="0">
            <a:spAutoFit/>
          </a:bodyPr>
          <a:lstStyle/>
          <a:p>
            <a:pPr algn="ctr"/>
            <a:r>
              <a:rPr lang="en-GB" sz="1100" b="1" dirty="0" smtClean="0"/>
              <a:t>Change from baseline (%)</a:t>
            </a:r>
            <a:endParaRPr lang="en-GB" sz="1100" b="1" dirty="0"/>
          </a:p>
        </p:txBody>
      </p:sp>
      <p:sp>
        <p:nvSpPr>
          <p:cNvPr id="16" name="TextBox 15"/>
          <p:cNvSpPr txBox="1"/>
          <p:nvPr/>
        </p:nvSpPr>
        <p:spPr>
          <a:xfrm>
            <a:off x="2587290" y="4132678"/>
            <a:ext cx="420308" cy="261610"/>
          </a:xfrm>
          <a:prstGeom prst="rect">
            <a:avLst/>
          </a:prstGeom>
          <a:noFill/>
        </p:spPr>
        <p:txBody>
          <a:bodyPr wrap="none" rtlCol="0">
            <a:spAutoFit/>
          </a:bodyPr>
          <a:lstStyle/>
          <a:p>
            <a:pPr algn="r"/>
            <a:r>
              <a:rPr lang="en-GB" sz="1100" b="1" dirty="0" smtClean="0"/>
              <a:t>100</a:t>
            </a:r>
            <a:endParaRPr lang="en-GB" sz="1100" b="1" dirty="0"/>
          </a:p>
        </p:txBody>
      </p:sp>
      <p:sp>
        <p:nvSpPr>
          <p:cNvPr id="17" name="TextBox 16"/>
          <p:cNvSpPr txBox="1"/>
          <p:nvPr/>
        </p:nvSpPr>
        <p:spPr>
          <a:xfrm>
            <a:off x="2744384" y="5184535"/>
            <a:ext cx="263214" cy="261610"/>
          </a:xfrm>
          <a:prstGeom prst="rect">
            <a:avLst/>
          </a:prstGeom>
          <a:noFill/>
        </p:spPr>
        <p:txBody>
          <a:bodyPr wrap="none" rtlCol="0">
            <a:spAutoFit/>
          </a:bodyPr>
          <a:lstStyle/>
          <a:p>
            <a:pPr algn="r"/>
            <a:r>
              <a:rPr lang="en-GB" sz="1100" b="1" dirty="0" smtClean="0"/>
              <a:t>0</a:t>
            </a:r>
            <a:endParaRPr lang="en-GB" sz="1100" b="1" dirty="0"/>
          </a:p>
        </p:txBody>
      </p:sp>
      <p:sp>
        <p:nvSpPr>
          <p:cNvPr id="18" name="TextBox 17"/>
          <p:cNvSpPr txBox="1"/>
          <p:nvPr/>
        </p:nvSpPr>
        <p:spPr>
          <a:xfrm>
            <a:off x="2508743" y="6280882"/>
            <a:ext cx="498855" cy="261610"/>
          </a:xfrm>
          <a:prstGeom prst="rect">
            <a:avLst/>
          </a:prstGeom>
          <a:noFill/>
        </p:spPr>
        <p:txBody>
          <a:bodyPr wrap="none" rtlCol="0">
            <a:spAutoFit/>
          </a:bodyPr>
          <a:lstStyle/>
          <a:p>
            <a:pPr algn="r"/>
            <a:r>
              <a:rPr lang="en-GB" sz="1100" b="1" dirty="0" smtClean="0"/>
              <a:t>–100</a:t>
            </a:r>
            <a:endParaRPr lang="en-GB" sz="1100" b="1" dirty="0"/>
          </a:p>
        </p:txBody>
      </p:sp>
      <p:cxnSp>
        <p:nvCxnSpPr>
          <p:cNvPr id="19" name="Straight Connector 18"/>
          <p:cNvCxnSpPr/>
          <p:nvPr/>
        </p:nvCxnSpPr>
        <p:spPr>
          <a:xfrm>
            <a:off x="2944777" y="4260201"/>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44777" y="4445009"/>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44777" y="5314390"/>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44777" y="6413434"/>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56638" y="4249689"/>
            <a:ext cx="0" cy="217196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62219" y="5828270"/>
            <a:ext cx="1197764" cy="430887"/>
          </a:xfrm>
          <a:prstGeom prst="rect">
            <a:avLst/>
          </a:prstGeom>
          <a:noFill/>
        </p:spPr>
        <p:txBody>
          <a:bodyPr wrap="none" rtlCol="0">
            <a:spAutoFit/>
          </a:bodyPr>
          <a:lstStyle/>
          <a:p>
            <a:r>
              <a:rPr lang="en-GB" sz="1100" b="1" dirty="0" smtClean="0"/>
              <a:t>Responder</a:t>
            </a:r>
          </a:p>
          <a:p>
            <a:r>
              <a:rPr lang="en-GB" sz="1100" b="1" dirty="0" smtClean="0"/>
              <a:t>Non-responder</a:t>
            </a:r>
          </a:p>
        </p:txBody>
      </p:sp>
      <p:sp>
        <p:nvSpPr>
          <p:cNvPr id="25" name="Rectangle 24"/>
          <p:cNvSpPr/>
          <p:nvPr/>
        </p:nvSpPr>
        <p:spPr>
          <a:xfrm>
            <a:off x="3136279" y="6095767"/>
            <a:ext cx="241759" cy="57554"/>
          </a:xfrm>
          <a:prstGeom prst="rect">
            <a:avLst/>
          </a:prstGeom>
          <a:solidFill>
            <a:schemeClr val="accent2"/>
          </a:solidFill>
          <a:ln w="3175">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3136279" y="5931026"/>
            <a:ext cx="232461" cy="57554"/>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7" name="Straight Connector 26"/>
          <p:cNvCxnSpPr/>
          <p:nvPr/>
        </p:nvCxnSpPr>
        <p:spPr>
          <a:xfrm>
            <a:off x="2944777" y="4660488"/>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44777" y="4875967"/>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44777" y="5091446"/>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44777" y="5525716"/>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44777" y="5732708"/>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44777" y="5946524"/>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44777" y="6160340"/>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665838" y="4330991"/>
            <a:ext cx="341760" cy="261610"/>
          </a:xfrm>
          <a:prstGeom prst="rect">
            <a:avLst/>
          </a:prstGeom>
          <a:noFill/>
        </p:spPr>
        <p:txBody>
          <a:bodyPr wrap="none" rtlCol="0">
            <a:spAutoFit/>
          </a:bodyPr>
          <a:lstStyle/>
          <a:p>
            <a:pPr algn="r"/>
            <a:r>
              <a:rPr lang="en-GB" sz="1100" b="1" dirty="0" smtClean="0"/>
              <a:t>80</a:t>
            </a:r>
            <a:endParaRPr lang="en-GB" sz="1100" b="1" dirty="0"/>
          </a:p>
        </p:txBody>
      </p:sp>
      <p:sp>
        <p:nvSpPr>
          <p:cNvPr id="35" name="TextBox 34"/>
          <p:cNvSpPr txBox="1"/>
          <p:nvPr/>
        </p:nvSpPr>
        <p:spPr>
          <a:xfrm>
            <a:off x="2665838" y="4529683"/>
            <a:ext cx="341760" cy="261610"/>
          </a:xfrm>
          <a:prstGeom prst="rect">
            <a:avLst/>
          </a:prstGeom>
          <a:noFill/>
        </p:spPr>
        <p:txBody>
          <a:bodyPr wrap="none" rtlCol="0">
            <a:spAutoFit/>
          </a:bodyPr>
          <a:lstStyle/>
          <a:p>
            <a:pPr algn="r"/>
            <a:r>
              <a:rPr lang="en-GB" sz="1100" b="1" dirty="0" smtClean="0"/>
              <a:t>60</a:t>
            </a:r>
            <a:endParaRPr lang="en-GB" sz="1100" b="1" dirty="0"/>
          </a:p>
        </p:txBody>
      </p:sp>
      <p:sp>
        <p:nvSpPr>
          <p:cNvPr id="36" name="TextBox 35"/>
          <p:cNvSpPr txBox="1"/>
          <p:nvPr/>
        </p:nvSpPr>
        <p:spPr>
          <a:xfrm>
            <a:off x="2665838" y="4745149"/>
            <a:ext cx="341760" cy="261610"/>
          </a:xfrm>
          <a:prstGeom prst="rect">
            <a:avLst/>
          </a:prstGeom>
          <a:noFill/>
        </p:spPr>
        <p:txBody>
          <a:bodyPr wrap="none" rtlCol="0">
            <a:spAutoFit/>
          </a:bodyPr>
          <a:lstStyle/>
          <a:p>
            <a:pPr algn="r"/>
            <a:r>
              <a:rPr lang="en-GB" sz="1100" b="1" dirty="0" smtClean="0"/>
              <a:t>40</a:t>
            </a:r>
            <a:endParaRPr lang="en-GB" sz="1100" b="1" dirty="0"/>
          </a:p>
        </p:txBody>
      </p:sp>
      <p:sp>
        <p:nvSpPr>
          <p:cNvPr id="37" name="TextBox 36"/>
          <p:cNvSpPr txBox="1"/>
          <p:nvPr/>
        </p:nvSpPr>
        <p:spPr>
          <a:xfrm>
            <a:off x="2665838" y="4966874"/>
            <a:ext cx="341760" cy="261610"/>
          </a:xfrm>
          <a:prstGeom prst="rect">
            <a:avLst/>
          </a:prstGeom>
          <a:noFill/>
        </p:spPr>
        <p:txBody>
          <a:bodyPr wrap="none" rtlCol="0">
            <a:spAutoFit/>
          </a:bodyPr>
          <a:lstStyle/>
          <a:p>
            <a:pPr algn="r"/>
            <a:r>
              <a:rPr lang="en-GB" sz="1100" b="1" dirty="0" smtClean="0"/>
              <a:t>20</a:t>
            </a:r>
            <a:endParaRPr lang="en-GB" sz="1100" b="1" dirty="0"/>
          </a:p>
        </p:txBody>
      </p:sp>
      <p:sp>
        <p:nvSpPr>
          <p:cNvPr id="38" name="TextBox 37"/>
          <p:cNvSpPr txBox="1"/>
          <p:nvPr/>
        </p:nvSpPr>
        <p:spPr>
          <a:xfrm>
            <a:off x="2587290" y="5385901"/>
            <a:ext cx="420308" cy="261610"/>
          </a:xfrm>
          <a:prstGeom prst="rect">
            <a:avLst/>
          </a:prstGeom>
          <a:noFill/>
        </p:spPr>
        <p:txBody>
          <a:bodyPr wrap="none" rtlCol="0">
            <a:spAutoFit/>
          </a:bodyPr>
          <a:lstStyle/>
          <a:p>
            <a:pPr algn="r"/>
            <a:r>
              <a:rPr lang="en-GB" sz="1100" b="1" dirty="0" smtClean="0"/>
              <a:t>–20</a:t>
            </a:r>
            <a:endParaRPr lang="en-GB" sz="1100" b="1" dirty="0"/>
          </a:p>
        </p:txBody>
      </p:sp>
      <p:sp>
        <p:nvSpPr>
          <p:cNvPr id="39" name="TextBox 38"/>
          <p:cNvSpPr txBox="1"/>
          <p:nvPr/>
        </p:nvSpPr>
        <p:spPr>
          <a:xfrm>
            <a:off x="2587290" y="5606541"/>
            <a:ext cx="420308" cy="261610"/>
          </a:xfrm>
          <a:prstGeom prst="rect">
            <a:avLst/>
          </a:prstGeom>
          <a:noFill/>
        </p:spPr>
        <p:txBody>
          <a:bodyPr wrap="none" rtlCol="0">
            <a:spAutoFit/>
          </a:bodyPr>
          <a:lstStyle/>
          <a:p>
            <a:pPr algn="r"/>
            <a:r>
              <a:rPr lang="en-GB" sz="1100" b="1" dirty="0" smtClean="0"/>
              <a:t>–40</a:t>
            </a:r>
            <a:endParaRPr lang="en-GB" sz="1100" b="1" dirty="0"/>
          </a:p>
        </p:txBody>
      </p:sp>
      <p:sp>
        <p:nvSpPr>
          <p:cNvPr id="40" name="TextBox 39"/>
          <p:cNvSpPr txBox="1"/>
          <p:nvPr/>
        </p:nvSpPr>
        <p:spPr>
          <a:xfrm>
            <a:off x="2587290" y="5813533"/>
            <a:ext cx="420308" cy="261610"/>
          </a:xfrm>
          <a:prstGeom prst="rect">
            <a:avLst/>
          </a:prstGeom>
          <a:noFill/>
        </p:spPr>
        <p:txBody>
          <a:bodyPr wrap="none" rtlCol="0">
            <a:spAutoFit/>
          </a:bodyPr>
          <a:lstStyle/>
          <a:p>
            <a:pPr algn="r"/>
            <a:r>
              <a:rPr lang="en-GB" sz="1100" b="1" dirty="0" smtClean="0"/>
              <a:t>–60</a:t>
            </a:r>
            <a:endParaRPr lang="en-GB" sz="1100" b="1" dirty="0"/>
          </a:p>
        </p:txBody>
      </p:sp>
      <p:sp>
        <p:nvSpPr>
          <p:cNvPr id="41" name="TextBox 40"/>
          <p:cNvSpPr txBox="1"/>
          <p:nvPr/>
        </p:nvSpPr>
        <p:spPr>
          <a:xfrm>
            <a:off x="2587290" y="6034173"/>
            <a:ext cx="420308" cy="261610"/>
          </a:xfrm>
          <a:prstGeom prst="rect">
            <a:avLst/>
          </a:prstGeom>
          <a:noFill/>
        </p:spPr>
        <p:txBody>
          <a:bodyPr wrap="none" rtlCol="0">
            <a:spAutoFit/>
          </a:bodyPr>
          <a:lstStyle/>
          <a:p>
            <a:pPr algn="r"/>
            <a:r>
              <a:rPr lang="en-GB" sz="1100" b="1" dirty="0" smtClean="0"/>
              <a:t>–80</a:t>
            </a:r>
            <a:endParaRPr lang="en-GB" sz="1100" b="1" dirty="0"/>
          </a:p>
        </p:txBody>
      </p:sp>
      <p:sp>
        <p:nvSpPr>
          <p:cNvPr id="42" name="Rectangle 41"/>
          <p:cNvSpPr/>
          <p:nvPr/>
        </p:nvSpPr>
        <p:spPr>
          <a:xfrm>
            <a:off x="3152418" y="4236926"/>
            <a:ext cx="131941" cy="1068118"/>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TextBox 42"/>
          <p:cNvSpPr txBox="1"/>
          <p:nvPr/>
        </p:nvSpPr>
        <p:spPr>
          <a:xfrm>
            <a:off x="3065124" y="4077532"/>
            <a:ext cx="2966463" cy="523220"/>
          </a:xfrm>
          <a:prstGeom prst="rect">
            <a:avLst/>
          </a:prstGeom>
          <a:noFill/>
        </p:spPr>
        <p:txBody>
          <a:bodyPr wrap="square" rtlCol="0">
            <a:spAutoFit/>
          </a:bodyPr>
          <a:lstStyle/>
          <a:p>
            <a:pPr algn="ctr"/>
            <a:r>
              <a:rPr lang="en-GB" sz="1400" b="1" dirty="0" smtClean="0"/>
              <a:t>Maximum change from</a:t>
            </a:r>
            <a:br>
              <a:rPr lang="en-GB" sz="1400" b="1" dirty="0" smtClean="0"/>
            </a:br>
            <a:r>
              <a:rPr lang="en-GB" sz="1400" b="1" dirty="0" smtClean="0"/>
              <a:t>baseline in tumour size</a:t>
            </a:r>
            <a:endParaRPr lang="en-GB" sz="1400" b="1" dirty="0"/>
          </a:p>
        </p:txBody>
      </p:sp>
      <p:sp>
        <p:nvSpPr>
          <p:cNvPr id="44" name="Rectangle 43"/>
          <p:cNvSpPr/>
          <p:nvPr/>
        </p:nvSpPr>
        <p:spPr>
          <a:xfrm>
            <a:off x="3707206" y="4953047"/>
            <a:ext cx="137218" cy="359508"/>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3846589" y="4966874"/>
            <a:ext cx="137218" cy="34568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985972" y="4966874"/>
            <a:ext cx="137218" cy="34568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122514" y="5006760"/>
            <a:ext cx="137218" cy="30579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259056" y="5006760"/>
            <a:ext cx="137218" cy="30579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4395994" y="5033924"/>
            <a:ext cx="137218" cy="27863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532536" y="5091446"/>
            <a:ext cx="137218" cy="22110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4669078" y="5197273"/>
            <a:ext cx="137218" cy="11528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4805620" y="5202001"/>
            <a:ext cx="137218" cy="110554"/>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094268" y="5206205"/>
            <a:ext cx="137218" cy="10635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374752" y="5309960"/>
            <a:ext cx="137218" cy="4571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55" name="Rectangle 54"/>
          <p:cNvSpPr/>
          <p:nvPr/>
        </p:nvSpPr>
        <p:spPr>
          <a:xfrm>
            <a:off x="5506693" y="5309960"/>
            <a:ext cx="137218" cy="4571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631162" y="5309960"/>
            <a:ext cx="137218" cy="7594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3566159" y="4871300"/>
            <a:ext cx="137218" cy="44125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3427557" y="4830992"/>
            <a:ext cx="137218" cy="481563"/>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3288955" y="4652515"/>
            <a:ext cx="137218" cy="66004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5767706" y="5309960"/>
            <a:ext cx="131941" cy="14362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4943710" y="5206205"/>
            <a:ext cx="137218" cy="10635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5899647" y="5309960"/>
            <a:ext cx="131941" cy="549413"/>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4" name="Group 3"/>
          <p:cNvGrpSpPr/>
          <p:nvPr/>
        </p:nvGrpSpPr>
        <p:grpSpPr>
          <a:xfrm>
            <a:off x="3147908" y="4183857"/>
            <a:ext cx="141047" cy="1128698"/>
            <a:chOff x="3147908" y="4183857"/>
            <a:chExt cx="141047" cy="1128698"/>
          </a:xfrm>
        </p:grpSpPr>
        <p:sp>
          <p:nvSpPr>
            <p:cNvPr id="60" name="Rectangle 59"/>
            <p:cNvSpPr/>
            <p:nvPr/>
          </p:nvSpPr>
          <p:spPr>
            <a:xfrm>
              <a:off x="3147908" y="4243920"/>
              <a:ext cx="137218" cy="106863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 name="Rectangle 2"/>
            <p:cNvSpPr/>
            <p:nvPr/>
          </p:nvSpPr>
          <p:spPr>
            <a:xfrm>
              <a:off x="3147908" y="4183857"/>
              <a:ext cx="141047" cy="4592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cxnSp>
        <p:nvCxnSpPr>
          <p:cNvPr id="63" name="Straight Connector 62"/>
          <p:cNvCxnSpPr/>
          <p:nvPr/>
        </p:nvCxnSpPr>
        <p:spPr>
          <a:xfrm>
            <a:off x="3053298" y="5312811"/>
            <a:ext cx="297829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9670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502: Pembrolizumab (MK-3475) for patients (</a:t>
            </a:r>
            <a:r>
              <a:rPr lang="en-GB" sz="1800" dirty="0" err="1"/>
              <a:t>pts</a:t>
            </a:r>
            <a:r>
              <a:rPr lang="en-GB" sz="1800" dirty="0"/>
              <a:t>) with advanced colorectal carcinoma (CRC): Preliminary results from KEYNOTE-028 – </a:t>
            </a:r>
            <a:r>
              <a:rPr lang="en-GB" sz="1800" dirty="0" smtClean="0"/>
              <a:t>O'Neil BH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pPr marL="0" indent="0">
              <a:buNone/>
            </a:pPr>
            <a:endParaRPr lang="en-GB" b="1" dirty="0"/>
          </a:p>
          <a:p>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marL="0" indent="0">
              <a:spcBef>
                <a:spcPts val="600"/>
              </a:spcBef>
              <a:buNone/>
            </a:pPr>
            <a:r>
              <a:rPr lang="en-GB" b="1" dirty="0" smtClean="0"/>
              <a:t>Conclusions</a:t>
            </a:r>
          </a:p>
          <a:p>
            <a:r>
              <a:rPr lang="en-GB" b="1" dirty="0" smtClean="0"/>
              <a:t>Pembrolizumab showed </a:t>
            </a:r>
            <a:r>
              <a:rPr lang="en-GB" b="1" dirty="0" err="1" smtClean="0"/>
              <a:t>antitumour</a:t>
            </a:r>
            <a:r>
              <a:rPr lang="en-GB" b="1" dirty="0" smtClean="0"/>
              <a:t> responses in MSI-H CRC, but not MSS CRC, despite selection for patients with PD-L1 expression</a:t>
            </a:r>
          </a:p>
          <a:p>
            <a:r>
              <a:rPr lang="en-GB" b="1" dirty="0"/>
              <a:t>The safety profile was manageable and consistence with previous studies</a:t>
            </a:r>
          </a:p>
          <a:p>
            <a:r>
              <a:rPr lang="en-GB" b="1" dirty="0" smtClean="0"/>
              <a:t>The ongoing KEYNOTE-164 study will explore the efficacy and safety of pembrolizumab in patients with MSI-H CRC</a:t>
            </a:r>
            <a:endParaRPr lang="en-GB" b="1" dirty="0"/>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it-IT" dirty="0" err="1">
                <a:solidFill>
                  <a:srgbClr val="363636"/>
                </a:solidFill>
              </a:rPr>
              <a:t>O'Neil</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502</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49010578"/>
              </p:ext>
            </p:extLst>
          </p:nvPr>
        </p:nvGraphicFramePr>
        <p:xfrm>
          <a:off x="609600" y="1713595"/>
          <a:ext cx="8077200" cy="2133600"/>
        </p:xfrm>
        <a:graphic>
          <a:graphicData uri="http://schemas.openxmlformats.org/drawingml/2006/table">
            <a:tbl>
              <a:tblPr firstRow="1" bandRow="1">
                <a:tableStyleId>{69012ECD-51FC-41F1-AA8D-1B2483CD663E}</a:tableStyleId>
              </a:tblPr>
              <a:tblGrid>
                <a:gridCol w="4038600"/>
                <a:gridCol w="4038600"/>
              </a:tblGrid>
              <a:tr h="228600">
                <a:tc>
                  <a:txBody>
                    <a:bodyPr/>
                    <a:lstStyle/>
                    <a:p>
                      <a:r>
                        <a:rPr lang="en-GB" sz="1400" dirty="0" smtClean="0">
                          <a:solidFill>
                            <a:schemeClr val="tx2"/>
                          </a:solidFill>
                        </a:rPr>
                        <a:t>AEs, n (%)</a:t>
                      </a: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n=23</a:t>
                      </a:r>
                      <a:endParaRPr lang="en-GB" sz="1400" dirty="0">
                        <a:solidFill>
                          <a:schemeClr val="tx2"/>
                        </a:solidFill>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228600">
                <a:tc>
                  <a:txBody>
                    <a:bodyPr/>
                    <a:lstStyle/>
                    <a:p>
                      <a:r>
                        <a:rPr lang="en-GB" sz="1400" dirty="0" smtClean="0"/>
                        <a:t>Treatment related, any grade in ≥2 patients</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228600">
                <a:tc>
                  <a:txBody>
                    <a:bodyPr/>
                    <a:lstStyle/>
                    <a:p>
                      <a:pPr marL="180000"/>
                      <a:r>
                        <a:rPr lang="en-GB" sz="1400" dirty="0" smtClean="0"/>
                        <a:t>Fatigue</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 (13)</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228600">
                <a:tc>
                  <a:txBody>
                    <a:bodyPr/>
                    <a:lstStyle/>
                    <a:p>
                      <a:pPr marL="180000"/>
                      <a:r>
                        <a:rPr lang="en-GB" sz="1400" dirty="0" smtClean="0"/>
                        <a:t>Stomatitis</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sz="1400" dirty="0" smtClean="0"/>
                        <a:t>2 (8.7)</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228600">
                <a:tc>
                  <a:txBody>
                    <a:bodyPr/>
                    <a:lstStyle/>
                    <a:p>
                      <a:pPr marL="180000"/>
                      <a:r>
                        <a:rPr lang="en-GB" sz="1400" dirty="0" smtClean="0"/>
                        <a:t>Asthenia</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2 (8.7)</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228600">
                <a:tc>
                  <a:txBody>
                    <a:bodyPr/>
                    <a:lstStyle/>
                    <a:p>
                      <a:r>
                        <a:rPr lang="en-GB" sz="1400" dirty="0" smtClean="0"/>
                        <a:t>Treatment related,</a:t>
                      </a:r>
                      <a:r>
                        <a:rPr lang="en-GB" sz="1400" baseline="0" dirty="0" smtClean="0"/>
                        <a:t> grade ≥3</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228600">
                <a:tc>
                  <a:txBody>
                    <a:bodyPr/>
                    <a:lstStyle/>
                    <a:p>
                      <a:pPr marL="180000"/>
                      <a:r>
                        <a:rPr lang="en-GB" sz="1400" dirty="0" smtClean="0"/>
                        <a:t>Blood bilirubin</a:t>
                      </a:r>
                      <a:r>
                        <a:rPr lang="en-GB" sz="1400" baseline="0" dirty="0" smtClean="0"/>
                        <a:t> increased (grade 4)</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1 (4.3)</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1537213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900: </a:t>
            </a:r>
            <a:r>
              <a:rPr lang="en-GB" sz="1800" dirty="0"/>
              <a:t>Transitional impact of short and long-term outcomes of a randomized controlled trial to evaluate laparoscopic versus open surgery for colorectal cancer from Japan Clinical Oncology Group Study </a:t>
            </a:r>
            <a:r>
              <a:rPr lang="en-GB" sz="1800" dirty="0" smtClean="0"/>
              <a:t>JCOG0404 </a:t>
            </a:r>
            <a:r>
              <a:rPr lang="en-GB" sz="1800" dirty="0"/>
              <a:t>– </a:t>
            </a:r>
            <a:r>
              <a:rPr lang="en-GB" sz="1800" dirty="0" err="1" smtClean="0"/>
              <a:t>Fujii</a:t>
            </a:r>
            <a:r>
              <a:rPr lang="en-GB" sz="1800" dirty="0" smtClean="0"/>
              <a:t> S</a:t>
            </a:r>
            <a:r>
              <a:rPr lang="en-GB" sz="1800" dirty="0"/>
              <a:t> 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short- and long-term outcomes of laparoscopic surgery (LAP) vs. open surgery (OP</a:t>
            </a:r>
            <a:r>
              <a:rPr lang="en-GB" dirty="0"/>
              <a:t>) over different registration periods in </a:t>
            </a:r>
            <a:r>
              <a:rPr lang="en-GB" dirty="0" smtClean="0"/>
              <a:t>patients with CRC in Japan</a:t>
            </a:r>
          </a:p>
          <a:p>
            <a:pPr marL="0" lvl="1" indent="0">
              <a:spcBef>
                <a:spcPts val="1800"/>
              </a:spcBef>
              <a:buSzPct val="110000"/>
              <a:buNone/>
            </a:pPr>
            <a:r>
              <a:rPr lang="en-GB" b="1" dirty="0">
                <a:ea typeface="+mn-ea"/>
              </a:rPr>
              <a:t>Study design</a:t>
            </a:r>
          </a:p>
          <a:p>
            <a:r>
              <a:rPr lang="en-GB" dirty="0" smtClean="0"/>
              <a:t>The study was conducted between October 2004 and March 2009 and was divided into three registration periods: 2004−2005, 2006−2007 and 2008−2009</a:t>
            </a:r>
          </a:p>
          <a:p>
            <a:r>
              <a:rPr lang="en-GB" dirty="0" smtClean="0"/>
              <a:t>Patient eligibility criteria included:</a:t>
            </a:r>
          </a:p>
          <a:p>
            <a:pPr lvl="1"/>
            <a:r>
              <a:rPr lang="en-GB" dirty="0" smtClean="0"/>
              <a:t>Histologically proven CRC</a:t>
            </a:r>
          </a:p>
          <a:p>
            <a:pPr lvl="1"/>
            <a:r>
              <a:rPr lang="en-GB" dirty="0" smtClean="0"/>
              <a:t>Tumour located in the cecum, ascending, sigmoid or </a:t>
            </a:r>
            <a:r>
              <a:rPr lang="en-GB" dirty="0" err="1" smtClean="0"/>
              <a:t>rectosigmoid</a:t>
            </a:r>
            <a:r>
              <a:rPr lang="en-GB" dirty="0" smtClean="0"/>
              <a:t> colon</a:t>
            </a:r>
          </a:p>
          <a:p>
            <a:pPr lvl="1"/>
            <a:r>
              <a:rPr lang="en-GB" dirty="0" smtClean="0"/>
              <a:t>T3 or deeper lesion without involvement of other organs</a:t>
            </a:r>
          </a:p>
          <a:p>
            <a:pPr lvl="1"/>
            <a:r>
              <a:rPr lang="en-GB" dirty="0" smtClean="0"/>
              <a:t>N0−2 and M0</a:t>
            </a:r>
          </a:p>
          <a:p>
            <a:pPr lvl="1"/>
            <a:r>
              <a:rPr lang="en-GB" dirty="0" smtClean="0"/>
              <a:t>Tumour size &lt;8 cm</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en-GB" dirty="0" err="1" smtClean="0"/>
              <a:t>Fujii</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900</a:t>
            </a:r>
            <a:endParaRPr lang="en-GB" dirty="0"/>
          </a:p>
        </p:txBody>
      </p:sp>
    </p:spTree>
    <p:extLst>
      <p:ext uri="{BB962C8B-B14F-4D97-AF65-F5344CB8AC3E}">
        <p14:creationId xmlns:p14="http://schemas.microsoft.com/office/powerpoint/2010/main" xmlns="" val="391952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None/>
            </a:pPr>
            <a:r>
              <a:rPr lang="en-GB" sz="1000" dirty="0" smtClean="0"/>
              <a:t>2L</a:t>
            </a:r>
            <a:r>
              <a:rPr lang="en-GB" sz="1000" dirty="0"/>
              <a:t>	second line</a:t>
            </a:r>
          </a:p>
          <a:p>
            <a:pPr marL="0" indent="0">
              <a:lnSpc>
                <a:spcPts val="1100"/>
              </a:lnSpc>
              <a:spcAft>
                <a:spcPts val="100"/>
              </a:spcAft>
              <a:buNone/>
            </a:pPr>
            <a:r>
              <a:rPr lang="en-GB" sz="1000" dirty="0"/>
              <a:t>3L	third line</a:t>
            </a:r>
          </a:p>
          <a:p>
            <a:pPr marL="0" indent="0">
              <a:lnSpc>
                <a:spcPts val="1100"/>
              </a:lnSpc>
              <a:spcAft>
                <a:spcPts val="100"/>
              </a:spcAft>
              <a:buNone/>
            </a:pPr>
            <a:r>
              <a:rPr lang="en-GB" sz="1000" baseline="30000" dirty="0"/>
              <a:t>90</a:t>
            </a:r>
            <a:r>
              <a:rPr lang="en-GB" sz="1000" dirty="0"/>
              <a:t>Y	Yttrium-90</a:t>
            </a:r>
          </a:p>
          <a:p>
            <a:pPr marL="0" indent="0">
              <a:lnSpc>
                <a:spcPts val="1100"/>
              </a:lnSpc>
              <a:spcAft>
                <a:spcPts val="100"/>
              </a:spcAft>
              <a:buNone/>
            </a:pPr>
            <a:r>
              <a:rPr lang="en-GB" sz="1000" dirty="0"/>
              <a:t>5-FU	5-fluorouracil</a:t>
            </a:r>
          </a:p>
          <a:p>
            <a:pPr marL="0" indent="0">
              <a:lnSpc>
                <a:spcPts val="1100"/>
              </a:lnSpc>
              <a:spcAft>
                <a:spcPts val="100"/>
              </a:spcAft>
              <a:buNone/>
            </a:pPr>
            <a:r>
              <a:rPr lang="en-GB" sz="1000" dirty="0"/>
              <a:t>AE	adverse event</a:t>
            </a:r>
          </a:p>
          <a:p>
            <a:pPr marL="0" indent="0">
              <a:lnSpc>
                <a:spcPts val="1100"/>
              </a:lnSpc>
              <a:spcAft>
                <a:spcPts val="100"/>
              </a:spcAft>
              <a:buNone/>
            </a:pPr>
            <a:r>
              <a:rPr lang="en-GB" sz="1000" dirty="0"/>
              <a:t>ALT	alanine transaminase</a:t>
            </a:r>
          </a:p>
          <a:p>
            <a:pPr marL="0" indent="0">
              <a:lnSpc>
                <a:spcPts val="1100"/>
              </a:lnSpc>
              <a:spcAft>
                <a:spcPts val="100"/>
              </a:spcAft>
              <a:buNone/>
            </a:pPr>
            <a:r>
              <a:rPr lang="en-GB" sz="1000" dirty="0"/>
              <a:t>AST	aspartate aminotransferase</a:t>
            </a:r>
          </a:p>
          <a:p>
            <a:pPr marL="0" indent="0">
              <a:lnSpc>
                <a:spcPts val="1100"/>
              </a:lnSpc>
              <a:spcAft>
                <a:spcPts val="100"/>
              </a:spcAft>
              <a:buNone/>
            </a:pPr>
            <a:r>
              <a:rPr lang="en-GB" sz="1000" dirty="0"/>
              <a:t>BSC	best supportive care</a:t>
            </a:r>
          </a:p>
          <a:p>
            <a:pPr marL="0" indent="0">
              <a:lnSpc>
                <a:spcPts val="1100"/>
              </a:lnSpc>
              <a:spcAft>
                <a:spcPts val="100"/>
              </a:spcAft>
              <a:buNone/>
            </a:pPr>
            <a:r>
              <a:rPr lang="en-GB" sz="1000" dirty="0"/>
              <a:t>CI	confidence interval</a:t>
            </a:r>
          </a:p>
          <a:p>
            <a:pPr marL="0" indent="0">
              <a:lnSpc>
                <a:spcPts val="1100"/>
              </a:lnSpc>
              <a:spcAft>
                <a:spcPts val="100"/>
              </a:spcAft>
              <a:buNone/>
            </a:pPr>
            <a:r>
              <a:rPr lang="en-GB" sz="1000" dirty="0"/>
              <a:t>CEA	</a:t>
            </a:r>
            <a:r>
              <a:rPr lang="en-GB" sz="1000" dirty="0" err="1"/>
              <a:t>carcinoembryonic</a:t>
            </a:r>
            <a:r>
              <a:rPr lang="en-GB" sz="1000" dirty="0"/>
              <a:t> antigen</a:t>
            </a:r>
          </a:p>
          <a:p>
            <a:pPr marL="0" indent="0">
              <a:lnSpc>
                <a:spcPts val="1100"/>
              </a:lnSpc>
              <a:spcAft>
                <a:spcPts val="100"/>
              </a:spcAft>
              <a:buNone/>
            </a:pPr>
            <a:r>
              <a:rPr lang="en-GB" sz="1000" dirty="0"/>
              <a:t>CR	complete response</a:t>
            </a:r>
          </a:p>
          <a:p>
            <a:pPr marL="0" indent="0">
              <a:lnSpc>
                <a:spcPts val="1100"/>
              </a:lnSpc>
              <a:spcAft>
                <a:spcPts val="100"/>
              </a:spcAft>
              <a:buNone/>
            </a:pPr>
            <a:r>
              <a:rPr lang="en-GB" sz="1000" dirty="0"/>
              <a:t>CRC	colorectal </a:t>
            </a:r>
            <a:r>
              <a:rPr lang="en-GB" sz="1000" dirty="0" smtClean="0"/>
              <a:t>cancer</a:t>
            </a:r>
            <a:endParaRPr lang="en-GB" sz="1000" dirty="0"/>
          </a:p>
          <a:p>
            <a:pPr marL="0" indent="0">
              <a:lnSpc>
                <a:spcPts val="1100"/>
              </a:lnSpc>
              <a:spcAft>
                <a:spcPts val="100"/>
              </a:spcAft>
              <a:buNone/>
            </a:pPr>
            <a:r>
              <a:rPr lang="en-GB" sz="1000" dirty="0"/>
              <a:t>CRT	chemoradiotherapy</a:t>
            </a:r>
          </a:p>
          <a:p>
            <a:pPr marL="0" indent="0">
              <a:lnSpc>
                <a:spcPts val="1100"/>
              </a:lnSpc>
              <a:spcAft>
                <a:spcPts val="100"/>
              </a:spcAft>
              <a:buNone/>
            </a:pPr>
            <a:r>
              <a:rPr lang="en-GB" sz="1000" dirty="0"/>
              <a:t>CT	chemotherapy</a:t>
            </a:r>
          </a:p>
          <a:p>
            <a:pPr marL="0" indent="0">
              <a:lnSpc>
                <a:spcPts val="1100"/>
              </a:lnSpc>
              <a:spcAft>
                <a:spcPts val="100"/>
              </a:spcAft>
              <a:buNone/>
            </a:pPr>
            <a:r>
              <a:rPr lang="en-GB" sz="1000" dirty="0"/>
              <a:t>CV	cardiovascular	</a:t>
            </a:r>
          </a:p>
          <a:p>
            <a:pPr marL="0" indent="0">
              <a:lnSpc>
                <a:spcPts val="1100"/>
              </a:lnSpc>
              <a:spcAft>
                <a:spcPts val="100"/>
              </a:spcAft>
              <a:buNone/>
            </a:pPr>
            <a:r>
              <a:rPr lang="en-GB" sz="1000" dirty="0"/>
              <a:t>DFS	disease-free survival</a:t>
            </a:r>
          </a:p>
          <a:p>
            <a:pPr marL="0" indent="0">
              <a:lnSpc>
                <a:spcPts val="1100"/>
              </a:lnSpc>
              <a:spcAft>
                <a:spcPts val="100"/>
              </a:spcAft>
              <a:buNone/>
            </a:pPr>
            <a:r>
              <a:rPr lang="en-GB" sz="1000" dirty="0"/>
              <a:t>DNA	deoxyribonucleic acid</a:t>
            </a:r>
          </a:p>
          <a:p>
            <a:pPr marL="0" indent="0">
              <a:lnSpc>
                <a:spcPts val="1100"/>
              </a:lnSpc>
              <a:spcAft>
                <a:spcPts val="100"/>
              </a:spcAft>
              <a:buNone/>
            </a:pPr>
            <a:r>
              <a:rPr lang="en-GB" sz="1000" dirty="0"/>
              <a:t>DOR	duration of response</a:t>
            </a:r>
          </a:p>
          <a:p>
            <a:pPr marL="0" indent="0">
              <a:lnSpc>
                <a:spcPts val="1100"/>
              </a:lnSpc>
              <a:spcAft>
                <a:spcPts val="100"/>
              </a:spcAft>
              <a:buNone/>
            </a:pPr>
            <a:r>
              <a:rPr lang="en-GB" sz="1000" dirty="0"/>
              <a:t>DPR	depth of response</a:t>
            </a:r>
          </a:p>
          <a:p>
            <a:pPr marL="0" indent="0">
              <a:lnSpc>
                <a:spcPts val="1100"/>
              </a:lnSpc>
              <a:spcAft>
                <a:spcPts val="100"/>
              </a:spcAft>
              <a:buNone/>
            </a:pPr>
            <a:r>
              <a:rPr lang="en-GB" sz="1000" dirty="0"/>
              <a:t>DSS	</a:t>
            </a:r>
            <a:r>
              <a:rPr lang="en-GB" sz="1000" dirty="0" smtClean="0"/>
              <a:t>disease-specific </a:t>
            </a:r>
            <a:r>
              <a:rPr lang="en-GB" sz="1000" dirty="0"/>
              <a:t>survival</a:t>
            </a:r>
          </a:p>
          <a:p>
            <a:pPr marL="0" indent="0">
              <a:lnSpc>
                <a:spcPts val="1100"/>
              </a:lnSpc>
              <a:spcAft>
                <a:spcPts val="100"/>
              </a:spcAft>
              <a:buNone/>
            </a:pPr>
            <a:r>
              <a:rPr lang="en-GB" sz="1000" dirty="0"/>
              <a:t>ECOG</a:t>
            </a:r>
            <a:r>
              <a:rPr lang="en-GB" sz="1000" b="1" dirty="0"/>
              <a:t>	</a:t>
            </a:r>
            <a:r>
              <a:rPr lang="en-GB" sz="1000" dirty="0"/>
              <a:t>Eastern Cooperative Oncology Group</a:t>
            </a:r>
          </a:p>
          <a:p>
            <a:pPr marL="0" indent="0">
              <a:lnSpc>
                <a:spcPts val="1100"/>
              </a:lnSpc>
              <a:spcAft>
                <a:spcPts val="100"/>
              </a:spcAft>
              <a:buNone/>
            </a:pPr>
            <a:r>
              <a:rPr lang="en-GB" sz="1000" dirty="0"/>
              <a:t>EGFR	endothelial growth factor receptor</a:t>
            </a:r>
          </a:p>
          <a:p>
            <a:pPr marL="0" indent="0">
              <a:lnSpc>
                <a:spcPts val="1100"/>
              </a:lnSpc>
              <a:spcAft>
                <a:spcPts val="100"/>
              </a:spcAft>
              <a:buNone/>
            </a:pPr>
            <a:r>
              <a:rPr lang="en-GB" sz="1000" dirty="0"/>
              <a:t>ELISA	enzyme-linked </a:t>
            </a:r>
            <a:r>
              <a:rPr lang="en-GB" sz="1000" dirty="0" err="1"/>
              <a:t>immunosorbent</a:t>
            </a:r>
            <a:r>
              <a:rPr lang="en-GB" sz="1000" dirty="0"/>
              <a:t> assay</a:t>
            </a:r>
          </a:p>
          <a:p>
            <a:pPr marL="0" indent="0">
              <a:lnSpc>
                <a:spcPts val="1100"/>
              </a:lnSpc>
              <a:spcAft>
                <a:spcPts val="100"/>
              </a:spcAft>
              <a:buNone/>
            </a:pPr>
            <a:r>
              <a:rPr lang="en-GB" sz="1000" dirty="0"/>
              <a:t>ELSIPOT	enzyme-linked </a:t>
            </a:r>
            <a:r>
              <a:rPr lang="en-GB" sz="1000" dirty="0" err="1"/>
              <a:t>immunospot</a:t>
            </a:r>
            <a:endParaRPr lang="en-GB" sz="1000" dirty="0"/>
          </a:p>
          <a:p>
            <a:pPr marL="0" indent="0">
              <a:lnSpc>
                <a:spcPts val="1100"/>
              </a:lnSpc>
              <a:spcAft>
                <a:spcPts val="100"/>
              </a:spcAft>
              <a:buNone/>
            </a:pPr>
            <a:r>
              <a:rPr lang="en-GB" sz="1000" dirty="0"/>
              <a:t>FFPE	</a:t>
            </a:r>
            <a:r>
              <a:rPr lang="en-GB" sz="1000" dirty="0" smtClean="0"/>
              <a:t>formalin-fixed </a:t>
            </a:r>
            <a:r>
              <a:rPr lang="en-GB" sz="1000" dirty="0"/>
              <a:t>paraffin embedded</a:t>
            </a:r>
          </a:p>
          <a:p>
            <a:pPr marL="0" indent="0">
              <a:lnSpc>
                <a:spcPts val="1100"/>
              </a:lnSpc>
              <a:spcAft>
                <a:spcPts val="100"/>
              </a:spcAft>
              <a:buNone/>
            </a:pPr>
            <a:r>
              <a:rPr lang="en-GB" sz="1000" dirty="0"/>
              <a:t>FISH	fluorescence in situ hybridisation </a:t>
            </a:r>
          </a:p>
          <a:p>
            <a:pPr marL="0" indent="0">
              <a:lnSpc>
                <a:spcPts val="1100"/>
              </a:lnSpc>
              <a:spcAft>
                <a:spcPts val="100"/>
              </a:spcAft>
              <a:buNone/>
            </a:pPr>
            <a:r>
              <a:rPr lang="en-GB" sz="1000" dirty="0"/>
              <a:t>FOLFIRI	leucovorin, 5-fluorouracil, irinotecan</a:t>
            </a:r>
          </a:p>
          <a:p>
            <a:pPr marL="0" indent="0">
              <a:lnSpc>
                <a:spcPts val="1100"/>
              </a:lnSpc>
              <a:spcAft>
                <a:spcPts val="100"/>
              </a:spcAft>
              <a:buNone/>
            </a:pPr>
            <a:r>
              <a:rPr lang="en-GB" sz="1000" dirty="0"/>
              <a:t>FOLFOX	leucovorin, 5-fluorouracil, oxaliplatin </a:t>
            </a:r>
          </a:p>
          <a:p>
            <a:pPr marL="0" indent="0">
              <a:lnSpc>
                <a:spcPts val="1100"/>
              </a:lnSpc>
              <a:spcAft>
                <a:spcPts val="100"/>
              </a:spcAft>
              <a:buNone/>
            </a:pPr>
            <a:r>
              <a:rPr lang="en-GB" sz="1000" dirty="0" err="1"/>
              <a:t>Gy</a:t>
            </a:r>
            <a:r>
              <a:rPr lang="en-GB" sz="1000" dirty="0"/>
              <a:t>	Gray</a:t>
            </a:r>
          </a:p>
          <a:p>
            <a:pPr marL="0" indent="0">
              <a:lnSpc>
                <a:spcPts val="1100"/>
              </a:lnSpc>
              <a:spcAft>
                <a:spcPts val="100"/>
              </a:spcAft>
              <a:buNone/>
            </a:pPr>
            <a:r>
              <a:rPr lang="en-GB" sz="1000" dirty="0"/>
              <a:t>HR	hazard ratio</a:t>
            </a:r>
          </a:p>
          <a:p>
            <a:pPr marL="0" indent="0">
              <a:lnSpc>
                <a:spcPts val="1100"/>
              </a:lnSpc>
              <a:spcAft>
                <a:spcPts val="100"/>
              </a:spcAft>
              <a:buNone/>
            </a:pPr>
            <a:r>
              <a:rPr lang="en-GB" sz="1000" dirty="0"/>
              <a:t>IHC	immunohistochemistry</a:t>
            </a:r>
          </a:p>
          <a:p>
            <a:pPr marL="0" indent="0">
              <a:lnSpc>
                <a:spcPts val="1100"/>
              </a:lnSpc>
              <a:spcAft>
                <a:spcPts val="100"/>
              </a:spcAft>
              <a:buNone/>
            </a:pPr>
            <a:r>
              <a:rPr lang="en-GB" sz="1000" dirty="0"/>
              <a:t>ITT	intent-to-treat</a:t>
            </a:r>
          </a:p>
          <a:p>
            <a:pPr marL="0" indent="0">
              <a:lnSpc>
                <a:spcPts val="1100"/>
              </a:lnSpc>
              <a:spcAft>
                <a:spcPts val="100"/>
              </a:spcAft>
              <a:buNone/>
            </a:pPr>
            <a:r>
              <a:rPr lang="en-GB" sz="1000" dirty="0"/>
              <a:t>IV	intravenous</a:t>
            </a:r>
          </a:p>
          <a:p>
            <a:pPr marL="0" indent="0">
              <a:lnSpc>
                <a:spcPts val="1100"/>
              </a:lnSpc>
              <a:spcAft>
                <a:spcPts val="100"/>
              </a:spcAft>
              <a:buNone/>
            </a:pPr>
            <a:r>
              <a:rPr lang="en-GB" sz="1000" dirty="0"/>
              <a:t>LVI	</a:t>
            </a:r>
            <a:r>
              <a:rPr lang="en-GB" sz="1000" dirty="0" err="1"/>
              <a:t>lymphovascular</a:t>
            </a:r>
            <a:r>
              <a:rPr lang="en-GB" sz="1000" dirty="0"/>
              <a:t> invasion</a:t>
            </a:r>
          </a:p>
          <a:p>
            <a:pPr marL="0" indent="0">
              <a:lnSpc>
                <a:spcPts val="1100"/>
              </a:lnSpc>
              <a:spcAft>
                <a:spcPts val="100"/>
              </a:spcAft>
              <a:buNone/>
            </a:pPr>
            <a:r>
              <a:rPr lang="en-GB" sz="1000" dirty="0" err="1"/>
              <a:t>mCRC</a:t>
            </a:r>
            <a:r>
              <a:rPr lang="en-GB" sz="1000" dirty="0"/>
              <a:t>	metastatic colorectal cancer</a:t>
            </a:r>
          </a:p>
          <a:p>
            <a:pPr marL="0" indent="0">
              <a:lnSpc>
                <a:spcPts val="1100"/>
              </a:lnSpc>
              <a:spcAft>
                <a:spcPts val="100"/>
              </a:spcAft>
              <a:buNone/>
            </a:pPr>
            <a:r>
              <a:rPr lang="en-GB" sz="1000" dirty="0"/>
              <a:t>MHC	major histocompatibility complex</a:t>
            </a:r>
          </a:p>
          <a:p>
            <a:pPr marL="0" indent="0">
              <a:lnSpc>
                <a:spcPts val="1100"/>
              </a:lnSpc>
              <a:spcAft>
                <a:spcPts val="100"/>
              </a:spcAft>
              <a:buNone/>
            </a:pPr>
            <a:r>
              <a:rPr lang="en-GB" sz="1000" dirty="0"/>
              <a:t>mFOLFOX6	modified FOLFOX6</a:t>
            </a:r>
          </a:p>
          <a:p>
            <a:pPr marL="0" indent="0">
              <a:lnSpc>
                <a:spcPts val="1100"/>
              </a:lnSpc>
              <a:spcAft>
                <a:spcPts val="100"/>
              </a:spcAft>
              <a:buNone/>
            </a:pPr>
            <a:r>
              <a:rPr lang="en-GB" sz="1000" dirty="0"/>
              <a:t>MRI	magnetic resonance imaging</a:t>
            </a:r>
          </a:p>
          <a:p>
            <a:pPr marL="0" indent="0">
              <a:lnSpc>
                <a:spcPts val="1100"/>
              </a:lnSpc>
              <a:spcAft>
                <a:spcPts val="100"/>
              </a:spcAft>
              <a:buNone/>
            </a:pPr>
            <a:r>
              <a:rPr lang="en-GB" sz="1000" dirty="0"/>
              <a:t>MSI-H	microsatellite instability high</a:t>
            </a:r>
          </a:p>
          <a:p>
            <a:pPr marL="0" indent="0">
              <a:lnSpc>
                <a:spcPts val="1100"/>
              </a:lnSpc>
              <a:spcAft>
                <a:spcPts val="100"/>
              </a:spcAft>
              <a:buNone/>
            </a:pPr>
            <a:r>
              <a:rPr lang="en-GB" sz="1000" dirty="0"/>
              <a:t>MSS	microsatellite stable</a:t>
            </a:r>
          </a:p>
          <a:p>
            <a:pPr marL="0" indent="0">
              <a:lnSpc>
                <a:spcPts val="1100"/>
              </a:lnSpc>
              <a:spcAft>
                <a:spcPts val="100"/>
              </a:spcAft>
              <a:buNone/>
            </a:pPr>
            <a:r>
              <a:rPr lang="en-GB" sz="1000" dirty="0"/>
              <a:t>NSCLC	non-small cell lung cancer</a:t>
            </a:r>
          </a:p>
          <a:p>
            <a:pPr marL="0" indent="0">
              <a:lnSpc>
                <a:spcPts val="1100"/>
              </a:lnSpc>
              <a:spcAft>
                <a:spcPts val="100"/>
              </a:spcAft>
              <a:buNone/>
            </a:pPr>
            <a:r>
              <a:rPr lang="en-GB" sz="1000" dirty="0"/>
              <a:t>ORR	</a:t>
            </a:r>
            <a:r>
              <a:rPr lang="en-GB" sz="1000" dirty="0" smtClean="0"/>
              <a:t>overall/objective </a:t>
            </a:r>
            <a:r>
              <a:rPr lang="en-GB" sz="1000" dirty="0"/>
              <a:t>response rate</a:t>
            </a:r>
          </a:p>
          <a:p>
            <a:pPr marL="0" indent="0">
              <a:lnSpc>
                <a:spcPts val="1100"/>
              </a:lnSpc>
              <a:spcAft>
                <a:spcPts val="100"/>
              </a:spcAft>
              <a:buNone/>
            </a:pPr>
            <a:r>
              <a:rPr lang="en-GB" sz="1000" dirty="0"/>
              <a:t>(m)OS	(median) overall survival</a:t>
            </a:r>
          </a:p>
          <a:p>
            <a:pPr marL="0" indent="0">
              <a:lnSpc>
                <a:spcPts val="1100"/>
              </a:lnSpc>
              <a:spcAft>
                <a:spcPts val="100"/>
              </a:spcAft>
              <a:buNone/>
            </a:pPr>
            <a:r>
              <a:rPr lang="en-GB" sz="1000" dirty="0" err="1"/>
              <a:t>pCR</a:t>
            </a:r>
            <a:r>
              <a:rPr lang="en-GB" sz="1000" dirty="0"/>
              <a:t>	pathological complete response</a:t>
            </a:r>
          </a:p>
          <a:p>
            <a:pPr marL="0" indent="0">
              <a:lnSpc>
                <a:spcPts val="1100"/>
              </a:lnSpc>
              <a:spcAft>
                <a:spcPts val="100"/>
              </a:spcAft>
              <a:buNone/>
            </a:pPr>
            <a:r>
              <a:rPr lang="en-GB" sz="1000" dirty="0"/>
              <a:t>PCR	polymerase chain reaction</a:t>
            </a:r>
          </a:p>
          <a:p>
            <a:pPr marL="0" indent="0">
              <a:lnSpc>
                <a:spcPts val="1100"/>
              </a:lnSpc>
              <a:spcAft>
                <a:spcPts val="100"/>
              </a:spcAft>
              <a:buNone/>
            </a:pPr>
            <a:r>
              <a:rPr lang="en-GB" sz="1000" dirty="0"/>
              <a:t>PD	progressive disease</a:t>
            </a:r>
          </a:p>
          <a:p>
            <a:pPr marL="0" indent="0">
              <a:lnSpc>
                <a:spcPts val="1100"/>
              </a:lnSpc>
              <a:spcAft>
                <a:spcPts val="100"/>
              </a:spcAft>
              <a:buNone/>
            </a:pPr>
            <a:r>
              <a:rPr lang="en-GB" sz="1000" dirty="0"/>
              <a:t>PD-L1	programmed death-ligand 1</a:t>
            </a:r>
          </a:p>
          <a:p>
            <a:pPr marL="0" indent="0">
              <a:lnSpc>
                <a:spcPts val="1100"/>
              </a:lnSpc>
              <a:spcAft>
                <a:spcPts val="100"/>
              </a:spcAft>
              <a:buNone/>
            </a:pPr>
            <a:r>
              <a:rPr lang="en-GB" sz="1000" dirty="0"/>
              <a:t>(m)PFS	(median) </a:t>
            </a:r>
            <a:r>
              <a:rPr lang="en-GB" sz="1000" dirty="0" smtClean="0"/>
              <a:t>progression-free </a:t>
            </a:r>
            <a:r>
              <a:rPr lang="en-GB" sz="1000" dirty="0"/>
              <a:t>survival</a:t>
            </a:r>
          </a:p>
          <a:p>
            <a:pPr marL="0" indent="0">
              <a:lnSpc>
                <a:spcPts val="1100"/>
              </a:lnSpc>
              <a:spcAft>
                <a:spcPts val="100"/>
              </a:spcAft>
              <a:buNone/>
            </a:pPr>
            <a:r>
              <a:rPr lang="en-GB" sz="1000" dirty="0"/>
              <a:t>PR	partial response </a:t>
            </a:r>
          </a:p>
          <a:p>
            <a:pPr marL="0" indent="0">
              <a:lnSpc>
                <a:spcPts val="1100"/>
              </a:lnSpc>
              <a:spcAft>
                <a:spcPts val="100"/>
              </a:spcAft>
              <a:buNone/>
            </a:pPr>
            <a:r>
              <a:rPr lang="en-GB" sz="1000" dirty="0"/>
              <a:t>PS	performance status</a:t>
            </a:r>
          </a:p>
          <a:p>
            <a:pPr marL="0" indent="0">
              <a:lnSpc>
                <a:spcPts val="1100"/>
              </a:lnSpc>
              <a:spcAft>
                <a:spcPts val="100"/>
              </a:spcAft>
              <a:buNone/>
            </a:pPr>
            <a:r>
              <a:rPr lang="en-GB" sz="1000" dirty="0" smtClean="0"/>
              <a:t>q2w</a:t>
            </a:r>
            <a:r>
              <a:rPr lang="en-GB" sz="1000" dirty="0"/>
              <a:t>	every 2 weeks</a:t>
            </a:r>
          </a:p>
          <a:p>
            <a:pPr marL="0" indent="0">
              <a:lnSpc>
                <a:spcPts val="1100"/>
              </a:lnSpc>
              <a:spcAft>
                <a:spcPts val="100"/>
              </a:spcAft>
              <a:buNone/>
            </a:pPr>
            <a:r>
              <a:rPr lang="en-GB" sz="1000" dirty="0" err="1"/>
              <a:t>QoL</a:t>
            </a:r>
            <a:r>
              <a:rPr lang="en-GB" sz="1000" dirty="0"/>
              <a:t>	quality of life </a:t>
            </a:r>
          </a:p>
          <a:p>
            <a:pPr marL="0" indent="0">
              <a:lnSpc>
                <a:spcPts val="1100"/>
              </a:lnSpc>
              <a:spcAft>
                <a:spcPts val="100"/>
              </a:spcAft>
              <a:buNone/>
            </a:pPr>
            <a:r>
              <a:rPr lang="en-GB" sz="1000" dirty="0"/>
              <a:t>RECIST	Response Evaluation Criteria In Solid </a:t>
            </a:r>
            <a:r>
              <a:rPr lang="en-GB" sz="1000" dirty="0" err="1"/>
              <a:t>Tumors</a:t>
            </a:r>
            <a:endParaRPr lang="en-GB" sz="1000" dirty="0"/>
          </a:p>
          <a:p>
            <a:pPr marL="0" indent="0">
              <a:lnSpc>
                <a:spcPts val="1100"/>
              </a:lnSpc>
              <a:spcAft>
                <a:spcPts val="100"/>
              </a:spcAft>
              <a:buNone/>
            </a:pPr>
            <a:r>
              <a:rPr lang="en-GB" sz="1000" dirty="0"/>
              <a:t>RFS	relapse-free survival</a:t>
            </a:r>
          </a:p>
          <a:p>
            <a:pPr marL="0" indent="0">
              <a:lnSpc>
                <a:spcPts val="1100"/>
              </a:lnSpc>
              <a:spcAft>
                <a:spcPts val="100"/>
              </a:spcAft>
              <a:buNone/>
            </a:pPr>
            <a:r>
              <a:rPr lang="en-GB" sz="1000" dirty="0"/>
              <a:t>RNA	ribonucleic acid</a:t>
            </a:r>
          </a:p>
          <a:p>
            <a:pPr marL="0" indent="0">
              <a:lnSpc>
                <a:spcPts val="1100"/>
              </a:lnSpc>
              <a:spcAft>
                <a:spcPts val="100"/>
              </a:spcAft>
              <a:buNone/>
            </a:pPr>
            <a:r>
              <a:rPr lang="en-GB" sz="1000" dirty="0"/>
              <a:t>RR	response rate</a:t>
            </a:r>
          </a:p>
          <a:p>
            <a:pPr marL="0" indent="0">
              <a:lnSpc>
                <a:spcPts val="1100"/>
              </a:lnSpc>
              <a:spcAft>
                <a:spcPts val="100"/>
              </a:spcAft>
              <a:buNone/>
            </a:pPr>
            <a:r>
              <a:rPr lang="en-GB" sz="1000" dirty="0"/>
              <a:t>RT	radiotherapy</a:t>
            </a:r>
          </a:p>
          <a:p>
            <a:pPr marL="0" indent="0">
              <a:lnSpc>
                <a:spcPts val="1100"/>
              </a:lnSpc>
              <a:spcAft>
                <a:spcPts val="100"/>
              </a:spcAft>
              <a:buNone/>
            </a:pPr>
            <a:r>
              <a:rPr lang="en-GB" sz="1000" dirty="0"/>
              <a:t>SD	stable disease</a:t>
            </a:r>
          </a:p>
          <a:p>
            <a:pPr marL="0" indent="0">
              <a:lnSpc>
                <a:spcPts val="1100"/>
              </a:lnSpc>
              <a:spcAft>
                <a:spcPts val="100"/>
              </a:spcAft>
              <a:buNone/>
            </a:pPr>
            <a:r>
              <a:rPr lang="en-GB" sz="1000" dirty="0"/>
              <a:t>SNP	</a:t>
            </a:r>
            <a:r>
              <a:rPr lang="en-GB" sz="1000" dirty="0" smtClean="0"/>
              <a:t>single </a:t>
            </a:r>
            <a:r>
              <a:rPr lang="en-GB" sz="1000" dirty="0"/>
              <a:t>nucleotide polymorphism </a:t>
            </a:r>
          </a:p>
          <a:p>
            <a:pPr marL="0" indent="0">
              <a:lnSpc>
                <a:spcPts val="1100"/>
              </a:lnSpc>
              <a:spcAft>
                <a:spcPts val="100"/>
              </a:spcAft>
              <a:buNone/>
            </a:pPr>
            <a:r>
              <a:rPr lang="en-GB" sz="1000" dirty="0" err="1"/>
              <a:t>SoC</a:t>
            </a:r>
            <a:r>
              <a:rPr lang="en-GB" sz="1000" dirty="0"/>
              <a:t>	</a:t>
            </a:r>
            <a:r>
              <a:rPr lang="en-GB" sz="1000" dirty="0" smtClean="0"/>
              <a:t>standard </a:t>
            </a:r>
            <a:r>
              <a:rPr lang="en-GB" sz="1000" dirty="0"/>
              <a:t>of care</a:t>
            </a:r>
          </a:p>
          <a:p>
            <a:pPr marL="0" indent="0">
              <a:lnSpc>
                <a:spcPts val="1100"/>
              </a:lnSpc>
              <a:spcAft>
                <a:spcPts val="100"/>
              </a:spcAft>
              <a:buNone/>
            </a:pPr>
            <a:r>
              <a:rPr lang="en-GB" sz="1000" dirty="0"/>
              <a:t>Th1	T helper cell 1</a:t>
            </a:r>
          </a:p>
          <a:p>
            <a:pPr marL="0" indent="0">
              <a:lnSpc>
                <a:spcPts val="1100"/>
              </a:lnSpc>
              <a:spcAft>
                <a:spcPts val="100"/>
              </a:spcAft>
              <a:buNone/>
            </a:pPr>
            <a:r>
              <a:rPr lang="en-GB" sz="1000" dirty="0"/>
              <a:t>TME	</a:t>
            </a:r>
            <a:r>
              <a:rPr lang="en-GB" sz="1000" dirty="0" smtClean="0"/>
              <a:t>total </a:t>
            </a:r>
            <a:r>
              <a:rPr lang="en-GB" sz="1000" dirty="0" err="1"/>
              <a:t>mesorectal</a:t>
            </a:r>
            <a:r>
              <a:rPr lang="en-GB" sz="1000" dirty="0"/>
              <a:t> excision</a:t>
            </a:r>
          </a:p>
          <a:p>
            <a:pPr marL="0" indent="0">
              <a:lnSpc>
                <a:spcPts val="1100"/>
              </a:lnSpc>
              <a:spcAft>
                <a:spcPts val="100"/>
              </a:spcAft>
              <a:buNone/>
            </a:pPr>
            <a:r>
              <a:rPr lang="en-GB" sz="1000" dirty="0" err="1"/>
              <a:t>Treg</a:t>
            </a:r>
            <a:r>
              <a:rPr lang="en-GB" sz="1000" dirty="0"/>
              <a:t>	</a:t>
            </a:r>
            <a:r>
              <a:rPr lang="en-GB" sz="1000" dirty="0" smtClean="0"/>
              <a:t>regulatory </a:t>
            </a:r>
            <a:r>
              <a:rPr lang="en-GB" sz="1000" dirty="0"/>
              <a:t>T cell</a:t>
            </a:r>
          </a:p>
          <a:p>
            <a:pPr marL="0" indent="0">
              <a:lnSpc>
                <a:spcPts val="1100"/>
              </a:lnSpc>
              <a:spcAft>
                <a:spcPts val="100"/>
              </a:spcAft>
              <a:buNone/>
            </a:pPr>
            <a:r>
              <a:rPr lang="en-GB" sz="1000" dirty="0"/>
              <a:t>TTR	time to response</a:t>
            </a:r>
          </a:p>
          <a:p>
            <a:pPr marL="0" indent="0">
              <a:lnSpc>
                <a:spcPts val="1100"/>
              </a:lnSpc>
              <a:spcAft>
                <a:spcPts val="100"/>
              </a:spcAft>
              <a:buNone/>
            </a:pPr>
            <a:r>
              <a:rPr lang="en-GB" sz="1000" dirty="0"/>
              <a:t>VEGF	vascular endothelial growth factor </a:t>
            </a:r>
          </a:p>
          <a:p>
            <a:pPr marL="0" indent="0">
              <a:lnSpc>
                <a:spcPts val="1100"/>
              </a:lnSpc>
              <a:spcAft>
                <a:spcPts val="100"/>
              </a:spcAft>
              <a:buNone/>
            </a:pPr>
            <a:r>
              <a:rPr lang="en-GB" sz="1000" dirty="0"/>
              <a:t>XELOX	oxaliplatin + capecitabine</a:t>
            </a:r>
          </a:p>
          <a:p>
            <a:pPr marL="0" indent="0">
              <a:lnSpc>
                <a:spcPts val="1100"/>
              </a:lnSpc>
              <a:spcAft>
                <a:spcPts val="100"/>
              </a:spcAft>
              <a:buNone/>
            </a:pPr>
            <a:r>
              <a:rPr lang="en-GB" sz="1000" dirty="0"/>
              <a:t>WT	</a:t>
            </a:r>
            <a:r>
              <a:rPr lang="en-GB" sz="1000" dirty="0" smtClean="0"/>
              <a:t>wild type</a:t>
            </a:r>
            <a:endParaRPr lang="en-GB" sz="1000" dirty="0"/>
          </a:p>
          <a:p>
            <a:pPr marL="0" indent="0">
              <a:lnSpc>
                <a:spcPts val="1100"/>
              </a:lnSpc>
              <a:spcAft>
                <a:spcPts val="100"/>
              </a:spcAft>
              <a:buClr>
                <a:srgbClr val="043882"/>
              </a:buClr>
              <a:buNone/>
            </a:pPr>
            <a:r>
              <a:rPr lang="en-GB" sz="1000" b="1" dirty="0"/>
              <a:t> </a:t>
            </a:r>
            <a:endParaRPr lang="en-GB" sz="1000" dirty="0"/>
          </a:p>
        </p:txBody>
      </p:sp>
    </p:spTree>
    <p:extLst>
      <p:ext uri="{BB962C8B-B14F-4D97-AF65-F5344CB8AC3E}">
        <p14:creationId xmlns:p14="http://schemas.microsoft.com/office/powerpoint/2010/main" xmlns="" val="907505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88"/>
          <p:cNvGraphicFramePr>
            <a:graphicFrameLocks noGrp="1"/>
          </p:cNvGraphicFramePr>
          <p:nvPr>
            <p:extLst>
              <p:ext uri="{D42A27DB-BD31-4B8C-83A1-F6EECF244321}">
                <p14:modId xmlns:p14="http://schemas.microsoft.com/office/powerpoint/2010/main" xmlns="" val="591784272"/>
              </p:ext>
            </p:extLst>
          </p:nvPr>
        </p:nvGraphicFramePr>
        <p:xfrm>
          <a:off x="369888" y="2149475"/>
          <a:ext cx="8408991" cy="3673118"/>
        </p:xfrm>
        <a:graphic>
          <a:graphicData uri="http://schemas.openxmlformats.org/drawingml/2006/table">
            <a:tbl>
              <a:tblPr firstRow="1" bandRow="1">
                <a:tableStyleId>{69012ECD-51FC-41F1-AA8D-1B2483CD663E}</a:tableStyleId>
              </a:tblPr>
              <a:tblGrid>
                <a:gridCol w="1622787"/>
                <a:gridCol w="1131034"/>
                <a:gridCol w="1131034"/>
                <a:gridCol w="1131034"/>
                <a:gridCol w="1131034"/>
                <a:gridCol w="1131034"/>
                <a:gridCol w="1131034"/>
              </a:tblGrid>
              <a:tr h="38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1</a:t>
                      </a:r>
                      <a:r>
                        <a:rPr kumimoji="0" lang="en-GB" sz="1400" u="none" strike="noStrike" cap="none" normalizeH="0" baseline="30000" dirty="0" smtClean="0">
                          <a:ln>
                            <a:noFill/>
                          </a:ln>
                          <a:solidFill>
                            <a:schemeClr val="tx2"/>
                          </a:solidFill>
                          <a:effectLst/>
                        </a:rPr>
                        <a:t>st</a:t>
                      </a:r>
                      <a:r>
                        <a:rPr kumimoji="0" lang="en-GB" sz="1400" u="none" strike="noStrike" cap="none" normalizeH="0" baseline="0" dirty="0" smtClean="0">
                          <a:ln>
                            <a:noFill/>
                          </a:ln>
                          <a:solidFill>
                            <a:schemeClr val="tx2"/>
                          </a:solidFill>
                          <a:effectLst/>
                        </a:rPr>
                        <a:t> period (2004−2005)</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2</a:t>
                      </a:r>
                      <a:r>
                        <a:rPr kumimoji="0" lang="en-GB" sz="1400" u="none" strike="noStrike" cap="none" normalizeH="0" baseline="30000" dirty="0" smtClean="0">
                          <a:ln>
                            <a:noFill/>
                          </a:ln>
                          <a:solidFill>
                            <a:schemeClr val="tx2"/>
                          </a:solidFill>
                          <a:effectLst/>
                        </a:rPr>
                        <a:t>nd</a:t>
                      </a:r>
                      <a:r>
                        <a:rPr kumimoji="0" lang="en-GB" sz="1400" u="none" strike="noStrike" cap="none" normalizeH="0" baseline="0" dirty="0" smtClean="0">
                          <a:ln>
                            <a:noFill/>
                          </a:ln>
                          <a:solidFill>
                            <a:schemeClr val="tx2"/>
                          </a:solidFill>
                          <a:effectLst/>
                        </a:rPr>
                        <a:t> period (2006−2007)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3</a:t>
                      </a:r>
                      <a:r>
                        <a:rPr kumimoji="0" lang="en-GB" sz="1400" u="none" strike="noStrike" cap="none" normalizeH="0" baseline="30000" dirty="0" smtClean="0">
                          <a:ln>
                            <a:noFill/>
                          </a:ln>
                          <a:solidFill>
                            <a:schemeClr val="tx2"/>
                          </a:solidFill>
                          <a:effectLst/>
                        </a:rPr>
                        <a:t>rd</a:t>
                      </a:r>
                      <a:r>
                        <a:rPr kumimoji="0" lang="en-GB" sz="1400" u="none" strike="noStrike" cap="none" normalizeH="0" baseline="0" dirty="0" smtClean="0">
                          <a:ln>
                            <a:noFill/>
                          </a:ln>
                          <a:solidFill>
                            <a:schemeClr val="tx2"/>
                          </a:solidFill>
                          <a:effectLst/>
                        </a:rPr>
                        <a:t> period (2008−2009)</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(n=105)</a:t>
                      </a:r>
                      <a:endParaRPr kumimoji="0" lang="en-GB" sz="1400" b="1" u="none" strike="noStrike" cap="none" normalizeH="0" baseline="0" dirty="0" smtClean="0">
                        <a:ln>
                          <a:noFill/>
                        </a:ln>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(n=241)</a:t>
                      </a:r>
                      <a:endParaRPr kumimoji="0" lang="en-GB" sz="1400" b="1" u="none" strike="noStrike" cap="none" normalizeH="0" baseline="0" dirty="0" smtClean="0">
                        <a:ln>
                          <a:noFill/>
                        </a:ln>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(n=174)</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Median operation time, min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160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156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Median blood loss, mL</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119</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All grade of early complication,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27.6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(n=106)</a:t>
                      </a:r>
                      <a:endParaRPr kumimoji="0" lang="en-GB" sz="1400" b="1" u="none" strike="noStrike" cap="none" normalizeH="0" baseline="0" dirty="0" smtClean="0">
                        <a:ln>
                          <a:noFill/>
                        </a:ln>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(n=244)</a:t>
                      </a:r>
                      <a:endParaRPr kumimoji="0" lang="en-GB" sz="1400" b="1" u="none" strike="noStrike" cap="none" normalizeH="0" baseline="0" dirty="0" smtClean="0">
                        <a:ln>
                          <a:noFill/>
                        </a:ln>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(n=178)</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LAP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5-year RFS,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 name="Title 1"/>
          <p:cNvSpPr>
            <a:spLocks noGrp="1"/>
          </p:cNvSpPr>
          <p:nvPr>
            <p:ph type="title"/>
          </p:nvPr>
        </p:nvSpPr>
        <p:spPr/>
        <p:txBody>
          <a:bodyPr/>
          <a:lstStyle/>
          <a:p>
            <a:r>
              <a:rPr lang="en-GB" sz="1800" dirty="0" smtClean="0"/>
              <a:t>900: </a:t>
            </a:r>
            <a:r>
              <a:rPr lang="en-GB" sz="1800" dirty="0"/>
              <a:t>Transitional impact of short and long-term outcomes of a randomized controlled trial to evaluate laparoscopic versus open surgery for colorectal cancer from Japan Clinical Oncology Group Study </a:t>
            </a:r>
            <a:r>
              <a:rPr lang="en-GB" sz="1800" dirty="0" smtClean="0"/>
              <a:t>JCOG0404 </a:t>
            </a:r>
            <a:r>
              <a:rPr lang="en-GB" sz="1800" dirty="0"/>
              <a:t>– </a:t>
            </a:r>
            <a:r>
              <a:rPr lang="en-GB" sz="1800" dirty="0" err="1" smtClean="0"/>
              <a:t>Fujii</a:t>
            </a:r>
            <a:r>
              <a:rPr lang="en-GB" sz="1800" dirty="0" smtClean="0"/>
              <a:t> S</a:t>
            </a:r>
            <a:r>
              <a:rPr lang="en-GB" sz="1800" dirty="0"/>
              <a:t> et al</a:t>
            </a:r>
          </a:p>
        </p:txBody>
      </p:sp>
      <p:sp>
        <p:nvSpPr>
          <p:cNvPr id="12" name="Content Placeholder 11"/>
          <p:cNvSpPr>
            <a:spLocks noGrp="1"/>
          </p:cNvSpPr>
          <p:nvPr>
            <p:ph idx="1"/>
          </p:nvPr>
        </p:nvSpPr>
        <p:spPr/>
        <p:txBody>
          <a:bodyPr/>
          <a:lstStyle/>
          <a:p>
            <a:pPr marL="0" indent="0">
              <a:buNone/>
            </a:pPr>
            <a:r>
              <a:rPr lang="en-GB" b="1" dirty="0" smtClean="0"/>
              <a:t>Key results</a:t>
            </a:r>
          </a:p>
          <a:p>
            <a:pPr>
              <a:buFont typeface="Arial" panose="020B0604020202020204" pitchFamily="34" charset="0"/>
              <a:buChar char="•"/>
            </a:pPr>
            <a:r>
              <a:rPr lang="en-GB" dirty="0" smtClean="0"/>
              <a:t>1,057 randomised patients were included in the efficacy analysis and 1,045 patients who received assigned surgery were included in the safety analysis</a:t>
            </a:r>
            <a:endParaRPr lang="en-GB" dirty="0"/>
          </a:p>
          <a:p>
            <a:endParaRPr lang="en-GB" b="1"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en-GB" dirty="0" err="1" smtClean="0"/>
              <a:t>Fujii</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900</a:t>
            </a:r>
            <a:endParaRPr lang="en-GB" dirty="0"/>
          </a:p>
        </p:txBody>
      </p:sp>
    </p:spTree>
    <p:extLst>
      <p:ext uri="{BB962C8B-B14F-4D97-AF65-F5344CB8AC3E}">
        <p14:creationId xmlns:p14="http://schemas.microsoft.com/office/powerpoint/2010/main" xmlns="" val="2920095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900: </a:t>
            </a:r>
            <a:r>
              <a:rPr lang="en-GB" sz="1800" dirty="0"/>
              <a:t>Transitional impact of short and long-term outcomes of a randomized controlled trial to evaluate laparoscopic versus open surgery for colorectal cancer from Japan Clinical Oncology Group Study </a:t>
            </a:r>
            <a:r>
              <a:rPr lang="en-GB" sz="1800" dirty="0" smtClean="0"/>
              <a:t>JCOG0404 </a:t>
            </a:r>
            <a:r>
              <a:rPr lang="en-GB" sz="1800" dirty="0"/>
              <a:t>– </a:t>
            </a:r>
            <a:r>
              <a:rPr lang="en-GB" sz="1800" dirty="0" err="1" smtClean="0"/>
              <a:t>Fujii</a:t>
            </a:r>
            <a:r>
              <a:rPr lang="en-GB" sz="1800" dirty="0" smtClean="0"/>
              <a:t> S</a:t>
            </a:r>
            <a:r>
              <a:rPr lang="en-GB" sz="1800" dirty="0"/>
              <a:t> et al</a:t>
            </a:r>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smtClean="0"/>
              <a:t>Operating times were longer, but blood loss was less with LAP vs. OP</a:t>
            </a:r>
          </a:p>
          <a:p>
            <a:r>
              <a:rPr lang="en-GB" b="1" dirty="0" smtClean="0"/>
              <a:t>There was no change in the operation time and survival rates in the later registration periods</a:t>
            </a:r>
          </a:p>
          <a:p>
            <a:r>
              <a:rPr lang="en-GB" b="1" dirty="0" smtClean="0"/>
              <a:t>Both OP and LAP showed a decrease in blood loss in the later registration period; however, the </a:t>
            </a:r>
            <a:r>
              <a:rPr lang="en-GB" b="1" dirty="0"/>
              <a:t>incidence of early complications </a:t>
            </a:r>
            <a:r>
              <a:rPr lang="en-GB" b="1" dirty="0" smtClean="0"/>
              <a:t>was reduced in the late period only in the OP group</a:t>
            </a:r>
          </a:p>
          <a:p>
            <a:pPr lvl="1"/>
            <a:endParaRPr lang="en-GB" b="1" dirty="0" smtClean="0"/>
          </a:p>
        </p:txBody>
      </p:sp>
      <p:sp>
        <p:nvSpPr>
          <p:cNvPr id="14" name="Text Placeholder 13"/>
          <p:cNvSpPr>
            <a:spLocks noGrp="1"/>
          </p:cNvSpPr>
          <p:nvPr>
            <p:ph type="body" sz="quarter" idx="11"/>
          </p:nvPr>
        </p:nvSpPr>
        <p:spPr/>
        <p:txBody>
          <a:bodyPr/>
          <a:lstStyle/>
          <a:p>
            <a:endParaRPr lang="en-GB" dirty="0" smtClean="0"/>
          </a:p>
          <a:p>
            <a:r>
              <a:rPr lang="it-IT" dirty="0">
                <a:solidFill>
                  <a:srgbClr val="363636"/>
                </a:solidFill>
              </a:rPr>
              <a:t>Note: Based on data from abstract only.</a:t>
            </a:r>
          </a:p>
          <a:p>
            <a:r>
              <a:rPr lang="en-GB" dirty="0" err="1" smtClean="0"/>
              <a:t>Fujii</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900</a:t>
            </a:r>
            <a:endParaRPr lang="en-GB" dirty="0"/>
          </a:p>
        </p:txBody>
      </p:sp>
    </p:spTree>
    <p:extLst>
      <p:ext uri="{BB962C8B-B14F-4D97-AF65-F5344CB8AC3E}">
        <p14:creationId xmlns:p14="http://schemas.microsoft.com/office/powerpoint/2010/main" xmlns="" val="6736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2003</a:t>
            </a:r>
            <a:r>
              <a:rPr lang="en-GB" sz="1800" dirty="0"/>
              <a:t>: Institutional heterogeneity of survival and morbidity in laparoscopic surgery for colorectal cancer: From the data of a randomized controlled trial comparing open and laparoscopic surgery (JCOG0404)</a:t>
            </a:r>
            <a:br>
              <a:rPr lang="en-GB" sz="1800" dirty="0"/>
            </a:br>
            <a:r>
              <a:rPr lang="en-GB" sz="1800" dirty="0" smtClean="0"/>
              <a:t>– </a:t>
            </a:r>
            <a:r>
              <a:rPr lang="en-GB" sz="1800" dirty="0"/>
              <a:t>Katayama </a:t>
            </a:r>
            <a:r>
              <a:rPr lang="en-GB" sz="1800" dirty="0" smtClean="0"/>
              <a:t>H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hospital heterogeneity in survival and morbidity in patients undergoing laparoscopic surgery (LAP) vs. open surgery (OP) for CRC</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Katayama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2003</a:t>
            </a:r>
            <a:endParaRPr lang="en-GB" dirty="0"/>
          </a:p>
        </p:txBody>
      </p:sp>
      <p:sp>
        <p:nvSpPr>
          <p:cNvPr id="6" name="Oval 14"/>
          <p:cNvSpPr>
            <a:spLocks noChangeArrowheads="1"/>
          </p:cNvSpPr>
          <p:nvPr/>
        </p:nvSpPr>
        <p:spPr bwMode="auto">
          <a:xfrm>
            <a:off x="3941537" y="32840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7" name="AutoShape 15"/>
          <p:cNvCxnSpPr>
            <a:cxnSpLocks noChangeShapeType="1"/>
            <a:stCxn id="6" idx="0"/>
            <a:endCxn id="15" idx="1"/>
          </p:cNvCxnSpPr>
          <p:nvPr/>
        </p:nvCxnSpPr>
        <p:spPr bwMode="auto">
          <a:xfrm rot="5400000" flipH="1" flipV="1">
            <a:off x="4217370" y="26361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0" name="AutoShape 19"/>
          <p:cNvCxnSpPr>
            <a:cxnSpLocks noChangeShapeType="1"/>
          </p:cNvCxnSpPr>
          <p:nvPr/>
        </p:nvCxnSpPr>
        <p:spPr bwMode="auto">
          <a:xfrm>
            <a:off x="3684814" y="35761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LAP</a:t>
            </a:r>
          </a:p>
          <a:p>
            <a:pPr algn="ctr" defTabSz="892175" eaLnBrk="0" hangingPunct="0"/>
            <a:r>
              <a:rPr lang="en-GB" altLang="zh-CN" dirty="0" smtClean="0">
                <a:solidFill>
                  <a:schemeClr val="tx2"/>
                </a:solidFill>
                <a:ea typeface="SimSun" pitchFamily="2" charset="-122"/>
              </a:rPr>
              <a:t>(n=521)</a:t>
            </a:r>
            <a:endParaRPr lang="en-GB" altLang="zh-CN" dirty="0">
              <a:solidFill>
                <a:schemeClr val="tx2"/>
              </a:solidFill>
              <a:ea typeface="SimSun" pitchFamily="2" charset="-122"/>
            </a:endParaRPr>
          </a:p>
        </p:txBody>
      </p:sp>
      <p:sp>
        <p:nvSpPr>
          <p:cNvPr id="16" name="AutoShape 9"/>
          <p:cNvSpPr>
            <a:spLocks noChangeArrowheads="1"/>
          </p:cNvSpPr>
          <p:nvPr/>
        </p:nvSpPr>
        <p:spPr bwMode="auto">
          <a:xfrm>
            <a:off x="365124" y="2494588"/>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T3–4 CRC </a:t>
            </a:r>
            <a:endParaRPr lang="en-GB" altLang="zh-CN"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N0–2 and M0 </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No multiple tumour</a:t>
            </a: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Tumour size ≤8 cm</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(n=1,040)</a:t>
            </a:r>
            <a:endParaRPr lang="en-GB" altLang="zh-CN" dirty="0">
              <a:solidFill>
                <a:schemeClr val="tx2"/>
              </a:solidFill>
              <a:ea typeface="SimSun" pitchFamily="2" charset="-122"/>
            </a:endParaRPr>
          </a:p>
        </p:txBody>
      </p:sp>
      <p:sp>
        <p:nvSpPr>
          <p:cNvPr id="17" name="Rectangle 9"/>
          <p:cNvSpPr txBox="1">
            <a:spLocks noChangeArrowheads="1"/>
          </p:cNvSpPr>
          <p:nvPr/>
        </p:nvSpPr>
        <p:spPr bwMode="auto">
          <a:xfrm>
            <a:off x="365124" y="5102224"/>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OS</a:t>
            </a:r>
          </a:p>
          <a:p>
            <a:endParaRPr lang="en-GB" kern="0" dirty="0" smtClean="0"/>
          </a:p>
        </p:txBody>
      </p:sp>
      <p:sp>
        <p:nvSpPr>
          <p:cNvPr id="18" name="Content Placeholder 26"/>
          <p:cNvSpPr txBox="1">
            <a:spLocks/>
          </p:cNvSpPr>
          <p:nvPr/>
        </p:nvSpPr>
        <p:spPr>
          <a:xfrm>
            <a:off x="4648200"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RFS, short-term clinical outcomes</a:t>
            </a:r>
            <a:endParaRPr lang="en-GB" kern="0" dirty="0"/>
          </a:p>
          <a:p>
            <a:r>
              <a:rPr lang="en-GB" kern="0" dirty="0" smtClean="0"/>
              <a:t>Safety</a:t>
            </a:r>
          </a:p>
        </p:txBody>
      </p:sp>
      <p:cxnSp>
        <p:nvCxnSpPr>
          <p:cNvPr id="19" name="AutoShape 16"/>
          <p:cNvCxnSpPr>
            <a:cxnSpLocks noChangeShapeType="1"/>
            <a:endCxn id="22" idx="1"/>
          </p:cNvCxnSpPr>
          <p:nvPr/>
        </p:nvCxnSpPr>
        <p:spPr bwMode="auto">
          <a:xfrm rot="16200000" flipH="1">
            <a:off x="4215319" y="38862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0"/>
          <p:cNvCxnSpPr>
            <a:cxnSpLocks noChangeShapeType="1"/>
          </p:cNvCxnSpPr>
          <p:nvPr/>
        </p:nvCxnSpPr>
        <p:spPr bwMode="auto">
          <a:xfrm>
            <a:off x="7542220" y="45362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OP</a:t>
            </a:r>
          </a:p>
          <a:p>
            <a:pPr algn="ctr" defTabSz="892175" eaLnBrk="0" hangingPunct="0"/>
            <a:r>
              <a:rPr lang="en-GB" altLang="zh-CN" dirty="0" smtClean="0">
                <a:ea typeface="SimSun" pitchFamily="2" charset="-122"/>
              </a:rPr>
              <a:t>(n=519)</a:t>
            </a:r>
            <a:endParaRPr lang="en-GB" altLang="zh-CN" dirty="0">
              <a:ea typeface="SimSun" pitchFamily="2" charset="-122"/>
            </a:endParaRPr>
          </a:p>
        </p:txBody>
      </p:sp>
    </p:spTree>
    <p:extLst>
      <p:ext uri="{BB962C8B-B14F-4D97-AF65-F5344CB8AC3E}">
        <p14:creationId xmlns:p14="http://schemas.microsoft.com/office/powerpoint/2010/main" xmlns="" val="1123992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2003</a:t>
            </a:r>
            <a:r>
              <a:rPr lang="en-GB" sz="1800" dirty="0"/>
              <a:t>: Institutional heterogeneity of survival and morbidity in laparoscopic surgery for colorectal cancer: From the data of a randomized controlled trial comparing open and laparoscopic surgery (JCOG0404)</a:t>
            </a:r>
            <a:br>
              <a:rPr lang="en-GB" sz="1800" dirty="0"/>
            </a:br>
            <a:r>
              <a:rPr lang="en-GB" sz="1800" dirty="0" smtClean="0"/>
              <a:t>– </a:t>
            </a:r>
            <a:r>
              <a:rPr lang="en-GB" sz="1800" dirty="0"/>
              <a:t>Katayama </a:t>
            </a:r>
            <a:r>
              <a:rPr lang="en-GB" sz="1800" dirty="0" smtClean="0"/>
              <a:t>H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a:p>
            <a:r>
              <a:rPr lang="en-GB" dirty="0" smtClean="0"/>
              <a:t>The following institutional factors did not influence outcomes:</a:t>
            </a:r>
          </a:p>
          <a:p>
            <a:pPr lvl="1"/>
            <a:r>
              <a:rPr lang="en-GB" dirty="0" smtClean="0"/>
              <a:t>Number of patients enrolled in study</a:t>
            </a:r>
          </a:p>
          <a:p>
            <a:pPr lvl="1"/>
            <a:r>
              <a:rPr lang="en-GB" dirty="0" smtClean="0"/>
              <a:t>Number of OP/LAP procedures performed</a:t>
            </a:r>
          </a:p>
          <a:p>
            <a:pPr lvl="1"/>
            <a:r>
              <a:rPr lang="en-GB" dirty="0" smtClean="0"/>
              <a:t>Number of qualified surgeons in 2009</a:t>
            </a:r>
            <a:endParaRPr lang="en-GB" dirty="0"/>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Katayama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2003</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803238149"/>
              </p:ext>
            </p:extLst>
          </p:nvPr>
        </p:nvGraphicFramePr>
        <p:xfrm>
          <a:off x="304800" y="1675185"/>
          <a:ext cx="8534400" cy="2677160"/>
        </p:xfrm>
        <a:graphic>
          <a:graphicData uri="http://schemas.openxmlformats.org/drawingml/2006/table">
            <a:tbl>
              <a:tblPr firstRow="1" bandRow="1">
                <a:tableStyleId>{69012ECD-51FC-41F1-AA8D-1B2483CD663E}</a:tableStyleId>
              </a:tblPr>
              <a:tblGrid>
                <a:gridCol w="3429000"/>
                <a:gridCol w="1050341"/>
                <a:gridCol w="1502359"/>
                <a:gridCol w="1014070"/>
                <a:gridCol w="1538630"/>
              </a:tblGrid>
              <a:tr h="219452">
                <a:tc rowSpan="2">
                  <a:txBody>
                    <a:bodyPr/>
                    <a:lstStyle/>
                    <a:p>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algn="ctr"/>
                      <a:r>
                        <a:rPr lang="en-GB" sz="1400" dirty="0" smtClean="0">
                          <a:solidFill>
                            <a:schemeClr val="tx2"/>
                          </a:solidFill>
                        </a:rPr>
                        <a:t>LAP (n=517)</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solidFill>
                          <a:schemeClr val="tx2"/>
                        </a:solidFill>
                      </a:endParaRPr>
                    </a:p>
                  </a:txBody>
                  <a:tcPr/>
                </a:tc>
                <a:tc gridSpan="2">
                  <a:txBody>
                    <a:bodyPr/>
                    <a:lstStyle/>
                    <a:p>
                      <a:pPr algn="ctr"/>
                      <a:r>
                        <a:rPr lang="en-GB" sz="1400" dirty="0" smtClean="0">
                          <a:solidFill>
                            <a:schemeClr val="tx2"/>
                          </a:solidFill>
                        </a:rPr>
                        <a:t>OP (n=511)</a:t>
                      </a:r>
                      <a:endParaRPr lang="en-GB" sz="1400" dirty="0">
                        <a:solidFill>
                          <a:schemeClr val="tx2"/>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solidFill>
                          <a:schemeClr val="tx2"/>
                        </a:solidFill>
                      </a:endParaRPr>
                    </a:p>
                  </a:txBody>
                  <a:tcPr/>
                </a:tc>
              </a:tr>
              <a:tr h="434031">
                <a:tc vMerge="1">
                  <a:txBody>
                    <a:bodyPr/>
                    <a:lstStyle/>
                    <a:p>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a:t>
                      </a:r>
                      <a:endParaRPr lang="en-GB" sz="1400" b="1"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Hospital</a:t>
                      </a:r>
                      <a:r>
                        <a:rPr lang="en-GB" sz="1400" b="1" baseline="0" dirty="0" smtClean="0">
                          <a:solidFill>
                            <a:schemeClr val="tx2"/>
                          </a:solidFill>
                        </a:rPr>
                        <a:t> </a:t>
                      </a:r>
                      <a:r>
                        <a:rPr lang="en-GB" sz="1400" b="1" dirty="0" smtClean="0">
                          <a:solidFill>
                            <a:schemeClr val="tx2"/>
                          </a:solidFill>
                        </a:rPr>
                        <a:t>heterogeneity?</a:t>
                      </a:r>
                      <a:endParaRPr lang="en-GB" sz="1400" b="1"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a:t>
                      </a:r>
                      <a:endParaRPr lang="en-GB" sz="1400" b="1"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Hospital</a:t>
                      </a:r>
                      <a:r>
                        <a:rPr lang="en-GB" sz="1400" b="1" baseline="0" dirty="0" smtClean="0">
                          <a:solidFill>
                            <a:schemeClr val="tx2"/>
                          </a:solidFill>
                        </a:rPr>
                        <a:t> </a:t>
                      </a:r>
                      <a:r>
                        <a:rPr lang="en-GB" sz="1400" b="1" dirty="0" smtClean="0">
                          <a:solidFill>
                            <a:schemeClr val="tx2"/>
                          </a:solidFill>
                        </a:rPr>
                        <a:t>heterogeneity?</a:t>
                      </a:r>
                      <a:endParaRPr lang="en-GB" sz="1400" b="1" dirty="0">
                        <a:solidFill>
                          <a:schemeClr val="tx2"/>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Postoperative complications, grade 1–4 </a:t>
                      </a:r>
                      <a:endParaRPr lang="en-GB"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11.9</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Yes</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20.8</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Yes</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370840">
                <a:tc>
                  <a:txBody>
                    <a:bodyPr/>
                    <a:lstStyle/>
                    <a:p>
                      <a:r>
                        <a:rPr lang="en-GB" sz="1400" dirty="0" smtClean="0"/>
                        <a:t>Postoperative complications, grade 2–4 </a:t>
                      </a:r>
                      <a:endParaRPr lang="en-GB" sz="1400" dirty="0"/>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8.8</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Yes</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12.7</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No</a:t>
                      </a:r>
                      <a:endParaRPr lang="en-GB" sz="1400" dirty="0"/>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370840">
                <a:tc>
                  <a:txBody>
                    <a:bodyPr/>
                    <a:lstStyle/>
                    <a:p>
                      <a:r>
                        <a:rPr lang="en-GB" sz="1400" dirty="0" smtClean="0"/>
                        <a:t>Postoperative complications, grade 3–4 </a:t>
                      </a:r>
                      <a:endParaRPr lang="en-GB" sz="1400" dirty="0"/>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2.6</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No</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6.3</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en-GB" sz="1400" dirty="0" smtClean="0"/>
                        <a:t>No</a:t>
                      </a:r>
                      <a:endParaRPr lang="en-GB" sz="1400" dirty="0"/>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370840">
                <a:tc>
                  <a:txBody>
                    <a:bodyPr/>
                    <a:lstStyle/>
                    <a:p>
                      <a:r>
                        <a:rPr lang="en-GB" sz="1400" dirty="0" smtClean="0"/>
                        <a:t>5-year OS</a:t>
                      </a:r>
                      <a:endParaRPr lang="en-GB" sz="1400" dirty="0"/>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92.0</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No</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92.0</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No</a:t>
                      </a:r>
                      <a:endParaRPr lang="en-GB" sz="1400" dirty="0"/>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370840">
                <a:tc>
                  <a:txBody>
                    <a:bodyPr/>
                    <a:lstStyle/>
                    <a:p>
                      <a:r>
                        <a:rPr lang="en-GB" sz="1400" dirty="0" smtClean="0"/>
                        <a:t>5-year RFS</a:t>
                      </a:r>
                      <a:endParaRPr lang="en-GB" sz="1400" dirty="0"/>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en-GB" sz="1400" dirty="0" smtClean="0"/>
                        <a:t>80.8</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en-GB" sz="1400" dirty="0" smtClean="0"/>
                        <a:t>Yes</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en-GB" sz="1400" dirty="0" smtClean="0"/>
                        <a:t>81.9</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en-GB" sz="1400" dirty="0" smtClean="0"/>
                        <a:t>No</a:t>
                      </a:r>
                      <a:endParaRPr lang="en-GB" sz="1400" dirty="0"/>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r>
            </a:tbl>
          </a:graphicData>
        </a:graphic>
      </p:graphicFrame>
    </p:spTree>
    <p:extLst>
      <p:ext uri="{BB962C8B-B14F-4D97-AF65-F5344CB8AC3E}">
        <p14:creationId xmlns:p14="http://schemas.microsoft.com/office/powerpoint/2010/main" xmlns="" val="3452433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2003</a:t>
            </a:r>
            <a:r>
              <a:rPr lang="en-GB" sz="1800" dirty="0"/>
              <a:t>: Institutional heterogeneity of survival and morbidity in laparoscopic surgery for colorectal cancer: From the data of a randomized controlled trial comparing open and laparoscopic surgery (JCOG0404)</a:t>
            </a:r>
            <a:br>
              <a:rPr lang="en-GB" sz="1800" dirty="0"/>
            </a:br>
            <a:r>
              <a:rPr lang="en-GB" sz="1800" dirty="0" smtClean="0"/>
              <a:t>– </a:t>
            </a:r>
            <a:r>
              <a:rPr lang="en-GB" sz="1800" dirty="0"/>
              <a:t>Katayama </a:t>
            </a:r>
            <a:r>
              <a:rPr lang="en-GB" sz="1800" dirty="0" smtClean="0"/>
              <a:t>H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smtClean="0"/>
              <a:t>Hospital heterogeneity was observed with LAP and OP in patients with CRC</a:t>
            </a:r>
          </a:p>
          <a:p>
            <a:r>
              <a:rPr lang="en-GB" b="1" dirty="0" smtClean="0"/>
              <a:t>LAP is considered an acceptable treatment option in this population as there was no heterogeneity in severe complications </a:t>
            </a:r>
          </a:p>
          <a:p>
            <a:pPr lvl="1"/>
            <a:endParaRPr lang="en-GB" b="1" dirty="0"/>
          </a:p>
        </p:txBody>
      </p:sp>
      <p:sp>
        <p:nvSpPr>
          <p:cNvPr id="14" name="Text Placeholder 13"/>
          <p:cNvSpPr>
            <a:spLocks noGrp="1"/>
          </p:cNvSpPr>
          <p:nvPr>
            <p:ph type="body" sz="quarter" idx="11"/>
          </p:nvPr>
        </p:nvSpPr>
        <p:spPr/>
        <p:txBody>
          <a:bodyPr/>
          <a:lstStyle/>
          <a:p>
            <a:r>
              <a:rPr lang="it-IT" dirty="0" err="1">
                <a:solidFill>
                  <a:srgbClr val="363636"/>
                </a:solidFill>
              </a:rPr>
              <a:t>Katayama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2003</a:t>
            </a:r>
            <a:endParaRPr lang="en-GB" dirty="0"/>
          </a:p>
        </p:txBody>
      </p:sp>
    </p:spTree>
    <p:extLst>
      <p:ext uri="{BB962C8B-B14F-4D97-AF65-F5344CB8AC3E}">
        <p14:creationId xmlns:p14="http://schemas.microsoft.com/office/powerpoint/2010/main" xmlns="" val="345243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45476" cy="807720"/>
          </a:xfrm>
        </p:spPr>
        <p:txBody>
          <a:bodyPr/>
          <a:lstStyle/>
          <a:p>
            <a:r>
              <a:rPr lang="en-GB" sz="1700" dirty="0" smtClean="0"/>
              <a:t>2006: </a:t>
            </a:r>
            <a:r>
              <a:rPr lang="en-GB" sz="1700" dirty="0"/>
              <a:t>A phase III </a:t>
            </a:r>
            <a:r>
              <a:rPr lang="en-GB" sz="1700" dirty="0" err="1"/>
              <a:t>multicenter</a:t>
            </a:r>
            <a:r>
              <a:rPr lang="en-GB" sz="1700" dirty="0"/>
              <a:t> trial comparing two different sequences of second/third line therapy (cetuximab/irinotecan followed by FOLFOX versus FOLFOX followed by cetuximab/irinotecan) in metastatic K-RAS </a:t>
            </a:r>
            <a:r>
              <a:rPr lang="en-GB" sz="1700" dirty="0" err="1"/>
              <a:t>wt</a:t>
            </a:r>
            <a:r>
              <a:rPr lang="en-GB" sz="1700" dirty="0"/>
              <a:t> colorectal cancer (</a:t>
            </a:r>
            <a:r>
              <a:rPr lang="en-GB" sz="1700" dirty="0" err="1"/>
              <a:t>mCC</a:t>
            </a:r>
            <a:r>
              <a:rPr lang="en-GB" sz="1700" dirty="0"/>
              <a:t>) patients, refractory to </a:t>
            </a:r>
            <a:r>
              <a:rPr lang="en-GB" sz="1700" dirty="0" smtClean="0"/>
              <a:t>FOLFIRI/</a:t>
            </a:r>
            <a:r>
              <a:rPr lang="en-GB" sz="1700" dirty="0" err="1" smtClean="0"/>
              <a:t>Bevacizumab</a:t>
            </a:r>
            <a:r>
              <a:rPr lang="en-GB" sz="1700" dirty="0" smtClean="0"/>
              <a:t> – </a:t>
            </a:r>
            <a:r>
              <a:rPr lang="en-GB" sz="1700" dirty="0" err="1" smtClean="0"/>
              <a:t>Cascinu</a:t>
            </a:r>
            <a:r>
              <a:rPr lang="en-GB" sz="1700" dirty="0" smtClean="0"/>
              <a:t> S et al</a:t>
            </a:r>
            <a:endParaRPr lang="en-GB" sz="17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efficacy and safety of two different sequences of cetuximab/irinotecan and FOLFOX in </a:t>
            </a:r>
            <a:r>
              <a:rPr lang="en-GB" dirty="0"/>
              <a:t>patients with </a:t>
            </a:r>
            <a:r>
              <a:rPr lang="en-GB" dirty="0" smtClean="0"/>
              <a:t>FOLFIRI/bevacizumab refractory </a:t>
            </a:r>
            <a:r>
              <a:rPr lang="en-GB" dirty="0" err="1" smtClean="0"/>
              <a:t>mCRC</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Cascinu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2006</a:t>
            </a:r>
            <a:endParaRPr lang="en-GB" dirty="0"/>
          </a:p>
        </p:txBody>
      </p:sp>
      <p:sp>
        <p:nvSpPr>
          <p:cNvPr id="6" name="Oval 14"/>
          <p:cNvSpPr>
            <a:spLocks noChangeArrowheads="1"/>
          </p:cNvSpPr>
          <p:nvPr/>
        </p:nvSpPr>
        <p:spPr bwMode="auto">
          <a:xfrm>
            <a:off x="3941537" y="36298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7" name="AutoShape 15"/>
          <p:cNvCxnSpPr>
            <a:cxnSpLocks noChangeShapeType="1"/>
            <a:endCxn id="15" idx="1"/>
          </p:cNvCxnSpPr>
          <p:nvPr/>
        </p:nvCxnSpPr>
        <p:spPr bwMode="auto">
          <a:xfrm rot="5400000" flipH="1" flipV="1">
            <a:off x="4102344" y="3081866"/>
            <a:ext cx="663905" cy="43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983308" y="2701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0" name="AutoShape 19"/>
          <p:cNvCxnSpPr>
            <a:cxnSpLocks noChangeShapeType="1"/>
          </p:cNvCxnSpPr>
          <p:nvPr/>
        </p:nvCxnSpPr>
        <p:spPr bwMode="auto">
          <a:xfrm>
            <a:off x="3684814" y="392191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39" idx="3"/>
          </p:cNvCxnSpPr>
          <p:nvPr/>
        </p:nvCxnSpPr>
        <p:spPr bwMode="auto">
          <a:xfrm>
            <a:off x="7714647" y="2965912"/>
            <a:ext cx="268661" cy="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650296" y="2555544"/>
            <a:ext cx="140047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Arm A </a:t>
            </a:r>
            <a:r>
              <a:rPr lang="en-GB" altLang="zh-CN" dirty="0" smtClean="0">
                <a:solidFill>
                  <a:schemeClr val="tx2"/>
                </a:solidFill>
                <a:ea typeface="SimSun" pitchFamily="2" charset="-122"/>
              </a:rPr>
              <a:t>Cetuximab + </a:t>
            </a:r>
            <a:r>
              <a:rPr lang="en-GB" altLang="zh-CN" dirty="0" err="1" smtClean="0">
                <a:solidFill>
                  <a:schemeClr val="tx2"/>
                </a:solidFill>
                <a:ea typeface="SimSun" pitchFamily="2" charset="-122"/>
              </a:rPr>
              <a:t>irinotecan</a:t>
            </a:r>
            <a:endParaRPr lang="en-GB" altLang="zh-CN" dirty="0" smtClean="0">
              <a:solidFill>
                <a:schemeClr val="tx2"/>
              </a:solidFill>
              <a:ea typeface="SimSun" pitchFamily="2" charset="-122"/>
            </a:endParaRPr>
          </a:p>
        </p:txBody>
      </p:sp>
      <p:sp>
        <p:nvSpPr>
          <p:cNvPr id="16" name="AutoShape 9"/>
          <p:cNvSpPr>
            <a:spLocks noChangeArrowheads="1"/>
          </p:cNvSpPr>
          <p:nvPr/>
        </p:nvSpPr>
        <p:spPr bwMode="auto">
          <a:xfrm>
            <a:off x="365124" y="2692024"/>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i="1" dirty="0" smtClean="0">
                <a:solidFill>
                  <a:schemeClr val="tx2"/>
                </a:solidFill>
                <a:ea typeface="SimSun" pitchFamily="2" charset="-122"/>
              </a:rPr>
              <a:t>KRAS</a:t>
            </a:r>
            <a:r>
              <a:rPr lang="en-GB" altLang="zh-CN" dirty="0" smtClean="0">
                <a:solidFill>
                  <a:schemeClr val="tx2"/>
                </a:solidFill>
                <a:ea typeface="SimSun" pitchFamily="2" charset="-122"/>
              </a:rPr>
              <a:t> WT </a:t>
            </a:r>
            <a:r>
              <a:rPr lang="en-GB" altLang="zh-CN" dirty="0" err="1" smtClean="0">
                <a:solidFill>
                  <a:schemeClr val="tx2"/>
                </a:solidFill>
                <a:ea typeface="SimSun" pitchFamily="2" charset="-122"/>
              </a:rPr>
              <a:t>mCRC</a:t>
            </a:r>
            <a:endParaRPr lang="en-GB" altLang="zh-CN" dirty="0" smtClean="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ECOG PS 0–2</a:t>
            </a:r>
          </a:p>
          <a:p>
            <a:pPr marL="228600" indent="-228600" algn="l" defTabSz="892175" eaLnBrk="0" hangingPunct="0">
              <a:spcAft>
                <a:spcPct val="30000"/>
              </a:spcAft>
              <a:buFont typeface="Arial" pitchFamily="34" charset="0"/>
              <a:buChar char="•"/>
            </a:pPr>
            <a:r>
              <a:rPr lang="en-GB" altLang="zh-CN" dirty="0" smtClean="0">
                <a:solidFill>
                  <a:schemeClr val="tx2"/>
                </a:solidFill>
                <a:ea typeface="SimSun" pitchFamily="2" charset="-122"/>
              </a:rPr>
              <a:t>Previous treatment with FOLFIRI/bevacizumab</a:t>
            </a:r>
            <a:endParaRPr lang="en-GB" altLang="zh-CN"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US" altLang="zh-CN" dirty="0" smtClean="0">
                <a:solidFill>
                  <a:schemeClr val="tx2"/>
                </a:solidFill>
                <a:ea typeface="SimSun" pitchFamily="2" charset="-122"/>
              </a:rPr>
              <a:t>PD ≤4 weeks of study </a:t>
            </a:r>
            <a:r>
              <a:rPr lang="en-GB" altLang="zh-CN" dirty="0" smtClean="0">
                <a:solidFill>
                  <a:schemeClr val="tx2"/>
                </a:solidFill>
                <a:ea typeface="SimSun" pitchFamily="2" charset="-122"/>
              </a:rPr>
              <a:t> </a:t>
            </a:r>
            <a:endParaRPr lang="en-GB" altLang="zh-CN" dirty="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(n=110)</a:t>
            </a:r>
            <a:endParaRPr lang="en-GB" altLang="zh-CN" dirty="0">
              <a:solidFill>
                <a:schemeClr val="tx2"/>
              </a:solidFill>
              <a:ea typeface="SimSun" pitchFamily="2" charset="-122"/>
            </a:endParaRPr>
          </a:p>
        </p:txBody>
      </p:sp>
      <p:sp>
        <p:nvSpPr>
          <p:cNvPr id="17" name="Rectangle 9"/>
          <p:cNvSpPr txBox="1">
            <a:spLocks noChangeArrowheads="1"/>
          </p:cNvSpPr>
          <p:nvPr/>
        </p:nvSpPr>
        <p:spPr bwMode="auto">
          <a:xfrm>
            <a:off x="365124" y="5447968"/>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PFS</a:t>
            </a:r>
          </a:p>
          <a:p>
            <a:endParaRPr lang="en-GB" kern="0" dirty="0" smtClean="0"/>
          </a:p>
        </p:txBody>
      </p:sp>
      <p:sp>
        <p:nvSpPr>
          <p:cNvPr id="18" name="Content Placeholder 26"/>
          <p:cNvSpPr txBox="1">
            <a:spLocks/>
          </p:cNvSpPr>
          <p:nvPr/>
        </p:nvSpPr>
        <p:spPr>
          <a:xfrm>
            <a:off x="4648200" y="5447968"/>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ORR, safety</a:t>
            </a:r>
          </a:p>
        </p:txBody>
      </p:sp>
      <p:cxnSp>
        <p:nvCxnSpPr>
          <p:cNvPr id="19" name="AutoShape 16"/>
          <p:cNvCxnSpPr>
            <a:cxnSpLocks noChangeShapeType="1"/>
          </p:cNvCxnSpPr>
          <p:nvPr/>
        </p:nvCxnSpPr>
        <p:spPr bwMode="auto">
          <a:xfrm rot="16200000" flipH="1">
            <a:off x="4103086" y="4335221"/>
            <a:ext cx="668006" cy="432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981212" y="46177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0"/>
          <p:cNvCxnSpPr>
            <a:cxnSpLocks noChangeShapeType="1"/>
          </p:cNvCxnSpPr>
          <p:nvPr/>
        </p:nvCxnSpPr>
        <p:spPr bwMode="auto">
          <a:xfrm>
            <a:off x="7406997" y="48820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648200" y="4471656"/>
            <a:ext cx="139965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ea typeface="SimSun" pitchFamily="2" charset="-122"/>
              </a:rPr>
              <a:t>Arm B</a:t>
            </a:r>
            <a:r>
              <a:rPr lang="en-GB" altLang="zh-CN" dirty="0" smtClean="0">
                <a:ea typeface="SimSun" pitchFamily="2" charset="-122"/>
              </a:rPr>
              <a:t> FOLFOX</a:t>
            </a:r>
            <a:endParaRPr lang="en-GB" altLang="zh-CN" dirty="0">
              <a:ea typeface="SimSun" pitchFamily="2" charset="-122"/>
            </a:endParaRPr>
          </a:p>
        </p:txBody>
      </p:sp>
      <p:sp>
        <p:nvSpPr>
          <p:cNvPr id="38" name="AutoShape 8"/>
          <p:cNvSpPr>
            <a:spLocks noChangeArrowheads="1"/>
          </p:cNvSpPr>
          <p:nvPr/>
        </p:nvSpPr>
        <p:spPr bwMode="auto">
          <a:xfrm>
            <a:off x="6312901" y="4474856"/>
            <a:ext cx="1400476"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Cetuximab </a:t>
            </a:r>
            <a:r>
              <a:rPr lang="en-GB" altLang="zh-CN" dirty="0" smtClean="0">
                <a:ea typeface="SimSun" pitchFamily="2" charset="-122"/>
              </a:rPr>
              <a:t>+ </a:t>
            </a:r>
            <a:r>
              <a:rPr lang="en-GB" altLang="zh-CN" dirty="0" err="1" smtClean="0">
                <a:ea typeface="SimSun" pitchFamily="2" charset="-122"/>
              </a:rPr>
              <a:t>irinotecan</a:t>
            </a:r>
            <a:endParaRPr lang="en-GB" altLang="zh-CN" dirty="0" smtClean="0">
              <a:ea typeface="SimSun" pitchFamily="2" charset="-122"/>
            </a:endParaRPr>
          </a:p>
          <a:p>
            <a:pPr algn="ctr" defTabSz="892175" eaLnBrk="0" hangingPunct="0"/>
            <a:r>
              <a:rPr lang="en-GB" altLang="zh-CN" dirty="0">
                <a:ea typeface="SimSun" pitchFamily="2" charset="-122"/>
              </a:rPr>
              <a:t>(</a:t>
            </a:r>
            <a:r>
              <a:rPr lang="en-GB" altLang="zh-CN" dirty="0" smtClean="0">
                <a:ea typeface="SimSun" pitchFamily="2" charset="-122"/>
              </a:rPr>
              <a:t>n=55)</a:t>
            </a:r>
            <a:endParaRPr lang="en-GB" altLang="zh-CN" dirty="0">
              <a:ea typeface="SimSun" pitchFamily="2" charset="-122"/>
            </a:endParaRPr>
          </a:p>
        </p:txBody>
      </p:sp>
      <p:sp>
        <p:nvSpPr>
          <p:cNvPr id="39" name="AutoShape 12"/>
          <p:cNvSpPr>
            <a:spLocks noChangeArrowheads="1"/>
          </p:cNvSpPr>
          <p:nvPr/>
        </p:nvSpPr>
        <p:spPr bwMode="auto">
          <a:xfrm>
            <a:off x="6314997" y="2555544"/>
            <a:ext cx="139965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FOLFOX</a:t>
            </a:r>
          </a:p>
          <a:p>
            <a:pPr algn="ctr" defTabSz="892175" eaLnBrk="0" hangingPunct="0"/>
            <a:r>
              <a:rPr lang="en-GB" altLang="zh-CN" dirty="0">
                <a:solidFill>
                  <a:schemeClr val="tx2"/>
                </a:solidFill>
                <a:ea typeface="SimSun" pitchFamily="2" charset="-122"/>
              </a:rPr>
              <a:t>(</a:t>
            </a:r>
            <a:r>
              <a:rPr lang="en-GB" altLang="zh-CN" dirty="0" smtClean="0">
                <a:solidFill>
                  <a:schemeClr val="tx2"/>
                </a:solidFill>
                <a:ea typeface="SimSun" pitchFamily="2" charset="-122"/>
              </a:rPr>
              <a:t>n=55)</a:t>
            </a:r>
            <a:endParaRPr lang="en-GB" altLang="zh-CN" dirty="0">
              <a:solidFill>
                <a:schemeClr val="tx2"/>
              </a:solidFill>
              <a:ea typeface="SimSun" pitchFamily="2" charset="-122"/>
            </a:endParaRPr>
          </a:p>
        </p:txBody>
      </p:sp>
      <p:cxnSp>
        <p:nvCxnSpPr>
          <p:cNvPr id="41" name="AutoShape 21"/>
          <p:cNvCxnSpPr>
            <a:cxnSpLocks noChangeShapeType="1"/>
          </p:cNvCxnSpPr>
          <p:nvPr/>
        </p:nvCxnSpPr>
        <p:spPr bwMode="auto">
          <a:xfrm>
            <a:off x="6043605" y="2940690"/>
            <a:ext cx="288000" cy="1"/>
          </a:xfrm>
          <a:prstGeom prst="straightConnector1">
            <a:avLst/>
          </a:prstGeom>
          <a:noFill/>
          <a:ln w="57150">
            <a:solidFill>
              <a:schemeClr val="bg2">
                <a:lumMod val="60000"/>
                <a:lumOff val="40000"/>
              </a:schemeClr>
            </a:solidFill>
            <a:round/>
            <a:headEnd/>
            <a:tailEnd type="triangle" w="med" len="med"/>
          </a:ln>
        </p:spPr>
      </p:cxnSp>
      <p:cxnSp>
        <p:nvCxnSpPr>
          <p:cNvPr id="42" name="AutoShape 21"/>
          <p:cNvCxnSpPr>
            <a:cxnSpLocks noChangeShapeType="1"/>
          </p:cNvCxnSpPr>
          <p:nvPr/>
        </p:nvCxnSpPr>
        <p:spPr bwMode="auto">
          <a:xfrm>
            <a:off x="6043605" y="4882023"/>
            <a:ext cx="288000" cy="1"/>
          </a:xfrm>
          <a:prstGeom prst="straightConnector1">
            <a:avLst/>
          </a:prstGeom>
          <a:noFill/>
          <a:ln w="57150">
            <a:solidFill>
              <a:schemeClr val="bg2">
                <a:lumMod val="60000"/>
                <a:lumOff val="40000"/>
              </a:schemeClr>
            </a:solidFill>
            <a:round/>
            <a:headEnd/>
            <a:tailEnd type="triangle" w="med" len="med"/>
          </a:ln>
        </p:spPr>
      </p:cxnSp>
      <p:sp>
        <p:nvSpPr>
          <p:cNvPr id="46" name="TextBox 45"/>
          <p:cNvSpPr txBox="1"/>
          <p:nvPr/>
        </p:nvSpPr>
        <p:spPr>
          <a:xfrm>
            <a:off x="5121040" y="4118222"/>
            <a:ext cx="453970" cy="369332"/>
          </a:xfrm>
          <a:prstGeom prst="rect">
            <a:avLst/>
          </a:prstGeom>
          <a:noFill/>
        </p:spPr>
        <p:txBody>
          <a:bodyPr wrap="none" rtlCol="0">
            <a:spAutoFit/>
          </a:bodyPr>
          <a:lstStyle/>
          <a:p>
            <a:r>
              <a:rPr lang="en-GB" b="1" dirty="0"/>
              <a:t>2</a:t>
            </a:r>
            <a:r>
              <a:rPr lang="en-GB" b="1" dirty="0" smtClean="0"/>
              <a:t>L</a:t>
            </a:r>
            <a:endParaRPr lang="en-GB" b="1" dirty="0"/>
          </a:p>
        </p:txBody>
      </p:sp>
      <p:sp>
        <p:nvSpPr>
          <p:cNvPr id="47" name="TextBox 46"/>
          <p:cNvSpPr txBox="1"/>
          <p:nvPr/>
        </p:nvSpPr>
        <p:spPr>
          <a:xfrm>
            <a:off x="6787837" y="4124574"/>
            <a:ext cx="453970" cy="369332"/>
          </a:xfrm>
          <a:prstGeom prst="rect">
            <a:avLst/>
          </a:prstGeom>
          <a:noFill/>
        </p:spPr>
        <p:txBody>
          <a:bodyPr wrap="none" rtlCol="0">
            <a:spAutoFit/>
          </a:bodyPr>
          <a:lstStyle/>
          <a:p>
            <a:r>
              <a:rPr lang="en-GB" b="1" dirty="0" smtClean="0"/>
              <a:t>3L</a:t>
            </a:r>
            <a:endParaRPr lang="en-GB" b="1" dirty="0"/>
          </a:p>
        </p:txBody>
      </p:sp>
      <p:sp>
        <p:nvSpPr>
          <p:cNvPr id="48" name="TextBox 47"/>
          <p:cNvSpPr txBox="1"/>
          <p:nvPr/>
        </p:nvSpPr>
        <p:spPr>
          <a:xfrm>
            <a:off x="5121040" y="2205262"/>
            <a:ext cx="453970" cy="369332"/>
          </a:xfrm>
          <a:prstGeom prst="rect">
            <a:avLst/>
          </a:prstGeom>
          <a:noFill/>
        </p:spPr>
        <p:txBody>
          <a:bodyPr wrap="none" rtlCol="0">
            <a:spAutoFit/>
          </a:bodyPr>
          <a:lstStyle/>
          <a:p>
            <a:r>
              <a:rPr lang="en-GB" b="1" dirty="0"/>
              <a:t>2</a:t>
            </a:r>
            <a:r>
              <a:rPr lang="en-GB" b="1" dirty="0" smtClean="0"/>
              <a:t>L</a:t>
            </a:r>
            <a:endParaRPr lang="en-GB" b="1" dirty="0"/>
          </a:p>
        </p:txBody>
      </p:sp>
      <p:sp>
        <p:nvSpPr>
          <p:cNvPr id="49" name="TextBox 48"/>
          <p:cNvSpPr txBox="1"/>
          <p:nvPr/>
        </p:nvSpPr>
        <p:spPr>
          <a:xfrm>
            <a:off x="6787837" y="2205262"/>
            <a:ext cx="453970" cy="369332"/>
          </a:xfrm>
          <a:prstGeom prst="rect">
            <a:avLst/>
          </a:prstGeom>
          <a:noFill/>
        </p:spPr>
        <p:txBody>
          <a:bodyPr wrap="none" rtlCol="0">
            <a:spAutoFit/>
          </a:bodyPr>
          <a:lstStyle/>
          <a:p>
            <a:r>
              <a:rPr lang="en-GB" b="1" dirty="0" smtClean="0"/>
              <a:t>3L</a:t>
            </a:r>
            <a:endParaRPr lang="en-GB" b="1" dirty="0"/>
          </a:p>
        </p:txBody>
      </p:sp>
    </p:spTree>
    <p:extLst>
      <p:ext uri="{BB962C8B-B14F-4D97-AF65-F5344CB8AC3E}">
        <p14:creationId xmlns:p14="http://schemas.microsoft.com/office/powerpoint/2010/main" xmlns="" val="3312388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45476" cy="807720"/>
          </a:xfrm>
        </p:spPr>
        <p:txBody>
          <a:bodyPr/>
          <a:lstStyle/>
          <a:p>
            <a:r>
              <a:rPr lang="en-GB" sz="1700" dirty="0" smtClean="0"/>
              <a:t>2006: </a:t>
            </a:r>
            <a:r>
              <a:rPr lang="en-GB" sz="1700" dirty="0"/>
              <a:t>A phase III </a:t>
            </a:r>
            <a:r>
              <a:rPr lang="en-GB" sz="1700" dirty="0" err="1"/>
              <a:t>multicenter</a:t>
            </a:r>
            <a:r>
              <a:rPr lang="en-GB" sz="1700" dirty="0"/>
              <a:t> trial comparing two different sequences of second/third line therapy (cetuximab/irinotecan followed by FOLFOX versus FOLFOX followed by cetuximab/irinotecan) in metastatic K-RAS </a:t>
            </a:r>
            <a:r>
              <a:rPr lang="en-GB" sz="1700" dirty="0" err="1"/>
              <a:t>wt</a:t>
            </a:r>
            <a:r>
              <a:rPr lang="en-GB" sz="1700" dirty="0"/>
              <a:t> colorectal cancer (</a:t>
            </a:r>
            <a:r>
              <a:rPr lang="en-GB" sz="1700" dirty="0" err="1"/>
              <a:t>mCC</a:t>
            </a:r>
            <a:r>
              <a:rPr lang="en-GB" sz="1700" dirty="0"/>
              <a:t>) patients, refractory to </a:t>
            </a:r>
            <a:r>
              <a:rPr lang="en-GB" sz="1700" dirty="0" smtClean="0"/>
              <a:t>FOLFIRI/</a:t>
            </a:r>
            <a:r>
              <a:rPr lang="en-GB" sz="1700" dirty="0" err="1" smtClean="0"/>
              <a:t>Bevacizumab</a:t>
            </a:r>
            <a:r>
              <a:rPr lang="en-GB" sz="1700" dirty="0" smtClean="0"/>
              <a:t> – </a:t>
            </a:r>
            <a:r>
              <a:rPr lang="en-GB" sz="1700" dirty="0" err="1" smtClean="0"/>
              <a:t>Cascinu</a:t>
            </a:r>
            <a:r>
              <a:rPr lang="en-GB" sz="1700" dirty="0" smtClean="0"/>
              <a:t> S et al</a:t>
            </a:r>
            <a:endParaRPr lang="en-GB" sz="1700" dirty="0"/>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r>
              <a:rPr lang="en-GB" dirty="0" smtClean="0"/>
              <a:t>ORR: 37 vs. 57% with Arm A vs. Arm B (p=0.05)</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Cascinu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2006</a:t>
            </a:r>
            <a:endParaRPr lang="en-GB" dirty="0"/>
          </a:p>
        </p:txBody>
      </p:sp>
      <p:sp>
        <p:nvSpPr>
          <p:cNvPr id="15" name="TextBox 14"/>
          <p:cNvSpPr txBox="1"/>
          <p:nvPr/>
        </p:nvSpPr>
        <p:spPr>
          <a:xfrm>
            <a:off x="1966098" y="2133600"/>
            <a:ext cx="633507" cy="369332"/>
          </a:xfrm>
          <a:prstGeom prst="rect">
            <a:avLst/>
          </a:prstGeom>
          <a:noFill/>
        </p:spPr>
        <p:txBody>
          <a:bodyPr wrap="none" rtlCol="0">
            <a:spAutoFit/>
          </a:bodyPr>
          <a:lstStyle/>
          <a:p>
            <a:pPr fontAlgn="base">
              <a:spcBef>
                <a:spcPct val="0"/>
              </a:spcBef>
              <a:spcAft>
                <a:spcPct val="0"/>
              </a:spcAft>
            </a:pPr>
            <a:r>
              <a:rPr lang="en-GB" b="1" dirty="0"/>
              <a:t>PFS</a:t>
            </a:r>
          </a:p>
        </p:txBody>
      </p:sp>
      <p:sp>
        <p:nvSpPr>
          <p:cNvPr id="16" name="TextBox 15"/>
          <p:cNvSpPr txBox="1"/>
          <p:nvPr/>
        </p:nvSpPr>
        <p:spPr>
          <a:xfrm>
            <a:off x="6579346" y="2176230"/>
            <a:ext cx="518091" cy="369332"/>
          </a:xfrm>
          <a:prstGeom prst="rect">
            <a:avLst/>
          </a:prstGeom>
          <a:noFill/>
        </p:spPr>
        <p:txBody>
          <a:bodyPr wrap="none" rtlCol="0">
            <a:spAutoFit/>
          </a:bodyPr>
          <a:lstStyle/>
          <a:p>
            <a:pPr fontAlgn="base">
              <a:spcBef>
                <a:spcPct val="0"/>
              </a:spcBef>
              <a:spcAft>
                <a:spcPct val="0"/>
              </a:spcAft>
            </a:pPr>
            <a:r>
              <a:rPr lang="en-GB" b="1" dirty="0"/>
              <a:t>OS</a:t>
            </a:r>
          </a:p>
        </p:txBody>
      </p:sp>
      <p:graphicFrame>
        <p:nvGraphicFramePr>
          <p:cNvPr id="18" name="Table 17"/>
          <p:cNvGraphicFramePr>
            <a:graphicFrameLocks noGrp="1"/>
          </p:cNvGraphicFramePr>
          <p:nvPr>
            <p:extLst>
              <p:ext uri="{D42A27DB-BD31-4B8C-83A1-F6EECF244321}">
                <p14:modId xmlns:p14="http://schemas.microsoft.com/office/powerpoint/2010/main" xmlns="" val="3662330958"/>
              </p:ext>
            </p:extLst>
          </p:nvPr>
        </p:nvGraphicFramePr>
        <p:xfrm>
          <a:off x="2242694" y="3065680"/>
          <a:ext cx="2203769" cy="914400"/>
        </p:xfrm>
        <a:graphic>
          <a:graphicData uri="http://schemas.openxmlformats.org/drawingml/2006/table">
            <a:tbl>
              <a:tblPr firstRow="1" bandRow="1">
                <a:tableStyleId>{72833802-FEF1-4C79-8D5D-14CF1EAF98D9}</a:tableStyleId>
              </a:tblPr>
              <a:tblGrid>
                <a:gridCol w="957706"/>
                <a:gridCol w="560263"/>
                <a:gridCol w="685800"/>
              </a:tblGrid>
              <a:tr h="324000">
                <a:tc>
                  <a:txBody>
                    <a:bodyPr/>
                    <a:lstStyle/>
                    <a:p>
                      <a:endParaRPr lang="en-GB" dirty="0"/>
                    </a:p>
                  </a:txBody>
                  <a:tcPr anchor="ctr"/>
                </a:tc>
                <a:tc>
                  <a:txBody>
                    <a:bodyPr/>
                    <a:lstStyle/>
                    <a:p>
                      <a:pPr algn="ctr"/>
                      <a:r>
                        <a:rPr lang="en-GB" sz="800" dirty="0" smtClean="0"/>
                        <a:t>Arm A</a:t>
                      </a:r>
                      <a:endParaRPr lang="en-GB" sz="800" dirty="0">
                        <a:solidFill>
                          <a:schemeClr val="tx1"/>
                        </a:solidFill>
                      </a:endParaRPr>
                    </a:p>
                  </a:txBody>
                  <a:tcPr anchor="ctr"/>
                </a:tc>
                <a:tc>
                  <a:txBody>
                    <a:bodyPr/>
                    <a:lstStyle/>
                    <a:p>
                      <a:pPr algn="ctr"/>
                      <a:r>
                        <a:rPr lang="en-GB" sz="800" dirty="0" smtClean="0"/>
                        <a:t>Arm B</a:t>
                      </a:r>
                      <a:endParaRPr lang="en-GB" sz="800" dirty="0">
                        <a:solidFill>
                          <a:schemeClr val="tx1"/>
                        </a:solidFill>
                      </a:endParaRPr>
                    </a:p>
                  </a:txBody>
                  <a:tcPr anchor="ctr"/>
                </a:tc>
              </a:tr>
              <a:tr h="210000">
                <a:tc>
                  <a:txBody>
                    <a:bodyPr/>
                    <a:lstStyle/>
                    <a:p>
                      <a:r>
                        <a:rPr lang="en-GB" sz="800" dirty="0" smtClean="0">
                          <a:solidFill>
                            <a:schemeClr val="tx1"/>
                          </a:solidFill>
                        </a:rPr>
                        <a:t>PFS, months</a:t>
                      </a:r>
                      <a:endParaRPr lang="en-GB" sz="8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9.9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11.3</a:t>
                      </a:r>
                    </a:p>
                  </a:txBody>
                  <a:tcPr anchor="ctr"/>
                </a:tc>
              </a:tr>
              <a:tr h="33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HR</a:t>
                      </a:r>
                      <a:r>
                        <a:rPr lang="en-GB" sz="800" baseline="0" dirty="0">
                          <a:solidFill>
                            <a:schemeClr val="tx1"/>
                          </a:solidFill>
                        </a:rPr>
                        <a:t> </a:t>
                      </a:r>
                      <a:r>
                        <a:rPr lang="en-GB" sz="800" baseline="0" dirty="0" smtClean="0">
                          <a:solidFill>
                            <a:schemeClr val="tx1"/>
                          </a:solidFill>
                        </a:rPr>
                        <a:t>(95%CI); </a:t>
                      </a:r>
                      <a:br>
                        <a:rPr lang="en-GB" sz="800" baseline="0" dirty="0" smtClean="0">
                          <a:solidFill>
                            <a:schemeClr val="tx1"/>
                          </a:solidFill>
                        </a:rPr>
                      </a:br>
                      <a:r>
                        <a:rPr lang="en-GB" sz="800" baseline="0" dirty="0" smtClean="0">
                          <a:solidFill>
                            <a:schemeClr val="tx1"/>
                          </a:solidFill>
                        </a:rPr>
                        <a:t>p-value</a:t>
                      </a:r>
                      <a:endParaRPr lang="en-GB" sz="800" b="1" dirty="0" smtClean="0">
                        <a:solidFill>
                          <a:schemeClr val="tx1"/>
                        </a:solidFill>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0.83 </a:t>
                      </a:r>
                      <a:br>
                        <a:rPr lang="en-GB" sz="800" dirty="0" smtClean="0">
                          <a:solidFill>
                            <a:schemeClr val="tx1"/>
                          </a:solidFill>
                        </a:rPr>
                      </a:br>
                      <a:r>
                        <a:rPr lang="en-GB" sz="800" dirty="0" smtClean="0">
                          <a:solidFill>
                            <a:schemeClr val="tx1"/>
                          </a:solidFill>
                        </a:rPr>
                        <a:t>(0.56,</a:t>
                      </a:r>
                      <a:r>
                        <a:rPr lang="en-GB" sz="800" baseline="0" dirty="0" smtClean="0">
                          <a:solidFill>
                            <a:schemeClr val="tx1"/>
                          </a:solidFill>
                        </a:rPr>
                        <a:t> </a:t>
                      </a:r>
                      <a:r>
                        <a:rPr lang="en-GB" sz="800" dirty="0" smtClean="0">
                          <a:solidFill>
                            <a:schemeClr val="tx1"/>
                          </a:solidFill>
                        </a:rPr>
                        <a:t>1.24);</a:t>
                      </a:r>
                      <a:r>
                        <a:rPr lang="en-GB" sz="800" baseline="0" dirty="0" smtClean="0">
                          <a:solidFill>
                            <a:schemeClr val="tx1"/>
                          </a:solidFill>
                        </a:rPr>
                        <a:t> p=0.37</a:t>
                      </a:r>
                      <a:endParaRPr lang="en-GB" sz="800" dirty="0" smtClean="0">
                        <a:solidFill>
                          <a:schemeClr val="tx1"/>
                        </a:solidFill>
                      </a:endParaRPr>
                    </a:p>
                  </a:txBody>
                  <a:tcPr anchor="ctr"/>
                </a:tc>
                <a:tc hMerge="1">
                  <a:txBody>
                    <a:bodyPr/>
                    <a:lstStyle/>
                    <a:p>
                      <a:pPr algn="ct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bl>
          </a:graphicData>
        </a:graphic>
      </p:graphicFrame>
      <p:grpSp>
        <p:nvGrpSpPr>
          <p:cNvPr id="19" name="Group 18"/>
          <p:cNvGrpSpPr/>
          <p:nvPr/>
        </p:nvGrpSpPr>
        <p:grpSpPr>
          <a:xfrm>
            <a:off x="2411723" y="2712656"/>
            <a:ext cx="2136393" cy="338554"/>
            <a:chOff x="2411723" y="2712656"/>
            <a:chExt cx="2136393" cy="338554"/>
          </a:xfrm>
        </p:grpSpPr>
        <p:sp>
          <p:nvSpPr>
            <p:cNvPr id="20" name="TextBox 19"/>
            <p:cNvSpPr txBox="1"/>
            <p:nvPr/>
          </p:nvSpPr>
          <p:spPr>
            <a:xfrm>
              <a:off x="2659457" y="2712656"/>
              <a:ext cx="1888659" cy="338554"/>
            </a:xfrm>
            <a:prstGeom prst="rect">
              <a:avLst/>
            </a:prstGeom>
            <a:noFill/>
          </p:spPr>
          <p:txBody>
            <a:bodyPr wrap="none" rtlCol="0">
              <a:spAutoFit/>
            </a:bodyPr>
            <a:lstStyle/>
            <a:p>
              <a:r>
                <a:rPr lang="en-GB" sz="800" dirty="0" smtClean="0"/>
                <a:t>A</a:t>
              </a:r>
              <a:r>
                <a:rPr lang="en-GB" sz="800" dirty="0"/>
                <a:t>: Cetuximab + </a:t>
              </a:r>
              <a:r>
                <a:rPr lang="en-GB" sz="800" dirty="0" err="1" smtClean="0"/>
                <a:t>irinotecan</a:t>
              </a:r>
              <a:r>
                <a:rPr lang="en-GB" sz="800" dirty="0" err="1"/>
                <a:t>→</a:t>
              </a:r>
              <a:r>
                <a:rPr lang="en-GB" sz="800" dirty="0" err="1" smtClean="0"/>
                <a:t>FOLFOX</a:t>
              </a:r>
              <a:endParaRPr lang="en-GB" sz="800" dirty="0" smtClean="0"/>
            </a:p>
            <a:p>
              <a:r>
                <a:rPr lang="en-GB" sz="800" dirty="0" smtClean="0"/>
                <a:t>B: FOLFOX→ </a:t>
              </a:r>
              <a:r>
                <a:rPr lang="en-GB" sz="800" dirty="0" err="1" smtClean="0"/>
                <a:t>irinotecan</a:t>
              </a:r>
              <a:r>
                <a:rPr lang="en-GB" sz="800" dirty="0" smtClean="0"/>
                <a:t> + cetuximab</a:t>
              </a:r>
              <a:endParaRPr lang="en-GB" sz="800" dirty="0"/>
            </a:p>
          </p:txBody>
        </p:sp>
        <p:cxnSp>
          <p:nvCxnSpPr>
            <p:cNvPr id="21" name="Straight Connector 20"/>
            <p:cNvCxnSpPr/>
            <p:nvPr/>
          </p:nvCxnSpPr>
          <p:spPr>
            <a:xfrm>
              <a:off x="2411723" y="2826715"/>
              <a:ext cx="2353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11723" y="2941000"/>
              <a:ext cx="23535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3" name="Text Box 88"/>
          <p:cNvSpPr txBox="1">
            <a:spLocks noChangeArrowheads="1"/>
          </p:cNvSpPr>
          <p:nvPr/>
        </p:nvSpPr>
        <p:spPr bwMode="auto">
          <a:xfrm>
            <a:off x="4133556" y="5322550"/>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28</a:t>
            </a:r>
            <a:endParaRPr lang="en-GB" altLang="en-US" sz="900" b="1" dirty="0">
              <a:latin typeface="Arial" panose="020B0604020202020204" pitchFamily="34" charset="0"/>
              <a:cs typeface="Arial" panose="020B0604020202020204" pitchFamily="34" charset="0"/>
            </a:endParaRPr>
          </a:p>
        </p:txBody>
      </p:sp>
      <p:sp>
        <p:nvSpPr>
          <p:cNvPr id="24" name="Line 169"/>
          <p:cNvSpPr>
            <a:spLocks noChangeShapeType="1"/>
          </p:cNvSpPr>
          <p:nvPr/>
        </p:nvSpPr>
        <p:spPr bwMode="auto">
          <a:xfrm>
            <a:off x="4290010" y="5242361"/>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grpSp>
        <p:nvGrpSpPr>
          <p:cNvPr id="25" name="Group 24"/>
          <p:cNvGrpSpPr/>
          <p:nvPr/>
        </p:nvGrpSpPr>
        <p:grpSpPr>
          <a:xfrm>
            <a:off x="11481" y="2439662"/>
            <a:ext cx="9168231" cy="3321869"/>
            <a:chOff x="38375" y="2439662"/>
            <a:chExt cx="9168231" cy="3321869"/>
          </a:xfrm>
        </p:grpSpPr>
        <p:grpSp>
          <p:nvGrpSpPr>
            <p:cNvPr id="26" name="Group 25"/>
            <p:cNvGrpSpPr/>
            <p:nvPr/>
          </p:nvGrpSpPr>
          <p:grpSpPr>
            <a:xfrm>
              <a:off x="38375" y="2439662"/>
              <a:ext cx="4699216" cy="3321869"/>
              <a:chOff x="81917" y="2425148"/>
              <a:chExt cx="4699216" cy="3321869"/>
            </a:xfrm>
          </p:grpSpPr>
          <p:sp>
            <p:nvSpPr>
              <p:cNvPr id="69" name="Text Box 62"/>
              <p:cNvSpPr txBox="1">
                <a:spLocks noChangeArrowheads="1"/>
              </p:cNvSpPr>
              <p:nvPr/>
            </p:nvSpPr>
            <p:spPr bwMode="auto">
              <a:xfrm rot="16200000">
                <a:off x="-7211" y="3767189"/>
                <a:ext cx="40908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PFS</a:t>
                </a:r>
                <a:endParaRPr lang="en-GB" altLang="en-US" sz="900" b="1" dirty="0">
                  <a:latin typeface="Arial" panose="020B0604020202020204" pitchFamily="34" charset="0"/>
                  <a:cs typeface="Arial" panose="020B0604020202020204" pitchFamily="34" charset="0"/>
                </a:endParaRPr>
              </a:p>
            </p:txBody>
          </p:sp>
          <p:sp>
            <p:nvSpPr>
              <p:cNvPr id="70" name="Text Box 103"/>
              <p:cNvSpPr txBox="1">
                <a:spLocks noChangeArrowheads="1"/>
              </p:cNvSpPr>
              <p:nvPr/>
            </p:nvSpPr>
            <p:spPr bwMode="auto">
              <a:xfrm>
                <a:off x="2083067" y="5516185"/>
                <a:ext cx="97975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Time (months)</a:t>
                </a:r>
                <a:endParaRPr lang="en-GB" altLang="en-US" sz="900" b="1" dirty="0">
                  <a:latin typeface="Arial" panose="020B0604020202020204" pitchFamily="34" charset="0"/>
                  <a:cs typeface="Arial" panose="020B0604020202020204" pitchFamily="34" charset="0"/>
                </a:endParaRPr>
              </a:p>
            </p:txBody>
          </p:sp>
          <p:sp>
            <p:nvSpPr>
              <p:cNvPr id="72" name="Text Box 106"/>
              <p:cNvSpPr txBox="1">
                <a:spLocks noChangeArrowheads="1"/>
              </p:cNvSpPr>
              <p:nvPr/>
            </p:nvSpPr>
            <p:spPr bwMode="auto">
              <a:xfrm>
                <a:off x="225519" y="4044296"/>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0.4</a:t>
                </a:r>
                <a:endParaRPr lang="en-GB" altLang="en-US" sz="900" b="1" dirty="0">
                  <a:latin typeface="Arial" panose="020B0604020202020204" pitchFamily="34" charset="0"/>
                  <a:cs typeface="Arial" panose="020B0604020202020204" pitchFamily="34" charset="0"/>
                </a:endParaRPr>
              </a:p>
            </p:txBody>
          </p:sp>
          <p:sp>
            <p:nvSpPr>
              <p:cNvPr id="74" name="Text Box 108"/>
              <p:cNvSpPr txBox="1">
                <a:spLocks noChangeArrowheads="1"/>
              </p:cNvSpPr>
              <p:nvPr/>
            </p:nvSpPr>
            <p:spPr bwMode="auto">
              <a:xfrm>
                <a:off x="225519" y="3504580"/>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0.6</a:t>
                </a:r>
                <a:endParaRPr lang="en-GB" altLang="en-US" sz="900" b="1" dirty="0">
                  <a:latin typeface="Arial" panose="020B0604020202020204" pitchFamily="34" charset="0"/>
                  <a:cs typeface="Arial" panose="020B0604020202020204" pitchFamily="34" charset="0"/>
                </a:endParaRPr>
              </a:p>
            </p:txBody>
          </p:sp>
          <p:sp>
            <p:nvSpPr>
              <p:cNvPr id="76" name="Text Box 110"/>
              <p:cNvSpPr txBox="1">
                <a:spLocks noChangeArrowheads="1"/>
              </p:cNvSpPr>
              <p:nvPr/>
            </p:nvSpPr>
            <p:spPr bwMode="auto">
              <a:xfrm>
                <a:off x="225519" y="2964864"/>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0.8</a:t>
                </a:r>
                <a:endParaRPr lang="en-GB" altLang="en-US" sz="900" b="1" dirty="0">
                  <a:latin typeface="Arial" panose="020B0604020202020204" pitchFamily="34" charset="0"/>
                  <a:cs typeface="Arial" panose="020B0604020202020204" pitchFamily="34" charset="0"/>
                </a:endParaRPr>
              </a:p>
            </p:txBody>
          </p:sp>
          <p:sp>
            <p:nvSpPr>
              <p:cNvPr id="78" name="Text Box 112"/>
              <p:cNvSpPr txBox="1">
                <a:spLocks noChangeArrowheads="1"/>
              </p:cNvSpPr>
              <p:nvPr/>
            </p:nvSpPr>
            <p:spPr bwMode="auto">
              <a:xfrm>
                <a:off x="225519" y="2425148"/>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1.0</a:t>
                </a:r>
                <a:endParaRPr lang="en-GB" altLang="en-US" sz="900" b="1" dirty="0">
                  <a:latin typeface="Arial" panose="020B0604020202020204" pitchFamily="34" charset="0"/>
                  <a:cs typeface="Arial" panose="020B0604020202020204" pitchFamily="34" charset="0"/>
                </a:endParaRPr>
              </a:p>
            </p:txBody>
          </p:sp>
          <p:sp>
            <p:nvSpPr>
              <p:cNvPr id="79" name="Text Box 113"/>
              <p:cNvSpPr txBox="1">
                <a:spLocks noChangeArrowheads="1"/>
              </p:cNvSpPr>
              <p:nvPr/>
            </p:nvSpPr>
            <p:spPr bwMode="auto">
              <a:xfrm>
                <a:off x="225519" y="4584012"/>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0.2</a:t>
                </a:r>
                <a:endParaRPr lang="en-GB" altLang="en-US" sz="900" b="1" dirty="0">
                  <a:latin typeface="Arial" panose="020B0604020202020204" pitchFamily="34" charset="0"/>
                  <a:cs typeface="Arial" panose="020B0604020202020204" pitchFamily="34" charset="0"/>
                </a:endParaRPr>
              </a:p>
            </p:txBody>
          </p:sp>
          <p:sp>
            <p:nvSpPr>
              <p:cNvPr id="81" name="Text Box 115"/>
              <p:cNvSpPr txBox="1">
                <a:spLocks noChangeArrowheads="1"/>
              </p:cNvSpPr>
              <p:nvPr/>
            </p:nvSpPr>
            <p:spPr bwMode="auto">
              <a:xfrm>
                <a:off x="321699" y="5123728"/>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a:latin typeface="Arial" panose="020B0604020202020204" pitchFamily="34" charset="0"/>
                    <a:cs typeface="Arial" panose="020B0604020202020204" pitchFamily="34" charset="0"/>
                  </a:rPr>
                  <a:t>0</a:t>
                </a:r>
              </a:p>
            </p:txBody>
          </p:sp>
          <p:sp>
            <p:nvSpPr>
              <p:cNvPr id="82" name="Freeform 144"/>
              <p:cNvSpPr>
                <a:spLocks/>
              </p:cNvSpPr>
              <p:nvPr/>
            </p:nvSpPr>
            <p:spPr bwMode="auto">
              <a:xfrm>
                <a:off x="545986" y="2523405"/>
                <a:ext cx="4084932" cy="271304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3" name="Line 145"/>
              <p:cNvSpPr>
                <a:spLocks noChangeShapeType="1"/>
              </p:cNvSpPr>
              <p:nvPr/>
            </p:nvSpPr>
            <p:spPr bwMode="auto">
              <a:xfrm>
                <a:off x="515344" y="254055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4" name="Line 146"/>
              <p:cNvSpPr>
                <a:spLocks noChangeShapeType="1"/>
              </p:cNvSpPr>
              <p:nvPr/>
            </p:nvSpPr>
            <p:spPr bwMode="auto">
              <a:xfrm>
                <a:off x="515344" y="281050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5" name="Line 147"/>
              <p:cNvSpPr>
                <a:spLocks noChangeShapeType="1"/>
              </p:cNvSpPr>
              <p:nvPr/>
            </p:nvSpPr>
            <p:spPr bwMode="auto">
              <a:xfrm>
                <a:off x="515344" y="308045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6" name="Line 148"/>
              <p:cNvSpPr>
                <a:spLocks noChangeShapeType="1"/>
              </p:cNvSpPr>
              <p:nvPr/>
            </p:nvSpPr>
            <p:spPr bwMode="auto">
              <a:xfrm>
                <a:off x="515344" y="335041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7" name="Line 149"/>
              <p:cNvSpPr>
                <a:spLocks noChangeShapeType="1"/>
              </p:cNvSpPr>
              <p:nvPr/>
            </p:nvSpPr>
            <p:spPr bwMode="auto">
              <a:xfrm>
                <a:off x="515344" y="524009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8" name="Line 150"/>
              <p:cNvSpPr>
                <a:spLocks noChangeShapeType="1"/>
              </p:cNvSpPr>
              <p:nvPr/>
            </p:nvSpPr>
            <p:spPr bwMode="auto">
              <a:xfrm>
                <a:off x="515344" y="497013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9" name="Line 151"/>
              <p:cNvSpPr>
                <a:spLocks noChangeShapeType="1"/>
              </p:cNvSpPr>
              <p:nvPr/>
            </p:nvSpPr>
            <p:spPr bwMode="auto">
              <a:xfrm>
                <a:off x="515344" y="470018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0" name="Line 152"/>
              <p:cNvSpPr>
                <a:spLocks noChangeShapeType="1"/>
              </p:cNvSpPr>
              <p:nvPr/>
            </p:nvSpPr>
            <p:spPr bwMode="auto">
              <a:xfrm>
                <a:off x="515344" y="443022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1" name="Line 153"/>
              <p:cNvSpPr>
                <a:spLocks noChangeShapeType="1"/>
              </p:cNvSpPr>
              <p:nvPr/>
            </p:nvSpPr>
            <p:spPr bwMode="auto">
              <a:xfrm>
                <a:off x="515344" y="416027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2" name="Line 154"/>
              <p:cNvSpPr>
                <a:spLocks noChangeShapeType="1"/>
              </p:cNvSpPr>
              <p:nvPr/>
            </p:nvSpPr>
            <p:spPr bwMode="auto">
              <a:xfrm>
                <a:off x="515344" y="389032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3" name="Line 155"/>
              <p:cNvSpPr>
                <a:spLocks noChangeShapeType="1"/>
              </p:cNvSpPr>
              <p:nvPr/>
            </p:nvSpPr>
            <p:spPr bwMode="auto">
              <a:xfrm>
                <a:off x="515344" y="362036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4" name="Line 163"/>
              <p:cNvSpPr>
                <a:spLocks noChangeShapeType="1"/>
              </p:cNvSpPr>
              <p:nvPr/>
            </p:nvSpPr>
            <p:spPr bwMode="auto">
              <a:xfrm flipV="1">
                <a:off x="54431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5" name="Line 164"/>
              <p:cNvSpPr>
                <a:spLocks noChangeShapeType="1"/>
              </p:cNvSpPr>
              <p:nvPr/>
            </p:nvSpPr>
            <p:spPr bwMode="auto">
              <a:xfrm flipV="1">
                <a:off x="1084490"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6" name="Line 165"/>
              <p:cNvSpPr>
                <a:spLocks noChangeShapeType="1"/>
              </p:cNvSpPr>
              <p:nvPr/>
            </p:nvSpPr>
            <p:spPr bwMode="auto">
              <a:xfrm>
                <a:off x="1624664"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7" name="Line 166"/>
              <p:cNvSpPr>
                <a:spLocks noChangeShapeType="1"/>
              </p:cNvSpPr>
              <p:nvPr/>
            </p:nvSpPr>
            <p:spPr bwMode="auto">
              <a:xfrm>
                <a:off x="2164838"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8" name="Line 167"/>
              <p:cNvSpPr>
                <a:spLocks noChangeShapeType="1"/>
              </p:cNvSpPr>
              <p:nvPr/>
            </p:nvSpPr>
            <p:spPr bwMode="auto">
              <a:xfrm>
                <a:off x="2705012"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9" name="Line 168"/>
              <p:cNvSpPr>
                <a:spLocks noChangeShapeType="1"/>
              </p:cNvSpPr>
              <p:nvPr/>
            </p:nvSpPr>
            <p:spPr bwMode="auto">
              <a:xfrm>
                <a:off x="324518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0" name="Line 169"/>
              <p:cNvSpPr>
                <a:spLocks noChangeShapeType="1"/>
              </p:cNvSpPr>
              <p:nvPr/>
            </p:nvSpPr>
            <p:spPr bwMode="auto">
              <a:xfrm>
                <a:off x="3785360" y="5240089"/>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1" name="Line 170"/>
              <p:cNvSpPr>
                <a:spLocks noChangeShapeType="1"/>
              </p:cNvSpPr>
              <p:nvPr/>
            </p:nvSpPr>
            <p:spPr bwMode="auto">
              <a:xfrm>
                <a:off x="4624680" y="5240091"/>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2" name="Text Box 88"/>
              <p:cNvSpPr txBox="1">
                <a:spLocks noChangeArrowheads="1"/>
              </p:cNvSpPr>
              <p:nvPr/>
            </p:nvSpPr>
            <p:spPr bwMode="auto">
              <a:xfrm>
                <a:off x="424152"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a:latin typeface="Arial" panose="020B0604020202020204" pitchFamily="34" charset="0"/>
                    <a:cs typeface="Arial" panose="020B0604020202020204" pitchFamily="34" charset="0"/>
                  </a:rPr>
                  <a:t>0</a:t>
                </a:r>
              </a:p>
            </p:txBody>
          </p:sp>
          <p:sp>
            <p:nvSpPr>
              <p:cNvPr id="103" name="Text Box 88"/>
              <p:cNvSpPr txBox="1">
                <a:spLocks noChangeArrowheads="1"/>
              </p:cNvSpPr>
              <p:nvPr/>
            </p:nvSpPr>
            <p:spPr bwMode="auto">
              <a:xfrm>
                <a:off x="963582"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4</a:t>
                </a:r>
                <a:endParaRPr lang="en-GB" altLang="en-US" sz="900" b="1" dirty="0">
                  <a:latin typeface="Arial" panose="020B0604020202020204" pitchFamily="34" charset="0"/>
                  <a:cs typeface="Arial" panose="020B0604020202020204" pitchFamily="34" charset="0"/>
                </a:endParaRPr>
              </a:p>
            </p:txBody>
          </p:sp>
          <p:sp>
            <p:nvSpPr>
              <p:cNvPr id="104" name="Text Box 88"/>
              <p:cNvSpPr txBox="1">
                <a:spLocks noChangeArrowheads="1"/>
              </p:cNvSpPr>
              <p:nvPr/>
            </p:nvSpPr>
            <p:spPr bwMode="auto">
              <a:xfrm>
                <a:off x="1495697"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8</a:t>
                </a:r>
                <a:endParaRPr lang="en-GB" altLang="en-US" sz="900" b="1" dirty="0">
                  <a:latin typeface="Arial" panose="020B0604020202020204" pitchFamily="34" charset="0"/>
                  <a:cs typeface="Arial" panose="020B0604020202020204" pitchFamily="34" charset="0"/>
                </a:endParaRPr>
              </a:p>
            </p:txBody>
          </p:sp>
          <p:sp>
            <p:nvSpPr>
              <p:cNvPr id="105" name="Text Box 88"/>
              <p:cNvSpPr txBox="1">
                <a:spLocks noChangeArrowheads="1"/>
              </p:cNvSpPr>
              <p:nvPr/>
            </p:nvSpPr>
            <p:spPr bwMode="auto">
              <a:xfrm>
                <a:off x="2014605"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12</a:t>
                </a:r>
                <a:endParaRPr lang="en-GB" altLang="en-US" sz="900" b="1" dirty="0">
                  <a:latin typeface="Arial" panose="020B0604020202020204" pitchFamily="34" charset="0"/>
                  <a:cs typeface="Arial" panose="020B0604020202020204" pitchFamily="34" charset="0"/>
                </a:endParaRPr>
              </a:p>
            </p:txBody>
          </p:sp>
          <p:sp>
            <p:nvSpPr>
              <p:cNvPr id="106" name="Text Box 88"/>
              <p:cNvSpPr txBox="1">
                <a:spLocks noChangeArrowheads="1"/>
              </p:cNvSpPr>
              <p:nvPr/>
            </p:nvSpPr>
            <p:spPr bwMode="auto">
              <a:xfrm>
                <a:off x="2550898"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16</a:t>
                </a:r>
                <a:endParaRPr lang="en-GB" altLang="en-US" sz="900" b="1" dirty="0">
                  <a:latin typeface="Arial" panose="020B0604020202020204" pitchFamily="34" charset="0"/>
                  <a:cs typeface="Arial" panose="020B0604020202020204" pitchFamily="34" charset="0"/>
                </a:endParaRPr>
              </a:p>
            </p:txBody>
          </p:sp>
          <p:sp>
            <p:nvSpPr>
              <p:cNvPr id="107" name="Text Box 88"/>
              <p:cNvSpPr txBox="1">
                <a:spLocks noChangeArrowheads="1"/>
              </p:cNvSpPr>
              <p:nvPr/>
            </p:nvSpPr>
            <p:spPr bwMode="auto">
              <a:xfrm>
                <a:off x="3095929"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20</a:t>
                </a:r>
                <a:endParaRPr lang="en-GB" altLang="en-US" sz="900" b="1" dirty="0">
                  <a:latin typeface="Arial" panose="020B0604020202020204" pitchFamily="34" charset="0"/>
                  <a:cs typeface="Arial" panose="020B0604020202020204" pitchFamily="34" charset="0"/>
                </a:endParaRPr>
              </a:p>
            </p:txBody>
          </p:sp>
          <p:sp>
            <p:nvSpPr>
              <p:cNvPr id="108" name="Text Box 88"/>
              <p:cNvSpPr txBox="1">
                <a:spLocks noChangeArrowheads="1"/>
              </p:cNvSpPr>
              <p:nvPr/>
            </p:nvSpPr>
            <p:spPr bwMode="auto">
              <a:xfrm>
                <a:off x="3633648"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24</a:t>
                </a:r>
                <a:endParaRPr lang="en-GB" altLang="en-US" sz="900" b="1" dirty="0">
                  <a:latin typeface="Arial" panose="020B0604020202020204" pitchFamily="34" charset="0"/>
                  <a:cs typeface="Arial" panose="020B0604020202020204" pitchFamily="34" charset="0"/>
                </a:endParaRPr>
              </a:p>
            </p:txBody>
          </p:sp>
          <p:sp>
            <p:nvSpPr>
              <p:cNvPr id="109" name="Text Box 88"/>
              <p:cNvSpPr txBox="1">
                <a:spLocks noChangeArrowheads="1"/>
              </p:cNvSpPr>
              <p:nvPr/>
            </p:nvSpPr>
            <p:spPr bwMode="auto">
              <a:xfrm>
                <a:off x="4468226"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30</a:t>
                </a:r>
                <a:endParaRPr lang="en-GB" altLang="en-US" sz="900" b="1" dirty="0">
                  <a:latin typeface="Arial" panose="020B0604020202020204" pitchFamily="34" charset="0"/>
                  <a:cs typeface="Arial" panose="020B0604020202020204" pitchFamily="34" charset="0"/>
                </a:endParaRPr>
              </a:p>
            </p:txBody>
          </p:sp>
        </p:grpSp>
        <p:grpSp>
          <p:nvGrpSpPr>
            <p:cNvPr id="27" name="Group 26"/>
            <p:cNvGrpSpPr/>
            <p:nvPr/>
          </p:nvGrpSpPr>
          <p:grpSpPr>
            <a:xfrm>
              <a:off x="4508535" y="2439662"/>
              <a:ext cx="4698071" cy="3321869"/>
              <a:chOff x="83062" y="2425148"/>
              <a:chExt cx="4698071" cy="3321869"/>
            </a:xfrm>
          </p:grpSpPr>
          <p:sp>
            <p:nvSpPr>
              <p:cNvPr id="28" name="Text Box 62"/>
              <p:cNvSpPr txBox="1">
                <a:spLocks noChangeArrowheads="1"/>
              </p:cNvSpPr>
              <p:nvPr/>
            </p:nvSpPr>
            <p:spPr bwMode="auto">
              <a:xfrm rot="16200000">
                <a:off x="22788" y="3755574"/>
                <a:ext cx="35137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OS</a:t>
                </a:r>
                <a:endParaRPr lang="en-GB" altLang="en-US" sz="900" b="1" dirty="0">
                  <a:latin typeface="Arial" panose="020B0604020202020204" pitchFamily="34" charset="0"/>
                  <a:cs typeface="Arial" panose="020B0604020202020204" pitchFamily="34" charset="0"/>
                </a:endParaRPr>
              </a:p>
            </p:txBody>
          </p:sp>
          <p:sp>
            <p:nvSpPr>
              <p:cNvPr id="29" name="Text Box 103"/>
              <p:cNvSpPr txBox="1">
                <a:spLocks noChangeArrowheads="1"/>
              </p:cNvSpPr>
              <p:nvPr/>
            </p:nvSpPr>
            <p:spPr bwMode="auto">
              <a:xfrm>
                <a:off x="2083067" y="5516185"/>
                <a:ext cx="97975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Time (months)</a:t>
                </a:r>
                <a:endParaRPr lang="en-GB" altLang="en-US" sz="900" b="1" dirty="0">
                  <a:latin typeface="Arial" panose="020B0604020202020204" pitchFamily="34" charset="0"/>
                  <a:cs typeface="Arial" panose="020B0604020202020204" pitchFamily="34" charset="0"/>
                </a:endParaRPr>
              </a:p>
            </p:txBody>
          </p:sp>
          <p:sp>
            <p:nvSpPr>
              <p:cNvPr id="31" name="Text Box 106"/>
              <p:cNvSpPr txBox="1">
                <a:spLocks noChangeArrowheads="1"/>
              </p:cNvSpPr>
              <p:nvPr/>
            </p:nvSpPr>
            <p:spPr bwMode="auto">
              <a:xfrm>
                <a:off x="232834" y="4044296"/>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0.4</a:t>
                </a:r>
                <a:endParaRPr lang="en-GB" altLang="en-US" sz="900" b="1" dirty="0">
                  <a:latin typeface="Arial" panose="020B0604020202020204" pitchFamily="34" charset="0"/>
                  <a:cs typeface="Arial" panose="020B0604020202020204" pitchFamily="34" charset="0"/>
                </a:endParaRPr>
              </a:p>
            </p:txBody>
          </p:sp>
          <p:sp>
            <p:nvSpPr>
              <p:cNvPr id="33" name="Text Box 108"/>
              <p:cNvSpPr txBox="1">
                <a:spLocks noChangeArrowheads="1"/>
              </p:cNvSpPr>
              <p:nvPr/>
            </p:nvSpPr>
            <p:spPr bwMode="auto">
              <a:xfrm>
                <a:off x="232834" y="3504580"/>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0.6</a:t>
                </a:r>
                <a:endParaRPr lang="en-GB" altLang="en-US" sz="900" b="1" dirty="0">
                  <a:latin typeface="Arial" panose="020B0604020202020204" pitchFamily="34" charset="0"/>
                  <a:cs typeface="Arial" panose="020B0604020202020204" pitchFamily="34" charset="0"/>
                </a:endParaRPr>
              </a:p>
            </p:txBody>
          </p:sp>
          <p:sp>
            <p:nvSpPr>
              <p:cNvPr id="35" name="Text Box 110"/>
              <p:cNvSpPr txBox="1">
                <a:spLocks noChangeArrowheads="1"/>
              </p:cNvSpPr>
              <p:nvPr/>
            </p:nvSpPr>
            <p:spPr bwMode="auto">
              <a:xfrm>
                <a:off x="232834" y="2964864"/>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0.8</a:t>
                </a:r>
                <a:endParaRPr lang="en-GB" altLang="en-US" sz="900" b="1" dirty="0">
                  <a:latin typeface="Arial" panose="020B0604020202020204" pitchFamily="34" charset="0"/>
                  <a:cs typeface="Arial" panose="020B0604020202020204" pitchFamily="34" charset="0"/>
                </a:endParaRPr>
              </a:p>
            </p:txBody>
          </p:sp>
          <p:sp>
            <p:nvSpPr>
              <p:cNvPr id="37" name="Text Box 112"/>
              <p:cNvSpPr txBox="1">
                <a:spLocks noChangeArrowheads="1"/>
              </p:cNvSpPr>
              <p:nvPr/>
            </p:nvSpPr>
            <p:spPr bwMode="auto">
              <a:xfrm>
                <a:off x="232834" y="2425148"/>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1.0</a:t>
                </a:r>
                <a:endParaRPr lang="en-GB" altLang="en-US" sz="900" b="1" dirty="0">
                  <a:latin typeface="Arial" panose="020B0604020202020204" pitchFamily="34" charset="0"/>
                  <a:cs typeface="Arial" panose="020B0604020202020204" pitchFamily="34" charset="0"/>
                </a:endParaRPr>
              </a:p>
            </p:txBody>
          </p:sp>
          <p:sp>
            <p:nvSpPr>
              <p:cNvPr id="38" name="Text Box 113"/>
              <p:cNvSpPr txBox="1">
                <a:spLocks noChangeArrowheads="1"/>
              </p:cNvSpPr>
              <p:nvPr/>
            </p:nvSpPr>
            <p:spPr bwMode="auto">
              <a:xfrm>
                <a:off x="232834" y="4584012"/>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smtClean="0">
                    <a:latin typeface="Arial" panose="020B0604020202020204" pitchFamily="34" charset="0"/>
                    <a:cs typeface="Arial" panose="020B0604020202020204" pitchFamily="34" charset="0"/>
                  </a:rPr>
                  <a:t>0.2</a:t>
                </a:r>
                <a:endParaRPr lang="en-GB" altLang="en-US" sz="900" b="1" dirty="0">
                  <a:latin typeface="Arial" panose="020B0604020202020204" pitchFamily="34" charset="0"/>
                  <a:cs typeface="Arial" panose="020B0604020202020204" pitchFamily="34" charset="0"/>
                </a:endParaRPr>
              </a:p>
            </p:txBody>
          </p:sp>
          <p:sp>
            <p:nvSpPr>
              <p:cNvPr id="40" name="Text Box 115"/>
              <p:cNvSpPr txBox="1">
                <a:spLocks noChangeArrowheads="1"/>
              </p:cNvSpPr>
              <p:nvPr/>
            </p:nvSpPr>
            <p:spPr bwMode="auto">
              <a:xfrm>
                <a:off x="329014" y="5123728"/>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900" b="1" dirty="0">
                    <a:latin typeface="Arial" panose="020B0604020202020204" pitchFamily="34" charset="0"/>
                    <a:cs typeface="Arial" panose="020B0604020202020204" pitchFamily="34" charset="0"/>
                  </a:rPr>
                  <a:t>0</a:t>
                </a:r>
              </a:p>
            </p:txBody>
          </p:sp>
          <p:sp>
            <p:nvSpPr>
              <p:cNvPr id="41" name="Freeform 144"/>
              <p:cNvSpPr>
                <a:spLocks/>
              </p:cNvSpPr>
              <p:nvPr/>
            </p:nvSpPr>
            <p:spPr bwMode="auto">
              <a:xfrm>
                <a:off x="545986" y="2523405"/>
                <a:ext cx="4084932" cy="271304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2" name="Line 145"/>
              <p:cNvSpPr>
                <a:spLocks noChangeShapeType="1"/>
              </p:cNvSpPr>
              <p:nvPr/>
            </p:nvSpPr>
            <p:spPr bwMode="auto">
              <a:xfrm>
                <a:off x="515344" y="254055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3" name="Line 146"/>
              <p:cNvSpPr>
                <a:spLocks noChangeShapeType="1"/>
              </p:cNvSpPr>
              <p:nvPr/>
            </p:nvSpPr>
            <p:spPr bwMode="auto">
              <a:xfrm>
                <a:off x="515344" y="281050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4" name="Line 147"/>
              <p:cNvSpPr>
                <a:spLocks noChangeShapeType="1"/>
              </p:cNvSpPr>
              <p:nvPr/>
            </p:nvSpPr>
            <p:spPr bwMode="auto">
              <a:xfrm>
                <a:off x="515344" y="308045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5" name="Line 148"/>
              <p:cNvSpPr>
                <a:spLocks noChangeShapeType="1"/>
              </p:cNvSpPr>
              <p:nvPr/>
            </p:nvSpPr>
            <p:spPr bwMode="auto">
              <a:xfrm>
                <a:off x="515344" y="335041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6" name="Line 149"/>
              <p:cNvSpPr>
                <a:spLocks noChangeShapeType="1"/>
              </p:cNvSpPr>
              <p:nvPr/>
            </p:nvSpPr>
            <p:spPr bwMode="auto">
              <a:xfrm>
                <a:off x="515344" y="524009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7" name="Line 150"/>
              <p:cNvSpPr>
                <a:spLocks noChangeShapeType="1"/>
              </p:cNvSpPr>
              <p:nvPr/>
            </p:nvSpPr>
            <p:spPr bwMode="auto">
              <a:xfrm>
                <a:off x="515344" y="497013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8" name="Line 151"/>
              <p:cNvSpPr>
                <a:spLocks noChangeShapeType="1"/>
              </p:cNvSpPr>
              <p:nvPr/>
            </p:nvSpPr>
            <p:spPr bwMode="auto">
              <a:xfrm>
                <a:off x="515344" y="470018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9" name="Line 152"/>
              <p:cNvSpPr>
                <a:spLocks noChangeShapeType="1"/>
              </p:cNvSpPr>
              <p:nvPr/>
            </p:nvSpPr>
            <p:spPr bwMode="auto">
              <a:xfrm>
                <a:off x="515344" y="443022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0" name="Line 153"/>
              <p:cNvSpPr>
                <a:spLocks noChangeShapeType="1"/>
              </p:cNvSpPr>
              <p:nvPr/>
            </p:nvSpPr>
            <p:spPr bwMode="auto">
              <a:xfrm>
                <a:off x="515344" y="416027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1" name="Line 154"/>
              <p:cNvSpPr>
                <a:spLocks noChangeShapeType="1"/>
              </p:cNvSpPr>
              <p:nvPr/>
            </p:nvSpPr>
            <p:spPr bwMode="auto">
              <a:xfrm>
                <a:off x="515344" y="389032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2" name="Line 155"/>
              <p:cNvSpPr>
                <a:spLocks noChangeShapeType="1"/>
              </p:cNvSpPr>
              <p:nvPr/>
            </p:nvSpPr>
            <p:spPr bwMode="auto">
              <a:xfrm>
                <a:off x="515344" y="362036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3" name="Line 163"/>
              <p:cNvSpPr>
                <a:spLocks noChangeShapeType="1"/>
              </p:cNvSpPr>
              <p:nvPr/>
            </p:nvSpPr>
            <p:spPr bwMode="auto">
              <a:xfrm flipV="1">
                <a:off x="54431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4" name="Line 164"/>
              <p:cNvSpPr>
                <a:spLocks noChangeShapeType="1"/>
              </p:cNvSpPr>
              <p:nvPr/>
            </p:nvSpPr>
            <p:spPr bwMode="auto">
              <a:xfrm flipV="1">
                <a:off x="1084490"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5" name="Line 165"/>
              <p:cNvSpPr>
                <a:spLocks noChangeShapeType="1"/>
              </p:cNvSpPr>
              <p:nvPr/>
            </p:nvSpPr>
            <p:spPr bwMode="auto">
              <a:xfrm>
                <a:off x="1624664"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6" name="Line 166"/>
              <p:cNvSpPr>
                <a:spLocks noChangeShapeType="1"/>
              </p:cNvSpPr>
              <p:nvPr/>
            </p:nvSpPr>
            <p:spPr bwMode="auto">
              <a:xfrm>
                <a:off x="2164838"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7" name="Line 167"/>
              <p:cNvSpPr>
                <a:spLocks noChangeShapeType="1"/>
              </p:cNvSpPr>
              <p:nvPr/>
            </p:nvSpPr>
            <p:spPr bwMode="auto">
              <a:xfrm>
                <a:off x="2705012"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8" name="Line 168"/>
              <p:cNvSpPr>
                <a:spLocks noChangeShapeType="1"/>
              </p:cNvSpPr>
              <p:nvPr/>
            </p:nvSpPr>
            <p:spPr bwMode="auto">
              <a:xfrm>
                <a:off x="324518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9" name="Line 169"/>
              <p:cNvSpPr>
                <a:spLocks noChangeShapeType="1"/>
              </p:cNvSpPr>
              <p:nvPr/>
            </p:nvSpPr>
            <p:spPr bwMode="auto">
              <a:xfrm>
                <a:off x="3785360" y="5240089"/>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60" name="Line 170"/>
              <p:cNvSpPr>
                <a:spLocks noChangeShapeType="1"/>
              </p:cNvSpPr>
              <p:nvPr/>
            </p:nvSpPr>
            <p:spPr bwMode="auto">
              <a:xfrm>
                <a:off x="4624680" y="5235328"/>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424152"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a:latin typeface="Arial" panose="020B0604020202020204" pitchFamily="34" charset="0"/>
                    <a:cs typeface="Arial" panose="020B0604020202020204" pitchFamily="34" charset="0"/>
                  </a:rPr>
                  <a:t>0</a:t>
                </a:r>
              </a:p>
            </p:txBody>
          </p:sp>
          <p:sp>
            <p:nvSpPr>
              <p:cNvPr id="62" name="Text Box 88"/>
              <p:cNvSpPr txBox="1">
                <a:spLocks noChangeArrowheads="1"/>
              </p:cNvSpPr>
              <p:nvPr/>
            </p:nvSpPr>
            <p:spPr bwMode="auto">
              <a:xfrm>
                <a:off x="970388"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4</a:t>
                </a:r>
                <a:endParaRPr lang="en-GB" altLang="en-US" sz="900" b="1" dirty="0">
                  <a:latin typeface="Arial" panose="020B0604020202020204" pitchFamily="34" charset="0"/>
                  <a:cs typeface="Arial" panose="020B0604020202020204" pitchFamily="34" charset="0"/>
                </a:endParaRPr>
              </a:p>
            </p:txBody>
          </p:sp>
          <p:sp>
            <p:nvSpPr>
              <p:cNvPr id="63" name="Text Box 88"/>
              <p:cNvSpPr txBox="1">
                <a:spLocks noChangeArrowheads="1"/>
              </p:cNvSpPr>
              <p:nvPr/>
            </p:nvSpPr>
            <p:spPr bwMode="auto">
              <a:xfrm>
                <a:off x="1500286"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8</a:t>
                </a:r>
                <a:endParaRPr lang="en-GB" altLang="en-US" sz="900" b="1" dirty="0">
                  <a:latin typeface="Arial" panose="020B0604020202020204" pitchFamily="34" charset="0"/>
                  <a:cs typeface="Arial" panose="020B0604020202020204" pitchFamily="34" charset="0"/>
                </a:endParaRPr>
              </a:p>
            </p:txBody>
          </p:sp>
          <p:sp>
            <p:nvSpPr>
              <p:cNvPr id="64" name="Text Box 88"/>
              <p:cNvSpPr txBox="1">
                <a:spLocks noChangeArrowheads="1"/>
              </p:cNvSpPr>
              <p:nvPr/>
            </p:nvSpPr>
            <p:spPr bwMode="auto">
              <a:xfrm>
                <a:off x="2014400"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12</a:t>
                </a:r>
                <a:endParaRPr lang="en-GB" altLang="en-US" sz="900" b="1" dirty="0">
                  <a:latin typeface="Arial" panose="020B0604020202020204" pitchFamily="34" charset="0"/>
                  <a:cs typeface="Arial" panose="020B0604020202020204" pitchFamily="34" charset="0"/>
                </a:endParaRPr>
              </a:p>
            </p:txBody>
          </p:sp>
          <p:sp>
            <p:nvSpPr>
              <p:cNvPr id="65" name="Text Box 88"/>
              <p:cNvSpPr txBox="1">
                <a:spLocks noChangeArrowheads="1"/>
              </p:cNvSpPr>
              <p:nvPr/>
            </p:nvSpPr>
            <p:spPr bwMode="auto">
              <a:xfrm>
                <a:off x="255715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16</a:t>
                </a:r>
                <a:endParaRPr lang="en-GB" altLang="en-US" sz="900" b="1" dirty="0">
                  <a:latin typeface="Arial" panose="020B0604020202020204" pitchFamily="34" charset="0"/>
                  <a:cs typeface="Arial" panose="020B0604020202020204" pitchFamily="34" charset="0"/>
                </a:endParaRPr>
              </a:p>
            </p:txBody>
          </p:sp>
          <p:sp>
            <p:nvSpPr>
              <p:cNvPr id="66" name="Text Box 88"/>
              <p:cNvSpPr txBox="1">
                <a:spLocks noChangeArrowheads="1"/>
              </p:cNvSpPr>
              <p:nvPr/>
            </p:nvSpPr>
            <p:spPr bwMode="auto">
              <a:xfrm>
                <a:off x="309231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20</a:t>
                </a:r>
                <a:endParaRPr lang="en-GB" altLang="en-US" sz="900" b="1" dirty="0">
                  <a:latin typeface="Arial" panose="020B0604020202020204" pitchFamily="34" charset="0"/>
                  <a:cs typeface="Arial" panose="020B0604020202020204" pitchFamily="34" charset="0"/>
                </a:endParaRPr>
              </a:p>
            </p:txBody>
          </p:sp>
          <p:sp>
            <p:nvSpPr>
              <p:cNvPr id="67" name="Text Box 88"/>
              <p:cNvSpPr txBox="1">
                <a:spLocks noChangeArrowheads="1"/>
              </p:cNvSpPr>
              <p:nvPr/>
            </p:nvSpPr>
            <p:spPr bwMode="auto">
              <a:xfrm>
                <a:off x="3626333"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24</a:t>
                </a:r>
                <a:endParaRPr lang="en-GB" altLang="en-US" sz="900" b="1" dirty="0">
                  <a:latin typeface="Arial" panose="020B0604020202020204" pitchFamily="34" charset="0"/>
                  <a:cs typeface="Arial" panose="020B0604020202020204" pitchFamily="34" charset="0"/>
                </a:endParaRPr>
              </a:p>
            </p:txBody>
          </p:sp>
          <p:sp>
            <p:nvSpPr>
              <p:cNvPr id="68" name="Text Box 88"/>
              <p:cNvSpPr txBox="1">
                <a:spLocks noChangeArrowheads="1"/>
              </p:cNvSpPr>
              <p:nvPr/>
            </p:nvSpPr>
            <p:spPr bwMode="auto">
              <a:xfrm>
                <a:off x="446822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30</a:t>
                </a:r>
                <a:endParaRPr lang="en-GB" altLang="en-US" sz="900" b="1" dirty="0">
                  <a:latin typeface="Arial" panose="020B0604020202020204" pitchFamily="34" charset="0"/>
                  <a:cs typeface="Arial" panose="020B0604020202020204" pitchFamily="34" charset="0"/>
                </a:endParaRPr>
              </a:p>
            </p:txBody>
          </p:sp>
        </p:grpSp>
      </p:grpSp>
      <p:grpSp>
        <p:nvGrpSpPr>
          <p:cNvPr id="110" name="Group 109"/>
          <p:cNvGrpSpPr/>
          <p:nvPr/>
        </p:nvGrpSpPr>
        <p:grpSpPr>
          <a:xfrm>
            <a:off x="486287" y="2555064"/>
            <a:ext cx="3960176" cy="2448621"/>
            <a:chOff x="486287" y="2555064"/>
            <a:chExt cx="3960176" cy="2448621"/>
          </a:xfrm>
        </p:grpSpPr>
        <p:sp>
          <p:nvSpPr>
            <p:cNvPr id="111" name="Freeform 2"/>
            <p:cNvSpPr>
              <a:spLocks/>
            </p:cNvSpPr>
            <p:nvPr/>
          </p:nvSpPr>
          <p:spPr bwMode="auto">
            <a:xfrm>
              <a:off x="486287" y="2567751"/>
              <a:ext cx="3858307" cy="2435934"/>
            </a:xfrm>
            <a:custGeom>
              <a:avLst/>
              <a:gdLst>
                <a:gd name="T0" fmla="*/ 303 w 303"/>
                <a:gd name="T1" fmla="*/ 186 h 192"/>
                <a:gd name="T2" fmla="*/ 276 w 303"/>
                <a:gd name="T3" fmla="*/ 183 h 192"/>
                <a:gd name="T4" fmla="*/ 264 w 303"/>
                <a:gd name="T5" fmla="*/ 178 h 192"/>
                <a:gd name="T6" fmla="*/ 247 w 303"/>
                <a:gd name="T7" fmla="*/ 175 h 192"/>
                <a:gd name="T8" fmla="*/ 243 w 303"/>
                <a:gd name="T9" fmla="*/ 170 h 192"/>
                <a:gd name="T10" fmla="*/ 226 w 303"/>
                <a:gd name="T11" fmla="*/ 164 h 192"/>
                <a:gd name="T12" fmla="*/ 209 w 303"/>
                <a:gd name="T13" fmla="*/ 160 h 192"/>
                <a:gd name="T14" fmla="*/ 196 w 303"/>
                <a:gd name="T15" fmla="*/ 156 h 192"/>
                <a:gd name="T16" fmla="*/ 174 w 303"/>
                <a:gd name="T17" fmla="*/ 152 h 192"/>
                <a:gd name="T18" fmla="*/ 158 w 303"/>
                <a:gd name="T19" fmla="*/ 148 h 192"/>
                <a:gd name="T20" fmla="*/ 135 w 303"/>
                <a:gd name="T21" fmla="*/ 144 h 192"/>
                <a:gd name="T22" fmla="*/ 130 w 303"/>
                <a:gd name="T23" fmla="*/ 140 h 192"/>
                <a:gd name="T24" fmla="*/ 127 w 303"/>
                <a:gd name="T25" fmla="*/ 133 h 192"/>
                <a:gd name="T26" fmla="*/ 119 w 303"/>
                <a:gd name="T27" fmla="*/ 129 h 192"/>
                <a:gd name="T28" fmla="*/ 115 w 303"/>
                <a:gd name="T29" fmla="*/ 124 h 192"/>
                <a:gd name="T30" fmla="*/ 110 w 303"/>
                <a:gd name="T31" fmla="*/ 114 h 192"/>
                <a:gd name="T32" fmla="*/ 107 w 303"/>
                <a:gd name="T33" fmla="*/ 106 h 192"/>
                <a:gd name="T34" fmla="*/ 103 w 303"/>
                <a:gd name="T35" fmla="*/ 101 h 192"/>
                <a:gd name="T36" fmla="*/ 97 w 303"/>
                <a:gd name="T37" fmla="*/ 89 h 192"/>
                <a:gd name="T38" fmla="*/ 93 w 303"/>
                <a:gd name="T39" fmla="*/ 81 h 192"/>
                <a:gd name="T40" fmla="*/ 87 w 303"/>
                <a:gd name="T41" fmla="*/ 77 h 192"/>
                <a:gd name="T42" fmla="*/ 82 w 303"/>
                <a:gd name="T43" fmla="*/ 72 h 192"/>
                <a:gd name="T44" fmla="*/ 72 w 303"/>
                <a:gd name="T45" fmla="*/ 67 h 192"/>
                <a:gd name="T46" fmla="*/ 64 w 303"/>
                <a:gd name="T47" fmla="*/ 61 h 192"/>
                <a:gd name="T48" fmla="*/ 59 w 303"/>
                <a:gd name="T49" fmla="*/ 53 h 192"/>
                <a:gd name="T50" fmla="*/ 54 w 303"/>
                <a:gd name="T51" fmla="*/ 49 h 192"/>
                <a:gd name="T52" fmla="*/ 50 w 303"/>
                <a:gd name="T53" fmla="*/ 41 h 192"/>
                <a:gd name="T54" fmla="*/ 45 w 303"/>
                <a:gd name="T55" fmla="*/ 37 h 192"/>
                <a:gd name="T56" fmla="*/ 39 w 303"/>
                <a:gd name="T57" fmla="*/ 28 h 192"/>
                <a:gd name="T58" fmla="*/ 35 w 303"/>
                <a:gd name="T59" fmla="*/ 21 h 192"/>
                <a:gd name="T60" fmla="*/ 31 w 303"/>
                <a:gd name="T61" fmla="*/ 16 h 192"/>
                <a:gd name="T62" fmla="*/ 26 w 303"/>
                <a:gd name="T63" fmla="*/ 12 h 192"/>
                <a:gd name="T64" fmla="*/ 20 w 303"/>
                <a:gd name="T65" fmla="*/ 8 h 192"/>
                <a:gd name="T66" fmla="*/ 11 w 303"/>
                <a:gd name="T67" fmla="*/ 4 h 192"/>
                <a:gd name="T68" fmla="*/ 4 w 303"/>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92">
                  <a:moveTo>
                    <a:pt x="303" y="192"/>
                  </a:moveTo>
                  <a:lnTo>
                    <a:pt x="303" y="186"/>
                  </a:lnTo>
                  <a:lnTo>
                    <a:pt x="276" y="186"/>
                  </a:lnTo>
                  <a:lnTo>
                    <a:pt x="276" y="183"/>
                  </a:lnTo>
                  <a:lnTo>
                    <a:pt x="264" y="183"/>
                  </a:lnTo>
                  <a:lnTo>
                    <a:pt x="264" y="178"/>
                  </a:lnTo>
                  <a:lnTo>
                    <a:pt x="247" y="178"/>
                  </a:lnTo>
                  <a:lnTo>
                    <a:pt x="247" y="175"/>
                  </a:lnTo>
                  <a:lnTo>
                    <a:pt x="243" y="175"/>
                  </a:lnTo>
                  <a:lnTo>
                    <a:pt x="243" y="170"/>
                  </a:lnTo>
                  <a:lnTo>
                    <a:pt x="226" y="170"/>
                  </a:lnTo>
                  <a:lnTo>
                    <a:pt x="226" y="164"/>
                  </a:lnTo>
                  <a:lnTo>
                    <a:pt x="209" y="164"/>
                  </a:lnTo>
                  <a:lnTo>
                    <a:pt x="209" y="160"/>
                  </a:lnTo>
                  <a:lnTo>
                    <a:pt x="196" y="160"/>
                  </a:lnTo>
                  <a:lnTo>
                    <a:pt x="196" y="156"/>
                  </a:lnTo>
                  <a:lnTo>
                    <a:pt x="174" y="156"/>
                  </a:lnTo>
                  <a:lnTo>
                    <a:pt x="174" y="152"/>
                  </a:lnTo>
                  <a:lnTo>
                    <a:pt x="158" y="152"/>
                  </a:lnTo>
                  <a:lnTo>
                    <a:pt x="158" y="148"/>
                  </a:lnTo>
                  <a:lnTo>
                    <a:pt x="135" y="148"/>
                  </a:lnTo>
                  <a:lnTo>
                    <a:pt x="135" y="144"/>
                  </a:lnTo>
                  <a:lnTo>
                    <a:pt x="130" y="144"/>
                  </a:lnTo>
                  <a:lnTo>
                    <a:pt x="130" y="140"/>
                  </a:lnTo>
                  <a:lnTo>
                    <a:pt x="127" y="140"/>
                  </a:lnTo>
                  <a:lnTo>
                    <a:pt x="127" y="133"/>
                  </a:lnTo>
                  <a:lnTo>
                    <a:pt x="119" y="133"/>
                  </a:lnTo>
                  <a:lnTo>
                    <a:pt x="119" y="129"/>
                  </a:lnTo>
                  <a:lnTo>
                    <a:pt x="115" y="129"/>
                  </a:lnTo>
                  <a:lnTo>
                    <a:pt x="115" y="124"/>
                  </a:lnTo>
                  <a:lnTo>
                    <a:pt x="110" y="124"/>
                  </a:lnTo>
                  <a:lnTo>
                    <a:pt x="110" y="114"/>
                  </a:lnTo>
                  <a:lnTo>
                    <a:pt x="107" y="114"/>
                  </a:lnTo>
                  <a:lnTo>
                    <a:pt x="107" y="106"/>
                  </a:lnTo>
                  <a:lnTo>
                    <a:pt x="103" y="106"/>
                  </a:lnTo>
                  <a:lnTo>
                    <a:pt x="103" y="101"/>
                  </a:lnTo>
                  <a:lnTo>
                    <a:pt x="97" y="101"/>
                  </a:lnTo>
                  <a:lnTo>
                    <a:pt x="97" y="89"/>
                  </a:lnTo>
                  <a:lnTo>
                    <a:pt x="93" y="89"/>
                  </a:lnTo>
                  <a:lnTo>
                    <a:pt x="93" y="81"/>
                  </a:lnTo>
                  <a:lnTo>
                    <a:pt x="87" y="81"/>
                  </a:lnTo>
                  <a:lnTo>
                    <a:pt x="87" y="77"/>
                  </a:lnTo>
                  <a:lnTo>
                    <a:pt x="82" y="77"/>
                  </a:lnTo>
                  <a:lnTo>
                    <a:pt x="82" y="72"/>
                  </a:lnTo>
                  <a:lnTo>
                    <a:pt x="72" y="72"/>
                  </a:lnTo>
                  <a:lnTo>
                    <a:pt x="72" y="67"/>
                  </a:lnTo>
                  <a:lnTo>
                    <a:pt x="64" y="67"/>
                  </a:lnTo>
                  <a:lnTo>
                    <a:pt x="64" y="61"/>
                  </a:lnTo>
                  <a:lnTo>
                    <a:pt x="59" y="61"/>
                  </a:lnTo>
                  <a:lnTo>
                    <a:pt x="59" y="53"/>
                  </a:lnTo>
                  <a:lnTo>
                    <a:pt x="54" y="53"/>
                  </a:lnTo>
                  <a:lnTo>
                    <a:pt x="54" y="49"/>
                  </a:lnTo>
                  <a:lnTo>
                    <a:pt x="50" y="49"/>
                  </a:lnTo>
                  <a:lnTo>
                    <a:pt x="50" y="41"/>
                  </a:lnTo>
                  <a:lnTo>
                    <a:pt x="45" y="41"/>
                  </a:lnTo>
                  <a:lnTo>
                    <a:pt x="45" y="37"/>
                  </a:lnTo>
                  <a:lnTo>
                    <a:pt x="39" y="37"/>
                  </a:lnTo>
                  <a:lnTo>
                    <a:pt x="39" y="28"/>
                  </a:lnTo>
                  <a:lnTo>
                    <a:pt x="35" y="28"/>
                  </a:lnTo>
                  <a:lnTo>
                    <a:pt x="35" y="21"/>
                  </a:lnTo>
                  <a:lnTo>
                    <a:pt x="31" y="21"/>
                  </a:lnTo>
                  <a:lnTo>
                    <a:pt x="31" y="16"/>
                  </a:lnTo>
                  <a:lnTo>
                    <a:pt x="26" y="16"/>
                  </a:lnTo>
                  <a:lnTo>
                    <a:pt x="26" y="12"/>
                  </a:lnTo>
                  <a:lnTo>
                    <a:pt x="20" y="12"/>
                  </a:lnTo>
                  <a:lnTo>
                    <a:pt x="20" y="8"/>
                  </a:lnTo>
                  <a:lnTo>
                    <a:pt x="11" y="8"/>
                  </a:lnTo>
                  <a:lnTo>
                    <a:pt x="11" y="4"/>
                  </a:lnTo>
                  <a:lnTo>
                    <a:pt x="4" y="4"/>
                  </a:lnTo>
                  <a:lnTo>
                    <a:pt x="4"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12" name="Freeform 3"/>
            <p:cNvSpPr>
              <a:spLocks/>
            </p:cNvSpPr>
            <p:nvPr/>
          </p:nvSpPr>
          <p:spPr bwMode="auto">
            <a:xfrm>
              <a:off x="486287" y="2555064"/>
              <a:ext cx="3960176" cy="2435934"/>
            </a:xfrm>
            <a:custGeom>
              <a:avLst/>
              <a:gdLst>
                <a:gd name="T0" fmla="*/ 311 w 311"/>
                <a:gd name="T1" fmla="*/ 192 h 192"/>
                <a:gd name="T2" fmla="*/ 311 w 311"/>
                <a:gd name="T3" fmla="*/ 187 h 192"/>
                <a:gd name="T4" fmla="*/ 293 w 311"/>
                <a:gd name="T5" fmla="*/ 187 h 192"/>
                <a:gd name="T6" fmla="*/ 293 w 311"/>
                <a:gd name="T7" fmla="*/ 181 h 192"/>
                <a:gd name="T8" fmla="*/ 254 w 311"/>
                <a:gd name="T9" fmla="*/ 181 h 192"/>
                <a:gd name="T10" fmla="*/ 254 w 311"/>
                <a:gd name="T11" fmla="*/ 179 h 192"/>
                <a:gd name="T12" fmla="*/ 254 w 311"/>
                <a:gd name="T13" fmla="*/ 176 h 192"/>
                <a:gd name="T14" fmla="*/ 247 w 311"/>
                <a:gd name="T15" fmla="*/ 176 h 192"/>
                <a:gd name="T16" fmla="*/ 247 w 311"/>
                <a:gd name="T17" fmla="*/ 172 h 192"/>
                <a:gd name="T18" fmla="*/ 234 w 311"/>
                <a:gd name="T19" fmla="*/ 172 h 192"/>
                <a:gd name="T20" fmla="*/ 234 w 311"/>
                <a:gd name="T21" fmla="*/ 167 h 192"/>
                <a:gd name="T22" fmla="*/ 217 w 311"/>
                <a:gd name="T23" fmla="*/ 167 h 192"/>
                <a:gd name="T24" fmla="*/ 217 w 311"/>
                <a:gd name="T25" fmla="*/ 165 h 192"/>
                <a:gd name="T26" fmla="*/ 207 w 311"/>
                <a:gd name="T27" fmla="*/ 165 h 192"/>
                <a:gd name="T28" fmla="*/ 207 w 311"/>
                <a:gd name="T29" fmla="*/ 161 h 192"/>
                <a:gd name="T30" fmla="*/ 199 w 311"/>
                <a:gd name="T31" fmla="*/ 161 h 192"/>
                <a:gd name="T32" fmla="*/ 199 w 311"/>
                <a:gd name="T33" fmla="*/ 157 h 192"/>
                <a:gd name="T34" fmla="*/ 174 w 311"/>
                <a:gd name="T35" fmla="*/ 157 h 192"/>
                <a:gd name="T36" fmla="*/ 174 w 311"/>
                <a:gd name="T37" fmla="*/ 153 h 192"/>
                <a:gd name="T38" fmla="*/ 166 w 311"/>
                <a:gd name="T39" fmla="*/ 153 h 192"/>
                <a:gd name="T40" fmla="*/ 166 w 311"/>
                <a:gd name="T41" fmla="*/ 141 h 192"/>
                <a:gd name="T42" fmla="*/ 159 w 311"/>
                <a:gd name="T43" fmla="*/ 141 h 192"/>
                <a:gd name="T44" fmla="*/ 159 w 311"/>
                <a:gd name="T45" fmla="*/ 134 h 192"/>
                <a:gd name="T46" fmla="*/ 153 w 311"/>
                <a:gd name="T47" fmla="*/ 134 h 192"/>
                <a:gd name="T48" fmla="*/ 153 w 311"/>
                <a:gd name="T49" fmla="*/ 125 h 192"/>
                <a:gd name="T50" fmla="*/ 149 w 311"/>
                <a:gd name="T51" fmla="*/ 125 h 192"/>
                <a:gd name="T52" fmla="*/ 149 w 311"/>
                <a:gd name="T53" fmla="*/ 120 h 192"/>
                <a:gd name="T54" fmla="*/ 130 w 311"/>
                <a:gd name="T55" fmla="*/ 120 h 192"/>
                <a:gd name="T56" fmla="*/ 130 w 311"/>
                <a:gd name="T57" fmla="*/ 115 h 192"/>
                <a:gd name="T58" fmla="*/ 123 w 311"/>
                <a:gd name="T59" fmla="*/ 115 h 192"/>
                <a:gd name="T60" fmla="*/ 123 w 311"/>
                <a:gd name="T61" fmla="*/ 103 h 192"/>
                <a:gd name="T62" fmla="*/ 117 w 311"/>
                <a:gd name="T63" fmla="*/ 103 h 192"/>
                <a:gd name="T64" fmla="*/ 117 w 311"/>
                <a:gd name="T65" fmla="*/ 95 h 192"/>
                <a:gd name="T66" fmla="*/ 110 w 311"/>
                <a:gd name="T67" fmla="*/ 95 h 192"/>
                <a:gd name="T68" fmla="*/ 110 w 311"/>
                <a:gd name="T69" fmla="*/ 83 h 192"/>
                <a:gd name="T70" fmla="*/ 106 w 311"/>
                <a:gd name="T71" fmla="*/ 83 h 192"/>
                <a:gd name="T72" fmla="*/ 106 w 311"/>
                <a:gd name="T73" fmla="*/ 79 h 192"/>
                <a:gd name="T74" fmla="*/ 102 w 311"/>
                <a:gd name="T75" fmla="*/ 79 h 192"/>
                <a:gd name="T76" fmla="*/ 102 w 311"/>
                <a:gd name="T77" fmla="*/ 75 h 192"/>
                <a:gd name="T78" fmla="*/ 96 w 311"/>
                <a:gd name="T79" fmla="*/ 75 h 192"/>
                <a:gd name="T80" fmla="*/ 96 w 311"/>
                <a:gd name="T81" fmla="*/ 68 h 192"/>
                <a:gd name="T82" fmla="*/ 92 w 311"/>
                <a:gd name="T83" fmla="*/ 68 h 192"/>
                <a:gd name="T84" fmla="*/ 92 w 311"/>
                <a:gd name="T85" fmla="*/ 63 h 192"/>
                <a:gd name="T86" fmla="*/ 86 w 311"/>
                <a:gd name="T87" fmla="*/ 63 h 192"/>
                <a:gd name="T88" fmla="*/ 86 w 311"/>
                <a:gd name="T89" fmla="*/ 53 h 192"/>
                <a:gd name="T90" fmla="*/ 86 w 311"/>
                <a:gd name="T91" fmla="*/ 51 h 192"/>
                <a:gd name="T92" fmla="*/ 79 w 311"/>
                <a:gd name="T93" fmla="*/ 51 h 192"/>
                <a:gd name="T94" fmla="*/ 79 w 311"/>
                <a:gd name="T95" fmla="*/ 46 h 192"/>
                <a:gd name="T96" fmla="*/ 70 w 311"/>
                <a:gd name="T97" fmla="*/ 46 h 192"/>
                <a:gd name="T98" fmla="*/ 70 w 311"/>
                <a:gd name="T99" fmla="*/ 41 h 192"/>
                <a:gd name="T100" fmla="*/ 65 w 311"/>
                <a:gd name="T101" fmla="*/ 41 h 192"/>
                <a:gd name="T102" fmla="*/ 65 w 311"/>
                <a:gd name="T103" fmla="*/ 31 h 192"/>
                <a:gd name="T104" fmla="*/ 60 w 311"/>
                <a:gd name="T105" fmla="*/ 31 h 192"/>
                <a:gd name="T106" fmla="*/ 60 w 311"/>
                <a:gd name="T107" fmla="*/ 21 h 192"/>
                <a:gd name="T108" fmla="*/ 49 w 311"/>
                <a:gd name="T109" fmla="*/ 21 h 192"/>
                <a:gd name="T110" fmla="*/ 49 w 311"/>
                <a:gd name="T111" fmla="*/ 16 h 192"/>
                <a:gd name="T112" fmla="*/ 39 w 311"/>
                <a:gd name="T113" fmla="*/ 16 h 192"/>
                <a:gd name="T114" fmla="*/ 39 w 311"/>
                <a:gd name="T115" fmla="*/ 6 h 192"/>
                <a:gd name="T116" fmla="*/ 16 w 311"/>
                <a:gd name="T117" fmla="*/ 6 h 192"/>
                <a:gd name="T118" fmla="*/ 16 w 311"/>
                <a:gd name="T119" fmla="*/ 0 h 192"/>
                <a:gd name="T120" fmla="*/ 0 w 311"/>
                <a:gd name="T1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192">
                  <a:moveTo>
                    <a:pt x="311" y="192"/>
                  </a:moveTo>
                  <a:lnTo>
                    <a:pt x="311" y="187"/>
                  </a:lnTo>
                  <a:lnTo>
                    <a:pt x="293" y="187"/>
                  </a:lnTo>
                  <a:lnTo>
                    <a:pt x="293" y="181"/>
                  </a:lnTo>
                  <a:lnTo>
                    <a:pt x="254" y="181"/>
                  </a:lnTo>
                  <a:lnTo>
                    <a:pt x="254" y="179"/>
                  </a:lnTo>
                  <a:lnTo>
                    <a:pt x="254" y="176"/>
                  </a:lnTo>
                  <a:lnTo>
                    <a:pt x="247" y="176"/>
                  </a:lnTo>
                  <a:lnTo>
                    <a:pt x="247" y="172"/>
                  </a:lnTo>
                  <a:lnTo>
                    <a:pt x="234" y="172"/>
                  </a:lnTo>
                  <a:lnTo>
                    <a:pt x="234" y="167"/>
                  </a:lnTo>
                  <a:lnTo>
                    <a:pt x="217" y="167"/>
                  </a:lnTo>
                  <a:lnTo>
                    <a:pt x="217" y="165"/>
                  </a:lnTo>
                  <a:lnTo>
                    <a:pt x="207" y="165"/>
                  </a:lnTo>
                  <a:lnTo>
                    <a:pt x="207" y="161"/>
                  </a:lnTo>
                  <a:lnTo>
                    <a:pt x="199" y="161"/>
                  </a:lnTo>
                  <a:lnTo>
                    <a:pt x="199" y="157"/>
                  </a:lnTo>
                  <a:lnTo>
                    <a:pt x="174" y="157"/>
                  </a:lnTo>
                  <a:lnTo>
                    <a:pt x="174" y="153"/>
                  </a:lnTo>
                  <a:lnTo>
                    <a:pt x="166" y="153"/>
                  </a:lnTo>
                  <a:lnTo>
                    <a:pt x="166" y="141"/>
                  </a:lnTo>
                  <a:lnTo>
                    <a:pt x="159" y="141"/>
                  </a:lnTo>
                  <a:lnTo>
                    <a:pt x="159" y="134"/>
                  </a:lnTo>
                  <a:lnTo>
                    <a:pt x="153" y="134"/>
                  </a:lnTo>
                  <a:lnTo>
                    <a:pt x="153" y="125"/>
                  </a:lnTo>
                  <a:lnTo>
                    <a:pt x="149" y="125"/>
                  </a:lnTo>
                  <a:lnTo>
                    <a:pt x="149" y="120"/>
                  </a:lnTo>
                  <a:lnTo>
                    <a:pt x="130" y="120"/>
                  </a:lnTo>
                  <a:lnTo>
                    <a:pt x="130" y="115"/>
                  </a:lnTo>
                  <a:lnTo>
                    <a:pt x="123" y="115"/>
                  </a:lnTo>
                  <a:lnTo>
                    <a:pt x="123" y="103"/>
                  </a:lnTo>
                  <a:lnTo>
                    <a:pt x="117" y="103"/>
                  </a:lnTo>
                  <a:lnTo>
                    <a:pt x="117" y="95"/>
                  </a:lnTo>
                  <a:lnTo>
                    <a:pt x="110" y="95"/>
                  </a:lnTo>
                  <a:lnTo>
                    <a:pt x="110" y="83"/>
                  </a:lnTo>
                  <a:lnTo>
                    <a:pt x="106" y="83"/>
                  </a:lnTo>
                  <a:lnTo>
                    <a:pt x="106" y="79"/>
                  </a:lnTo>
                  <a:lnTo>
                    <a:pt x="102" y="79"/>
                  </a:lnTo>
                  <a:lnTo>
                    <a:pt x="102" y="75"/>
                  </a:lnTo>
                  <a:lnTo>
                    <a:pt x="96" y="75"/>
                  </a:lnTo>
                  <a:lnTo>
                    <a:pt x="96" y="68"/>
                  </a:lnTo>
                  <a:lnTo>
                    <a:pt x="92" y="68"/>
                  </a:lnTo>
                  <a:lnTo>
                    <a:pt x="92" y="63"/>
                  </a:lnTo>
                  <a:lnTo>
                    <a:pt x="86" y="63"/>
                  </a:lnTo>
                  <a:lnTo>
                    <a:pt x="86" y="53"/>
                  </a:lnTo>
                  <a:lnTo>
                    <a:pt x="86" y="51"/>
                  </a:lnTo>
                  <a:lnTo>
                    <a:pt x="79" y="51"/>
                  </a:lnTo>
                  <a:lnTo>
                    <a:pt x="79" y="46"/>
                  </a:lnTo>
                  <a:lnTo>
                    <a:pt x="70" y="46"/>
                  </a:lnTo>
                  <a:lnTo>
                    <a:pt x="70" y="41"/>
                  </a:lnTo>
                  <a:lnTo>
                    <a:pt x="65" y="41"/>
                  </a:lnTo>
                  <a:lnTo>
                    <a:pt x="65" y="31"/>
                  </a:lnTo>
                  <a:lnTo>
                    <a:pt x="60" y="31"/>
                  </a:lnTo>
                  <a:lnTo>
                    <a:pt x="60" y="21"/>
                  </a:lnTo>
                  <a:lnTo>
                    <a:pt x="49" y="21"/>
                  </a:lnTo>
                  <a:lnTo>
                    <a:pt x="49" y="16"/>
                  </a:lnTo>
                  <a:lnTo>
                    <a:pt x="39" y="16"/>
                  </a:lnTo>
                  <a:lnTo>
                    <a:pt x="39" y="6"/>
                  </a:lnTo>
                  <a:lnTo>
                    <a:pt x="16" y="6"/>
                  </a:lnTo>
                  <a:lnTo>
                    <a:pt x="1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solidFill>
                  <a:schemeClr val="tx1">
                    <a:lumMod val="50000"/>
                  </a:schemeClr>
                </a:solidFill>
              </a:endParaRPr>
            </a:p>
          </p:txBody>
        </p:sp>
      </p:grpSp>
      <p:sp>
        <p:nvSpPr>
          <p:cNvPr id="113" name="TextBox 112"/>
          <p:cNvSpPr txBox="1"/>
          <p:nvPr/>
        </p:nvSpPr>
        <p:spPr>
          <a:xfrm>
            <a:off x="648610" y="4297817"/>
            <a:ext cx="1789272" cy="830997"/>
          </a:xfrm>
          <a:prstGeom prst="rect">
            <a:avLst/>
          </a:prstGeom>
          <a:noFill/>
        </p:spPr>
        <p:txBody>
          <a:bodyPr wrap="none" rtlCol="0">
            <a:spAutoFit/>
          </a:bodyPr>
          <a:lstStyle/>
          <a:p>
            <a:r>
              <a:rPr lang="en-GB" sz="800" dirty="0" smtClean="0"/>
              <a:t>Number of events</a:t>
            </a:r>
          </a:p>
          <a:p>
            <a:endParaRPr lang="en-GB" sz="800" dirty="0"/>
          </a:p>
          <a:p>
            <a:r>
              <a:rPr lang="en-GB" sz="800" dirty="0" smtClean="0"/>
              <a:t>A: 49 (90.7%)</a:t>
            </a:r>
          </a:p>
          <a:p>
            <a:r>
              <a:rPr lang="en-GB" sz="800" dirty="0" smtClean="0"/>
              <a:t>B: 48 (87.3%)</a:t>
            </a:r>
          </a:p>
          <a:p>
            <a:endParaRPr lang="en-GB" sz="800" dirty="0"/>
          </a:p>
          <a:p>
            <a:r>
              <a:rPr lang="en-GB" sz="800" dirty="0" smtClean="0"/>
              <a:t>Log-rank: Chi</a:t>
            </a:r>
            <a:r>
              <a:rPr lang="en-GB" sz="800" baseline="30000" dirty="0" smtClean="0"/>
              <a:t>2</a:t>
            </a:r>
            <a:r>
              <a:rPr lang="en-GB" sz="800" dirty="0" smtClean="0"/>
              <a:t>=0.79 </a:t>
            </a:r>
            <a:r>
              <a:rPr lang="en-GB" sz="800" dirty="0" err="1" smtClean="0"/>
              <a:t>df</a:t>
            </a:r>
            <a:r>
              <a:rPr lang="en-GB" sz="800" dirty="0" smtClean="0"/>
              <a:t>=1 p=0.373 </a:t>
            </a:r>
            <a:endParaRPr lang="en-GB" sz="800" dirty="0"/>
          </a:p>
        </p:txBody>
      </p:sp>
      <p:sp>
        <p:nvSpPr>
          <p:cNvPr id="114" name="TextBox 113"/>
          <p:cNvSpPr txBox="1"/>
          <p:nvPr/>
        </p:nvSpPr>
        <p:spPr>
          <a:xfrm>
            <a:off x="5129308" y="4297817"/>
            <a:ext cx="1789272" cy="830997"/>
          </a:xfrm>
          <a:prstGeom prst="rect">
            <a:avLst/>
          </a:prstGeom>
          <a:noFill/>
        </p:spPr>
        <p:txBody>
          <a:bodyPr wrap="none" rtlCol="0">
            <a:spAutoFit/>
          </a:bodyPr>
          <a:lstStyle/>
          <a:p>
            <a:r>
              <a:rPr lang="en-GB" sz="800" dirty="0" smtClean="0"/>
              <a:t>Number of events</a:t>
            </a:r>
          </a:p>
          <a:p>
            <a:endParaRPr lang="en-GB" sz="800" dirty="0"/>
          </a:p>
          <a:p>
            <a:r>
              <a:rPr lang="en-GB" sz="800" dirty="0" smtClean="0"/>
              <a:t>A: 46 (85.2%)</a:t>
            </a:r>
          </a:p>
          <a:p>
            <a:r>
              <a:rPr lang="en-GB" sz="800" dirty="0" smtClean="0"/>
              <a:t>B: 43 (78.2%)</a:t>
            </a:r>
          </a:p>
          <a:p>
            <a:endParaRPr lang="en-GB" sz="800" dirty="0"/>
          </a:p>
          <a:p>
            <a:r>
              <a:rPr lang="en-GB" sz="800" dirty="0" smtClean="0"/>
              <a:t>Log-rank: Chi</a:t>
            </a:r>
            <a:r>
              <a:rPr lang="en-GB" sz="800" baseline="30000" dirty="0" smtClean="0"/>
              <a:t>2</a:t>
            </a:r>
            <a:r>
              <a:rPr lang="en-GB" sz="800" dirty="0" smtClean="0"/>
              <a:t>=1.30 </a:t>
            </a:r>
            <a:r>
              <a:rPr lang="en-GB" sz="800" dirty="0" err="1" smtClean="0"/>
              <a:t>df</a:t>
            </a:r>
            <a:r>
              <a:rPr lang="en-GB" sz="800" dirty="0" smtClean="0"/>
              <a:t>=1 p=0.255 </a:t>
            </a:r>
            <a:endParaRPr lang="en-GB" sz="800" dirty="0"/>
          </a:p>
        </p:txBody>
      </p:sp>
      <p:grpSp>
        <p:nvGrpSpPr>
          <p:cNvPr id="115" name="Group 114"/>
          <p:cNvGrpSpPr/>
          <p:nvPr/>
        </p:nvGrpSpPr>
        <p:grpSpPr>
          <a:xfrm>
            <a:off x="5098410" y="2643188"/>
            <a:ext cx="3713993" cy="2119731"/>
            <a:chOff x="5098410" y="2643188"/>
            <a:chExt cx="3713993" cy="2119731"/>
          </a:xfrm>
        </p:grpSpPr>
        <p:sp>
          <p:nvSpPr>
            <p:cNvPr id="116" name="Freeform 5"/>
            <p:cNvSpPr>
              <a:spLocks/>
            </p:cNvSpPr>
            <p:nvPr/>
          </p:nvSpPr>
          <p:spPr bwMode="auto">
            <a:xfrm>
              <a:off x="5098410" y="2650887"/>
              <a:ext cx="3713993" cy="2112032"/>
            </a:xfrm>
            <a:custGeom>
              <a:avLst/>
              <a:gdLst>
                <a:gd name="T0" fmla="*/ 290 w 290"/>
                <a:gd name="T1" fmla="*/ 161 h 166"/>
                <a:gd name="T2" fmla="*/ 283 w 290"/>
                <a:gd name="T3" fmla="*/ 157 h 166"/>
                <a:gd name="T4" fmla="*/ 274 w 290"/>
                <a:gd name="T5" fmla="*/ 153 h 166"/>
                <a:gd name="T6" fmla="*/ 260 w 290"/>
                <a:gd name="T7" fmla="*/ 149 h 166"/>
                <a:gd name="T8" fmla="*/ 252 w 290"/>
                <a:gd name="T9" fmla="*/ 144 h 166"/>
                <a:gd name="T10" fmla="*/ 242 w 290"/>
                <a:gd name="T11" fmla="*/ 141 h 166"/>
                <a:gd name="T12" fmla="*/ 231 w 290"/>
                <a:gd name="T13" fmla="*/ 137 h 166"/>
                <a:gd name="T14" fmla="*/ 193 w 290"/>
                <a:gd name="T15" fmla="*/ 132 h 166"/>
                <a:gd name="T16" fmla="*/ 172 w 290"/>
                <a:gd name="T17" fmla="*/ 129 h 166"/>
                <a:gd name="T18" fmla="*/ 161 w 290"/>
                <a:gd name="T19" fmla="*/ 124 h 166"/>
                <a:gd name="T20" fmla="*/ 155 w 290"/>
                <a:gd name="T21" fmla="*/ 120 h 166"/>
                <a:gd name="T22" fmla="*/ 143 w 290"/>
                <a:gd name="T23" fmla="*/ 117 h 166"/>
                <a:gd name="T24" fmla="*/ 135 w 290"/>
                <a:gd name="T25" fmla="*/ 110 h 166"/>
                <a:gd name="T26" fmla="*/ 126 w 290"/>
                <a:gd name="T27" fmla="*/ 99 h 166"/>
                <a:gd name="T28" fmla="*/ 122 w 290"/>
                <a:gd name="T29" fmla="*/ 94 h 166"/>
                <a:gd name="T30" fmla="*/ 118 w 290"/>
                <a:gd name="T31" fmla="*/ 88 h 166"/>
                <a:gd name="T32" fmla="*/ 115 w 290"/>
                <a:gd name="T33" fmla="*/ 85 h 166"/>
                <a:gd name="T34" fmla="*/ 112 w 290"/>
                <a:gd name="T35" fmla="*/ 82 h 166"/>
                <a:gd name="T36" fmla="*/ 109 w 290"/>
                <a:gd name="T37" fmla="*/ 78 h 166"/>
                <a:gd name="T38" fmla="*/ 106 w 290"/>
                <a:gd name="T39" fmla="*/ 75 h 166"/>
                <a:gd name="T40" fmla="*/ 89 w 290"/>
                <a:gd name="T41" fmla="*/ 67 h 166"/>
                <a:gd name="T42" fmla="*/ 84 w 290"/>
                <a:gd name="T43" fmla="*/ 63 h 166"/>
                <a:gd name="T44" fmla="*/ 70 w 290"/>
                <a:gd name="T45" fmla="*/ 60 h 166"/>
                <a:gd name="T46" fmla="*/ 60 w 290"/>
                <a:gd name="T47" fmla="*/ 55 h 166"/>
                <a:gd name="T48" fmla="*/ 56 w 290"/>
                <a:gd name="T49" fmla="*/ 52 h 166"/>
                <a:gd name="T50" fmla="*/ 52 w 290"/>
                <a:gd name="T51" fmla="*/ 48 h 166"/>
                <a:gd name="T52" fmla="*/ 49 w 290"/>
                <a:gd name="T53" fmla="*/ 41 h 166"/>
                <a:gd name="T54" fmla="*/ 46 w 290"/>
                <a:gd name="T55" fmla="*/ 37 h 166"/>
                <a:gd name="T56" fmla="*/ 35 w 290"/>
                <a:gd name="T57" fmla="*/ 33 h 166"/>
                <a:gd name="T58" fmla="*/ 31 w 290"/>
                <a:gd name="T59" fmla="*/ 26 h 166"/>
                <a:gd name="T60" fmla="*/ 31 w 290"/>
                <a:gd name="T61" fmla="*/ 18 h 166"/>
                <a:gd name="T62" fmla="*/ 28 w 290"/>
                <a:gd name="T63" fmla="*/ 14 h 166"/>
                <a:gd name="T64" fmla="*/ 25 w 290"/>
                <a:gd name="T65" fmla="*/ 10 h 166"/>
                <a:gd name="T66" fmla="*/ 18 w 290"/>
                <a:gd name="T67" fmla="*/ 7 h 166"/>
                <a:gd name="T68" fmla="*/ 10 w 290"/>
                <a:gd name="T69" fmla="*/ 4 h 166"/>
                <a:gd name="T70" fmla="*/ 5 w 290"/>
                <a:gd name="T7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 h="166">
                  <a:moveTo>
                    <a:pt x="290" y="166"/>
                  </a:moveTo>
                  <a:lnTo>
                    <a:pt x="290" y="161"/>
                  </a:lnTo>
                  <a:lnTo>
                    <a:pt x="283" y="161"/>
                  </a:lnTo>
                  <a:lnTo>
                    <a:pt x="283" y="157"/>
                  </a:lnTo>
                  <a:lnTo>
                    <a:pt x="274" y="157"/>
                  </a:lnTo>
                  <a:lnTo>
                    <a:pt x="274" y="153"/>
                  </a:lnTo>
                  <a:lnTo>
                    <a:pt x="260" y="153"/>
                  </a:lnTo>
                  <a:lnTo>
                    <a:pt x="260" y="149"/>
                  </a:lnTo>
                  <a:lnTo>
                    <a:pt x="252" y="149"/>
                  </a:lnTo>
                  <a:lnTo>
                    <a:pt x="252" y="144"/>
                  </a:lnTo>
                  <a:lnTo>
                    <a:pt x="242" y="144"/>
                  </a:lnTo>
                  <a:lnTo>
                    <a:pt x="242" y="141"/>
                  </a:lnTo>
                  <a:lnTo>
                    <a:pt x="231" y="141"/>
                  </a:lnTo>
                  <a:lnTo>
                    <a:pt x="231" y="137"/>
                  </a:lnTo>
                  <a:lnTo>
                    <a:pt x="193" y="137"/>
                  </a:lnTo>
                  <a:lnTo>
                    <a:pt x="193" y="132"/>
                  </a:lnTo>
                  <a:lnTo>
                    <a:pt x="172" y="132"/>
                  </a:lnTo>
                  <a:lnTo>
                    <a:pt x="172" y="129"/>
                  </a:lnTo>
                  <a:lnTo>
                    <a:pt x="161" y="129"/>
                  </a:lnTo>
                  <a:lnTo>
                    <a:pt x="161" y="124"/>
                  </a:lnTo>
                  <a:lnTo>
                    <a:pt x="155" y="124"/>
                  </a:lnTo>
                  <a:lnTo>
                    <a:pt x="155" y="120"/>
                  </a:lnTo>
                  <a:lnTo>
                    <a:pt x="143" y="120"/>
                  </a:lnTo>
                  <a:lnTo>
                    <a:pt x="143" y="117"/>
                  </a:lnTo>
                  <a:lnTo>
                    <a:pt x="135" y="117"/>
                  </a:lnTo>
                  <a:lnTo>
                    <a:pt x="135" y="110"/>
                  </a:lnTo>
                  <a:lnTo>
                    <a:pt x="126" y="110"/>
                  </a:lnTo>
                  <a:lnTo>
                    <a:pt x="126" y="99"/>
                  </a:lnTo>
                  <a:lnTo>
                    <a:pt x="122" y="99"/>
                  </a:lnTo>
                  <a:lnTo>
                    <a:pt x="122" y="94"/>
                  </a:lnTo>
                  <a:lnTo>
                    <a:pt x="118" y="94"/>
                  </a:lnTo>
                  <a:lnTo>
                    <a:pt x="118" y="88"/>
                  </a:lnTo>
                  <a:lnTo>
                    <a:pt x="115" y="88"/>
                  </a:lnTo>
                  <a:lnTo>
                    <a:pt x="115" y="85"/>
                  </a:lnTo>
                  <a:lnTo>
                    <a:pt x="112" y="85"/>
                  </a:lnTo>
                  <a:lnTo>
                    <a:pt x="112" y="82"/>
                  </a:lnTo>
                  <a:lnTo>
                    <a:pt x="109" y="82"/>
                  </a:lnTo>
                  <a:lnTo>
                    <a:pt x="109" y="78"/>
                  </a:lnTo>
                  <a:lnTo>
                    <a:pt x="106" y="78"/>
                  </a:lnTo>
                  <a:lnTo>
                    <a:pt x="106" y="75"/>
                  </a:lnTo>
                  <a:lnTo>
                    <a:pt x="106" y="67"/>
                  </a:lnTo>
                  <a:lnTo>
                    <a:pt x="89" y="67"/>
                  </a:lnTo>
                  <a:lnTo>
                    <a:pt x="89" y="63"/>
                  </a:lnTo>
                  <a:lnTo>
                    <a:pt x="84" y="63"/>
                  </a:lnTo>
                  <a:lnTo>
                    <a:pt x="84" y="60"/>
                  </a:lnTo>
                  <a:lnTo>
                    <a:pt x="70" y="60"/>
                  </a:lnTo>
                  <a:lnTo>
                    <a:pt x="70" y="55"/>
                  </a:lnTo>
                  <a:lnTo>
                    <a:pt x="60" y="55"/>
                  </a:lnTo>
                  <a:lnTo>
                    <a:pt x="60" y="52"/>
                  </a:lnTo>
                  <a:lnTo>
                    <a:pt x="56" y="52"/>
                  </a:lnTo>
                  <a:lnTo>
                    <a:pt x="56" y="48"/>
                  </a:lnTo>
                  <a:lnTo>
                    <a:pt x="52" y="48"/>
                  </a:lnTo>
                  <a:lnTo>
                    <a:pt x="52" y="41"/>
                  </a:lnTo>
                  <a:lnTo>
                    <a:pt x="49" y="41"/>
                  </a:lnTo>
                  <a:lnTo>
                    <a:pt x="49" y="37"/>
                  </a:lnTo>
                  <a:lnTo>
                    <a:pt x="46" y="37"/>
                  </a:lnTo>
                  <a:lnTo>
                    <a:pt x="46" y="33"/>
                  </a:lnTo>
                  <a:lnTo>
                    <a:pt x="35" y="33"/>
                  </a:lnTo>
                  <a:lnTo>
                    <a:pt x="35" y="26"/>
                  </a:lnTo>
                  <a:lnTo>
                    <a:pt x="31" y="26"/>
                  </a:lnTo>
                  <a:lnTo>
                    <a:pt x="31" y="21"/>
                  </a:lnTo>
                  <a:lnTo>
                    <a:pt x="31" y="18"/>
                  </a:lnTo>
                  <a:lnTo>
                    <a:pt x="28" y="18"/>
                  </a:lnTo>
                  <a:lnTo>
                    <a:pt x="28" y="14"/>
                  </a:lnTo>
                  <a:lnTo>
                    <a:pt x="25" y="14"/>
                  </a:lnTo>
                  <a:lnTo>
                    <a:pt x="25" y="10"/>
                  </a:lnTo>
                  <a:lnTo>
                    <a:pt x="18" y="10"/>
                  </a:lnTo>
                  <a:lnTo>
                    <a:pt x="18" y="7"/>
                  </a:lnTo>
                  <a:lnTo>
                    <a:pt x="10" y="7"/>
                  </a:lnTo>
                  <a:lnTo>
                    <a:pt x="10" y="4"/>
                  </a:lnTo>
                  <a:lnTo>
                    <a:pt x="5" y="4"/>
                  </a:lnTo>
                  <a:lnTo>
                    <a:pt x="5"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Freeform 6"/>
            <p:cNvSpPr>
              <a:spLocks/>
            </p:cNvSpPr>
            <p:nvPr/>
          </p:nvSpPr>
          <p:spPr bwMode="auto">
            <a:xfrm>
              <a:off x="5098410" y="2643188"/>
              <a:ext cx="3713993" cy="2010247"/>
            </a:xfrm>
            <a:custGeom>
              <a:avLst/>
              <a:gdLst>
                <a:gd name="T0" fmla="*/ 290 w 290"/>
                <a:gd name="T1" fmla="*/ 158 h 158"/>
                <a:gd name="T2" fmla="*/ 290 w 290"/>
                <a:gd name="T3" fmla="*/ 153 h 158"/>
                <a:gd name="T4" fmla="*/ 274 w 290"/>
                <a:gd name="T5" fmla="*/ 153 h 158"/>
                <a:gd name="T6" fmla="*/ 274 w 290"/>
                <a:gd name="T7" fmla="*/ 143 h 158"/>
                <a:gd name="T8" fmla="*/ 242 w 290"/>
                <a:gd name="T9" fmla="*/ 143 h 158"/>
                <a:gd name="T10" fmla="*/ 242 w 290"/>
                <a:gd name="T11" fmla="*/ 137 h 158"/>
                <a:gd name="T12" fmla="*/ 237 w 290"/>
                <a:gd name="T13" fmla="*/ 137 h 158"/>
                <a:gd name="T14" fmla="*/ 237 w 290"/>
                <a:gd name="T15" fmla="*/ 132 h 158"/>
                <a:gd name="T16" fmla="*/ 233 w 290"/>
                <a:gd name="T17" fmla="*/ 132 h 158"/>
                <a:gd name="T18" fmla="*/ 233 w 290"/>
                <a:gd name="T19" fmla="*/ 124 h 158"/>
                <a:gd name="T20" fmla="*/ 209 w 290"/>
                <a:gd name="T21" fmla="*/ 124 h 158"/>
                <a:gd name="T22" fmla="*/ 209 w 290"/>
                <a:gd name="T23" fmla="*/ 120 h 158"/>
                <a:gd name="T24" fmla="*/ 202 w 290"/>
                <a:gd name="T25" fmla="*/ 120 h 158"/>
                <a:gd name="T26" fmla="*/ 202 w 290"/>
                <a:gd name="T27" fmla="*/ 116 h 158"/>
                <a:gd name="T28" fmla="*/ 192 w 290"/>
                <a:gd name="T29" fmla="*/ 116 h 158"/>
                <a:gd name="T30" fmla="*/ 192 w 290"/>
                <a:gd name="T31" fmla="*/ 107 h 158"/>
                <a:gd name="T32" fmla="*/ 187 w 290"/>
                <a:gd name="T33" fmla="*/ 107 h 158"/>
                <a:gd name="T34" fmla="*/ 187 w 290"/>
                <a:gd name="T35" fmla="*/ 96 h 158"/>
                <a:gd name="T36" fmla="*/ 175 w 290"/>
                <a:gd name="T37" fmla="*/ 96 h 158"/>
                <a:gd name="T38" fmla="*/ 175 w 290"/>
                <a:gd name="T39" fmla="*/ 92 h 158"/>
                <a:gd name="T40" fmla="*/ 170 w 290"/>
                <a:gd name="T41" fmla="*/ 92 h 158"/>
                <a:gd name="T42" fmla="*/ 170 w 290"/>
                <a:gd name="T43" fmla="*/ 88 h 158"/>
                <a:gd name="T44" fmla="*/ 161 w 290"/>
                <a:gd name="T45" fmla="*/ 88 h 158"/>
                <a:gd name="T46" fmla="*/ 161 w 290"/>
                <a:gd name="T47" fmla="*/ 84 h 158"/>
                <a:gd name="T48" fmla="*/ 155 w 290"/>
                <a:gd name="T49" fmla="*/ 84 h 158"/>
                <a:gd name="T50" fmla="*/ 155 w 290"/>
                <a:gd name="T51" fmla="*/ 80 h 158"/>
                <a:gd name="T52" fmla="*/ 147 w 290"/>
                <a:gd name="T53" fmla="*/ 80 h 158"/>
                <a:gd name="T54" fmla="*/ 147 w 290"/>
                <a:gd name="T55" fmla="*/ 76 h 158"/>
                <a:gd name="T56" fmla="*/ 141 w 290"/>
                <a:gd name="T57" fmla="*/ 76 h 158"/>
                <a:gd name="T58" fmla="*/ 141 w 290"/>
                <a:gd name="T59" fmla="*/ 72 h 158"/>
                <a:gd name="T60" fmla="*/ 131 w 290"/>
                <a:gd name="T61" fmla="*/ 72 h 158"/>
                <a:gd name="T62" fmla="*/ 131 w 290"/>
                <a:gd name="T63" fmla="*/ 68 h 158"/>
                <a:gd name="T64" fmla="*/ 127 w 290"/>
                <a:gd name="T65" fmla="*/ 68 h 158"/>
                <a:gd name="T66" fmla="*/ 127 w 290"/>
                <a:gd name="T67" fmla="*/ 64 h 158"/>
                <a:gd name="T68" fmla="*/ 120 w 290"/>
                <a:gd name="T69" fmla="*/ 64 h 158"/>
                <a:gd name="T70" fmla="*/ 120 w 290"/>
                <a:gd name="T71" fmla="*/ 58 h 158"/>
                <a:gd name="T72" fmla="*/ 108 w 290"/>
                <a:gd name="T73" fmla="*/ 58 h 158"/>
                <a:gd name="T74" fmla="*/ 108 w 290"/>
                <a:gd name="T75" fmla="*/ 51 h 158"/>
                <a:gd name="T76" fmla="*/ 98 w 290"/>
                <a:gd name="T77" fmla="*/ 51 h 158"/>
                <a:gd name="T78" fmla="*/ 98 w 290"/>
                <a:gd name="T79" fmla="*/ 43 h 158"/>
                <a:gd name="T80" fmla="*/ 83 w 290"/>
                <a:gd name="T81" fmla="*/ 43 h 158"/>
                <a:gd name="T82" fmla="*/ 83 w 290"/>
                <a:gd name="T83" fmla="*/ 38 h 158"/>
                <a:gd name="T84" fmla="*/ 79 w 290"/>
                <a:gd name="T85" fmla="*/ 38 h 158"/>
                <a:gd name="T86" fmla="*/ 79 w 290"/>
                <a:gd name="T87" fmla="*/ 32 h 158"/>
                <a:gd name="T88" fmla="*/ 63 w 290"/>
                <a:gd name="T89" fmla="*/ 32 h 158"/>
                <a:gd name="T90" fmla="*/ 63 w 290"/>
                <a:gd name="T91" fmla="*/ 24 h 158"/>
                <a:gd name="T92" fmla="*/ 58 w 290"/>
                <a:gd name="T93" fmla="*/ 24 h 158"/>
                <a:gd name="T94" fmla="*/ 58 w 290"/>
                <a:gd name="T95" fmla="*/ 20 h 158"/>
                <a:gd name="T96" fmla="*/ 52 w 290"/>
                <a:gd name="T97" fmla="*/ 20 h 158"/>
                <a:gd name="T98" fmla="*/ 52 w 290"/>
                <a:gd name="T99" fmla="*/ 16 h 158"/>
                <a:gd name="T100" fmla="*/ 35 w 290"/>
                <a:gd name="T101" fmla="*/ 16 h 158"/>
                <a:gd name="T102" fmla="*/ 35 w 290"/>
                <a:gd name="T103" fmla="*/ 5 h 158"/>
                <a:gd name="T104" fmla="*/ 14 w 290"/>
                <a:gd name="T105" fmla="*/ 5 h 158"/>
                <a:gd name="T106" fmla="*/ 14 w 290"/>
                <a:gd name="T107" fmla="*/ 0 h 158"/>
                <a:gd name="T108" fmla="*/ 0 w 29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0" h="158">
                  <a:moveTo>
                    <a:pt x="290" y="158"/>
                  </a:moveTo>
                  <a:lnTo>
                    <a:pt x="290" y="153"/>
                  </a:lnTo>
                  <a:lnTo>
                    <a:pt x="274" y="153"/>
                  </a:lnTo>
                  <a:lnTo>
                    <a:pt x="274" y="143"/>
                  </a:lnTo>
                  <a:lnTo>
                    <a:pt x="242" y="143"/>
                  </a:lnTo>
                  <a:lnTo>
                    <a:pt x="242" y="137"/>
                  </a:lnTo>
                  <a:lnTo>
                    <a:pt x="237" y="137"/>
                  </a:lnTo>
                  <a:lnTo>
                    <a:pt x="237" y="132"/>
                  </a:lnTo>
                  <a:lnTo>
                    <a:pt x="233" y="132"/>
                  </a:lnTo>
                  <a:lnTo>
                    <a:pt x="233" y="124"/>
                  </a:lnTo>
                  <a:lnTo>
                    <a:pt x="209" y="124"/>
                  </a:lnTo>
                  <a:lnTo>
                    <a:pt x="209" y="120"/>
                  </a:lnTo>
                  <a:lnTo>
                    <a:pt x="202" y="120"/>
                  </a:lnTo>
                  <a:lnTo>
                    <a:pt x="202" y="116"/>
                  </a:lnTo>
                  <a:lnTo>
                    <a:pt x="192" y="116"/>
                  </a:lnTo>
                  <a:lnTo>
                    <a:pt x="192" y="107"/>
                  </a:lnTo>
                  <a:lnTo>
                    <a:pt x="187" y="107"/>
                  </a:lnTo>
                  <a:lnTo>
                    <a:pt x="187" y="96"/>
                  </a:lnTo>
                  <a:lnTo>
                    <a:pt x="175" y="96"/>
                  </a:lnTo>
                  <a:lnTo>
                    <a:pt x="175" y="92"/>
                  </a:lnTo>
                  <a:lnTo>
                    <a:pt x="170" y="92"/>
                  </a:lnTo>
                  <a:lnTo>
                    <a:pt x="170" y="88"/>
                  </a:lnTo>
                  <a:lnTo>
                    <a:pt x="161" y="88"/>
                  </a:lnTo>
                  <a:lnTo>
                    <a:pt x="161" y="84"/>
                  </a:lnTo>
                  <a:lnTo>
                    <a:pt x="155" y="84"/>
                  </a:lnTo>
                  <a:lnTo>
                    <a:pt x="155" y="80"/>
                  </a:lnTo>
                  <a:lnTo>
                    <a:pt x="147" y="80"/>
                  </a:lnTo>
                  <a:lnTo>
                    <a:pt x="147" y="76"/>
                  </a:lnTo>
                  <a:lnTo>
                    <a:pt x="141" y="76"/>
                  </a:lnTo>
                  <a:lnTo>
                    <a:pt x="141" y="72"/>
                  </a:lnTo>
                  <a:lnTo>
                    <a:pt x="131" y="72"/>
                  </a:lnTo>
                  <a:lnTo>
                    <a:pt x="131" y="68"/>
                  </a:lnTo>
                  <a:lnTo>
                    <a:pt x="127" y="68"/>
                  </a:lnTo>
                  <a:lnTo>
                    <a:pt x="127" y="64"/>
                  </a:lnTo>
                  <a:lnTo>
                    <a:pt x="120" y="64"/>
                  </a:lnTo>
                  <a:lnTo>
                    <a:pt x="120" y="58"/>
                  </a:lnTo>
                  <a:lnTo>
                    <a:pt x="108" y="58"/>
                  </a:lnTo>
                  <a:lnTo>
                    <a:pt x="108" y="51"/>
                  </a:lnTo>
                  <a:lnTo>
                    <a:pt x="98" y="51"/>
                  </a:lnTo>
                  <a:lnTo>
                    <a:pt x="98" y="43"/>
                  </a:lnTo>
                  <a:lnTo>
                    <a:pt x="83" y="43"/>
                  </a:lnTo>
                  <a:lnTo>
                    <a:pt x="83" y="38"/>
                  </a:lnTo>
                  <a:lnTo>
                    <a:pt x="79" y="38"/>
                  </a:lnTo>
                  <a:lnTo>
                    <a:pt x="79" y="32"/>
                  </a:lnTo>
                  <a:lnTo>
                    <a:pt x="63" y="32"/>
                  </a:lnTo>
                  <a:lnTo>
                    <a:pt x="63" y="24"/>
                  </a:lnTo>
                  <a:lnTo>
                    <a:pt x="58" y="24"/>
                  </a:lnTo>
                  <a:lnTo>
                    <a:pt x="58" y="20"/>
                  </a:lnTo>
                  <a:lnTo>
                    <a:pt x="52" y="20"/>
                  </a:lnTo>
                  <a:lnTo>
                    <a:pt x="52" y="16"/>
                  </a:lnTo>
                  <a:lnTo>
                    <a:pt x="35" y="16"/>
                  </a:lnTo>
                  <a:lnTo>
                    <a:pt x="35" y="5"/>
                  </a:lnTo>
                  <a:lnTo>
                    <a:pt x="14" y="5"/>
                  </a:lnTo>
                  <a:lnTo>
                    <a:pt x="1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8" name="Group 117"/>
          <p:cNvGrpSpPr/>
          <p:nvPr/>
        </p:nvGrpSpPr>
        <p:grpSpPr>
          <a:xfrm>
            <a:off x="6815472" y="2712656"/>
            <a:ext cx="2136393" cy="338554"/>
            <a:chOff x="2411723" y="2712656"/>
            <a:chExt cx="2136393" cy="338554"/>
          </a:xfrm>
        </p:grpSpPr>
        <p:sp>
          <p:nvSpPr>
            <p:cNvPr id="119" name="TextBox 118"/>
            <p:cNvSpPr txBox="1"/>
            <p:nvPr/>
          </p:nvSpPr>
          <p:spPr>
            <a:xfrm>
              <a:off x="2659457" y="2712656"/>
              <a:ext cx="1888659" cy="338554"/>
            </a:xfrm>
            <a:prstGeom prst="rect">
              <a:avLst/>
            </a:prstGeom>
            <a:noFill/>
          </p:spPr>
          <p:txBody>
            <a:bodyPr wrap="none" rtlCol="0">
              <a:spAutoFit/>
            </a:bodyPr>
            <a:lstStyle/>
            <a:p>
              <a:r>
                <a:rPr lang="en-GB" sz="800" dirty="0" smtClean="0"/>
                <a:t>A</a:t>
              </a:r>
              <a:r>
                <a:rPr lang="en-GB" sz="800" dirty="0"/>
                <a:t>: Cetuximab + </a:t>
              </a:r>
              <a:r>
                <a:rPr lang="en-GB" sz="800" dirty="0" err="1" smtClean="0"/>
                <a:t>irinotecan</a:t>
              </a:r>
              <a:r>
                <a:rPr lang="en-GB" sz="800" dirty="0" err="1"/>
                <a:t>→</a:t>
              </a:r>
              <a:r>
                <a:rPr lang="en-GB" sz="800" dirty="0" err="1" smtClean="0"/>
                <a:t>FOLFOX</a:t>
              </a:r>
              <a:endParaRPr lang="en-GB" sz="800" dirty="0" smtClean="0"/>
            </a:p>
            <a:p>
              <a:r>
                <a:rPr lang="en-GB" sz="800" dirty="0" smtClean="0"/>
                <a:t>B: FOLFOX→ </a:t>
              </a:r>
              <a:r>
                <a:rPr lang="en-GB" sz="800" dirty="0" err="1" smtClean="0"/>
                <a:t>irinotecan</a:t>
              </a:r>
              <a:r>
                <a:rPr lang="en-GB" sz="800" dirty="0" smtClean="0"/>
                <a:t> + cetuximab</a:t>
              </a:r>
              <a:endParaRPr lang="en-GB" sz="800" dirty="0"/>
            </a:p>
          </p:txBody>
        </p:sp>
        <p:cxnSp>
          <p:nvCxnSpPr>
            <p:cNvPr id="120" name="Straight Connector 119"/>
            <p:cNvCxnSpPr/>
            <p:nvPr/>
          </p:nvCxnSpPr>
          <p:spPr>
            <a:xfrm>
              <a:off x="2411723" y="2826949"/>
              <a:ext cx="2353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411723" y="2941000"/>
              <a:ext cx="23535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3" name="Text Box 88"/>
          <p:cNvSpPr txBox="1">
            <a:spLocks noChangeArrowheads="1"/>
          </p:cNvSpPr>
          <p:nvPr/>
        </p:nvSpPr>
        <p:spPr bwMode="auto">
          <a:xfrm>
            <a:off x="8595068" y="5319769"/>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900" b="1" dirty="0" smtClean="0">
                <a:latin typeface="Arial" panose="020B0604020202020204" pitchFamily="34" charset="0"/>
                <a:cs typeface="Arial" panose="020B0604020202020204" pitchFamily="34" charset="0"/>
              </a:rPr>
              <a:t>28</a:t>
            </a:r>
            <a:endParaRPr lang="en-GB" altLang="en-US" sz="900" b="1" dirty="0">
              <a:latin typeface="Arial" panose="020B0604020202020204" pitchFamily="34" charset="0"/>
              <a:cs typeface="Arial" panose="020B0604020202020204" pitchFamily="34" charset="0"/>
            </a:endParaRPr>
          </a:p>
        </p:txBody>
      </p:sp>
      <p:sp>
        <p:nvSpPr>
          <p:cNvPr id="124" name="Line 169"/>
          <p:cNvSpPr>
            <a:spLocks noChangeShapeType="1"/>
          </p:cNvSpPr>
          <p:nvPr/>
        </p:nvSpPr>
        <p:spPr bwMode="auto">
          <a:xfrm>
            <a:off x="8751522" y="5261525"/>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2766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45476" cy="807720"/>
          </a:xfrm>
        </p:spPr>
        <p:txBody>
          <a:bodyPr/>
          <a:lstStyle/>
          <a:p>
            <a:r>
              <a:rPr lang="en-GB" sz="1700" dirty="0" smtClean="0"/>
              <a:t>2006: </a:t>
            </a:r>
            <a:r>
              <a:rPr lang="en-GB" sz="1700" dirty="0"/>
              <a:t>A phase III </a:t>
            </a:r>
            <a:r>
              <a:rPr lang="en-GB" sz="1700" dirty="0" err="1"/>
              <a:t>multicenter</a:t>
            </a:r>
            <a:r>
              <a:rPr lang="en-GB" sz="1700" dirty="0"/>
              <a:t> trial comparing two different sequences of second/third line therapy (cetuximab/irinotecan followed by FOLFOX versus FOLFOX followed by cetuximab/irinotecan) in metastatic K-RAS </a:t>
            </a:r>
            <a:r>
              <a:rPr lang="en-GB" sz="1700" dirty="0" err="1"/>
              <a:t>wt</a:t>
            </a:r>
            <a:r>
              <a:rPr lang="en-GB" sz="1700" dirty="0"/>
              <a:t> colorectal cancer (</a:t>
            </a:r>
            <a:r>
              <a:rPr lang="en-GB" sz="1700" dirty="0" err="1"/>
              <a:t>mCC</a:t>
            </a:r>
            <a:r>
              <a:rPr lang="en-GB" sz="1700" dirty="0"/>
              <a:t>) patients, refractory to </a:t>
            </a:r>
            <a:r>
              <a:rPr lang="en-GB" sz="1700" dirty="0" smtClean="0"/>
              <a:t>FOLFIRI/</a:t>
            </a:r>
            <a:r>
              <a:rPr lang="en-GB" sz="1700" dirty="0" err="1" smtClean="0"/>
              <a:t>Bevacizumab</a:t>
            </a:r>
            <a:r>
              <a:rPr lang="en-GB" sz="1700" dirty="0" smtClean="0"/>
              <a:t> – </a:t>
            </a:r>
            <a:r>
              <a:rPr lang="en-GB" sz="1700" dirty="0" err="1" smtClean="0"/>
              <a:t>Cascinu</a:t>
            </a:r>
            <a:r>
              <a:rPr lang="en-GB" sz="1700" dirty="0" smtClean="0"/>
              <a:t> S et al</a:t>
            </a:r>
            <a:endParaRPr lang="en-GB" sz="1700" dirty="0"/>
          </a:p>
        </p:txBody>
      </p:sp>
      <p:sp>
        <p:nvSpPr>
          <p:cNvPr id="12" name="Content Placeholder 11"/>
          <p:cNvSpPr>
            <a:spLocks noGrp="1"/>
          </p:cNvSpPr>
          <p:nvPr>
            <p:ph idx="1"/>
          </p:nvPr>
        </p:nvSpPr>
        <p:spPr/>
        <p:txBody>
          <a:bodyPr/>
          <a:lstStyle/>
          <a:p>
            <a:pPr marL="0" indent="0">
              <a:buNone/>
            </a:pPr>
            <a:r>
              <a:rPr lang="en-GB" b="1" dirty="0" smtClean="0"/>
              <a:t>Key results (cont.)</a:t>
            </a:r>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marL="0" indent="0">
              <a:buNone/>
            </a:pPr>
            <a:r>
              <a:rPr lang="en-GB" b="1" dirty="0" smtClean="0"/>
              <a:t>Conclusions</a:t>
            </a:r>
          </a:p>
          <a:p>
            <a:pPr>
              <a:spcAft>
                <a:spcPts val="200"/>
              </a:spcAft>
            </a:pPr>
            <a:r>
              <a:rPr lang="en-GB" b="1" dirty="0" smtClean="0"/>
              <a:t>The study did not meet its primary endpoint, but </a:t>
            </a:r>
            <a:r>
              <a:rPr lang="en-GB" b="1" dirty="0"/>
              <a:t>FOLFOX </a:t>
            </a:r>
            <a:r>
              <a:rPr lang="en-GB" b="1" dirty="0" smtClean="0"/>
              <a:t>followed by cetuximab showed improved ORR and OS vs. the reverse sequence in patients with </a:t>
            </a:r>
            <a:r>
              <a:rPr lang="en-GB" b="1" dirty="0"/>
              <a:t>FOLFIRI/</a:t>
            </a:r>
            <a:r>
              <a:rPr lang="en-GB" b="1" dirty="0" err="1"/>
              <a:t>bevacizumab</a:t>
            </a:r>
            <a:r>
              <a:rPr lang="en-GB" b="1" dirty="0"/>
              <a:t> refractory </a:t>
            </a:r>
            <a:r>
              <a:rPr lang="en-GB" b="1" dirty="0" err="1"/>
              <a:t>mCRC</a:t>
            </a:r>
            <a:endParaRPr lang="en-GB" b="1" dirty="0" smtClean="0"/>
          </a:p>
          <a:p>
            <a:pPr lvl="1">
              <a:spcAft>
                <a:spcPts val="200"/>
              </a:spcAft>
            </a:pPr>
            <a:r>
              <a:rPr lang="en-GB" b="1" dirty="0" smtClean="0"/>
              <a:t>These data suggest that in patients with </a:t>
            </a:r>
            <a:r>
              <a:rPr lang="en-GB" b="1" i="1" dirty="0" smtClean="0"/>
              <a:t>KRAS </a:t>
            </a:r>
            <a:r>
              <a:rPr lang="en-GB" b="1" dirty="0" smtClean="0"/>
              <a:t>WT tumours, cetuximab should not be given immediately after bevacizumab</a:t>
            </a:r>
          </a:p>
          <a:p>
            <a:pPr>
              <a:spcAft>
                <a:spcPts val="200"/>
              </a:spcAft>
            </a:pPr>
            <a:r>
              <a:rPr lang="en-GB" b="1" dirty="0" smtClean="0"/>
              <a:t>These results are consistent with previous studies suggesting that EGFR inhibition is not effective after VEGF blockade</a:t>
            </a:r>
          </a:p>
          <a:p>
            <a:pPr lvl="1">
              <a:spcAft>
                <a:spcPts val="200"/>
              </a:spcAft>
            </a:pPr>
            <a:r>
              <a:rPr lang="en-GB" b="1" dirty="0" smtClean="0"/>
              <a:t>These findings may help to explain data from the FIRE-3 study</a:t>
            </a:r>
          </a:p>
          <a:p>
            <a:pPr>
              <a:spcAft>
                <a:spcPts val="200"/>
              </a:spcAft>
            </a:pPr>
            <a:r>
              <a:rPr lang="en-GB" b="1" dirty="0"/>
              <a:t>The toxicity profile was independent of treatment </a:t>
            </a:r>
            <a:r>
              <a:rPr lang="en-GB" b="1" dirty="0" smtClean="0"/>
              <a:t>sequence</a:t>
            </a:r>
          </a:p>
          <a:p>
            <a:pPr lvl="1"/>
            <a:endParaRPr lang="en-GB" b="1" dirty="0"/>
          </a:p>
        </p:txBody>
      </p:sp>
      <p:sp>
        <p:nvSpPr>
          <p:cNvPr id="14" name="Text Placeholder 13"/>
          <p:cNvSpPr>
            <a:spLocks noGrp="1"/>
          </p:cNvSpPr>
          <p:nvPr>
            <p:ph type="body" sz="quarter" idx="11"/>
          </p:nvPr>
        </p:nvSpPr>
        <p:spPr>
          <a:xfrm>
            <a:off x="4648200" y="6324600"/>
            <a:ext cx="4130675" cy="258763"/>
          </a:xfrm>
        </p:spPr>
        <p:txBody>
          <a:bodyPr/>
          <a:lstStyle/>
          <a:p>
            <a:r>
              <a:rPr lang="it-IT" dirty="0">
                <a:solidFill>
                  <a:srgbClr val="363636"/>
                </a:solidFill>
              </a:rPr>
              <a:t>Cascinu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2006</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017190965"/>
              </p:ext>
            </p:extLst>
          </p:nvPr>
        </p:nvGraphicFramePr>
        <p:xfrm>
          <a:off x="457200" y="1623950"/>
          <a:ext cx="8305800" cy="1524000"/>
        </p:xfrm>
        <a:graphic>
          <a:graphicData uri="http://schemas.openxmlformats.org/drawingml/2006/table">
            <a:tbl>
              <a:tblPr firstRow="1" bandRow="1">
                <a:tableStyleId>{69012ECD-51FC-41F1-AA8D-1B2483CD663E}</a:tableStyleId>
              </a:tblPr>
              <a:tblGrid>
                <a:gridCol w="4027018"/>
                <a:gridCol w="2139391"/>
                <a:gridCol w="2139391"/>
              </a:tblGrid>
              <a:tr h="0">
                <a:tc>
                  <a:txBody>
                    <a:bodyPr/>
                    <a:lstStyle/>
                    <a:p>
                      <a:r>
                        <a:rPr lang="en-GB" sz="1400" dirty="0" smtClean="0">
                          <a:solidFill>
                            <a:schemeClr val="tx2"/>
                          </a:solidFill>
                        </a:rPr>
                        <a:t>Grade 3–4 AEs in ≥10% of patients, n (%)</a:t>
                      </a: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Arm A (n=54)</a:t>
                      </a:r>
                      <a:endParaRPr lang="en-GB" sz="1400" dirty="0">
                        <a:solidFill>
                          <a:schemeClr val="tx2"/>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Arm B (n=55)</a:t>
                      </a:r>
                      <a:endParaRPr lang="en-GB" sz="1400" dirty="0">
                        <a:solidFill>
                          <a:schemeClr val="tx2"/>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0">
                <a:tc>
                  <a:txBody>
                    <a:bodyPr/>
                    <a:lstStyle/>
                    <a:p>
                      <a:r>
                        <a:rPr lang="en-GB" sz="1400" dirty="0" smtClean="0"/>
                        <a:t>Neutropenia</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8 (15)</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6 (11)</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0">
                <a:tc>
                  <a:txBody>
                    <a:bodyPr/>
                    <a:lstStyle/>
                    <a:p>
                      <a:r>
                        <a:rPr lang="en-GB" sz="1400" dirty="0" smtClean="0"/>
                        <a:t>Diarrhoea</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7 (13)</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9 (16)</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0">
                <a:tc>
                  <a:txBody>
                    <a:bodyPr/>
                    <a:lstStyle/>
                    <a:p>
                      <a:r>
                        <a:rPr lang="en-GB" sz="1400" dirty="0" smtClean="0"/>
                        <a:t>Asthenia</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9 (16)</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8 (15)</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0">
                <a:tc>
                  <a:txBody>
                    <a:bodyPr/>
                    <a:lstStyle/>
                    <a:p>
                      <a:r>
                        <a:rPr lang="en-GB" sz="1400" dirty="0" smtClean="0"/>
                        <a:t>Skin toxicity</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15 (27)</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8 (15)</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3353369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2007: A genome-wide association study (GWAS) of overall survival (OS) in 609 metastatic colorectal cancer (</a:t>
            </a:r>
            <a:r>
              <a:rPr lang="en-GB" sz="1800" dirty="0" err="1"/>
              <a:t>mCRC</a:t>
            </a:r>
            <a:r>
              <a:rPr lang="en-GB" sz="1800" dirty="0"/>
              <a:t>) patients treated with chemotherapy and biologics in CALGB 80405 – </a:t>
            </a:r>
            <a:r>
              <a:rPr lang="en-GB" sz="1800" dirty="0" err="1" smtClean="0"/>
              <a:t>Innocenti</a:t>
            </a:r>
            <a:r>
              <a:rPr lang="en-GB" sz="1800" dirty="0" smtClean="0"/>
              <a:t> F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t>
            </a:r>
            <a:r>
              <a:rPr lang="en-GB" dirty="0"/>
              <a:t>identify </a:t>
            </a:r>
            <a:r>
              <a:rPr lang="en-GB" dirty="0" err="1"/>
              <a:t>germline</a:t>
            </a:r>
            <a:r>
              <a:rPr lang="en-GB" dirty="0"/>
              <a:t> variants associated with survival in </a:t>
            </a:r>
            <a:r>
              <a:rPr lang="en-GB" dirty="0" smtClean="0"/>
              <a:t>patients with </a:t>
            </a:r>
            <a:r>
              <a:rPr lang="en-GB" dirty="0" err="1" smtClean="0"/>
              <a:t>mCRC</a:t>
            </a:r>
            <a:r>
              <a:rPr lang="en-GB" dirty="0" smtClean="0"/>
              <a:t> </a:t>
            </a:r>
            <a:r>
              <a:rPr lang="en-GB" dirty="0"/>
              <a:t>treated with </a:t>
            </a:r>
            <a:r>
              <a:rPr lang="en-GB" dirty="0" smtClean="0"/>
              <a:t>FOLFOX or </a:t>
            </a:r>
            <a:r>
              <a:rPr lang="en-GB" dirty="0"/>
              <a:t>FOLFIRI</a:t>
            </a:r>
            <a:r>
              <a:rPr lang="en-GB" dirty="0" smtClean="0"/>
              <a:t> in combination with </a:t>
            </a:r>
            <a:r>
              <a:rPr lang="en-GB" dirty="0"/>
              <a:t>either bevacizumab or </a:t>
            </a:r>
            <a:r>
              <a:rPr lang="en-GB" dirty="0" smtClean="0"/>
              <a:t>cetuximab</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r>
              <a:rPr lang="en-GB" dirty="0"/>
              <a:t>DNA was extracted from peripheral blood and genotyped for ∼700,000 </a:t>
            </a:r>
            <a:r>
              <a:rPr lang="en-GB" dirty="0" smtClean="0"/>
              <a:t>SNPs</a:t>
            </a:r>
          </a:p>
          <a:p>
            <a:r>
              <a:rPr lang="en-GB" dirty="0" smtClean="0"/>
              <a:t>The association between SNPs and OS was tested using a COX proportional hazards model</a:t>
            </a:r>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Innocenti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2007</a:t>
            </a:r>
            <a:endParaRPr lang="en-GB" dirty="0"/>
          </a:p>
        </p:txBody>
      </p:sp>
      <p:sp>
        <p:nvSpPr>
          <p:cNvPr id="7" name="Oval 14"/>
          <p:cNvSpPr>
            <a:spLocks noChangeArrowheads="1"/>
          </p:cNvSpPr>
          <p:nvPr/>
        </p:nvSpPr>
        <p:spPr bwMode="auto">
          <a:xfrm>
            <a:off x="3941537" y="33666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a:endCxn id="16" idx="1"/>
          </p:cNvCxnSpPr>
          <p:nvPr/>
        </p:nvCxnSpPr>
        <p:spPr bwMode="auto">
          <a:xfrm rot="5400000" flipH="1" flipV="1">
            <a:off x="4217370" y="2718687"/>
            <a:ext cx="663905"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384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1" name="AutoShape 19"/>
          <p:cNvCxnSpPr>
            <a:cxnSpLocks noChangeShapeType="1"/>
          </p:cNvCxnSpPr>
          <p:nvPr/>
        </p:nvCxnSpPr>
        <p:spPr bwMode="auto">
          <a:xfrm>
            <a:off x="3684814" y="3658726"/>
            <a:ext cx="256723" cy="0"/>
          </a:xfrm>
          <a:prstGeom prst="straightConnector1">
            <a:avLst/>
          </a:prstGeom>
          <a:noFill/>
          <a:ln w="57150">
            <a:solidFill>
              <a:schemeClr val="bg2">
                <a:lumMod val="60000"/>
                <a:lumOff val="40000"/>
              </a:schemeClr>
            </a:solidFill>
            <a:round/>
            <a:headEnd/>
            <a:tailEnd type="triangle" w="med" len="med"/>
          </a:ln>
        </p:spPr>
      </p:cxnSp>
      <p:cxnSp>
        <p:nvCxnSpPr>
          <p:cNvPr id="15" name="AutoShape 21"/>
          <p:cNvCxnSpPr>
            <a:cxnSpLocks noChangeShapeType="1"/>
          </p:cNvCxnSpPr>
          <p:nvPr/>
        </p:nvCxnSpPr>
        <p:spPr bwMode="auto">
          <a:xfrm>
            <a:off x="7543800" y="2702721"/>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29235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Cetuximab + FOLFOX/FOLFIRI</a:t>
            </a:r>
          </a:p>
        </p:txBody>
      </p:sp>
      <p:sp>
        <p:nvSpPr>
          <p:cNvPr id="17" name="AutoShape 9"/>
          <p:cNvSpPr>
            <a:spLocks noChangeArrowheads="1"/>
          </p:cNvSpPr>
          <p:nvPr/>
        </p:nvSpPr>
        <p:spPr bwMode="auto">
          <a:xfrm>
            <a:off x="365124" y="2973432"/>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i="1" dirty="0">
                <a:solidFill>
                  <a:schemeClr val="tx2"/>
                </a:solidFill>
                <a:ea typeface="SimSun" pitchFamily="2" charset="-122"/>
              </a:rPr>
              <a:t>KRAS </a:t>
            </a:r>
            <a:r>
              <a:rPr lang="en-US" altLang="zh-CN" dirty="0" smtClean="0">
                <a:solidFill>
                  <a:schemeClr val="tx2"/>
                </a:solidFill>
                <a:ea typeface="SimSun" pitchFamily="2" charset="-122"/>
              </a:rPr>
              <a:t>WT (codons </a:t>
            </a:r>
            <a:r>
              <a:rPr lang="en-US" altLang="zh-CN" dirty="0">
                <a:solidFill>
                  <a:schemeClr val="tx2"/>
                </a:solidFill>
                <a:ea typeface="SimSun" pitchFamily="2" charset="-122"/>
              </a:rPr>
              <a:t>12 + 13) </a:t>
            </a:r>
            <a:r>
              <a:rPr lang="en-US" altLang="zh-CN" dirty="0" err="1">
                <a:solidFill>
                  <a:schemeClr val="tx2"/>
                </a:solidFill>
                <a:ea typeface="SimSun" pitchFamily="2" charset="-122"/>
              </a:rPr>
              <a:t>mCRC</a:t>
            </a:r>
            <a:r>
              <a:rPr lang="en-US" altLang="zh-CN" dirty="0">
                <a:solidFill>
                  <a:schemeClr val="tx2"/>
                </a:solidFill>
                <a:ea typeface="SimSun" pitchFamily="2" charset="-122"/>
              </a:rPr>
              <a:t> </a:t>
            </a:r>
            <a:endParaRPr lang="en-US" altLang="zh-CN" dirty="0" smtClean="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(n=609)</a:t>
            </a:r>
            <a:endParaRPr lang="en-GB" altLang="zh-CN" dirty="0">
              <a:solidFill>
                <a:schemeClr val="tx2"/>
              </a:solidFill>
              <a:ea typeface="SimSun" pitchFamily="2" charset="-122"/>
            </a:endParaRPr>
          </a:p>
        </p:txBody>
      </p:sp>
      <p:sp>
        <p:nvSpPr>
          <p:cNvPr id="18" name="Rectangle 9"/>
          <p:cNvSpPr txBox="1">
            <a:spLocks noChangeArrowheads="1"/>
          </p:cNvSpPr>
          <p:nvPr/>
        </p:nvSpPr>
        <p:spPr bwMode="auto">
          <a:xfrm>
            <a:off x="365124" y="4370350"/>
            <a:ext cx="331969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OS</a:t>
            </a:r>
          </a:p>
          <a:p>
            <a:endParaRPr lang="en-GB" kern="0" dirty="0" smtClean="0"/>
          </a:p>
        </p:txBody>
      </p:sp>
      <p:cxnSp>
        <p:nvCxnSpPr>
          <p:cNvPr id="20" name="AutoShape 16"/>
          <p:cNvCxnSpPr>
            <a:cxnSpLocks noChangeShapeType="1"/>
            <a:endCxn id="23" idx="1"/>
          </p:cNvCxnSpPr>
          <p:nvPr/>
        </p:nvCxnSpPr>
        <p:spPr bwMode="auto">
          <a:xfrm rot="16200000" flipH="1">
            <a:off x="4215319" y="3968841"/>
            <a:ext cx="668006" cy="631975"/>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43545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2" name="AutoShape 20"/>
          <p:cNvCxnSpPr>
            <a:cxnSpLocks noChangeShapeType="1"/>
          </p:cNvCxnSpPr>
          <p:nvPr/>
        </p:nvCxnSpPr>
        <p:spPr bwMode="auto">
          <a:xfrm>
            <a:off x="7542220" y="461883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865310" y="42084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Bevacizumab + FOLFOX/FOLFIRI</a:t>
            </a:r>
            <a:endParaRPr lang="en-GB" altLang="zh-CN" dirty="0">
              <a:ea typeface="SimSun" pitchFamily="2" charset="-122"/>
            </a:endParaRPr>
          </a:p>
        </p:txBody>
      </p:sp>
    </p:spTree>
    <p:extLst>
      <p:ext uri="{BB962C8B-B14F-4D97-AF65-F5344CB8AC3E}">
        <p14:creationId xmlns:p14="http://schemas.microsoft.com/office/powerpoint/2010/main" xmlns="" val="4228756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2007: A genome-wide association study (GWAS) of overall survival (OS) in 609 metastatic colorectal cancer (</a:t>
            </a:r>
            <a:r>
              <a:rPr lang="en-GB" sz="1800" dirty="0" err="1"/>
              <a:t>mCRC</a:t>
            </a:r>
            <a:r>
              <a:rPr lang="en-GB" sz="1800" dirty="0"/>
              <a:t>) patients treated with chemotherapy and biologics in CALGB 80405 – </a:t>
            </a:r>
            <a:r>
              <a:rPr lang="en-GB" sz="1800" dirty="0" err="1" smtClean="0"/>
              <a:t>Innocenti</a:t>
            </a:r>
            <a:r>
              <a:rPr lang="en-GB" sz="1800" dirty="0" smtClean="0"/>
              <a:t> F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r>
              <a:rPr lang="en-GB" dirty="0"/>
              <a:t>Median OS in genotyped patients was 29.6 </a:t>
            </a:r>
            <a:r>
              <a:rPr lang="en-GB" dirty="0" smtClean="0"/>
              <a:t>months</a:t>
            </a:r>
          </a:p>
          <a:p>
            <a:endParaRPr lang="en-GB" dirty="0"/>
          </a:p>
          <a:p>
            <a:endParaRPr lang="en-GB" dirty="0" smtClean="0"/>
          </a:p>
          <a:p>
            <a:endParaRPr lang="en-GB" dirty="0"/>
          </a:p>
          <a:p>
            <a:endParaRPr lang="en-GB" dirty="0" smtClean="0"/>
          </a:p>
          <a:p>
            <a:endParaRPr lang="en-GB" dirty="0"/>
          </a:p>
          <a:p>
            <a:pPr>
              <a:spcBef>
                <a:spcPts val="1800"/>
              </a:spcBef>
            </a:pPr>
            <a:r>
              <a:rPr lang="en-GB" dirty="0" smtClean="0"/>
              <a:t>AXIN1 provides </a:t>
            </a:r>
            <a:r>
              <a:rPr lang="en-GB" dirty="0"/>
              <a:t>the most compelling evidence for a link to the biology of </a:t>
            </a:r>
            <a:r>
              <a:rPr lang="en-GB" dirty="0" smtClean="0"/>
              <a:t>CRC</a:t>
            </a:r>
          </a:p>
          <a:p>
            <a:pPr lvl="1"/>
            <a:r>
              <a:rPr lang="en-GB" dirty="0" smtClean="0"/>
              <a:t>rs11644916 </a:t>
            </a:r>
            <a:r>
              <a:rPr lang="en-GB" dirty="0"/>
              <a:t>(G to A) in AXIN1 is a common </a:t>
            </a:r>
            <a:r>
              <a:rPr lang="en-GB" dirty="0" err="1"/>
              <a:t>germline</a:t>
            </a:r>
            <a:r>
              <a:rPr lang="en-GB" dirty="0"/>
              <a:t> </a:t>
            </a:r>
            <a:r>
              <a:rPr lang="en-GB" dirty="0" err="1"/>
              <a:t>intronic</a:t>
            </a:r>
            <a:r>
              <a:rPr lang="en-GB" dirty="0"/>
              <a:t> variant (30% allele </a:t>
            </a:r>
            <a:r>
              <a:rPr lang="en-GB" dirty="0" smtClean="0"/>
              <a:t>frequency)</a:t>
            </a:r>
          </a:p>
          <a:p>
            <a:pPr lvl="1"/>
            <a:r>
              <a:rPr lang="en-GB" dirty="0" err="1" smtClean="0"/>
              <a:t>mOS</a:t>
            </a:r>
            <a:r>
              <a:rPr lang="en-GB" dirty="0" smtClean="0"/>
              <a:t> </a:t>
            </a:r>
            <a:r>
              <a:rPr lang="en-GB" dirty="0"/>
              <a:t>for patients with the AA, AG or GG genotypes of rs11644916 </a:t>
            </a:r>
            <a:r>
              <a:rPr lang="en-GB" dirty="0" smtClean="0"/>
              <a:t>was: </a:t>
            </a:r>
            <a:br>
              <a:rPr lang="en-GB" dirty="0" smtClean="0"/>
            </a:br>
            <a:r>
              <a:rPr lang="en-GB" dirty="0" smtClean="0"/>
              <a:t>18.4 </a:t>
            </a:r>
            <a:r>
              <a:rPr lang="en-GB" dirty="0"/>
              <a:t>(95%CI </a:t>
            </a:r>
            <a:r>
              <a:rPr lang="en-GB" dirty="0" smtClean="0"/>
              <a:t>14.2, 27.6); </a:t>
            </a:r>
            <a:r>
              <a:rPr lang="en-GB" dirty="0"/>
              <a:t>25.6 (</a:t>
            </a:r>
            <a:r>
              <a:rPr lang="en-GB" dirty="0" smtClean="0"/>
              <a:t>23.6, 30.4); </a:t>
            </a:r>
            <a:r>
              <a:rPr lang="en-GB" dirty="0"/>
              <a:t>or 36.6 (</a:t>
            </a:r>
            <a:r>
              <a:rPr lang="en-GB" dirty="0" smtClean="0"/>
              <a:t>32.9, 41.1</a:t>
            </a:r>
            <a:r>
              <a:rPr lang="en-GB" dirty="0"/>
              <a:t>) months, </a:t>
            </a:r>
            <a:r>
              <a:rPr lang="en-GB" dirty="0" smtClean="0"/>
              <a:t>respectively</a:t>
            </a:r>
          </a:p>
          <a:p>
            <a:pPr marL="0" indent="0">
              <a:spcBef>
                <a:spcPts val="600"/>
              </a:spcBef>
              <a:buNone/>
            </a:pPr>
            <a:r>
              <a:rPr lang="en-GB" b="1" dirty="0" smtClean="0"/>
              <a:t>Conclusions</a:t>
            </a:r>
            <a:endParaRPr lang="en-GB" dirty="0" smtClean="0"/>
          </a:p>
          <a:p>
            <a:r>
              <a:rPr lang="en-GB" b="1" dirty="0" smtClean="0"/>
              <a:t>A </a:t>
            </a:r>
            <a:r>
              <a:rPr lang="en-GB" b="1" dirty="0"/>
              <a:t>common SNP in the AXIN1 gene confers worse </a:t>
            </a:r>
            <a:r>
              <a:rPr lang="en-GB" b="1" dirty="0" smtClean="0"/>
              <a:t>OS</a:t>
            </a:r>
          </a:p>
          <a:p>
            <a:r>
              <a:rPr lang="en-GB" b="1" dirty="0" smtClean="0"/>
              <a:t>This </a:t>
            </a:r>
            <a:r>
              <a:rPr lang="en-GB" b="1" dirty="0"/>
              <a:t>study selects AXIN1 as a new putative determinant of CRC </a:t>
            </a:r>
            <a:r>
              <a:rPr lang="en-GB" b="1" dirty="0" smtClean="0"/>
              <a:t>progression</a:t>
            </a:r>
          </a:p>
          <a:p>
            <a:r>
              <a:rPr lang="en-GB" b="1" dirty="0" smtClean="0"/>
              <a:t>Further studies </a:t>
            </a:r>
            <a:r>
              <a:rPr lang="en-GB" b="1" dirty="0"/>
              <a:t>in CRC experimental models are </a:t>
            </a:r>
            <a:r>
              <a:rPr lang="en-GB" b="1" dirty="0" smtClean="0"/>
              <a:t>required</a:t>
            </a:r>
            <a:r>
              <a:rPr lang="en-GB" dirty="0" smtClean="0"/>
              <a:t> </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Innocenti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2007</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80570909"/>
              </p:ext>
            </p:extLst>
          </p:nvPr>
        </p:nvGraphicFramePr>
        <p:xfrm>
          <a:off x="609600" y="1905000"/>
          <a:ext cx="8077200" cy="1483360"/>
        </p:xfrm>
        <a:graphic>
          <a:graphicData uri="http://schemas.openxmlformats.org/drawingml/2006/table">
            <a:tbl>
              <a:tblPr firstRow="1" bandRow="1">
                <a:tableStyleId>{69012ECD-51FC-41F1-AA8D-1B2483CD663E}</a:tableStyleId>
              </a:tblPr>
              <a:tblGrid>
                <a:gridCol w="2692400"/>
                <a:gridCol w="2692400"/>
                <a:gridCol w="2692400"/>
              </a:tblGrid>
              <a:tr h="370840">
                <a:tc>
                  <a:txBody>
                    <a:bodyPr/>
                    <a:lstStyle/>
                    <a:p>
                      <a:r>
                        <a:rPr lang="en-GB" sz="1400" dirty="0" smtClean="0">
                          <a:solidFill>
                            <a:schemeClr val="tx2"/>
                          </a:solidFill>
                        </a:rPr>
                        <a:t>SNPs associated with OS </a:t>
                      </a: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HR</a:t>
                      </a:r>
                      <a:endParaRPr lang="en-GB" sz="1400" dirty="0">
                        <a:solidFill>
                          <a:schemeClr val="tx2"/>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p-value</a:t>
                      </a:r>
                      <a:endParaRPr lang="en-GB" sz="1400" dirty="0">
                        <a:solidFill>
                          <a:schemeClr val="tx2"/>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RDH14 </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kumimoji="0" lang="en-GB" sz="1400" b="0" i="0" u="none" strike="noStrike" kern="0" cap="none" spc="0" normalizeH="0" baseline="0" noProof="0" dirty="0" smtClean="0">
                          <a:ln>
                            <a:noFill/>
                          </a:ln>
                          <a:solidFill>
                            <a:srgbClr val="4D4D4D"/>
                          </a:solidFill>
                          <a:effectLst/>
                          <a:uLnTx/>
                          <a:uFillTx/>
                          <a:latin typeface="+mn-lt"/>
                          <a:ea typeface="+mn-ea"/>
                          <a:cs typeface="+mn-cs"/>
                        </a:rPr>
                        <a:t>1.63</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4D4D4D"/>
                          </a:solidFill>
                          <a:effectLst/>
                          <a:uLnTx/>
                          <a:uFillTx/>
                          <a:latin typeface="+mn-lt"/>
                          <a:ea typeface="+mn-ea"/>
                          <a:cs typeface="+mn-cs"/>
                        </a:rPr>
                        <a:t>&lt;1.12x10</a:t>
                      </a:r>
                      <a:r>
                        <a:rPr kumimoji="0" lang="en-GB" sz="1400" b="0" i="0" u="none" strike="noStrike" kern="0" cap="none" spc="0" normalizeH="0" baseline="30000" noProof="0" dirty="0" smtClean="0">
                          <a:ln>
                            <a:noFill/>
                          </a:ln>
                          <a:solidFill>
                            <a:srgbClr val="4D4D4D"/>
                          </a:solidFill>
                          <a:effectLst/>
                          <a:uLnTx/>
                          <a:uFillTx/>
                          <a:latin typeface="+mn-lt"/>
                          <a:ea typeface="+mn-ea"/>
                          <a:cs typeface="+mn-cs"/>
                        </a:rPr>
                        <a:t>−6</a:t>
                      </a:r>
                      <a:endParaRPr lang="en-GB" sz="1400" dirty="0" smtClean="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r>
                        <a:rPr lang="en-GB" sz="1400" dirty="0" smtClean="0"/>
                        <a:t>TMEM16J</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1.52</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&lt;2.03x10</a:t>
                      </a:r>
                      <a:r>
                        <a:rPr lang="en-GB" sz="1400" baseline="30000" dirty="0" smtClean="0"/>
                        <a:t>−6</a:t>
                      </a:r>
                      <a:endParaRPr lang="en-GB" sz="1400" dirty="0" smtClean="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70840">
                <a:tc>
                  <a:txBody>
                    <a:bodyPr/>
                    <a:lstStyle/>
                    <a:p>
                      <a:r>
                        <a:rPr lang="en-GB" sz="1400" dirty="0" smtClean="0"/>
                        <a:t>AXIN1</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1.40</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&lt;4.26x10</a:t>
                      </a:r>
                      <a:r>
                        <a:rPr lang="en-GB" sz="1400" baseline="30000" dirty="0" smtClean="0"/>
                        <a:t>−6</a:t>
                      </a:r>
                      <a:endParaRPr lang="en-GB" sz="1400" dirty="0" smtClean="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45355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r>
              <a:rPr lang="en-GB" sz="2000" kern="0" dirty="0" smtClean="0">
                <a:solidFill>
                  <a:srgbClr val="043882"/>
                </a:solidFill>
              </a:rPr>
              <a:t>Colon cancer</a:t>
            </a:r>
            <a:r>
              <a:rPr lang="en-GB" sz="2000" u="dotted" kern="0" dirty="0" smtClean="0">
                <a:solidFill>
                  <a:srgbClr val="043882"/>
                </a:solidFill>
                <a:uFill>
                  <a:solidFill>
                    <a:srgbClr val="043882"/>
                  </a:solidFill>
                </a:uFill>
              </a:rPr>
              <a:t>	</a:t>
            </a:r>
            <a:r>
              <a:rPr lang="en-GB" sz="2000" u="dotted" kern="0" dirty="0" smtClean="0">
                <a:solidFill>
                  <a:srgbClr val="043882"/>
                </a:solidFill>
                <a:uFill>
                  <a:solidFill>
                    <a:srgbClr val="043882"/>
                  </a:solidFill>
                </a:uFill>
                <a:hlinkClick r:id="rId2" action="ppaction://hlinksldjump"/>
              </a:rPr>
              <a:t>6</a:t>
            </a:r>
            <a:endParaRPr lang="en-GB" sz="2000" kern="0" dirty="0" smtClean="0">
              <a:solidFill>
                <a:srgbClr val="043882"/>
              </a:solidFill>
            </a:endParaRPr>
          </a:p>
          <a:p>
            <a:pPr>
              <a:spcAft>
                <a:spcPts val="1200"/>
              </a:spcAft>
              <a:buClr>
                <a:srgbClr val="043882"/>
              </a:buClr>
              <a:tabLst>
                <a:tab pos="8256588" algn="r"/>
              </a:tabLst>
            </a:pPr>
            <a:r>
              <a:rPr lang="en-GB" sz="2000" kern="0" dirty="0" smtClean="0">
                <a:solidFill>
                  <a:srgbClr val="043882"/>
                </a:solidFill>
              </a:rPr>
              <a:t>Rectal cancer</a:t>
            </a:r>
            <a:r>
              <a:rPr lang="en-GB" sz="2000" u="dotted" kern="0" dirty="0" smtClean="0">
                <a:solidFill>
                  <a:srgbClr val="043882"/>
                </a:solidFill>
                <a:uFill>
                  <a:solidFill>
                    <a:srgbClr val="043882"/>
                  </a:solidFill>
                </a:uFill>
              </a:rPr>
              <a:t>	</a:t>
            </a:r>
            <a:r>
              <a:rPr lang="en-GB" sz="2000" u="dotted" kern="0" dirty="0" smtClean="0">
                <a:solidFill>
                  <a:srgbClr val="043882"/>
                </a:solidFill>
                <a:uFill>
                  <a:solidFill>
                    <a:srgbClr val="043882"/>
                  </a:solidFill>
                </a:uFill>
                <a:hlinkClick r:id="rId3" action="ppaction://hlinksldjump"/>
              </a:rPr>
              <a:t>13</a:t>
            </a:r>
            <a:endParaRPr lang="en-GB" sz="2000" kern="0" dirty="0" smtClean="0">
              <a:solidFill>
                <a:srgbClr val="043882"/>
              </a:solidFill>
            </a:endParaRPr>
          </a:p>
          <a:p>
            <a:pPr>
              <a:spcAft>
                <a:spcPts val="1200"/>
              </a:spcAft>
              <a:buClr>
                <a:srgbClr val="043882"/>
              </a:buClr>
              <a:tabLst>
                <a:tab pos="8256588" algn="r"/>
              </a:tabLst>
            </a:pPr>
            <a:r>
              <a:rPr lang="en-GB" sz="2000" kern="0" dirty="0" smtClean="0">
                <a:solidFill>
                  <a:srgbClr val="043882"/>
                </a:solidFill>
              </a:rPr>
              <a:t>Colorectal cancer</a:t>
            </a:r>
            <a:r>
              <a:rPr lang="en-GB" sz="2000" u="dotted" kern="0" dirty="0" smtClean="0">
                <a:solidFill>
                  <a:srgbClr val="043882"/>
                </a:solidFill>
                <a:uFill>
                  <a:solidFill>
                    <a:srgbClr val="043882"/>
                  </a:solidFill>
                </a:uFill>
              </a:rPr>
              <a:t>	</a:t>
            </a:r>
            <a:r>
              <a:rPr lang="en-GB" sz="2000" u="dotted" kern="0" dirty="0" smtClean="0">
                <a:solidFill>
                  <a:srgbClr val="043882"/>
                </a:solidFill>
                <a:uFill>
                  <a:solidFill>
                    <a:srgbClr val="043882"/>
                  </a:solidFill>
                </a:uFill>
                <a:hlinkClick r:id="rId4" action="ppaction://hlinksldjump"/>
              </a:rPr>
              <a:t>30</a:t>
            </a:r>
            <a:endParaRPr lang="en-GB" sz="2000" kern="0" dirty="0" smtClean="0">
              <a:solidFill>
                <a:srgbClr val="043882"/>
              </a:solidFill>
            </a:endParaRPr>
          </a:p>
        </p:txBody>
      </p:sp>
    </p:spTree>
    <p:extLst>
      <p:ext uri="{BB962C8B-B14F-4D97-AF65-F5344CB8AC3E}">
        <p14:creationId xmlns:p14="http://schemas.microsoft.com/office/powerpoint/2010/main" xmlns=""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2008: </a:t>
            </a:r>
            <a:r>
              <a:rPr lang="en-GB" sz="1800" dirty="0" smtClean="0"/>
              <a:t>Non-Invasive </a:t>
            </a:r>
            <a:r>
              <a:rPr lang="en-GB" sz="1800" dirty="0"/>
              <a:t>testing of gene expressions using cell-free RNA increases the chemotherapy target information generated from cell-free DNA testing – </a:t>
            </a:r>
            <a:r>
              <a:rPr lang="en-GB" sz="1800" dirty="0" err="1"/>
              <a:t>Danenberg</a:t>
            </a:r>
            <a:r>
              <a:rPr lang="en-GB" sz="1800" dirty="0"/>
              <a:t> </a:t>
            </a:r>
            <a:r>
              <a:rPr lang="en-GB" sz="1800" dirty="0" smtClean="0"/>
              <a:t>P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the value of non-invasive gene expression testing with cell-free (</a:t>
            </a:r>
            <a:r>
              <a:rPr lang="en-GB" dirty="0" err="1" smtClean="0"/>
              <a:t>cf</a:t>
            </a:r>
            <a:r>
              <a:rPr lang="en-GB" dirty="0" smtClean="0"/>
              <a:t>) RNA and </a:t>
            </a:r>
            <a:r>
              <a:rPr lang="en-GB" dirty="0" err="1" smtClean="0"/>
              <a:t>cfDNA</a:t>
            </a:r>
            <a:r>
              <a:rPr lang="en-GB" dirty="0" smtClean="0"/>
              <a:t> testing, in order to identify tumour-specific mutations in patients with CRC</a:t>
            </a:r>
          </a:p>
          <a:p>
            <a:pPr marL="0" indent="0">
              <a:spcBef>
                <a:spcPts val="1800"/>
              </a:spcBef>
              <a:buNone/>
            </a:pPr>
            <a:r>
              <a:rPr lang="en-GB" b="1" dirty="0" smtClean="0"/>
              <a:t>Study design</a:t>
            </a:r>
          </a:p>
          <a:p>
            <a:r>
              <a:rPr lang="en-GB" dirty="0" smtClean="0"/>
              <a:t>Blood samples were </a:t>
            </a:r>
            <a:r>
              <a:rPr lang="en-GB" dirty="0"/>
              <a:t>obtained </a:t>
            </a:r>
            <a:r>
              <a:rPr lang="en-GB" dirty="0" smtClean="0"/>
              <a:t>from patients with CRC </a:t>
            </a:r>
          </a:p>
          <a:p>
            <a:pPr lvl="1"/>
            <a:r>
              <a:rPr lang="en-GB" dirty="0" smtClean="0"/>
              <a:t>All </a:t>
            </a:r>
            <a:r>
              <a:rPr lang="en-GB" dirty="0"/>
              <a:t>patients </a:t>
            </a:r>
            <a:r>
              <a:rPr lang="en-GB" dirty="0" smtClean="0"/>
              <a:t>were </a:t>
            </a:r>
            <a:r>
              <a:rPr lang="en-GB" dirty="0"/>
              <a:t>refractory and undergoing </a:t>
            </a:r>
            <a:r>
              <a:rPr lang="en-GB" dirty="0" smtClean="0"/>
              <a:t>CT </a:t>
            </a:r>
            <a:r>
              <a:rPr lang="en-GB" dirty="0"/>
              <a:t>or clinical </a:t>
            </a:r>
            <a:r>
              <a:rPr lang="en-GB" dirty="0" smtClean="0"/>
              <a:t>trials</a:t>
            </a:r>
          </a:p>
          <a:p>
            <a:r>
              <a:rPr lang="en-GB" dirty="0" smtClean="0"/>
              <a:t>Additionally</a:t>
            </a:r>
            <a:r>
              <a:rPr lang="en-GB" dirty="0"/>
              <a:t>, blood samples were obtained from healthy volunteers </a:t>
            </a:r>
            <a:endParaRPr lang="en-GB" dirty="0" smtClean="0"/>
          </a:p>
          <a:p>
            <a:r>
              <a:rPr lang="en-GB" dirty="0"/>
              <a:t>Gene expression and gene mutations were analysed </a:t>
            </a:r>
            <a:r>
              <a:rPr lang="en-GB" dirty="0" smtClean="0"/>
              <a:t>for each patient</a:t>
            </a:r>
            <a:endParaRPr lang="en-GB" dirty="0"/>
          </a:p>
          <a:p>
            <a:pPr lvl="1"/>
            <a:r>
              <a:rPr lang="en-GB" dirty="0" err="1" smtClean="0"/>
              <a:t>cfRNA</a:t>
            </a:r>
            <a:r>
              <a:rPr lang="en-GB" dirty="0" smtClean="0"/>
              <a:t> </a:t>
            </a:r>
            <a:r>
              <a:rPr lang="en-GB" dirty="0"/>
              <a:t>was extracted from plasma and </a:t>
            </a:r>
            <a:r>
              <a:rPr lang="en-GB" dirty="0" smtClean="0"/>
              <a:t>reverse-transcribed </a:t>
            </a:r>
            <a:r>
              <a:rPr lang="en-GB" dirty="0"/>
              <a:t>into </a:t>
            </a:r>
            <a:r>
              <a:rPr lang="en-GB" dirty="0" smtClean="0"/>
              <a:t>cDNA, in order to determine the expression of </a:t>
            </a:r>
            <a:r>
              <a:rPr lang="en-GB" i="1" dirty="0" smtClean="0"/>
              <a:t>PD-L1</a:t>
            </a:r>
            <a:r>
              <a:rPr lang="en-GB" dirty="0"/>
              <a:t>, </a:t>
            </a:r>
            <a:r>
              <a:rPr lang="en-GB" i="1" dirty="0"/>
              <a:t>ERCC1</a:t>
            </a:r>
            <a:r>
              <a:rPr lang="en-GB" dirty="0"/>
              <a:t>, </a:t>
            </a:r>
            <a:r>
              <a:rPr lang="en-GB" i="1" dirty="0"/>
              <a:t>KRAS</a:t>
            </a:r>
            <a:r>
              <a:rPr lang="en-GB" dirty="0"/>
              <a:t>, </a:t>
            </a:r>
            <a:r>
              <a:rPr lang="en-GB" i="1" dirty="0"/>
              <a:t>AREG,</a:t>
            </a:r>
            <a:r>
              <a:rPr lang="en-GB" dirty="0"/>
              <a:t> </a:t>
            </a:r>
            <a:r>
              <a:rPr lang="en-GB" i="1" dirty="0"/>
              <a:t>EREG</a:t>
            </a:r>
            <a:r>
              <a:rPr lang="en-GB" dirty="0"/>
              <a:t> and </a:t>
            </a:r>
            <a:r>
              <a:rPr lang="en-GB" i="1" dirty="0" smtClean="0"/>
              <a:t>EGFR</a:t>
            </a:r>
          </a:p>
          <a:p>
            <a:pPr lvl="1"/>
            <a:r>
              <a:rPr lang="en-GB" dirty="0" err="1" smtClean="0"/>
              <a:t>cfDNA</a:t>
            </a:r>
            <a:r>
              <a:rPr lang="en-GB" dirty="0" smtClean="0"/>
              <a:t> </a:t>
            </a:r>
            <a:r>
              <a:rPr lang="en-GB" dirty="0"/>
              <a:t>was </a:t>
            </a:r>
            <a:r>
              <a:rPr lang="en-GB" dirty="0" smtClean="0"/>
              <a:t>analysed </a:t>
            </a:r>
            <a:r>
              <a:rPr lang="en-GB" dirty="0"/>
              <a:t>for </a:t>
            </a:r>
            <a:r>
              <a:rPr lang="en-GB" i="1" dirty="0"/>
              <a:t>KRAS</a:t>
            </a:r>
            <a:r>
              <a:rPr lang="en-GB" dirty="0"/>
              <a:t>, </a:t>
            </a:r>
            <a:r>
              <a:rPr lang="en-GB" i="1" dirty="0" smtClean="0"/>
              <a:t>BRAF</a:t>
            </a:r>
            <a:r>
              <a:rPr lang="en-GB" dirty="0" smtClean="0"/>
              <a:t> </a:t>
            </a:r>
            <a:r>
              <a:rPr lang="en-GB" dirty="0"/>
              <a:t>and </a:t>
            </a:r>
            <a:r>
              <a:rPr lang="en-GB" i="1" dirty="0"/>
              <a:t>NRAS</a:t>
            </a:r>
            <a:r>
              <a:rPr lang="en-GB" dirty="0"/>
              <a:t> </a:t>
            </a:r>
            <a:r>
              <a:rPr lang="en-GB" dirty="0" smtClean="0"/>
              <a:t>mutations</a:t>
            </a:r>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Danenberg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2008</a:t>
            </a:r>
            <a:endParaRPr lang="en-GB" dirty="0"/>
          </a:p>
        </p:txBody>
      </p:sp>
    </p:spTree>
    <p:extLst>
      <p:ext uri="{BB962C8B-B14F-4D97-AF65-F5344CB8AC3E}">
        <p14:creationId xmlns:p14="http://schemas.microsoft.com/office/powerpoint/2010/main" xmlns="" val="1019994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2008: </a:t>
            </a:r>
            <a:r>
              <a:rPr lang="en-GB" sz="1800" dirty="0" smtClean="0"/>
              <a:t>Non-Invasive </a:t>
            </a:r>
            <a:r>
              <a:rPr lang="en-GB" sz="1800" dirty="0"/>
              <a:t>testing of gene expressions using cell-free RNA increases the chemotherapy target information generated from cell-free DNA testing – </a:t>
            </a:r>
            <a:r>
              <a:rPr lang="en-GB" sz="1800" dirty="0" err="1"/>
              <a:t>Danenberg</a:t>
            </a:r>
            <a:r>
              <a:rPr lang="en-GB" sz="1800" dirty="0"/>
              <a:t> </a:t>
            </a:r>
            <a:r>
              <a:rPr lang="en-GB" sz="1800" dirty="0" smtClean="0"/>
              <a:t>P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pPr lvl="1"/>
            <a:endParaRPr lang="en-GB" dirty="0"/>
          </a:p>
          <a:p>
            <a:endParaRPr lang="en-GB" b="1" dirty="0" smtClean="0"/>
          </a:p>
          <a:p>
            <a:endParaRPr lang="en-GB" b="1" dirty="0"/>
          </a:p>
          <a:p>
            <a:r>
              <a:rPr lang="en-GB" dirty="0" smtClean="0"/>
              <a:t>DNA mutations were reflected in RNA samples</a:t>
            </a:r>
          </a:p>
          <a:p>
            <a:r>
              <a:rPr lang="en-GB" dirty="0" smtClean="0"/>
              <a:t>PD-L1 expression could be measured in plasma using </a:t>
            </a:r>
            <a:r>
              <a:rPr lang="en-GB" dirty="0" err="1" smtClean="0"/>
              <a:t>cfRNA</a:t>
            </a:r>
            <a:endParaRPr lang="en-GB" dirty="0" smtClean="0"/>
          </a:p>
          <a:p>
            <a:pPr lvl="1"/>
            <a:r>
              <a:rPr lang="en-GB" dirty="0" smtClean="0"/>
              <a:t>PD-L1+ patients responded to nivolumab, whereas PD-L1− did not*</a:t>
            </a:r>
          </a:p>
          <a:p>
            <a:pPr lvl="1">
              <a:spcAft>
                <a:spcPts val="3000"/>
              </a:spcAft>
            </a:pPr>
            <a:r>
              <a:rPr lang="en-GB" dirty="0" smtClean="0"/>
              <a:t>In </a:t>
            </a:r>
            <a:r>
              <a:rPr lang="en-GB" dirty="0"/>
              <a:t>a responder patient</a:t>
            </a:r>
            <a:r>
              <a:rPr lang="en-GB" dirty="0" smtClean="0"/>
              <a:t>*, there was a rapid decrease in PD-L1 levels following nivolumab treatment</a:t>
            </a:r>
          </a:p>
          <a:p>
            <a:endParaRPr lang="en-GB" dirty="0"/>
          </a:p>
          <a:p>
            <a:endParaRPr lang="en-GB" dirty="0"/>
          </a:p>
          <a:p>
            <a:r>
              <a:rPr lang="en-GB" dirty="0" smtClean="0"/>
              <a:t>Similar expression levels were observed in CRC vs. NSCLC in PD-L1+ patients</a:t>
            </a:r>
          </a:p>
          <a:p>
            <a:r>
              <a:rPr lang="en-GB" dirty="0" smtClean="0"/>
              <a:t>In general, gene expression levels increased during progression and decreased during stable disease (see Figure on next slide)</a:t>
            </a:r>
            <a:endParaRPr lang="en-GB" dirty="0"/>
          </a:p>
          <a:p>
            <a:pPr lvl="1"/>
            <a:endParaRPr lang="en-GB" dirty="0"/>
          </a:p>
        </p:txBody>
      </p:sp>
      <p:sp>
        <p:nvSpPr>
          <p:cNvPr id="13" name="Text Placeholder 12"/>
          <p:cNvSpPr>
            <a:spLocks noGrp="1"/>
          </p:cNvSpPr>
          <p:nvPr>
            <p:ph type="body" sz="quarter" idx="10"/>
          </p:nvPr>
        </p:nvSpPr>
        <p:spPr/>
        <p:txBody>
          <a:bodyPr/>
          <a:lstStyle/>
          <a:p>
            <a:r>
              <a:rPr lang="en-GB" dirty="0" smtClean="0"/>
              <a:t>*Example shown was in a patient with NSCLC</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Danenberg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2008</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205655331"/>
              </p:ext>
            </p:extLst>
          </p:nvPr>
        </p:nvGraphicFramePr>
        <p:xfrm>
          <a:off x="609600" y="3937700"/>
          <a:ext cx="8077200" cy="741680"/>
        </p:xfrm>
        <a:graphic>
          <a:graphicData uri="http://schemas.openxmlformats.org/drawingml/2006/table">
            <a:tbl>
              <a:tblPr firstRow="1" bandRow="1">
                <a:tableStyleId>{69012ECD-51FC-41F1-AA8D-1B2483CD663E}</a:tableStyleId>
              </a:tblPr>
              <a:tblGrid>
                <a:gridCol w="2438400"/>
                <a:gridCol w="1524000"/>
                <a:gridCol w="2438400"/>
                <a:gridCol w="1676400"/>
              </a:tblGrid>
              <a:tr h="370840">
                <a:tc>
                  <a:txBody>
                    <a:bodyPr/>
                    <a:lstStyle/>
                    <a:p>
                      <a:r>
                        <a:rPr lang="en-GB" sz="1400" dirty="0" smtClean="0">
                          <a:solidFill>
                            <a:schemeClr val="tx2"/>
                          </a:solidFill>
                        </a:rPr>
                        <a:t>PD-L1 expression</a:t>
                      </a:r>
                      <a:endParaRPr lang="en-GB" sz="1400" dirty="0">
                        <a:solidFill>
                          <a:schemeClr val="tx2"/>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CRC</a:t>
                      </a:r>
                      <a:r>
                        <a:rPr lang="en-GB" sz="1400" baseline="0" dirty="0" smtClean="0">
                          <a:solidFill>
                            <a:schemeClr val="tx2"/>
                          </a:solidFill>
                        </a:rPr>
                        <a:t> (n=69)</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Healthy</a:t>
                      </a:r>
                      <a:r>
                        <a:rPr lang="en-GB" sz="1400" baseline="0" dirty="0" smtClean="0">
                          <a:solidFill>
                            <a:schemeClr val="tx2"/>
                          </a:solidFill>
                        </a:rPr>
                        <a:t> volunteers (n=9)</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NSCLC</a:t>
                      </a:r>
                      <a:r>
                        <a:rPr lang="en-GB" sz="1400" baseline="0" dirty="0" smtClean="0">
                          <a:solidFill>
                            <a:schemeClr val="tx2"/>
                          </a:solidFill>
                        </a:rPr>
                        <a:t> (n=30)</a:t>
                      </a:r>
                      <a:endParaRPr lang="en-GB" sz="1400" dirty="0">
                        <a:solidFill>
                          <a:schemeClr val="tx2"/>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Frequency,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17.4</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50</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128253461"/>
              </p:ext>
            </p:extLst>
          </p:nvPr>
        </p:nvGraphicFramePr>
        <p:xfrm>
          <a:off x="609600" y="1600200"/>
          <a:ext cx="8001000" cy="741680"/>
        </p:xfrm>
        <a:graphic>
          <a:graphicData uri="http://schemas.openxmlformats.org/drawingml/2006/table">
            <a:tbl>
              <a:tblPr firstRow="1" bandRow="1">
                <a:tableStyleId>{69012ECD-51FC-41F1-AA8D-1B2483CD663E}</a:tableStyleId>
              </a:tblPr>
              <a:tblGrid>
                <a:gridCol w="3147934"/>
                <a:gridCol w="2164205"/>
                <a:gridCol w="2688861"/>
              </a:tblGrid>
              <a:tr h="370840">
                <a:tc>
                  <a:txBody>
                    <a:bodyPr/>
                    <a:lstStyle/>
                    <a:p>
                      <a:r>
                        <a:rPr lang="en-GB" sz="1400" dirty="0" smtClean="0">
                          <a:solidFill>
                            <a:schemeClr val="tx2"/>
                          </a:solidFill>
                        </a:rPr>
                        <a:t> Expression levels in CRC</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err="1" smtClean="0">
                          <a:solidFill>
                            <a:schemeClr val="tx2"/>
                          </a:solidFill>
                        </a:rPr>
                        <a:t>cfDNA</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err="1" smtClean="0">
                          <a:solidFill>
                            <a:schemeClr val="tx2"/>
                          </a:solidFill>
                        </a:rPr>
                        <a:t>cfRNA</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Media</a:t>
                      </a:r>
                      <a:r>
                        <a:rPr lang="en-GB" sz="1400" baseline="0" dirty="0" smtClean="0"/>
                        <a:t>n </a:t>
                      </a:r>
                      <a:r>
                        <a:rPr lang="en-GB" sz="1400" dirty="0" smtClean="0"/>
                        <a:t>(range), </a:t>
                      </a:r>
                      <a:r>
                        <a:rPr lang="en-GB" sz="1400" dirty="0" err="1" smtClean="0"/>
                        <a:t>ng</a:t>
                      </a:r>
                      <a:r>
                        <a:rPr lang="en-GB" sz="1400" dirty="0" smtClean="0"/>
                        <a:t>/5</a:t>
                      </a:r>
                      <a:r>
                        <a:rPr lang="en-GB" sz="1400" baseline="0" dirty="0" smtClean="0"/>
                        <a:t> mL plasma</a:t>
                      </a:r>
                      <a:endParaRPr lang="en-GB" sz="1400" dirty="0" smtClean="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59.6 (5.9–2016.0)</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608.5</a:t>
                      </a:r>
                      <a:r>
                        <a:rPr lang="en-GB" sz="1400" baseline="0" dirty="0" smtClean="0"/>
                        <a:t> (111.1–6312.0)</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2473724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2008: </a:t>
            </a:r>
            <a:r>
              <a:rPr lang="en-GB" sz="1800" dirty="0" smtClean="0"/>
              <a:t>Non-Invasive </a:t>
            </a:r>
            <a:r>
              <a:rPr lang="en-GB" sz="1800" dirty="0"/>
              <a:t>testing of gene expressions using cell-free RNA increases the chemotherapy target information generated from cell-free DNA testing – </a:t>
            </a:r>
            <a:r>
              <a:rPr lang="en-GB" sz="1800" dirty="0" err="1"/>
              <a:t>Danenberg</a:t>
            </a:r>
            <a:r>
              <a:rPr lang="en-GB" sz="1800" dirty="0"/>
              <a:t> </a:t>
            </a:r>
            <a:r>
              <a:rPr lang="en-GB" sz="1800" dirty="0" smtClean="0"/>
              <a:t>P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a:spcAft>
                <a:spcPts val="0"/>
              </a:spcAft>
            </a:pPr>
            <a:endParaRPr lang="en-GB" b="1" dirty="0" smtClean="0"/>
          </a:p>
          <a:p>
            <a:pPr marL="0" indent="0">
              <a:spcBef>
                <a:spcPts val="400"/>
              </a:spcBef>
              <a:spcAft>
                <a:spcPts val="0"/>
              </a:spcAft>
              <a:buNone/>
            </a:pPr>
            <a:r>
              <a:rPr lang="en-GB" b="1" dirty="0" smtClean="0"/>
              <a:t>Conclusions</a:t>
            </a:r>
          </a:p>
          <a:p>
            <a:pPr>
              <a:spcAft>
                <a:spcPts val="0"/>
              </a:spcAft>
            </a:pPr>
            <a:r>
              <a:rPr lang="en-GB" b="1" dirty="0" smtClean="0"/>
              <a:t>The transition from tissue to non-invasive blood-based testing is critical</a:t>
            </a:r>
          </a:p>
          <a:p>
            <a:pPr>
              <a:spcAft>
                <a:spcPts val="0"/>
              </a:spcAft>
            </a:pPr>
            <a:r>
              <a:rPr lang="en-GB" b="1" dirty="0" smtClean="0"/>
              <a:t>Testing must comprise both DNA and RNA components</a:t>
            </a:r>
          </a:p>
          <a:p>
            <a:pPr lvl="1">
              <a:spcAft>
                <a:spcPts val="0"/>
              </a:spcAft>
            </a:pPr>
            <a:r>
              <a:rPr lang="en-GB" b="1" dirty="0" err="1" smtClean="0"/>
              <a:t>cfDNA</a:t>
            </a:r>
            <a:r>
              <a:rPr lang="en-GB" b="1" dirty="0" smtClean="0"/>
              <a:t> </a:t>
            </a:r>
            <a:r>
              <a:rPr lang="en-GB" b="1" dirty="0"/>
              <a:t>mutation</a:t>
            </a:r>
            <a:r>
              <a:rPr lang="en-GB" b="1" dirty="0" smtClean="0"/>
              <a:t> blood tests can replace tissue-based DNA tests</a:t>
            </a:r>
          </a:p>
          <a:p>
            <a:pPr lvl="1">
              <a:spcAft>
                <a:spcPts val="0"/>
              </a:spcAft>
            </a:pPr>
            <a:r>
              <a:rPr lang="en-GB" b="1" dirty="0" err="1" smtClean="0"/>
              <a:t>cfRNA</a:t>
            </a:r>
            <a:r>
              <a:rPr lang="en-GB" b="1" dirty="0" smtClean="0"/>
              <a:t> mutation blood tests can replace tissue IHC and FISH tests</a:t>
            </a:r>
          </a:p>
          <a:p>
            <a:endParaRPr lang="en-GB" b="1" dirty="0"/>
          </a:p>
        </p:txBody>
      </p:sp>
      <p:sp>
        <p:nvSpPr>
          <p:cNvPr id="14" name="Text Placeholder 13"/>
          <p:cNvSpPr>
            <a:spLocks noGrp="1"/>
          </p:cNvSpPr>
          <p:nvPr>
            <p:ph type="body" sz="quarter" idx="11"/>
          </p:nvPr>
        </p:nvSpPr>
        <p:spPr/>
        <p:txBody>
          <a:bodyPr/>
          <a:lstStyle/>
          <a:p>
            <a:r>
              <a:rPr lang="it-IT" dirty="0" err="1">
                <a:solidFill>
                  <a:srgbClr val="363636"/>
                </a:solidFill>
              </a:rPr>
              <a:t>Danenberg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2008</a:t>
            </a:r>
            <a:endParaRPr lang="en-GB" dirty="0"/>
          </a:p>
        </p:txBody>
      </p:sp>
      <p:grpSp>
        <p:nvGrpSpPr>
          <p:cNvPr id="9" name="Group 8"/>
          <p:cNvGrpSpPr/>
          <p:nvPr/>
        </p:nvGrpSpPr>
        <p:grpSpPr>
          <a:xfrm>
            <a:off x="1390818" y="1536486"/>
            <a:ext cx="6549367" cy="3637998"/>
            <a:chOff x="1615668" y="1453416"/>
            <a:chExt cx="6549367" cy="3637998"/>
          </a:xfrm>
        </p:grpSpPr>
        <p:sp>
          <p:nvSpPr>
            <p:cNvPr id="10" name="TextBox 9"/>
            <p:cNvSpPr txBox="1"/>
            <p:nvPr/>
          </p:nvSpPr>
          <p:spPr>
            <a:xfrm>
              <a:off x="2457123" y="1453416"/>
              <a:ext cx="4431021" cy="523220"/>
            </a:xfrm>
            <a:prstGeom prst="rect">
              <a:avLst/>
            </a:prstGeom>
            <a:noFill/>
          </p:spPr>
          <p:txBody>
            <a:bodyPr wrap="none" rtlCol="0">
              <a:spAutoFit/>
            </a:bodyPr>
            <a:lstStyle/>
            <a:p>
              <a:pPr algn="ctr"/>
              <a:r>
                <a:rPr lang="en-GB" sz="1400" b="1" i="1" dirty="0" smtClean="0"/>
                <a:t>KRAS</a:t>
              </a:r>
              <a:r>
                <a:rPr lang="en-GB" sz="1400" b="1" dirty="0" smtClean="0"/>
                <a:t> G12D allele frequency and relative </a:t>
              </a:r>
            </a:p>
            <a:p>
              <a:pPr algn="ctr"/>
              <a:r>
                <a:rPr lang="en-GB" sz="1400" b="1" dirty="0" smtClean="0"/>
                <a:t>gene expression from </a:t>
              </a:r>
              <a:r>
                <a:rPr lang="en-GB" sz="1400" b="1" dirty="0" err="1" smtClean="0"/>
                <a:t>cfRNA</a:t>
              </a:r>
              <a:r>
                <a:rPr lang="en-GB" sz="1400" b="1" dirty="0" smtClean="0"/>
                <a:t> in a patient with CRC</a:t>
              </a:r>
              <a:endParaRPr lang="en-GB" sz="1400" b="1" dirty="0"/>
            </a:p>
          </p:txBody>
        </p:sp>
        <p:sp>
          <p:nvSpPr>
            <p:cNvPr id="11" name="Freeform 2"/>
            <p:cNvSpPr>
              <a:spLocks/>
            </p:cNvSpPr>
            <p:nvPr/>
          </p:nvSpPr>
          <p:spPr bwMode="auto">
            <a:xfrm>
              <a:off x="2475242" y="2351583"/>
              <a:ext cx="5486400" cy="1533544"/>
            </a:xfrm>
            <a:custGeom>
              <a:avLst/>
              <a:gdLst>
                <a:gd name="T0" fmla="*/ 0 w 3456"/>
                <a:gd name="T1" fmla="*/ 749 h 1085"/>
                <a:gd name="T2" fmla="*/ 1767 w 3456"/>
                <a:gd name="T3" fmla="*/ 125 h 1085"/>
                <a:gd name="T4" fmla="*/ 3456 w 3456"/>
                <a:gd name="T5" fmla="*/ 1085 h 1085"/>
                <a:gd name="connsiteX0" fmla="*/ 0 w 10000"/>
                <a:gd name="connsiteY0" fmla="*/ 5899 h 8996"/>
                <a:gd name="connsiteX1" fmla="*/ 5113 w 10000"/>
                <a:gd name="connsiteY1" fmla="*/ 148 h 8996"/>
                <a:gd name="connsiteX2" fmla="*/ 10000 w 10000"/>
                <a:gd name="connsiteY2" fmla="*/ 8996 h 8996"/>
                <a:gd name="connsiteX0" fmla="*/ 0 w 10000"/>
                <a:gd name="connsiteY0" fmla="*/ 6454 h 9897"/>
                <a:gd name="connsiteX1" fmla="*/ 5113 w 10000"/>
                <a:gd name="connsiteY1" fmla="*/ 62 h 9897"/>
                <a:gd name="connsiteX2" fmla="*/ 10000 w 10000"/>
                <a:gd name="connsiteY2" fmla="*/ 9897 h 9897"/>
              </a:gdLst>
              <a:ahLst/>
              <a:cxnLst>
                <a:cxn ang="0">
                  <a:pos x="connsiteX0" y="connsiteY0"/>
                </a:cxn>
                <a:cxn ang="0">
                  <a:pos x="connsiteX1" y="connsiteY1"/>
                </a:cxn>
                <a:cxn ang="0">
                  <a:pos x="connsiteX2" y="connsiteY2"/>
                </a:cxn>
              </a:cxnLst>
              <a:rect l="l" t="t" r="r" b="b"/>
              <a:pathLst>
                <a:path w="10000" h="9897">
                  <a:moveTo>
                    <a:pt x="0" y="6454"/>
                  </a:moveTo>
                  <a:cubicBezTo>
                    <a:pt x="854" y="5389"/>
                    <a:pt x="2270" y="-670"/>
                    <a:pt x="5113" y="62"/>
                  </a:cubicBezTo>
                  <a:cubicBezTo>
                    <a:pt x="7975" y="1342"/>
                    <a:pt x="9078" y="7574"/>
                    <a:pt x="10000" y="9897"/>
                  </a:cubicBezTo>
                </a:path>
              </a:pathLst>
            </a:custGeom>
            <a:noFill/>
            <a:ln w="22225">
              <a:solidFill>
                <a:schemeClr val="accent3"/>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5" name="Freeform 3"/>
            <p:cNvSpPr>
              <a:spLocks/>
            </p:cNvSpPr>
            <p:nvPr/>
          </p:nvSpPr>
          <p:spPr bwMode="auto">
            <a:xfrm>
              <a:off x="2460955" y="3267128"/>
              <a:ext cx="5456237" cy="816436"/>
            </a:xfrm>
            <a:custGeom>
              <a:avLst/>
              <a:gdLst>
                <a:gd name="T0" fmla="*/ 0 w 3437"/>
                <a:gd name="T1" fmla="*/ 150 h 525"/>
                <a:gd name="T2" fmla="*/ 1603 w 3437"/>
                <a:gd name="T3" fmla="*/ 26 h 525"/>
                <a:gd name="T4" fmla="*/ 2822 w 3437"/>
                <a:gd name="T5" fmla="*/ 304 h 525"/>
                <a:gd name="T6" fmla="*/ 3437 w 3437"/>
                <a:gd name="T7" fmla="*/ 525 h 525"/>
                <a:gd name="connsiteX0" fmla="*/ 0 w 10000"/>
                <a:gd name="connsiteY0" fmla="*/ 2653 h 9796"/>
                <a:gd name="connsiteX1" fmla="*/ 4664 w 10000"/>
                <a:gd name="connsiteY1" fmla="*/ 291 h 9796"/>
                <a:gd name="connsiteX2" fmla="*/ 8211 w 10000"/>
                <a:gd name="connsiteY2" fmla="*/ 5586 h 9796"/>
                <a:gd name="connsiteX3" fmla="*/ 10000 w 10000"/>
                <a:gd name="connsiteY3" fmla="*/ 9796 h 9796"/>
              </a:gdLst>
              <a:ahLst/>
              <a:cxnLst>
                <a:cxn ang="0">
                  <a:pos x="connsiteX0" y="connsiteY0"/>
                </a:cxn>
                <a:cxn ang="0">
                  <a:pos x="connsiteX1" y="connsiteY1"/>
                </a:cxn>
                <a:cxn ang="0">
                  <a:pos x="connsiteX2" y="connsiteY2"/>
                </a:cxn>
                <a:cxn ang="0">
                  <a:pos x="connsiteX3" y="connsiteY3"/>
                </a:cxn>
              </a:cxnLst>
              <a:rect l="l" t="t" r="r" b="b"/>
              <a:pathLst>
                <a:path w="10000" h="9796">
                  <a:moveTo>
                    <a:pt x="0" y="2653"/>
                  </a:moveTo>
                  <a:cubicBezTo>
                    <a:pt x="777" y="2253"/>
                    <a:pt x="3004" y="-969"/>
                    <a:pt x="4664" y="291"/>
                  </a:cubicBezTo>
                  <a:cubicBezTo>
                    <a:pt x="5812" y="1162"/>
                    <a:pt x="7320" y="4006"/>
                    <a:pt x="8211" y="5586"/>
                  </a:cubicBezTo>
                  <a:cubicBezTo>
                    <a:pt x="9101" y="7167"/>
                    <a:pt x="9628" y="8920"/>
                    <a:pt x="10000" y="9796"/>
                  </a:cubicBezTo>
                </a:path>
              </a:pathLst>
            </a:custGeom>
            <a:noFill/>
            <a:ln w="25400">
              <a:solidFill>
                <a:srgbClr val="00B050"/>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6" name="Freeform 4"/>
            <p:cNvSpPr>
              <a:spLocks/>
            </p:cNvSpPr>
            <p:nvPr/>
          </p:nvSpPr>
          <p:spPr bwMode="auto">
            <a:xfrm>
              <a:off x="2519160" y="3724790"/>
              <a:ext cx="5183719" cy="800454"/>
            </a:xfrm>
            <a:custGeom>
              <a:avLst/>
              <a:gdLst>
                <a:gd name="T0" fmla="*/ 0 w 3293"/>
                <a:gd name="T1" fmla="*/ 216 h 514"/>
                <a:gd name="T2" fmla="*/ 807 w 3293"/>
                <a:gd name="T3" fmla="*/ 34 h 514"/>
                <a:gd name="T4" fmla="*/ 1270 w 3293"/>
                <a:gd name="T5" fmla="*/ 13 h 514"/>
                <a:gd name="T6" fmla="*/ 2055 w 3293"/>
                <a:gd name="T7" fmla="*/ 72 h 514"/>
                <a:gd name="T8" fmla="*/ 2660 w 3293"/>
                <a:gd name="T9" fmla="*/ 235 h 514"/>
                <a:gd name="T10" fmla="*/ 3293 w 3293"/>
                <a:gd name="T11" fmla="*/ 514 h 514"/>
              </a:gdLst>
              <a:ahLst/>
              <a:cxnLst>
                <a:cxn ang="0">
                  <a:pos x="T0" y="T1"/>
                </a:cxn>
                <a:cxn ang="0">
                  <a:pos x="T2" y="T3"/>
                </a:cxn>
                <a:cxn ang="0">
                  <a:pos x="T4" y="T5"/>
                </a:cxn>
                <a:cxn ang="0">
                  <a:pos x="T6" y="T7"/>
                </a:cxn>
                <a:cxn ang="0">
                  <a:pos x="T8" y="T9"/>
                </a:cxn>
                <a:cxn ang="0">
                  <a:pos x="T10" y="T11"/>
                </a:cxn>
              </a:cxnLst>
              <a:rect l="0" t="0" r="r" b="b"/>
              <a:pathLst>
                <a:path w="3293" h="514">
                  <a:moveTo>
                    <a:pt x="0" y="216"/>
                  </a:moveTo>
                  <a:cubicBezTo>
                    <a:pt x="134" y="186"/>
                    <a:pt x="595" y="68"/>
                    <a:pt x="807" y="34"/>
                  </a:cubicBezTo>
                  <a:cubicBezTo>
                    <a:pt x="1019" y="0"/>
                    <a:pt x="1062" y="7"/>
                    <a:pt x="1270" y="13"/>
                  </a:cubicBezTo>
                  <a:cubicBezTo>
                    <a:pt x="1478" y="19"/>
                    <a:pt x="1823" y="35"/>
                    <a:pt x="2055" y="72"/>
                  </a:cubicBezTo>
                  <a:cubicBezTo>
                    <a:pt x="2287" y="109"/>
                    <a:pt x="2454" y="161"/>
                    <a:pt x="2660" y="235"/>
                  </a:cubicBezTo>
                  <a:cubicBezTo>
                    <a:pt x="2866" y="309"/>
                    <a:pt x="3161" y="456"/>
                    <a:pt x="3293" y="514"/>
                  </a:cubicBezTo>
                </a:path>
              </a:pathLst>
            </a:custGeom>
            <a:noFill/>
            <a:ln w="25400">
              <a:solidFill>
                <a:schemeClr val="accent1"/>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7" name="Freeform 16"/>
            <p:cNvSpPr>
              <a:spLocks/>
            </p:cNvSpPr>
            <p:nvPr/>
          </p:nvSpPr>
          <p:spPr bwMode="auto">
            <a:xfrm>
              <a:off x="2512589" y="2201326"/>
              <a:ext cx="5421026" cy="23247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 name="Line 6"/>
            <p:cNvSpPr>
              <a:spLocks noChangeShapeType="1"/>
            </p:cNvSpPr>
            <p:nvPr/>
          </p:nvSpPr>
          <p:spPr bwMode="auto">
            <a:xfrm>
              <a:off x="2392212" y="2209078"/>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 name="Line 7"/>
            <p:cNvSpPr>
              <a:spLocks noChangeShapeType="1"/>
            </p:cNvSpPr>
            <p:nvPr/>
          </p:nvSpPr>
          <p:spPr bwMode="auto">
            <a:xfrm>
              <a:off x="2392212" y="2675214"/>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0" name="Line 8"/>
            <p:cNvSpPr>
              <a:spLocks noChangeShapeType="1"/>
            </p:cNvSpPr>
            <p:nvPr/>
          </p:nvSpPr>
          <p:spPr bwMode="auto">
            <a:xfrm>
              <a:off x="2392212" y="3097807"/>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 name="Line 9"/>
            <p:cNvSpPr>
              <a:spLocks noChangeShapeType="1"/>
            </p:cNvSpPr>
            <p:nvPr/>
          </p:nvSpPr>
          <p:spPr bwMode="auto">
            <a:xfrm>
              <a:off x="2392212" y="3534915"/>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2" name="Line 10"/>
            <p:cNvSpPr>
              <a:spLocks noChangeShapeType="1"/>
            </p:cNvSpPr>
            <p:nvPr/>
          </p:nvSpPr>
          <p:spPr bwMode="auto">
            <a:xfrm>
              <a:off x="2392212" y="3972023"/>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3" name="Line 11"/>
            <p:cNvSpPr>
              <a:spLocks noChangeShapeType="1"/>
            </p:cNvSpPr>
            <p:nvPr/>
          </p:nvSpPr>
          <p:spPr bwMode="auto">
            <a:xfrm>
              <a:off x="2392212" y="4423645"/>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4" name="Line 12"/>
            <p:cNvSpPr>
              <a:spLocks noChangeShapeType="1"/>
            </p:cNvSpPr>
            <p:nvPr/>
          </p:nvSpPr>
          <p:spPr bwMode="auto">
            <a:xfrm>
              <a:off x="5352039"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5" name="Line 13"/>
            <p:cNvSpPr>
              <a:spLocks noChangeShapeType="1"/>
            </p:cNvSpPr>
            <p:nvPr/>
          </p:nvSpPr>
          <p:spPr bwMode="auto">
            <a:xfrm>
              <a:off x="4855250"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6" name="Line 14"/>
            <p:cNvSpPr>
              <a:spLocks noChangeShapeType="1"/>
            </p:cNvSpPr>
            <p:nvPr/>
          </p:nvSpPr>
          <p:spPr bwMode="auto">
            <a:xfrm>
              <a:off x="6404818"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7" name="Line 15"/>
            <p:cNvSpPr>
              <a:spLocks noChangeShapeType="1"/>
            </p:cNvSpPr>
            <p:nvPr/>
          </p:nvSpPr>
          <p:spPr bwMode="auto">
            <a:xfrm>
              <a:off x="5869929"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8" name="Line 17"/>
            <p:cNvSpPr>
              <a:spLocks noChangeShapeType="1"/>
            </p:cNvSpPr>
            <p:nvPr/>
          </p:nvSpPr>
          <p:spPr bwMode="auto">
            <a:xfrm>
              <a:off x="6933024"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9" name="Line 18"/>
            <p:cNvSpPr>
              <a:spLocks noChangeShapeType="1"/>
            </p:cNvSpPr>
            <p:nvPr/>
          </p:nvSpPr>
          <p:spPr bwMode="auto">
            <a:xfrm>
              <a:off x="432036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0" name="Line 19"/>
            <p:cNvSpPr>
              <a:spLocks noChangeShapeType="1"/>
            </p:cNvSpPr>
            <p:nvPr/>
          </p:nvSpPr>
          <p:spPr bwMode="auto">
            <a:xfrm>
              <a:off x="3810970"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1" name="Line 20"/>
            <p:cNvSpPr>
              <a:spLocks noChangeShapeType="1"/>
            </p:cNvSpPr>
            <p:nvPr/>
          </p:nvSpPr>
          <p:spPr bwMode="auto">
            <a:xfrm>
              <a:off x="330148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2" name="Line 21"/>
            <p:cNvSpPr>
              <a:spLocks noChangeShapeType="1"/>
            </p:cNvSpPr>
            <p:nvPr/>
          </p:nvSpPr>
          <p:spPr bwMode="auto">
            <a:xfrm>
              <a:off x="251259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3" name="TextBox 32"/>
            <p:cNvSpPr txBox="1"/>
            <p:nvPr/>
          </p:nvSpPr>
          <p:spPr>
            <a:xfrm rot="16200000">
              <a:off x="850876" y="3099642"/>
              <a:ext cx="1991250" cy="461665"/>
            </a:xfrm>
            <a:prstGeom prst="rect">
              <a:avLst/>
            </a:prstGeom>
            <a:noFill/>
          </p:spPr>
          <p:txBody>
            <a:bodyPr wrap="none" rtlCol="0">
              <a:spAutoFit/>
            </a:bodyPr>
            <a:lstStyle/>
            <a:p>
              <a:pPr algn="ctr" fontAlgn="base">
                <a:spcBef>
                  <a:spcPct val="0"/>
                </a:spcBef>
                <a:spcAft>
                  <a:spcPct val="0"/>
                </a:spcAft>
              </a:pPr>
              <a:r>
                <a:rPr lang="en-GB" sz="1200" dirty="0" smtClean="0"/>
                <a:t>Relative gene expression /</a:t>
              </a:r>
              <a:br>
                <a:rPr lang="en-GB" sz="1200" dirty="0" smtClean="0"/>
              </a:br>
              <a:r>
                <a:rPr lang="en-GB" sz="1200" dirty="0" smtClean="0"/>
                <a:t> allele frequency (%)</a:t>
              </a:r>
              <a:endParaRPr lang="en-GB" sz="1200" dirty="0"/>
            </a:p>
          </p:txBody>
        </p:sp>
        <p:sp>
          <p:nvSpPr>
            <p:cNvPr id="34" name="TextBox 33"/>
            <p:cNvSpPr txBox="1"/>
            <p:nvPr/>
          </p:nvSpPr>
          <p:spPr>
            <a:xfrm>
              <a:off x="4005263" y="4814415"/>
              <a:ext cx="2962671" cy="276999"/>
            </a:xfrm>
            <a:prstGeom prst="rect">
              <a:avLst/>
            </a:prstGeom>
            <a:noFill/>
          </p:spPr>
          <p:txBody>
            <a:bodyPr wrap="none" rtlCol="0">
              <a:spAutoFit/>
            </a:bodyPr>
            <a:lstStyle/>
            <a:p>
              <a:pPr algn="ctr" fontAlgn="base">
                <a:spcBef>
                  <a:spcPct val="0"/>
                </a:spcBef>
                <a:spcAft>
                  <a:spcPct val="0"/>
                </a:spcAft>
              </a:pPr>
              <a:r>
                <a:rPr lang="en-GB" sz="1200" dirty="0" smtClean="0"/>
                <a:t>Days since initial monitoring (cumulative)</a:t>
              </a:r>
              <a:endParaRPr lang="en-GB" sz="1200" dirty="0"/>
            </a:p>
          </p:txBody>
        </p:sp>
        <p:sp>
          <p:nvSpPr>
            <p:cNvPr id="35" name="TextBox 34"/>
            <p:cNvSpPr txBox="1"/>
            <p:nvPr/>
          </p:nvSpPr>
          <p:spPr>
            <a:xfrm>
              <a:off x="2056427" y="2077614"/>
              <a:ext cx="354584"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36" name="TextBox 35"/>
            <p:cNvSpPr txBox="1"/>
            <p:nvPr/>
          </p:nvSpPr>
          <p:spPr>
            <a:xfrm>
              <a:off x="2141386" y="2535868"/>
              <a:ext cx="269625" cy="276999"/>
            </a:xfrm>
            <a:prstGeom prst="rect">
              <a:avLst/>
            </a:prstGeom>
            <a:noFill/>
          </p:spPr>
          <p:txBody>
            <a:bodyPr wrap="none" rtlCol="0" anchor="ctr" anchorCtr="0">
              <a:spAutoFit/>
            </a:bodyPr>
            <a:lstStyle/>
            <a:p>
              <a:pPr algn="r"/>
              <a:r>
                <a:rPr lang="en-GB" sz="1200" dirty="0" smtClean="0"/>
                <a:t>8</a:t>
              </a:r>
              <a:endParaRPr lang="en-GB" sz="1200" dirty="0"/>
            </a:p>
          </p:txBody>
        </p:sp>
        <p:sp>
          <p:nvSpPr>
            <p:cNvPr id="37" name="TextBox 36"/>
            <p:cNvSpPr txBox="1"/>
            <p:nvPr/>
          </p:nvSpPr>
          <p:spPr>
            <a:xfrm>
              <a:off x="2141386" y="2958267"/>
              <a:ext cx="269625" cy="276999"/>
            </a:xfrm>
            <a:prstGeom prst="rect">
              <a:avLst/>
            </a:prstGeom>
            <a:noFill/>
          </p:spPr>
          <p:txBody>
            <a:bodyPr wrap="none" rtlCol="0" anchor="ctr" anchorCtr="0">
              <a:spAutoFit/>
            </a:bodyPr>
            <a:lstStyle/>
            <a:p>
              <a:pPr algn="r"/>
              <a:r>
                <a:rPr lang="en-GB" sz="1200" dirty="0" smtClean="0"/>
                <a:t>6</a:t>
              </a:r>
              <a:endParaRPr lang="en-GB" sz="1200" dirty="0"/>
            </a:p>
          </p:txBody>
        </p:sp>
        <p:sp>
          <p:nvSpPr>
            <p:cNvPr id="38" name="TextBox 37"/>
            <p:cNvSpPr txBox="1"/>
            <p:nvPr/>
          </p:nvSpPr>
          <p:spPr>
            <a:xfrm>
              <a:off x="2141386" y="3395181"/>
              <a:ext cx="269625" cy="276999"/>
            </a:xfrm>
            <a:prstGeom prst="rect">
              <a:avLst/>
            </a:prstGeom>
            <a:noFill/>
          </p:spPr>
          <p:txBody>
            <a:bodyPr wrap="none" rtlCol="0" anchor="ctr" anchorCtr="0">
              <a:spAutoFit/>
            </a:bodyPr>
            <a:lstStyle/>
            <a:p>
              <a:pPr algn="r"/>
              <a:r>
                <a:rPr lang="en-GB" sz="1200" dirty="0" smtClean="0"/>
                <a:t>4</a:t>
              </a:r>
              <a:endParaRPr lang="en-GB" sz="1200" dirty="0"/>
            </a:p>
          </p:txBody>
        </p:sp>
        <p:sp>
          <p:nvSpPr>
            <p:cNvPr id="39" name="TextBox 38"/>
            <p:cNvSpPr txBox="1"/>
            <p:nvPr/>
          </p:nvSpPr>
          <p:spPr>
            <a:xfrm>
              <a:off x="2141386" y="3832094"/>
              <a:ext cx="269625" cy="276999"/>
            </a:xfrm>
            <a:prstGeom prst="rect">
              <a:avLst/>
            </a:prstGeom>
            <a:noFill/>
          </p:spPr>
          <p:txBody>
            <a:bodyPr wrap="none" rtlCol="0" anchor="ctr" anchorCtr="0">
              <a:spAutoFit/>
            </a:bodyPr>
            <a:lstStyle/>
            <a:p>
              <a:pPr algn="r"/>
              <a:r>
                <a:rPr lang="en-GB" sz="1200" dirty="0" smtClean="0"/>
                <a:t>2</a:t>
              </a:r>
              <a:endParaRPr lang="en-GB" sz="1200" dirty="0"/>
            </a:p>
          </p:txBody>
        </p:sp>
        <p:sp>
          <p:nvSpPr>
            <p:cNvPr id="40" name="TextBox 39"/>
            <p:cNvSpPr txBox="1"/>
            <p:nvPr/>
          </p:nvSpPr>
          <p:spPr>
            <a:xfrm>
              <a:off x="2141386" y="4283660"/>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41" name="TextBox 40"/>
            <p:cNvSpPr txBox="1"/>
            <p:nvPr/>
          </p:nvSpPr>
          <p:spPr>
            <a:xfrm>
              <a:off x="2384348" y="4581330"/>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42" name="TextBox 41"/>
            <p:cNvSpPr txBox="1"/>
            <p:nvPr/>
          </p:nvSpPr>
          <p:spPr>
            <a:xfrm>
              <a:off x="3123765" y="4581330"/>
              <a:ext cx="354584"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43" name="TextBox 42"/>
            <p:cNvSpPr txBox="1"/>
            <p:nvPr/>
          </p:nvSpPr>
          <p:spPr>
            <a:xfrm>
              <a:off x="3636165" y="4581330"/>
              <a:ext cx="354584"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44" name="TextBox 43"/>
            <p:cNvSpPr txBox="1"/>
            <p:nvPr/>
          </p:nvSpPr>
          <p:spPr>
            <a:xfrm>
              <a:off x="4154916" y="4581330"/>
              <a:ext cx="354584" cy="276999"/>
            </a:xfrm>
            <a:prstGeom prst="rect">
              <a:avLst/>
            </a:prstGeom>
            <a:noFill/>
          </p:spPr>
          <p:txBody>
            <a:bodyPr wrap="none" rtlCol="0" anchor="ctr" anchorCtr="0">
              <a:spAutoFit/>
            </a:bodyPr>
            <a:lstStyle/>
            <a:p>
              <a:pPr algn="ctr"/>
              <a:r>
                <a:rPr lang="en-GB" sz="1200" dirty="0" smtClean="0"/>
                <a:t>30</a:t>
              </a:r>
              <a:endParaRPr lang="en-GB" sz="1200" dirty="0"/>
            </a:p>
          </p:txBody>
        </p:sp>
        <p:sp>
          <p:nvSpPr>
            <p:cNvPr id="45" name="TextBox 44"/>
            <p:cNvSpPr txBox="1"/>
            <p:nvPr/>
          </p:nvSpPr>
          <p:spPr>
            <a:xfrm>
              <a:off x="4672906" y="4581330"/>
              <a:ext cx="354584" cy="276999"/>
            </a:xfrm>
            <a:prstGeom prst="rect">
              <a:avLst/>
            </a:prstGeom>
            <a:noFill/>
          </p:spPr>
          <p:txBody>
            <a:bodyPr wrap="none" rtlCol="0" anchor="ctr" anchorCtr="0">
              <a:spAutoFit/>
            </a:bodyPr>
            <a:lstStyle/>
            <a:p>
              <a:pPr algn="ctr"/>
              <a:r>
                <a:rPr lang="en-GB" sz="1200" dirty="0" smtClean="0"/>
                <a:t>40</a:t>
              </a:r>
              <a:endParaRPr lang="en-GB" sz="1200" dirty="0"/>
            </a:p>
          </p:txBody>
        </p:sp>
        <p:sp>
          <p:nvSpPr>
            <p:cNvPr id="46" name="TextBox 45"/>
            <p:cNvSpPr txBox="1"/>
            <p:nvPr/>
          </p:nvSpPr>
          <p:spPr>
            <a:xfrm>
              <a:off x="5182511" y="4581330"/>
              <a:ext cx="354584" cy="276999"/>
            </a:xfrm>
            <a:prstGeom prst="rect">
              <a:avLst/>
            </a:prstGeom>
            <a:noFill/>
          </p:spPr>
          <p:txBody>
            <a:bodyPr wrap="none" rtlCol="0" anchor="ctr" anchorCtr="0">
              <a:spAutoFit/>
            </a:bodyPr>
            <a:lstStyle/>
            <a:p>
              <a:pPr algn="ctr"/>
              <a:r>
                <a:rPr lang="en-GB" sz="1200" dirty="0" smtClean="0"/>
                <a:t>50</a:t>
              </a:r>
              <a:endParaRPr lang="en-GB" sz="1200" dirty="0"/>
            </a:p>
          </p:txBody>
        </p:sp>
        <p:sp>
          <p:nvSpPr>
            <p:cNvPr id="47" name="TextBox 46"/>
            <p:cNvSpPr txBox="1"/>
            <p:nvPr/>
          </p:nvSpPr>
          <p:spPr>
            <a:xfrm>
              <a:off x="5697707" y="4581330"/>
              <a:ext cx="354584" cy="276999"/>
            </a:xfrm>
            <a:prstGeom prst="rect">
              <a:avLst/>
            </a:prstGeom>
            <a:noFill/>
          </p:spPr>
          <p:txBody>
            <a:bodyPr wrap="none" rtlCol="0" anchor="ctr" anchorCtr="0">
              <a:spAutoFit/>
            </a:bodyPr>
            <a:lstStyle/>
            <a:p>
              <a:pPr algn="ctr"/>
              <a:r>
                <a:rPr lang="en-GB" sz="1200" dirty="0" smtClean="0"/>
                <a:t>60</a:t>
              </a:r>
              <a:endParaRPr lang="en-GB" sz="1200" dirty="0"/>
            </a:p>
          </p:txBody>
        </p:sp>
        <p:sp>
          <p:nvSpPr>
            <p:cNvPr id="48" name="TextBox 47"/>
            <p:cNvSpPr txBox="1"/>
            <p:nvPr/>
          </p:nvSpPr>
          <p:spPr>
            <a:xfrm>
              <a:off x="6225602" y="4581330"/>
              <a:ext cx="354584" cy="276999"/>
            </a:xfrm>
            <a:prstGeom prst="rect">
              <a:avLst/>
            </a:prstGeom>
            <a:noFill/>
          </p:spPr>
          <p:txBody>
            <a:bodyPr wrap="none" rtlCol="0" anchor="ctr" anchorCtr="0">
              <a:spAutoFit/>
            </a:bodyPr>
            <a:lstStyle/>
            <a:p>
              <a:pPr algn="ctr"/>
              <a:r>
                <a:rPr lang="en-GB" sz="1200" dirty="0" smtClean="0"/>
                <a:t>70</a:t>
              </a:r>
              <a:endParaRPr lang="en-GB" sz="1200" dirty="0"/>
            </a:p>
          </p:txBody>
        </p:sp>
        <p:sp>
          <p:nvSpPr>
            <p:cNvPr id="49" name="TextBox 48"/>
            <p:cNvSpPr txBox="1"/>
            <p:nvPr/>
          </p:nvSpPr>
          <p:spPr>
            <a:xfrm>
              <a:off x="6759847" y="4581330"/>
              <a:ext cx="354584" cy="276999"/>
            </a:xfrm>
            <a:prstGeom prst="rect">
              <a:avLst/>
            </a:prstGeom>
            <a:noFill/>
          </p:spPr>
          <p:txBody>
            <a:bodyPr wrap="none" rtlCol="0" anchor="ctr" anchorCtr="0">
              <a:spAutoFit/>
            </a:bodyPr>
            <a:lstStyle/>
            <a:p>
              <a:pPr algn="ctr"/>
              <a:r>
                <a:rPr lang="en-GB" sz="1200" dirty="0" smtClean="0"/>
                <a:t>80</a:t>
              </a:r>
              <a:endParaRPr lang="en-GB" sz="1200" dirty="0"/>
            </a:p>
          </p:txBody>
        </p:sp>
        <p:sp>
          <p:nvSpPr>
            <p:cNvPr id="50" name="TextBox 49"/>
            <p:cNvSpPr txBox="1"/>
            <p:nvPr/>
          </p:nvSpPr>
          <p:spPr>
            <a:xfrm>
              <a:off x="2546445" y="2020178"/>
              <a:ext cx="1229825" cy="307777"/>
            </a:xfrm>
            <a:prstGeom prst="rect">
              <a:avLst/>
            </a:prstGeom>
            <a:noFill/>
          </p:spPr>
          <p:txBody>
            <a:bodyPr wrap="none" rtlCol="0">
              <a:spAutoFit/>
            </a:bodyPr>
            <a:lstStyle/>
            <a:p>
              <a:pPr algn="ctr" fontAlgn="base">
                <a:spcBef>
                  <a:spcPct val="0"/>
                </a:spcBef>
                <a:spcAft>
                  <a:spcPct val="0"/>
                </a:spcAft>
              </a:pPr>
              <a:r>
                <a:rPr lang="en-GB" sz="1400" b="1" dirty="0" smtClean="0"/>
                <a:t>Progression</a:t>
              </a:r>
              <a:endParaRPr lang="en-GB" sz="1400" b="1" dirty="0"/>
            </a:p>
          </p:txBody>
        </p:sp>
        <p:sp>
          <p:nvSpPr>
            <p:cNvPr id="51" name="TextBox 50"/>
            <p:cNvSpPr txBox="1"/>
            <p:nvPr/>
          </p:nvSpPr>
          <p:spPr>
            <a:xfrm>
              <a:off x="6363250" y="2020178"/>
              <a:ext cx="1426994" cy="307777"/>
            </a:xfrm>
            <a:prstGeom prst="rect">
              <a:avLst/>
            </a:prstGeom>
            <a:noFill/>
          </p:spPr>
          <p:txBody>
            <a:bodyPr wrap="none" rtlCol="0">
              <a:spAutoFit/>
            </a:bodyPr>
            <a:lstStyle/>
            <a:p>
              <a:pPr algn="ctr" fontAlgn="base">
                <a:spcBef>
                  <a:spcPct val="0"/>
                </a:spcBef>
                <a:spcAft>
                  <a:spcPct val="0"/>
                </a:spcAft>
              </a:pPr>
              <a:r>
                <a:rPr lang="en-GB" sz="1400" b="1" dirty="0" smtClean="0"/>
                <a:t>Stable disease</a:t>
              </a:r>
              <a:endParaRPr lang="en-GB" sz="1400" b="1" dirty="0"/>
            </a:p>
          </p:txBody>
        </p:sp>
        <p:sp>
          <p:nvSpPr>
            <p:cNvPr id="52" name="TextBox 51"/>
            <p:cNvSpPr txBox="1"/>
            <p:nvPr/>
          </p:nvSpPr>
          <p:spPr>
            <a:xfrm rot="20080784">
              <a:off x="2958588" y="2299752"/>
              <a:ext cx="995786" cy="461665"/>
            </a:xfrm>
            <a:prstGeom prst="rect">
              <a:avLst/>
            </a:prstGeom>
            <a:noFill/>
          </p:spPr>
          <p:txBody>
            <a:bodyPr wrap="none" rtlCol="0">
              <a:spAutoFit/>
            </a:bodyPr>
            <a:lstStyle/>
            <a:p>
              <a:pPr algn="ctr" fontAlgn="base">
                <a:spcBef>
                  <a:spcPct val="0"/>
                </a:spcBef>
                <a:spcAft>
                  <a:spcPct val="0"/>
                </a:spcAft>
              </a:pPr>
              <a:r>
                <a:rPr lang="en-GB" sz="1200" b="1" i="1" dirty="0" smtClean="0"/>
                <a:t>PD-L1</a:t>
              </a:r>
              <a:r>
                <a:rPr lang="en-GB" sz="1200" b="1" dirty="0" smtClean="0"/>
                <a:t/>
              </a:r>
              <a:br>
                <a:rPr lang="en-GB" sz="1200" b="1" dirty="0" smtClean="0"/>
              </a:br>
              <a:r>
                <a:rPr lang="en-GB" sz="1200" b="1" dirty="0" smtClean="0"/>
                <a:t>expression</a:t>
              </a:r>
              <a:endParaRPr lang="en-GB" sz="1200" b="1" dirty="0"/>
            </a:p>
          </p:txBody>
        </p:sp>
        <p:sp>
          <p:nvSpPr>
            <p:cNvPr id="53" name="TextBox 52"/>
            <p:cNvSpPr txBox="1"/>
            <p:nvPr/>
          </p:nvSpPr>
          <p:spPr>
            <a:xfrm>
              <a:off x="3878761" y="2837808"/>
              <a:ext cx="995786" cy="461665"/>
            </a:xfrm>
            <a:prstGeom prst="rect">
              <a:avLst/>
            </a:prstGeom>
            <a:noFill/>
          </p:spPr>
          <p:txBody>
            <a:bodyPr wrap="none" rtlCol="0">
              <a:spAutoFit/>
            </a:bodyPr>
            <a:lstStyle/>
            <a:p>
              <a:pPr algn="ctr" fontAlgn="base">
                <a:spcBef>
                  <a:spcPct val="0"/>
                </a:spcBef>
                <a:spcAft>
                  <a:spcPct val="0"/>
                </a:spcAft>
              </a:pPr>
              <a:r>
                <a:rPr lang="en-GB" sz="1200" b="1" i="1" dirty="0" smtClean="0"/>
                <a:t>ERCC1</a:t>
              </a:r>
              <a:r>
                <a:rPr lang="en-GB" sz="1200" b="1" dirty="0" smtClean="0"/>
                <a:t/>
              </a:r>
              <a:br>
                <a:rPr lang="en-GB" sz="1200" b="1" dirty="0" smtClean="0"/>
              </a:br>
              <a:r>
                <a:rPr lang="en-GB" sz="1200" b="1" dirty="0" smtClean="0"/>
                <a:t>expression</a:t>
              </a:r>
              <a:endParaRPr lang="en-GB" sz="1200" b="1" dirty="0"/>
            </a:p>
          </p:txBody>
        </p:sp>
        <p:sp>
          <p:nvSpPr>
            <p:cNvPr id="54" name="TextBox 53"/>
            <p:cNvSpPr txBox="1"/>
            <p:nvPr/>
          </p:nvSpPr>
          <p:spPr>
            <a:xfrm>
              <a:off x="3478425" y="3833523"/>
              <a:ext cx="2118593" cy="276999"/>
            </a:xfrm>
            <a:prstGeom prst="rect">
              <a:avLst/>
            </a:prstGeom>
            <a:noFill/>
          </p:spPr>
          <p:txBody>
            <a:bodyPr wrap="none" rtlCol="0">
              <a:spAutoFit/>
            </a:bodyPr>
            <a:lstStyle/>
            <a:p>
              <a:pPr algn="ctr" fontAlgn="base">
                <a:spcBef>
                  <a:spcPct val="0"/>
                </a:spcBef>
                <a:spcAft>
                  <a:spcPct val="0"/>
                </a:spcAft>
              </a:pPr>
              <a:r>
                <a:rPr lang="en-GB" sz="1200" b="1" i="1" dirty="0" smtClean="0"/>
                <a:t>KRAS</a:t>
              </a:r>
              <a:r>
                <a:rPr lang="en-GB" sz="1200" b="1" dirty="0" smtClean="0"/>
                <a:t> G12D Allele fraction</a:t>
              </a:r>
              <a:endParaRPr lang="en-GB" sz="1200" b="1" dirty="0"/>
            </a:p>
          </p:txBody>
        </p:sp>
        <p:sp>
          <p:nvSpPr>
            <p:cNvPr id="55" name="TextBox 54"/>
            <p:cNvSpPr txBox="1"/>
            <p:nvPr/>
          </p:nvSpPr>
          <p:spPr>
            <a:xfrm>
              <a:off x="3617326" y="4084910"/>
              <a:ext cx="896400" cy="276999"/>
            </a:xfrm>
            <a:prstGeom prst="rect">
              <a:avLst/>
            </a:prstGeom>
            <a:noFill/>
          </p:spPr>
          <p:txBody>
            <a:bodyPr wrap="none" rtlCol="0">
              <a:spAutoFit/>
            </a:bodyPr>
            <a:lstStyle/>
            <a:p>
              <a:pPr algn="ctr" fontAlgn="base">
                <a:spcBef>
                  <a:spcPct val="0"/>
                </a:spcBef>
                <a:spcAft>
                  <a:spcPct val="0"/>
                </a:spcAft>
              </a:pPr>
              <a:r>
                <a:rPr lang="en-GB" sz="1200" b="1" dirty="0" err="1" smtClean="0">
                  <a:solidFill>
                    <a:schemeClr val="accent3"/>
                  </a:solidFill>
                </a:rPr>
                <a:t>Crizotinib</a:t>
              </a:r>
              <a:endParaRPr lang="en-GB" sz="1200" b="1" dirty="0">
                <a:solidFill>
                  <a:schemeClr val="accent3"/>
                </a:solidFill>
              </a:endParaRPr>
            </a:p>
          </p:txBody>
        </p:sp>
        <p:sp>
          <p:nvSpPr>
            <p:cNvPr id="56" name="TextBox 55"/>
            <p:cNvSpPr txBox="1"/>
            <p:nvPr/>
          </p:nvSpPr>
          <p:spPr>
            <a:xfrm>
              <a:off x="5813779" y="4109232"/>
              <a:ext cx="811441" cy="276999"/>
            </a:xfrm>
            <a:prstGeom prst="rect">
              <a:avLst/>
            </a:prstGeom>
            <a:noFill/>
          </p:spPr>
          <p:txBody>
            <a:bodyPr wrap="none" rtlCol="0">
              <a:spAutoFit/>
            </a:bodyPr>
            <a:lstStyle/>
            <a:p>
              <a:pPr algn="ctr" fontAlgn="base">
                <a:spcBef>
                  <a:spcPct val="0"/>
                </a:spcBef>
                <a:spcAft>
                  <a:spcPct val="0"/>
                </a:spcAft>
              </a:pPr>
              <a:r>
                <a:rPr lang="en-GB" sz="1200" b="1" dirty="0" smtClean="0">
                  <a:solidFill>
                    <a:schemeClr val="accent3"/>
                  </a:solidFill>
                </a:rPr>
                <a:t>FOLFOX</a:t>
              </a:r>
              <a:endParaRPr lang="en-GB" sz="1200" b="1" dirty="0">
                <a:solidFill>
                  <a:schemeClr val="accent3"/>
                </a:solidFill>
              </a:endParaRPr>
            </a:p>
          </p:txBody>
        </p:sp>
        <p:cxnSp>
          <p:nvCxnSpPr>
            <p:cNvPr id="57" name="Straight Connector 56"/>
            <p:cNvCxnSpPr/>
            <p:nvPr/>
          </p:nvCxnSpPr>
          <p:spPr>
            <a:xfrm>
              <a:off x="5619836" y="1976636"/>
              <a:ext cx="0" cy="254860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263415" y="2060567"/>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59" name="Oval 58"/>
            <p:cNvSpPr/>
            <p:nvPr/>
          </p:nvSpPr>
          <p:spPr>
            <a:xfrm>
              <a:off x="7450727" y="3108785"/>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0" name="Oval 59"/>
            <p:cNvSpPr/>
            <p:nvPr/>
          </p:nvSpPr>
          <p:spPr>
            <a:xfrm>
              <a:off x="6692165" y="3375837"/>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1" name="Oval 60"/>
            <p:cNvSpPr/>
            <p:nvPr/>
          </p:nvSpPr>
          <p:spPr>
            <a:xfrm>
              <a:off x="2766237" y="3129079"/>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2" name="Oval 61"/>
            <p:cNvSpPr/>
            <p:nvPr/>
          </p:nvSpPr>
          <p:spPr>
            <a:xfrm>
              <a:off x="2760440" y="3375837"/>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3" name="Oval 62"/>
            <p:cNvSpPr/>
            <p:nvPr/>
          </p:nvSpPr>
          <p:spPr>
            <a:xfrm>
              <a:off x="5261425" y="3288994"/>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4" name="Oval 63"/>
            <p:cNvSpPr/>
            <p:nvPr/>
          </p:nvSpPr>
          <p:spPr>
            <a:xfrm>
              <a:off x="6692165" y="3624552"/>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5" name="Oval 64"/>
            <p:cNvSpPr/>
            <p:nvPr/>
          </p:nvSpPr>
          <p:spPr>
            <a:xfrm>
              <a:off x="7450727" y="3853784"/>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6" name="Oval 65"/>
            <p:cNvSpPr/>
            <p:nvPr/>
          </p:nvSpPr>
          <p:spPr>
            <a:xfrm>
              <a:off x="7397564" y="4360835"/>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7" name="Oval 66"/>
            <p:cNvSpPr/>
            <p:nvPr/>
          </p:nvSpPr>
          <p:spPr>
            <a:xfrm>
              <a:off x="6692165" y="4057359"/>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8" name="Oval 67"/>
            <p:cNvSpPr/>
            <p:nvPr/>
          </p:nvSpPr>
          <p:spPr>
            <a:xfrm>
              <a:off x="2755169" y="3918860"/>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9" name="Line 17"/>
            <p:cNvSpPr>
              <a:spLocks noChangeShapeType="1"/>
            </p:cNvSpPr>
            <p:nvPr/>
          </p:nvSpPr>
          <p:spPr bwMode="auto">
            <a:xfrm>
              <a:off x="7446611" y="4544789"/>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70" name="TextBox 69"/>
            <p:cNvSpPr txBox="1"/>
            <p:nvPr/>
          </p:nvSpPr>
          <p:spPr>
            <a:xfrm>
              <a:off x="7273434" y="4581330"/>
              <a:ext cx="354584" cy="276999"/>
            </a:xfrm>
            <a:prstGeom prst="rect">
              <a:avLst/>
            </a:prstGeom>
            <a:noFill/>
          </p:spPr>
          <p:txBody>
            <a:bodyPr wrap="none" rtlCol="0" anchor="ctr" anchorCtr="0">
              <a:spAutoFit/>
            </a:bodyPr>
            <a:lstStyle/>
            <a:p>
              <a:pPr algn="ctr"/>
              <a:r>
                <a:rPr lang="en-GB" sz="1200" dirty="0" smtClean="0"/>
                <a:t>90</a:t>
              </a:r>
              <a:endParaRPr lang="en-GB" sz="1200" dirty="0"/>
            </a:p>
          </p:txBody>
        </p:sp>
        <p:sp>
          <p:nvSpPr>
            <p:cNvPr id="71" name="Line 17"/>
            <p:cNvSpPr>
              <a:spLocks noChangeShapeType="1"/>
            </p:cNvSpPr>
            <p:nvPr/>
          </p:nvSpPr>
          <p:spPr bwMode="auto">
            <a:xfrm>
              <a:off x="7941148" y="4535075"/>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72" name="TextBox 71"/>
            <p:cNvSpPr txBox="1"/>
            <p:nvPr/>
          </p:nvSpPr>
          <p:spPr>
            <a:xfrm>
              <a:off x="7725491" y="4581330"/>
              <a:ext cx="439544" cy="276999"/>
            </a:xfrm>
            <a:prstGeom prst="rect">
              <a:avLst/>
            </a:prstGeom>
            <a:noFill/>
          </p:spPr>
          <p:txBody>
            <a:bodyPr wrap="none" rtlCol="0" anchor="ctr" anchorCtr="0">
              <a:spAutoFit/>
            </a:bodyPr>
            <a:lstStyle/>
            <a:p>
              <a:pPr algn="ctr"/>
              <a:r>
                <a:rPr lang="en-GB" sz="1200" dirty="0" smtClean="0"/>
                <a:t>100</a:t>
              </a:r>
              <a:endParaRPr lang="en-GB" sz="1200" dirty="0"/>
            </a:p>
          </p:txBody>
        </p:sp>
        <p:cxnSp>
          <p:nvCxnSpPr>
            <p:cNvPr id="73" name="Straight Connector 72"/>
            <p:cNvCxnSpPr/>
            <p:nvPr/>
          </p:nvCxnSpPr>
          <p:spPr>
            <a:xfrm>
              <a:off x="2594535" y="4434105"/>
              <a:ext cx="2942560" cy="0"/>
            </a:xfrm>
            <a:prstGeom prst="line">
              <a:avLst/>
            </a:prstGeom>
            <a:ln w="25400">
              <a:solidFill>
                <a:schemeClr val="tx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75719" y="4433362"/>
              <a:ext cx="2241473" cy="1486"/>
            </a:xfrm>
            <a:prstGeom prst="line">
              <a:avLst/>
            </a:prstGeom>
            <a:ln w="25400">
              <a:solidFill>
                <a:schemeClr val="tx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17192"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69330"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595461"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21295"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8959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2010: </a:t>
            </a:r>
            <a:r>
              <a:rPr lang="en-GB" sz="1800" dirty="0"/>
              <a:t>A genetic variant in RASSF1A, a key regulator of HIPPO pathway, predicts survival in two independent cohorts of </a:t>
            </a:r>
            <a:r>
              <a:rPr lang="en-GB" sz="1800" dirty="0" err="1"/>
              <a:t>mCRC</a:t>
            </a:r>
            <a:r>
              <a:rPr lang="en-GB" sz="1800" dirty="0"/>
              <a:t> patients treated with cetuximab-based </a:t>
            </a:r>
            <a:r>
              <a:rPr lang="en-GB" sz="1800" dirty="0" smtClean="0"/>
              <a:t>chemotherapy </a:t>
            </a:r>
            <a:r>
              <a:rPr lang="en-GB" sz="1800" dirty="0"/>
              <a:t>– </a:t>
            </a:r>
            <a:r>
              <a:rPr lang="en-GB" sz="1800" dirty="0" err="1" smtClean="0"/>
              <a:t>Sebio</a:t>
            </a:r>
            <a:r>
              <a:rPr lang="en-GB" sz="1800" dirty="0" smtClean="0"/>
              <a:t> A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whether polymorphisms </a:t>
            </a:r>
            <a:r>
              <a:rPr lang="en-GB" dirty="0"/>
              <a:t>within </a:t>
            </a:r>
            <a:r>
              <a:rPr lang="en-GB" i="1" dirty="0"/>
              <a:t>RASSF1A</a:t>
            </a:r>
            <a:r>
              <a:rPr lang="en-GB" dirty="0"/>
              <a:t> and </a:t>
            </a:r>
            <a:r>
              <a:rPr lang="en-GB" dirty="0" smtClean="0"/>
              <a:t>the HIPPO </a:t>
            </a:r>
            <a:r>
              <a:rPr lang="en-GB" dirty="0"/>
              <a:t>pathway genes </a:t>
            </a:r>
            <a:r>
              <a:rPr lang="en-GB" i="1" dirty="0" smtClean="0"/>
              <a:t>TAZ</a:t>
            </a:r>
            <a:r>
              <a:rPr lang="en-GB" dirty="0" smtClean="0"/>
              <a:t> + </a:t>
            </a:r>
            <a:r>
              <a:rPr lang="en-GB" i="1" dirty="0" smtClean="0"/>
              <a:t>LATS</a:t>
            </a:r>
            <a:r>
              <a:rPr lang="en-GB" dirty="0" smtClean="0"/>
              <a:t> </a:t>
            </a:r>
            <a:r>
              <a:rPr lang="en-GB" dirty="0"/>
              <a:t>predict efficacy of cetuximab-based </a:t>
            </a:r>
            <a:r>
              <a:rPr lang="en-GB" dirty="0" smtClean="0"/>
              <a:t>therapy in patients with </a:t>
            </a:r>
            <a:r>
              <a:rPr lang="en-GB" dirty="0" err="1" smtClean="0"/>
              <a:t>mCRC</a:t>
            </a:r>
            <a:endParaRPr lang="en-GB" dirty="0" smtClean="0"/>
          </a:p>
          <a:p>
            <a:pPr marL="0" indent="0">
              <a:spcBef>
                <a:spcPts val="1800"/>
              </a:spcBef>
              <a:buNone/>
            </a:pPr>
            <a:r>
              <a:rPr lang="en-GB" b="1" dirty="0" smtClean="0"/>
              <a:t>Study design</a:t>
            </a:r>
          </a:p>
          <a:p>
            <a:r>
              <a:rPr lang="en-GB" dirty="0" smtClean="0"/>
              <a:t>Genomic </a:t>
            </a:r>
            <a:r>
              <a:rPr lang="en-GB" dirty="0"/>
              <a:t>DNA was isolated </a:t>
            </a:r>
            <a:r>
              <a:rPr lang="en-GB" dirty="0" smtClean="0"/>
              <a:t>from FFPE </a:t>
            </a:r>
            <a:r>
              <a:rPr lang="en-GB" dirty="0"/>
              <a:t>tissue samples </a:t>
            </a:r>
            <a:r>
              <a:rPr lang="en-GB" dirty="0" smtClean="0"/>
              <a:t>from two </a:t>
            </a:r>
            <a:r>
              <a:rPr lang="en-GB" dirty="0"/>
              <a:t>cohorts of </a:t>
            </a:r>
            <a:r>
              <a:rPr lang="en-GB" dirty="0" smtClean="0"/>
              <a:t>patients</a:t>
            </a:r>
          </a:p>
          <a:p>
            <a:pPr lvl="1"/>
            <a:r>
              <a:rPr lang="en-GB" b="1" dirty="0" smtClean="0"/>
              <a:t>Cohort 1 (FIRE-3)</a:t>
            </a:r>
            <a:r>
              <a:rPr lang="en-GB" dirty="0" smtClean="0"/>
              <a:t>: </a:t>
            </a:r>
            <a:r>
              <a:rPr lang="en-GB" dirty="0"/>
              <a:t>297 </a:t>
            </a:r>
            <a:r>
              <a:rPr lang="en-GB" i="1" dirty="0"/>
              <a:t>RAS</a:t>
            </a:r>
            <a:r>
              <a:rPr lang="en-GB" dirty="0"/>
              <a:t> </a:t>
            </a:r>
            <a:r>
              <a:rPr lang="en-GB" dirty="0" smtClean="0"/>
              <a:t>WT patients </a:t>
            </a:r>
            <a:r>
              <a:rPr lang="en-GB" dirty="0"/>
              <a:t>with </a:t>
            </a:r>
            <a:r>
              <a:rPr lang="en-GB" dirty="0" err="1"/>
              <a:t>mCRC</a:t>
            </a:r>
            <a:r>
              <a:rPr lang="en-GB" dirty="0"/>
              <a:t> receiving 1st-line </a:t>
            </a:r>
            <a:r>
              <a:rPr lang="en-GB" dirty="0" smtClean="0"/>
              <a:t>FOLFIRI/cetuximab</a:t>
            </a:r>
            <a:endParaRPr lang="en-GB" dirty="0"/>
          </a:p>
          <a:p>
            <a:pPr lvl="1"/>
            <a:r>
              <a:rPr lang="en-GB" b="1" dirty="0"/>
              <a:t>Cohort </a:t>
            </a:r>
            <a:r>
              <a:rPr lang="en-GB" b="1" dirty="0" smtClean="0"/>
              <a:t>2 (JACCRO CC-05/-06)</a:t>
            </a:r>
            <a:r>
              <a:rPr lang="en-GB" dirty="0" smtClean="0"/>
              <a:t>: </a:t>
            </a:r>
            <a:r>
              <a:rPr lang="en-GB" dirty="0"/>
              <a:t>77 </a:t>
            </a:r>
            <a:r>
              <a:rPr lang="en-GB" i="1" dirty="0"/>
              <a:t>KRAS</a:t>
            </a:r>
            <a:r>
              <a:rPr lang="en-GB" dirty="0"/>
              <a:t> </a:t>
            </a:r>
            <a:r>
              <a:rPr lang="en-GB" dirty="0" smtClean="0"/>
              <a:t>WT patients </a:t>
            </a:r>
            <a:r>
              <a:rPr lang="en-GB" dirty="0"/>
              <a:t>with </a:t>
            </a:r>
            <a:r>
              <a:rPr lang="en-GB" dirty="0" err="1"/>
              <a:t>mCRC</a:t>
            </a:r>
            <a:r>
              <a:rPr lang="en-GB" dirty="0"/>
              <a:t> receiving either 1st-line mFOLFOX6 + cetuximab (n=28) or S-1 + oxaliplatin + cetuximab (n=49)</a:t>
            </a:r>
            <a:endParaRPr lang="en-GB" dirty="0" smtClean="0"/>
          </a:p>
          <a:p>
            <a:r>
              <a:rPr lang="en-GB" dirty="0" smtClean="0"/>
              <a:t>A </a:t>
            </a:r>
            <a:r>
              <a:rPr lang="en-GB" dirty="0"/>
              <a:t>total of 4 SNPs were </a:t>
            </a:r>
            <a:r>
              <a:rPr lang="en-GB" dirty="0" smtClean="0"/>
              <a:t>evaluated:</a:t>
            </a:r>
          </a:p>
          <a:p>
            <a:pPr lvl="1"/>
            <a:r>
              <a:rPr lang="en-GB" dirty="0"/>
              <a:t>2 SNPs for </a:t>
            </a:r>
            <a:r>
              <a:rPr lang="en-GB" i="1" dirty="0" smtClean="0"/>
              <a:t>RASSF1A</a:t>
            </a:r>
            <a:r>
              <a:rPr lang="en-GB" dirty="0" smtClean="0"/>
              <a:t>; 1 SNP for </a:t>
            </a:r>
            <a:r>
              <a:rPr lang="en-GB" i="1" dirty="0" smtClean="0"/>
              <a:t>TAZ</a:t>
            </a:r>
            <a:r>
              <a:rPr lang="en-GB" dirty="0" smtClean="0"/>
              <a:t>; 1 SNP for </a:t>
            </a:r>
            <a:r>
              <a:rPr lang="en-GB" i="1" dirty="0"/>
              <a:t>LATS</a:t>
            </a:r>
            <a:r>
              <a:rPr lang="en-GB" dirty="0"/>
              <a:t> </a:t>
            </a:r>
            <a:endParaRPr lang="en-GB" dirty="0" smtClean="0"/>
          </a:p>
          <a:p>
            <a:pPr lvl="2"/>
            <a:r>
              <a:rPr lang="en-GB" i="1" dirty="0" smtClean="0"/>
              <a:t>RASSF1</a:t>
            </a:r>
            <a:r>
              <a:rPr lang="en-GB" dirty="0" smtClean="0"/>
              <a:t> polymorphism rs2236947 was investigated</a:t>
            </a:r>
          </a:p>
          <a:p>
            <a:pPr lvl="1"/>
            <a:r>
              <a:rPr lang="en-GB" dirty="0" smtClean="0"/>
              <a:t>Genotyping was obtained using PCR-based </a:t>
            </a:r>
            <a:r>
              <a:rPr lang="en-GB" dirty="0"/>
              <a:t>direct Sanger </a:t>
            </a:r>
            <a:r>
              <a:rPr lang="en-GB" dirty="0" smtClean="0"/>
              <a:t>sequencing</a:t>
            </a:r>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Sebio</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2010</a:t>
            </a:r>
            <a:endParaRPr lang="en-GB" dirty="0"/>
          </a:p>
        </p:txBody>
      </p:sp>
    </p:spTree>
    <p:extLst>
      <p:ext uri="{BB962C8B-B14F-4D97-AF65-F5344CB8AC3E}">
        <p14:creationId xmlns:p14="http://schemas.microsoft.com/office/powerpoint/2010/main" xmlns="" val="4049242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2010: </a:t>
            </a:r>
            <a:r>
              <a:rPr lang="en-GB" sz="1800" dirty="0"/>
              <a:t>A genetic variant in RASSF1A, a key regulator of HIPPO pathway, predicts survival in two independent cohorts of </a:t>
            </a:r>
            <a:r>
              <a:rPr lang="en-GB" sz="1800" dirty="0" err="1"/>
              <a:t>mCRC</a:t>
            </a:r>
            <a:r>
              <a:rPr lang="en-GB" sz="1800" dirty="0"/>
              <a:t> patients treated with cetuximab-based </a:t>
            </a:r>
            <a:r>
              <a:rPr lang="en-GB" sz="1800" dirty="0" smtClean="0"/>
              <a:t>chemotherapy </a:t>
            </a:r>
            <a:r>
              <a:rPr lang="en-GB" sz="1800" dirty="0"/>
              <a:t>– </a:t>
            </a:r>
            <a:r>
              <a:rPr lang="en-GB" sz="1800" dirty="0" err="1" smtClean="0"/>
              <a:t>Sebio</a:t>
            </a:r>
            <a:r>
              <a:rPr lang="en-GB" sz="1800" dirty="0" smtClean="0"/>
              <a:t> A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pPr marL="0" indent="0" algn="ctr">
              <a:buNone/>
            </a:pPr>
            <a:r>
              <a:rPr lang="en-GB" b="1" dirty="0" smtClean="0"/>
              <a:t>Effect of treatment according to RASF1A rs2236947 genotype </a:t>
            </a:r>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Sebio</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2010</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217485580"/>
              </p:ext>
            </p:extLst>
          </p:nvPr>
        </p:nvGraphicFramePr>
        <p:xfrm>
          <a:off x="609600" y="1969000"/>
          <a:ext cx="8077200" cy="2001520"/>
        </p:xfrm>
        <a:graphic>
          <a:graphicData uri="http://schemas.openxmlformats.org/drawingml/2006/table">
            <a:tbl>
              <a:tblPr firstRow="1" bandRow="1">
                <a:tableStyleId>{69012ECD-51FC-41F1-AA8D-1B2483CD663E}</a:tableStyleId>
              </a:tblPr>
              <a:tblGrid>
                <a:gridCol w="2462784"/>
                <a:gridCol w="1433779"/>
                <a:gridCol w="1777594"/>
                <a:gridCol w="1558137"/>
                <a:gridCol w="844906"/>
              </a:tblGrid>
              <a:tr h="370840">
                <a:tc>
                  <a:txBody>
                    <a:bodyPr/>
                    <a:lstStyle/>
                    <a:p>
                      <a:r>
                        <a:rPr lang="en-GB" sz="1400" dirty="0" smtClean="0">
                          <a:solidFill>
                            <a:schemeClr val="tx2"/>
                          </a:solidFill>
                        </a:rPr>
                        <a:t>Cohort 1 </a:t>
                      </a:r>
                      <a:br>
                        <a:rPr lang="en-GB" sz="1400" dirty="0" smtClean="0">
                          <a:solidFill>
                            <a:schemeClr val="tx2"/>
                          </a:solidFill>
                        </a:rPr>
                      </a:br>
                      <a:r>
                        <a:rPr lang="en-GB" sz="1400" dirty="0" smtClean="0">
                          <a:solidFill>
                            <a:schemeClr val="tx2"/>
                          </a:solidFill>
                        </a:rPr>
                        <a:t>(FIRE-3)</a:t>
                      </a:r>
                      <a:endParaRPr lang="en-GB" sz="1400" dirty="0">
                        <a:solidFill>
                          <a:schemeClr val="tx2"/>
                        </a:solidFill>
                      </a:endParaRPr>
                    </a:p>
                  </a:txBody>
                  <a:tcPr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CC genotype</a:t>
                      </a:r>
                      <a:endParaRPr lang="en-GB" sz="1400" dirty="0">
                        <a:solidFill>
                          <a:schemeClr val="tx2"/>
                        </a:solidFill>
                      </a:endParaRP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CA / AA genotype</a:t>
                      </a:r>
                      <a:endParaRPr lang="en-GB" sz="1400" dirty="0">
                        <a:solidFill>
                          <a:schemeClr val="tx2"/>
                        </a:solidFill>
                      </a:endParaRP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HR (95%CI)</a:t>
                      </a:r>
                      <a:endParaRPr lang="en-GB" sz="1400" dirty="0">
                        <a:solidFill>
                          <a:schemeClr val="tx2"/>
                        </a:solidFill>
                      </a:endParaRP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p-value</a:t>
                      </a:r>
                      <a:endParaRPr lang="en-GB" sz="1400" dirty="0">
                        <a:solidFill>
                          <a:schemeClr val="tx2"/>
                        </a:solidFill>
                      </a:endParaRPr>
                    </a:p>
                  </a:txBody>
                  <a:tcPr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err="1" smtClean="0"/>
                        <a:t>mOS</a:t>
                      </a:r>
                      <a:r>
                        <a:rPr lang="en-GB" sz="1400" dirty="0" smtClean="0"/>
                        <a:t>, months</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46.3</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30.6</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1.5 (0.94, 2.38)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0.08</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r>
                        <a:rPr lang="en-GB" sz="1400" dirty="0" err="1" smtClean="0"/>
                        <a:t>mOS</a:t>
                      </a:r>
                      <a:r>
                        <a:rPr lang="en-GB" sz="1400" dirty="0" smtClean="0"/>
                        <a:t>, left tumour, months</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59.0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38.3</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1.79 (1.01,</a:t>
                      </a:r>
                      <a:r>
                        <a:rPr lang="en-GB" sz="1400" baseline="0" dirty="0" smtClean="0"/>
                        <a:t> 3.14)</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0.044</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70840">
                <a:tc>
                  <a:txBody>
                    <a:bodyPr/>
                    <a:lstStyle/>
                    <a:p>
                      <a:r>
                        <a:rPr lang="en-GB" sz="1400" dirty="0" err="1" smtClean="0"/>
                        <a:t>mOS</a:t>
                      </a:r>
                      <a:r>
                        <a:rPr lang="en-GB" sz="1400" dirty="0" smtClean="0"/>
                        <a:t>, right tumour, months</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16.5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18.5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0.81 (0.04, 1.90)</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0.61</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mPFS</a:t>
                      </a:r>
                      <a:r>
                        <a:rPr lang="en-GB" sz="1400" dirty="0" smtClean="0"/>
                        <a:t>, left tumour, months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10.4</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11.5</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0.92 (0.62, 1.38)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0.69</a:t>
                      </a:r>
                      <a:endParaRPr lang="en-GB"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374280286"/>
              </p:ext>
            </p:extLst>
          </p:nvPr>
        </p:nvGraphicFramePr>
        <p:xfrm>
          <a:off x="609600" y="4109894"/>
          <a:ext cx="8077200" cy="1630680"/>
        </p:xfrm>
        <a:graphic>
          <a:graphicData uri="http://schemas.openxmlformats.org/drawingml/2006/table">
            <a:tbl>
              <a:tblPr firstRow="1" bandRow="1">
                <a:tableStyleId>{69012ECD-51FC-41F1-AA8D-1B2483CD663E}</a:tableStyleId>
              </a:tblPr>
              <a:tblGrid>
                <a:gridCol w="2557882"/>
                <a:gridCol w="1404518"/>
                <a:gridCol w="1711757"/>
                <a:gridCol w="1565453"/>
                <a:gridCol w="837590"/>
              </a:tblGrid>
              <a:tr h="370840">
                <a:tc>
                  <a:txBody>
                    <a:bodyPr/>
                    <a:lstStyle/>
                    <a:p>
                      <a:r>
                        <a:rPr lang="en-GB" sz="1400" dirty="0" smtClean="0">
                          <a:solidFill>
                            <a:schemeClr val="tx2"/>
                          </a:solidFill>
                        </a:rPr>
                        <a:t>Cohort 2 </a:t>
                      </a:r>
                      <a:br>
                        <a:rPr lang="en-GB" sz="1400" dirty="0" smtClean="0">
                          <a:solidFill>
                            <a:schemeClr val="tx2"/>
                          </a:solidFill>
                        </a:rPr>
                      </a:br>
                      <a:r>
                        <a:rPr lang="en-GB" sz="1400" dirty="0" smtClean="0">
                          <a:solidFill>
                            <a:schemeClr val="tx2"/>
                          </a:solidFill>
                        </a:rPr>
                        <a:t>(JACCRO CC-05/-06)</a:t>
                      </a: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CC genotype</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CA / AA genotype</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HR (95%CI)</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p-value</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r>
                        <a:rPr lang="en-GB" sz="1400" dirty="0" err="1" smtClean="0"/>
                        <a:t>mOS</a:t>
                      </a:r>
                      <a:r>
                        <a:rPr lang="en-GB" sz="1400" dirty="0" smtClean="0"/>
                        <a:t>, months</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42.8</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23.2</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2.32 (1.08, 5.00)</a:t>
                      </a:r>
                      <a:endParaRPr lang="en-GB" sz="1400" dirty="0"/>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GB" sz="1400" dirty="0" smtClean="0"/>
                        <a:t>0.032</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r>
              <a:tr h="370840">
                <a:tc>
                  <a:txBody>
                    <a:bodyPr/>
                    <a:lstStyle/>
                    <a:p>
                      <a:r>
                        <a:rPr lang="en-GB" sz="1400" dirty="0" err="1" smtClean="0"/>
                        <a:t>mOS</a:t>
                      </a:r>
                      <a:r>
                        <a:rPr lang="en-GB" sz="1400" dirty="0" smtClean="0"/>
                        <a:t>, left tumour, months</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42.8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36.2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2.39 (1.01, 5.68)</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0.048</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mPFS</a:t>
                      </a:r>
                      <a:r>
                        <a:rPr lang="en-GB" sz="1400" dirty="0" smtClean="0"/>
                        <a:t>, left tumour, months</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15.2</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11.1</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1.88 (1.00, 3.53)</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0.049</a:t>
                      </a: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xmlns="" val="1453706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2010: </a:t>
            </a:r>
            <a:r>
              <a:rPr lang="en-GB" sz="1800" dirty="0"/>
              <a:t>A genetic variant in RASSF1A, a key regulator of HIPPO pathway, predicts survival in two independent cohorts of </a:t>
            </a:r>
            <a:r>
              <a:rPr lang="en-GB" sz="1800" dirty="0" err="1"/>
              <a:t>mCRC</a:t>
            </a:r>
            <a:r>
              <a:rPr lang="en-GB" sz="1800" dirty="0"/>
              <a:t> patients treated with cetuximab-based </a:t>
            </a:r>
            <a:r>
              <a:rPr lang="en-GB" sz="1800" dirty="0" smtClean="0"/>
              <a:t>chemotherapy </a:t>
            </a:r>
            <a:r>
              <a:rPr lang="en-GB" sz="1800" dirty="0"/>
              <a:t>– </a:t>
            </a:r>
            <a:r>
              <a:rPr lang="en-GB" sz="1800" dirty="0" err="1" smtClean="0"/>
              <a:t>Sebio</a:t>
            </a:r>
            <a:r>
              <a:rPr lang="en-GB" sz="1800" dirty="0" smtClean="0"/>
              <a:t> A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smtClean="0"/>
              <a:t>The HIPPO signalling pathway plays an important role in CRC</a:t>
            </a:r>
          </a:p>
          <a:p>
            <a:r>
              <a:rPr lang="en-GB" b="1" i="1" dirty="0" smtClean="0"/>
              <a:t>RASSF1A</a:t>
            </a:r>
            <a:r>
              <a:rPr lang="en-GB" b="1" dirty="0" smtClean="0"/>
              <a:t> rs2236947 polymorphism may be a promising predictive/prognostic marker in patients with </a:t>
            </a:r>
            <a:r>
              <a:rPr lang="en-GB" b="1" dirty="0" err="1" smtClean="0"/>
              <a:t>mCRC</a:t>
            </a:r>
            <a:r>
              <a:rPr lang="en-GB" b="1" dirty="0" smtClean="0"/>
              <a:t> treated with cetuximab + CT</a:t>
            </a:r>
          </a:p>
          <a:p>
            <a:r>
              <a:rPr lang="en-GB" b="1" dirty="0" smtClean="0"/>
              <a:t>The prognostic value of </a:t>
            </a:r>
            <a:r>
              <a:rPr lang="en-GB" b="1" i="1" dirty="0"/>
              <a:t>RASSF1A</a:t>
            </a:r>
            <a:r>
              <a:rPr lang="en-GB" b="1" dirty="0"/>
              <a:t> </a:t>
            </a:r>
            <a:r>
              <a:rPr lang="en-GB" b="1" dirty="0" smtClean="0"/>
              <a:t>is dependent of colon caner location</a:t>
            </a:r>
          </a:p>
          <a:p>
            <a:r>
              <a:rPr lang="en-GB" b="1" dirty="0" smtClean="0"/>
              <a:t>Further studies are needed to establish </a:t>
            </a:r>
            <a:r>
              <a:rPr lang="en-GB" b="1" dirty="0"/>
              <a:t>the </a:t>
            </a:r>
            <a:r>
              <a:rPr lang="en-GB" b="1" dirty="0" smtClean="0"/>
              <a:t>functional role of the </a:t>
            </a:r>
            <a:r>
              <a:rPr lang="en-GB" b="1" i="1" dirty="0" smtClean="0"/>
              <a:t>RASSF1A </a:t>
            </a:r>
            <a:r>
              <a:rPr lang="en-GB" b="1" dirty="0"/>
              <a:t>rs2236947 </a:t>
            </a:r>
            <a:r>
              <a:rPr lang="en-GB" b="1" dirty="0" smtClean="0"/>
              <a:t>polymorphism</a:t>
            </a:r>
          </a:p>
          <a:p>
            <a:pPr lvl="1"/>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Sebio</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2010</a:t>
            </a:r>
            <a:endParaRPr lang="en-GB" dirty="0"/>
          </a:p>
        </p:txBody>
      </p:sp>
    </p:spTree>
    <p:extLst>
      <p:ext uri="{BB962C8B-B14F-4D97-AF65-F5344CB8AC3E}">
        <p14:creationId xmlns:p14="http://schemas.microsoft.com/office/powerpoint/2010/main" xmlns="" val="234887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2012</a:t>
            </a:r>
            <a:r>
              <a:rPr lang="en-GB" sz="1800" dirty="0"/>
              <a:t>: Concordance of RAS mutation status in metastatic CRC patients by comparison of results from circulating </a:t>
            </a:r>
            <a:r>
              <a:rPr lang="en-GB" sz="1800" dirty="0" err="1"/>
              <a:t>tumor</a:t>
            </a:r>
            <a:r>
              <a:rPr lang="en-GB" sz="1800" dirty="0"/>
              <a:t> DNA and tissue-based RAS testing – </a:t>
            </a:r>
            <a:r>
              <a:rPr lang="en-GB" sz="1800" dirty="0" smtClean="0"/>
              <a:t>Jones F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accuracy of blood-based </a:t>
            </a:r>
            <a:r>
              <a:rPr lang="en-GB" i="1" dirty="0" smtClean="0"/>
              <a:t>RAS</a:t>
            </a:r>
            <a:r>
              <a:rPr lang="en-GB" dirty="0"/>
              <a:t> testing for assessing eligibility of patients </a:t>
            </a:r>
            <a:r>
              <a:rPr lang="en-GB" dirty="0" smtClean="0"/>
              <a:t>with </a:t>
            </a:r>
            <a:r>
              <a:rPr lang="en-GB" dirty="0" err="1" smtClean="0"/>
              <a:t>mCRC</a:t>
            </a:r>
            <a:r>
              <a:rPr lang="en-GB" dirty="0" smtClean="0"/>
              <a:t> </a:t>
            </a:r>
            <a:r>
              <a:rPr lang="en-GB" dirty="0"/>
              <a:t>for anti-EGFR antibody therapy </a:t>
            </a:r>
            <a:r>
              <a:rPr lang="en-GB" dirty="0" smtClean="0"/>
              <a:t>vs. tissue-based </a:t>
            </a:r>
            <a:r>
              <a:rPr lang="en-GB" i="1" dirty="0" smtClean="0"/>
              <a:t>RAS</a:t>
            </a:r>
            <a:r>
              <a:rPr lang="en-GB" dirty="0" smtClean="0"/>
              <a:t> testing (current </a:t>
            </a:r>
            <a:r>
              <a:rPr lang="en-GB" dirty="0" err="1" smtClean="0"/>
              <a:t>SoC</a:t>
            </a:r>
            <a:r>
              <a:rPr lang="en-GB" dirty="0" smtClean="0"/>
              <a:t>)</a:t>
            </a:r>
          </a:p>
          <a:p>
            <a:pPr marL="0" indent="0">
              <a:spcBef>
                <a:spcPts val="1800"/>
              </a:spcBef>
              <a:buNone/>
            </a:pPr>
            <a:r>
              <a:rPr lang="en-GB" b="1" dirty="0" smtClean="0"/>
              <a:t>Study design</a:t>
            </a:r>
          </a:p>
          <a:p>
            <a:r>
              <a:rPr lang="en-GB" dirty="0" smtClean="0"/>
              <a:t>Pooled </a:t>
            </a:r>
            <a:r>
              <a:rPr lang="en-GB" dirty="0"/>
              <a:t>data </a:t>
            </a:r>
            <a:r>
              <a:rPr lang="en-GB" dirty="0" smtClean="0"/>
              <a:t>were analysed from </a:t>
            </a:r>
            <a:r>
              <a:rPr lang="en-GB" dirty="0"/>
              <a:t>two independent </a:t>
            </a:r>
            <a:r>
              <a:rPr lang="en-GB" i="1" dirty="0"/>
              <a:t>RAS</a:t>
            </a:r>
            <a:r>
              <a:rPr lang="en-GB" dirty="0"/>
              <a:t> mutation concordance studies using </a:t>
            </a:r>
            <a:r>
              <a:rPr lang="en-GB" dirty="0" smtClean="0"/>
              <a:t>samples from patients with </a:t>
            </a:r>
            <a:r>
              <a:rPr lang="en-GB" dirty="0" err="1" smtClean="0"/>
              <a:t>mCRC</a:t>
            </a:r>
            <a:r>
              <a:rPr lang="en-GB" dirty="0" smtClean="0"/>
              <a:t> to compare </a:t>
            </a:r>
            <a:r>
              <a:rPr lang="en-GB" dirty="0"/>
              <a:t>blood- vs. tissue-based </a:t>
            </a:r>
            <a:r>
              <a:rPr lang="en-GB" i="1" dirty="0"/>
              <a:t>RAS</a:t>
            </a:r>
            <a:r>
              <a:rPr lang="en-GB" dirty="0"/>
              <a:t> mutation </a:t>
            </a:r>
            <a:r>
              <a:rPr lang="en-GB" dirty="0" smtClean="0"/>
              <a:t>testing</a:t>
            </a:r>
          </a:p>
          <a:p>
            <a:r>
              <a:rPr lang="en-GB" dirty="0" smtClean="0"/>
              <a:t>Plasma </a:t>
            </a:r>
            <a:r>
              <a:rPr lang="en-GB" i="1" dirty="0"/>
              <a:t>RAS</a:t>
            </a:r>
            <a:r>
              <a:rPr lang="en-GB" dirty="0"/>
              <a:t> mutation status was determined using a</a:t>
            </a:r>
            <a:r>
              <a:rPr lang="en-GB" dirty="0" smtClean="0"/>
              <a:t> </a:t>
            </a:r>
            <a:r>
              <a:rPr lang="en-GB" dirty="0" err="1" smtClean="0"/>
              <a:t>BEAMing</a:t>
            </a:r>
            <a:r>
              <a:rPr lang="en-GB" dirty="0" smtClean="0"/>
              <a:t> </a:t>
            </a:r>
            <a:r>
              <a:rPr lang="en-GB" i="1" dirty="0" smtClean="0"/>
              <a:t>RAS</a:t>
            </a:r>
            <a:r>
              <a:rPr lang="en-GB" dirty="0" smtClean="0"/>
              <a:t> </a:t>
            </a:r>
            <a:r>
              <a:rPr lang="en-GB" dirty="0"/>
              <a:t>33 mutation panel and compared </a:t>
            </a:r>
            <a:r>
              <a:rPr lang="en-GB" dirty="0" smtClean="0"/>
              <a:t>with </a:t>
            </a:r>
            <a:r>
              <a:rPr lang="en-GB" dirty="0" err="1" smtClean="0"/>
              <a:t>SoC</a:t>
            </a:r>
            <a:r>
              <a:rPr lang="en-GB" dirty="0" smtClean="0"/>
              <a:t> </a:t>
            </a:r>
            <a:r>
              <a:rPr lang="en-GB" i="1" dirty="0"/>
              <a:t>RAS</a:t>
            </a:r>
            <a:r>
              <a:rPr lang="en-GB" dirty="0"/>
              <a:t> DNA sequencing of FFPE </a:t>
            </a:r>
            <a:r>
              <a:rPr lang="en-GB" dirty="0" smtClean="0"/>
              <a:t>tumour </a:t>
            </a:r>
            <a:r>
              <a:rPr lang="en-GB" dirty="0"/>
              <a:t>tissue </a:t>
            </a:r>
            <a:r>
              <a:rPr lang="en-GB" dirty="0" smtClean="0"/>
              <a:t>samples</a:t>
            </a:r>
            <a:endParaRPr lang="en-GB" dirty="0"/>
          </a:p>
          <a:p>
            <a:r>
              <a:rPr lang="en-GB" dirty="0" smtClean="0"/>
              <a:t>Retrospective </a:t>
            </a:r>
            <a:r>
              <a:rPr lang="en-GB" dirty="0"/>
              <a:t>plasma and FFPE </a:t>
            </a:r>
            <a:r>
              <a:rPr lang="en-GB" dirty="0" smtClean="0"/>
              <a:t>tumour </a:t>
            </a:r>
            <a:r>
              <a:rPr lang="en-GB" dirty="0"/>
              <a:t>tissue </a:t>
            </a:r>
            <a:r>
              <a:rPr lang="en-GB" dirty="0" smtClean="0"/>
              <a:t>samples </a:t>
            </a:r>
            <a:r>
              <a:rPr lang="en-GB" dirty="0"/>
              <a:t>were </a:t>
            </a:r>
            <a:r>
              <a:rPr lang="en-GB" dirty="0" smtClean="0"/>
              <a:t>tested from patients with stage </a:t>
            </a:r>
            <a:r>
              <a:rPr lang="en-GB" dirty="0"/>
              <a:t>IV </a:t>
            </a:r>
            <a:r>
              <a:rPr lang="en-GB" dirty="0" smtClean="0"/>
              <a:t>CRC</a:t>
            </a:r>
          </a:p>
          <a:p>
            <a:r>
              <a:rPr lang="en-GB" dirty="0" smtClean="0"/>
              <a:t>FFPE </a:t>
            </a:r>
            <a:r>
              <a:rPr lang="en-GB" dirty="0"/>
              <a:t>tissue originated from primary </a:t>
            </a:r>
            <a:r>
              <a:rPr lang="en-GB" dirty="0" smtClean="0"/>
              <a:t>tumours </a:t>
            </a:r>
            <a:r>
              <a:rPr lang="en-GB" dirty="0"/>
              <a:t>of treatment-naïve </a:t>
            </a:r>
            <a:r>
              <a:rPr lang="en-GB" dirty="0" smtClean="0"/>
              <a:t>patients (n=50) </a:t>
            </a:r>
            <a:r>
              <a:rPr lang="en-GB" dirty="0"/>
              <a:t>or metastatic sites in patients </a:t>
            </a:r>
            <a:r>
              <a:rPr lang="en-GB" dirty="0" smtClean="0"/>
              <a:t>with PD during CT (n=26)</a:t>
            </a:r>
          </a:p>
        </p:txBody>
      </p:sp>
      <p:sp>
        <p:nvSpPr>
          <p:cNvPr id="13" name="Text Placeholder 12"/>
          <p:cNvSpPr>
            <a:spLocks noGrp="1"/>
          </p:cNvSpPr>
          <p:nvPr>
            <p:ph type="body" sz="quarter" idx="10"/>
          </p:nvPr>
        </p:nvSpPr>
        <p:spPr/>
        <p:txBody>
          <a:bodyPr/>
          <a:lstStyle/>
          <a:p>
            <a:r>
              <a:rPr lang="en-GB" dirty="0" err="1" smtClean="0"/>
              <a:t>BEAMing</a:t>
            </a:r>
            <a:r>
              <a:rPr lang="en-GB" dirty="0" smtClean="0"/>
              <a:t>, beads</a:t>
            </a:r>
            <a:r>
              <a:rPr lang="en-GB" dirty="0"/>
              <a:t>, </a:t>
            </a:r>
            <a:r>
              <a:rPr lang="en-GB" dirty="0" smtClean="0"/>
              <a:t>emulsions</a:t>
            </a:r>
            <a:r>
              <a:rPr lang="en-GB" dirty="0"/>
              <a:t>, </a:t>
            </a:r>
            <a:r>
              <a:rPr lang="en-GB" dirty="0" smtClean="0"/>
              <a:t>amplification</a:t>
            </a:r>
            <a:r>
              <a:rPr lang="en-GB" dirty="0"/>
              <a:t>, </a:t>
            </a:r>
            <a:r>
              <a:rPr lang="en-GB" dirty="0" smtClean="0"/>
              <a:t>magnetics</a:t>
            </a:r>
            <a:endParaRPr lang="en-GB" dirty="0"/>
          </a:p>
        </p:txBody>
      </p:sp>
      <p:sp>
        <p:nvSpPr>
          <p:cNvPr id="14" name="Text Placeholder 13"/>
          <p:cNvSpPr>
            <a:spLocks noGrp="1"/>
          </p:cNvSpPr>
          <p:nvPr>
            <p:ph type="body" sz="quarter" idx="11"/>
          </p:nvPr>
        </p:nvSpPr>
        <p:spPr/>
        <p:txBody>
          <a:bodyPr/>
          <a:lstStyle/>
          <a:p>
            <a:r>
              <a:rPr lang="it-IT" dirty="0" smtClean="0">
                <a:solidFill>
                  <a:srgbClr val="363636"/>
                </a:solidFill>
              </a:rPr>
              <a:t>Jones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2012</a:t>
            </a:r>
            <a:endParaRPr lang="en-GB" dirty="0"/>
          </a:p>
        </p:txBody>
      </p:sp>
    </p:spTree>
    <p:extLst>
      <p:ext uri="{BB962C8B-B14F-4D97-AF65-F5344CB8AC3E}">
        <p14:creationId xmlns:p14="http://schemas.microsoft.com/office/powerpoint/2010/main" xmlns="" val="34530096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2012: Concordance of RAS mutation status in metastatic CRC patients by comparison of results from circulating </a:t>
            </a:r>
            <a:r>
              <a:rPr lang="en-GB" sz="1800" dirty="0" err="1" smtClean="0"/>
              <a:t>tumor</a:t>
            </a:r>
            <a:r>
              <a:rPr lang="en-GB" sz="1800" dirty="0" smtClean="0"/>
              <a:t> DNA and tissue-based RAS testing – Jones F et al</a:t>
            </a:r>
            <a:endParaRPr lang="en-GB" sz="1800" dirty="0"/>
          </a:p>
        </p:txBody>
      </p:sp>
      <p:sp>
        <p:nvSpPr>
          <p:cNvPr id="7" name="Content Placeholder 6"/>
          <p:cNvSpPr>
            <a:spLocks noGrp="1"/>
          </p:cNvSpPr>
          <p:nvPr>
            <p:ph idx="1"/>
          </p:nvPr>
        </p:nvSpPr>
        <p:spPr/>
        <p:txBody>
          <a:bodyPr/>
          <a:lstStyle/>
          <a:p>
            <a:pPr marL="0" indent="0">
              <a:spcAft>
                <a:spcPts val="1800"/>
              </a:spcAft>
              <a:buNone/>
            </a:pPr>
            <a:r>
              <a:rPr lang="en-GB" b="1" dirty="0"/>
              <a:t>Key results</a:t>
            </a:r>
          </a:p>
          <a:p>
            <a:endParaRPr lang="en-GB" b="1" dirty="0"/>
          </a:p>
          <a:p>
            <a:endParaRPr lang="en-GB" b="1" dirty="0"/>
          </a:p>
          <a:p>
            <a:endParaRPr lang="en-GB" b="1" dirty="0"/>
          </a:p>
          <a:p>
            <a:endParaRPr lang="en-GB" b="1" dirty="0"/>
          </a:p>
          <a:p>
            <a:endParaRPr lang="en-GB" b="1" dirty="0"/>
          </a:p>
          <a:p>
            <a:r>
              <a:rPr lang="en-GB" dirty="0"/>
              <a:t>Agreement between tissue and plasma-based </a:t>
            </a:r>
            <a:r>
              <a:rPr lang="en-GB" i="1" dirty="0"/>
              <a:t>RAS</a:t>
            </a:r>
            <a:r>
              <a:rPr lang="en-GB" dirty="0"/>
              <a:t> testing:</a:t>
            </a:r>
          </a:p>
          <a:p>
            <a:pPr lvl="1"/>
            <a:r>
              <a:rPr lang="en-GB" dirty="0"/>
              <a:t>Overall agreement: 71/76 (93.4%)</a:t>
            </a:r>
          </a:p>
          <a:p>
            <a:pPr lvl="1"/>
            <a:r>
              <a:rPr lang="en-GB" dirty="0"/>
              <a:t>Positive agreement: 39/42 (92.9%)</a:t>
            </a:r>
          </a:p>
          <a:p>
            <a:pPr lvl="1"/>
            <a:r>
              <a:rPr lang="en-GB" dirty="0"/>
              <a:t>Negative agreement: 32/34 (94.1%)</a:t>
            </a:r>
          </a:p>
          <a:p>
            <a:r>
              <a:rPr lang="en-GB" i="1" dirty="0"/>
              <a:t>RAS</a:t>
            </a:r>
            <a:r>
              <a:rPr lang="en-GB" dirty="0"/>
              <a:t> mutation prevalence: plasma, 54%; tumour tissue, 55.3%</a:t>
            </a:r>
          </a:p>
          <a:p>
            <a:pPr marL="0" indent="0">
              <a:spcBef>
                <a:spcPts val="1800"/>
              </a:spcBef>
              <a:buNone/>
            </a:pPr>
            <a:r>
              <a:rPr lang="en-GB" b="1" dirty="0"/>
              <a:t>Conclusions</a:t>
            </a:r>
          </a:p>
          <a:p>
            <a:r>
              <a:rPr lang="en-GB" b="1" dirty="0"/>
              <a:t>There was high concurrence between plasma- and tissue-based </a:t>
            </a:r>
            <a:r>
              <a:rPr lang="en-GB" b="1" i="1" dirty="0"/>
              <a:t>RAS</a:t>
            </a:r>
            <a:r>
              <a:rPr lang="en-GB" b="1" dirty="0"/>
              <a:t> testing</a:t>
            </a:r>
          </a:p>
          <a:p>
            <a:r>
              <a:rPr lang="en-GB" b="1" dirty="0"/>
              <a:t>Blood-based </a:t>
            </a:r>
            <a:r>
              <a:rPr lang="en-GB" b="1" i="1" dirty="0"/>
              <a:t>RAS </a:t>
            </a:r>
            <a:r>
              <a:rPr lang="en-GB" b="1" dirty="0"/>
              <a:t>mutation testing is a viable alternative to tissue-based testing for determining eligibility of CRC patients for anti-EGFR </a:t>
            </a:r>
            <a:r>
              <a:rPr lang="en-GB" b="1" dirty="0" smtClean="0"/>
              <a:t>therapy</a:t>
            </a:r>
            <a:endParaRPr lang="en-GB" dirty="0"/>
          </a:p>
          <a:p>
            <a:endParaRPr lang="en-GB" dirty="0"/>
          </a:p>
        </p:txBody>
      </p:sp>
      <p:sp>
        <p:nvSpPr>
          <p:cNvPr id="14" name="Text Placeholder 13"/>
          <p:cNvSpPr>
            <a:spLocks noGrp="1"/>
          </p:cNvSpPr>
          <p:nvPr>
            <p:ph type="body" sz="quarter" idx="11"/>
          </p:nvPr>
        </p:nvSpPr>
        <p:spPr/>
        <p:txBody>
          <a:bodyPr/>
          <a:lstStyle/>
          <a:p>
            <a:r>
              <a:rPr lang="it-IT" dirty="0" smtClean="0"/>
              <a:t>Jones et al. </a:t>
            </a:r>
            <a:r>
              <a:rPr lang="it-IT" i="1" dirty="0" smtClean="0"/>
              <a:t>Ann Oncol </a:t>
            </a:r>
            <a:r>
              <a:rPr lang="it-IT" dirty="0" smtClean="0"/>
              <a:t>2015; 26 (suppl 6): </a:t>
            </a:r>
            <a:r>
              <a:rPr lang="fr-FR" dirty="0" err="1" smtClean="0"/>
              <a:t>abstr</a:t>
            </a:r>
            <a:r>
              <a:rPr lang="fr-FR" dirty="0" smtClean="0"/>
              <a:t> 2012</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667085019"/>
              </p:ext>
            </p:extLst>
          </p:nvPr>
        </p:nvGraphicFramePr>
        <p:xfrm>
          <a:off x="381000" y="1611607"/>
          <a:ext cx="8382000" cy="1524000"/>
        </p:xfrm>
        <a:graphic>
          <a:graphicData uri="http://schemas.openxmlformats.org/drawingml/2006/table">
            <a:tbl>
              <a:tblPr firstRow="1" bandRow="1">
                <a:tableStyleId>{69012ECD-51FC-41F1-AA8D-1B2483CD663E}</a:tableStyleId>
              </a:tblPr>
              <a:tblGrid>
                <a:gridCol w="1850136"/>
                <a:gridCol w="1404518"/>
                <a:gridCol w="1774546"/>
                <a:gridCol w="1676400"/>
                <a:gridCol w="1676400"/>
              </a:tblGrid>
              <a:tr h="259080">
                <a:tc rowSpan="2" gridSpan="2">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Tissue </a:t>
                      </a:r>
                      <a:r>
                        <a:rPr lang="en-GB" sz="1400" b="1" i="1" dirty="0" smtClean="0">
                          <a:solidFill>
                            <a:schemeClr val="tx2"/>
                          </a:solidFill>
                        </a:rPr>
                        <a:t>RAS</a:t>
                      </a:r>
                      <a:r>
                        <a:rPr lang="en-GB" sz="1400" b="1" dirty="0" smtClean="0">
                          <a:solidFill>
                            <a:schemeClr val="tx2"/>
                          </a:solidFill>
                        </a:rPr>
                        <a:t> result:</a:t>
                      </a:r>
                    </a:p>
                  </a:txBody>
                  <a:tcPr anchor="b">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endParaRPr>
                    </a:p>
                  </a:txBody>
                  <a:tcPr anchor="b">
                    <a:lnL>
                      <a:noFill/>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259080">
                <a:tc gridSpan="2" vMerge="1">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Positive</a:t>
                      </a:r>
                      <a:endParaRPr lang="en-GB" sz="1400" dirty="0">
                        <a:solidFill>
                          <a:schemeClr val="tx2"/>
                        </a:solidFill>
                      </a:endParaRPr>
                    </a:p>
                  </a:txBody>
                  <a:tcPr anchor="b">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Negative</a:t>
                      </a: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Total</a:t>
                      </a:r>
                      <a:endParaRPr lang="en-GB" sz="1400" dirty="0">
                        <a:solidFill>
                          <a:schemeClr val="tx2"/>
                        </a:solidFill>
                      </a:endParaRPr>
                    </a:p>
                  </a:txBody>
                  <a:tcPr anchor="b">
                    <a:lnL>
                      <a:noFill/>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2590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Plasma </a:t>
                      </a:r>
                      <a:r>
                        <a:rPr lang="en-GB" sz="1400" b="1" i="1" dirty="0" smtClean="0">
                          <a:solidFill>
                            <a:schemeClr val="tx2"/>
                          </a:solidFill>
                        </a:rPr>
                        <a:t>RAS </a:t>
                      </a:r>
                      <a:r>
                        <a:rPr lang="en-GB" sz="1400" b="1" dirty="0" smtClean="0">
                          <a:solidFill>
                            <a:schemeClr val="tx2"/>
                          </a:solidFill>
                        </a:rPr>
                        <a:t>result:</a:t>
                      </a:r>
                    </a:p>
                  </a:txBody>
                  <a:tcPr anchor="ctr">
                    <a:lnL w="1270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Positive</a:t>
                      </a:r>
                      <a:endParaRPr lang="en-GB" sz="1400" dirty="0">
                        <a:solidFill>
                          <a:schemeClr val="tx2"/>
                        </a:solidFill>
                      </a:endParaRP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t>39</a:t>
                      </a:r>
                      <a:endParaRPr lang="en-GB" sz="1400" dirty="0"/>
                    </a:p>
                  </a:txBody>
                  <a:tcPr anchor="ctr">
                    <a:lnL>
                      <a:noFill/>
                    </a:lnL>
                    <a:lnT w="9525" cap="flat" cmpd="sng" algn="ctr">
                      <a:noFill/>
                      <a:prstDash val="solid"/>
                    </a:lnT>
                    <a:lnB w="12700" cap="flat" cmpd="sng" algn="ctr">
                      <a:noFill/>
                      <a:prstDash val="solid"/>
                      <a:round/>
                      <a:headEnd type="none" w="med" len="med"/>
                      <a:tailEnd type="none" w="med" len="med"/>
                    </a:lnB>
                    <a:solidFill>
                      <a:srgbClr val="E8E8E8"/>
                    </a:solidFill>
                  </a:tcPr>
                </a:tc>
                <a:tc>
                  <a:txBody>
                    <a:bodyPr/>
                    <a:lstStyle/>
                    <a:p>
                      <a:pPr algn="ctr"/>
                      <a:r>
                        <a:rPr lang="en-GB" sz="1400" dirty="0" smtClean="0"/>
                        <a:t>2</a:t>
                      </a:r>
                      <a:endParaRPr lang="en-GB" sz="1400" dirty="0"/>
                    </a:p>
                  </a:txBody>
                  <a:tcPr anchor="ctr">
                    <a:lnT w="9525" cap="flat" cmpd="sng" algn="ctr">
                      <a:noFill/>
                      <a:prstDash val="solid"/>
                    </a:lnT>
                    <a:lnB w="12700" cap="flat" cmpd="sng" algn="ctr">
                      <a:noFill/>
                      <a:prstDash val="solid"/>
                      <a:round/>
                      <a:headEnd type="none" w="med" len="med"/>
                      <a:tailEnd type="none" w="med" len="med"/>
                    </a:lnB>
                    <a:solidFill>
                      <a:srgbClr val="E8E8E8"/>
                    </a:solidFill>
                  </a:tcPr>
                </a:tc>
                <a:tc>
                  <a:txBody>
                    <a:bodyPr/>
                    <a:lstStyle/>
                    <a:p>
                      <a:pPr algn="ctr"/>
                      <a:r>
                        <a:rPr lang="en-GB" sz="1400" b="1" dirty="0" smtClean="0"/>
                        <a:t>41</a:t>
                      </a:r>
                      <a:endParaRPr lang="en-GB" sz="1400" b="1" dirty="0"/>
                    </a:p>
                  </a:txBody>
                  <a:tcPr anchor="ctr">
                    <a:lnR w="12700" cap="flat" cmpd="sng" algn="ctr">
                      <a:solidFill>
                        <a:schemeClr val="tx2"/>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solidFill>
                      <a:srgbClr val="E8E8E8"/>
                    </a:solidFill>
                  </a:tcPr>
                </a:tc>
              </a:tr>
              <a:tr h="259080">
                <a:tc vMerge="1">
                  <a:txBody>
                    <a:bodyPr/>
                    <a:lstStyle/>
                    <a:p>
                      <a:endParaRPr lang="en-GB" dirty="0"/>
                    </a:p>
                  </a:txBody>
                  <a:tcPr/>
                </a:tc>
                <a:tc>
                  <a:txBody>
                    <a:bodyPr/>
                    <a:lstStyle/>
                    <a:p>
                      <a:pPr algn="ctr"/>
                      <a:r>
                        <a:rPr lang="en-GB" sz="1400" dirty="0" smtClean="0">
                          <a:solidFill>
                            <a:schemeClr val="tx2"/>
                          </a:solidFill>
                        </a:rPr>
                        <a:t>Negative</a:t>
                      </a:r>
                      <a:endParaRPr lang="en-GB" sz="14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dirty="0" smtClean="0"/>
                        <a:t>3</a:t>
                      </a:r>
                      <a:endParaRPr lang="en-GB" sz="1400" dirty="0"/>
                    </a:p>
                  </a:txBody>
                  <a:tcPr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32</a:t>
                      </a:r>
                      <a:endParaRPr lang="en-GB" sz="14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b="1" dirty="0" smtClean="0"/>
                        <a:t>35</a:t>
                      </a:r>
                      <a:endParaRPr lang="en-GB" sz="1400" b="1"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259080">
                <a:tc vMerge="1">
                  <a:txBody>
                    <a:bodyPr/>
                    <a:lstStyle/>
                    <a:p>
                      <a:endParaRPr lang="en-GB" dirty="0"/>
                    </a:p>
                  </a:txBody>
                  <a:tcPr/>
                </a:tc>
                <a:tc>
                  <a:txBody>
                    <a:bodyPr/>
                    <a:lstStyle/>
                    <a:p>
                      <a:pPr algn="ctr"/>
                      <a:r>
                        <a:rPr lang="en-GB" sz="1400" dirty="0" smtClean="0">
                          <a:solidFill>
                            <a:schemeClr val="tx2"/>
                          </a:solidFill>
                        </a:rPr>
                        <a:t>Total</a:t>
                      </a:r>
                      <a:endParaRPr lang="en-GB" sz="1400" dirty="0">
                        <a:solidFill>
                          <a:schemeClr val="tx2"/>
                        </a:solidFill>
                      </a:endParaRPr>
                    </a:p>
                  </a:txBody>
                  <a:tcPr anchor="ct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t>42</a:t>
                      </a:r>
                      <a:endParaRPr lang="en-GB" sz="1400" b="1" dirty="0"/>
                    </a:p>
                  </a:txBody>
                  <a:tcPr anchor="ctr">
                    <a:lnL>
                      <a:noFill/>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b="1" dirty="0" smtClean="0"/>
                        <a:t>34</a:t>
                      </a:r>
                      <a:endParaRPr lang="en-GB" sz="1400" b="1"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b="1" dirty="0" smtClean="0"/>
                        <a:t>76</a:t>
                      </a:r>
                      <a:endParaRPr lang="en-GB" sz="1400" b="1"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bl>
          </a:graphicData>
        </a:graphic>
      </p:graphicFrame>
    </p:spTree>
    <p:extLst>
      <p:ext uri="{BB962C8B-B14F-4D97-AF65-F5344CB8AC3E}">
        <p14:creationId xmlns:p14="http://schemas.microsoft.com/office/powerpoint/2010/main" xmlns="" val="4146290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2013: </a:t>
            </a:r>
            <a:r>
              <a:rPr lang="en-GB" sz="1800" dirty="0"/>
              <a:t>Analysis of biomarkers in circulating </a:t>
            </a:r>
            <a:r>
              <a:rPr lang="en-GB" sz="1800" dirty="0" err="1"/>
              <a:t>tumor</a:t>
            </a:r>
            <a:r>
              <a:rPr lang="en-GB" sz="1800" dirty="0"/>
              <a:t> DNA from the phase 3 CONCUR study of regorafenib in Asian patients with metastatic colorectal cancer (</a:t>
            </a:r>
            <a:r>
              <a:rPr lang="en-GB" sz="1800" dirty="0" err="1"/>
              <a:t>mCRC</a:t>
            </a:r>
            <a:r>
              <a:rPr lang="en-GB" sz="1800" dirty="0"/>
              <a:t>): Correlation with clinical </a:t>
            </a:r>
            <a:r>
              <a:rPr lang="en-GB" sz="1800" dirty="0" smtClean="0"/>
              <a:t>outcome – </a:t>
            </a:r>
            <a:r>
              <a:rPr lang="en-GB" sz="1800" dirty="0" err="1"/>
              <a:t>Teufel</a:t>
            </a:r>
            <a:r>
              <a:rPr lang="en-GB" sz="1800" dirty="0" smtClean="0"/>
              <a:t> M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a:t>To identify potential biomarkers associated with clinical </a:t>
            </a:r>
            <a:r>
              <a:rPr lang="en-GB" dirty="0" smtClean="0"/>
              <a:t>outcomes </a:t>
            </a:r>
            <a:r>
              <a:rPr lang="en-GB" dirty="0"/>
              <a:t>in Asian patients with </a:t>
            </a:r>
            <a:r>
              <a:rPr lang="en-GB" dirty="0" err="1"/>
              <a:t>mCRC</a:t>
            </a:r>
            <a:r>
              <a:rPr lang="en-GB" dirty="0"/>
              <a:t> receiving the </a:t>
            </a:r>
            <a:r>
              <a:rPr lang="en-GB" dirty="0" err="1"/>
              <a:t>multikinase</a:t>
            </a:r>
            <a:r>
              <a:rPr lang="en-GB" dirty="0"/>
              <a:t> </a:t>
            </a:r>
            <a:r>
              <a:rPr lang="en-GB" dirty="0" smtClean="0"/>
              <a:t>inhibitor regorafenib </a:t>
            </a:r>
            <a:r>
              <a:rPr lang="en-GB" dirty="0"/>
              <a:t>vs. placebo </a:t>
            </a:r>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a:spcAft>
                <a:spcPts val="200"/>
              </a:spcAft>
            </a:pPr>
            <a:r>
              <a:rPr lang="en-GB" dirty="0" smtClean="0"/>
              <a:t>Circulating </a:t>
            </a:r>
            <a:r>
              <a:rPr lang="en-GB" dirty="0"/>
              <a:t>DNA was isolated from fresh plasma samples </a:t>
            </a:r>
            <a:r>
              <a:rPr lang="en-GB" dirty="0" smtClean="0"/>
              <a:t>at baseline </a:t>
            </a:r>
            <a:r>
              <a:rPr lang="en-GB" dirty="0"/>
              <a:t>from </a:t>
            </a:r>
            <a:r>
              <a:rPr lang="en-GB" dirty="0" smtClean="0"/>
              <a:t>143 of 204 </a:t>
            </a:r>
            <a:r>
              <a:rPr lang="en-GB" dirty="0"/>
              <a:t>(70%) patients (n=98 regorafenib; n=45 placebo</a:t>
            </a:r>
            <a:r>
              <a:rPr lang="en-GB" dirty="0" smtClean="0"/>
              <a:t>)</a:t>
            </a:r>
          </a:p>
          <a:p>
            <a:pPr>
              <a:spcAft>
                <a:spcPts val="200"/>
              </a:spcAft>
            </a:pPr>
            <a:r>
              <a:rPr lang="en-GB" dirty="0"/>
              <a:t>Mutation analysis of circulating DNA in plasma was performed using </a:t>
            </a:r>
            <a:r>
              <a:rPr lang="en-GB" dirty="0" err="1" smtClean="0"/>
              <a:t>BEAMing</a:t>
            </a:r>
            <a:endParaRPr lang="en-GB" dirty="0" smtClean="0"/>
          </a:p>
          <a:p>
            <a:pPr>
              <a:spcAft>
                <a:spcPts val="200"/>
              </a:spcAft>
            </a:pPr>
            <a:r>
              <a:rPr lang="en-GB" dirty="0"/>
              <a:t>Historical </a:t>
            </a:r>
            <a:r>
              <a:rPr lang="en-GB" i="1" dirty="0"/>
              <a:t>KRAS </a:t>
            </a:r>
            <a:r>
              <a:rPr lang="en-GB" dirty="0"/>
              <a:t>mutation information was collected </a:t>
            </a:r>
            <a:r>
              <a:rPr lang="en-GB" dirty="0" smtClean="0"/>
              <a:t>at </a:t>
            </a:r>
            <a:r>
              <a:rPr lang="en-GB" dirty="0"/>
              <a:t>study entry</a:t>
            </a:r>
          </a:p>
        </p:txBody>
      </p:sp>
      <p:sp>
        <p:nvSpPr>
          <p:cNvPr id="13" name="Text Placeholder 12"/>
          <p:cNvSpPr>
            <a:spLocks noGrp="1"/>
          </p:cNvSpPr>
          <p:nvPr>
            <p:ph type="body" sz="quarter" idx="10"/>
          </p:nvPr>
        </p:nvSpPr>
        <p:spPr/>
        <p:txBody>
          <a:bodyPr/>
          <a:lstStyle/>
          <a:p>
            <a:r>
              <a:rPr lang="en-GB" dirty="0" smtClean="0"/>
              <a:t>*3 weeks on, 1 week off, 4-week cycle</a:t>
            </a:r>
          </a:p>
          <a:p>
            <a:r>
              <a:rPr lang="en-GB" dirty="0" err="1"/>
              <a:t>BEAMing</a:t>
            </a:r>
            <a:r>
              <a:rPr lang="en-GB" dirty="0"/>
              <a:t>, </a:t>
            </a:r>
            <a:r>
              <a:rPr lang="en-GB" dirty="0" smtClean="0"/>
              <a:t>beads, emulsions, amplification, magnetics</a:t>
            </a:r>
            <a:endParaRPr lang="en-GB" dirty="0"/>
          </a:p>
        </p:txBody>
      </p:sp>
      <p:sp>
        <p:nvSpPr>
          <p:cNvPr id="14" name="Text Placeholder 13"/>
          <p:cNvSpPr>
            <a:spLocks noGrp="1"/>
          </p:cNvSpPr>
          <p:nvPr>
            <p:ph type="body" sz="quarter" idx="11"/>
          </p:nvPr>
        </p:nvSpPr>
        <p:spPr/>
        <p:txBody>
          <a:bodyPr/>
          <a:lstStyle/>
          <a:p>
            <a:r>
              <a:rPr lang="en-GB" dirty="0" err="1"/>
              <a:t>Teufel</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2013</a:t>
            </a:r>
            <a:endParaRPr lang="en-GB" dirty="0"/>
          </a:p>
        </p:txBody>
      </p:sp>
      <p:sp>
        <p:nvSpPr>
          <p:cNvPr id="6" name="Oval 14"/>
          <p:cNvSpPr>
            <a:spLocks noChangeArrowheads="1"/>
          </p:cNvSpPr>
          <p:nvPr/>
        </p:nvSpPr>
        <p:spPr bwMode="auto">
          <a:xfrm>
            <a:off x="3941537" y="32904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7" name="AutoShape 15"/>
          <p:cNvCxnSpPr>
            <a:cxnSpLocks noChangeShapeType="1"/>
            <a:stCxn id="6" idx="0"/>
            <a:endCxn id="15" idx="1"/>
          </p:cNvCxnSpPr>
          <p:nvPr/>
        </p:nvCxnSpPr>
        <p:spPr bwMode="auto">
          <a:xfrm rot="5400000" flipH="1" flipV="1">
            <a:off x="4217370" y="2642487"/>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622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684814" y="358252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26521"/>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09" y="2216152"/>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Regorafenib 160 mg/day* + BSC (n=136)</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65124" y="2903237"/>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Asian patients </a:t>
            </a:r>
            <a:r>
              <a:rPr lang="en-GB" altLang="zh-CN" dirty="0" smtClean="0">
                <a:solidFill>
                  <a:srgbClr val="FFFFFF"/>
                </a:solidFill>
                <a:ea typeface="SimSun" pitchFamily="2" charset="-122"/>
              </a:rPr>
              <a:t>with </a:t>
            </a:r>
            <a:r>
              <a:rPr lang="en-US" altLang="zh-CN" dirty="0" err="1" smtClean="0">
                <a:solidFill>
                  <a:srgbClr val="FFFFFF"/>
                </a:solidFill>
                <a:ea typeface="SimSun" pitchFamily="2" charset="-122"/>
              </a:rPr>
              <a:t>mCRC</a:t>
            </a:r>
            <a:r>
              <a:rPr lang="en-US" altLang="zh-CN" dirty="0" smtClean="0">
                <a:solidFill>
                  <a:srgbClr val="FFFFFF"/>
                </a:solidFill>
                <a:ea typeface="SimSun" pitchFamily="2" charset="-122"/>
              </a:rPr>
              <a:t> with PD after standard CT</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(n=204)</a:t>
            </a:r>
            <a:endParaRPr lang="en-GB" altLang="zh-CN" dirty="0">
              <a:solidFill>
                <a:srgbClr val="FFFFFF"/>
              </a:solidFill>
              <a:ea typeface="SimSun" pitchFamily="2" charset="-122"/>
            </a:endParaRPr>
          </a:p>
        </p:txBody>
      </p:sp>
      <p:cxnSp>
        <p:nvCxnSpPr>
          <p:cNvPr id="17" name="AutoShape 16"/>
          <p:cNvCxnSpPr>
            <a:cxnSpLocks noChangeShapeType="1"/>
            <a:endCxn id="20" idx="1"/>
          </p:cNvCxnSpPr>
          <p:nvPr/>
        </p:nvCxnSpPr>
        <p:spPr bwMode="auto">
          <a:xfrm rot="16200000" flipH="1">
            <a:off x="4215318" y="3892641"/>
            <a:ext cx="668006" cy="6319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2783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9" name="AutoShape 20"/>
          <p:cNvCxnSpPr>
            <a:cxnSpLocks noChangeShapeType="1"/>
          </p:cNvCxnSpPr>
          <p:nvPr/>
        </p:nvCxnSpPr>
        <p:spPr bwMode="auto">
          <a:xfrm>
            <a:off x="7542220" y="454263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09" y="4132264"/>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Placebo + BSC</a:t>
            </a:r>
          </a:p>
          <a:p>
            <a:pPr algn="ctr" defTabSz="892175" eaLnBrk="0" hangingPunct="0"/>
            <a:r>
              <a:rPr lang="en-GB" altLang="zh-CN" dirty="0" smtClean="0">
                <a:solidFill>
                  <a:srgbClr val="4D4D4D"/>
                </a:solidFill>
                <a:ea typeface="SimSun" pitchFamily="2" charset="-122"/>
              </a:rPr>
              <a:t>(n=68)</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14067722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2013: </a:t>
            </a:r>
            <a:r>
              <a:rPr lang="en-GB" sz="1800" dirty="0"/>
              <a:t>Analysis of biomarkers in circulating </a:t>
            </a:r>
            <a:r>
              <a:rPr lang="en-GB" sz="1800" dirty="0" err="1"/>
              <a:t>tumor</a:t>
            </a:r>
            <a:r>
              <a:rPr lang="en-GB" sz="1800" dirty="0"/>
              <a:t> DNA from the phase 3 CONCUR study of regorafenib in Asian patients with metastatic colorectal cancer (</a:t>
            </a:r>
            <a:r>
              <a:rPr lang="en-GB" sz="1800" dirty="0" err="1"/>
              <a:t>mCRC</a:t>
            </a:r>
            <a:r>
              <a:rPr lang="en-GB" sz="1800" dirty="0"/>
              <a:t>): Correlation with clinical </a:t>
            </a:r>
            <a:r>
              <a:rPr lang="en-GB" sz="1800" dirty="0" smtClean="0"/>
              <a:t>outcome – </a:t>
            </a:r>
            <a:r>
              <a:rPr lang="en-GB" sz="1800" dirty="0" err="1"/>
              <a:t>Teufel</a:t>
            </a:r>
            <a:r>
              <a:rPr lang="en-GB" sz="1800" dirty="0" smtClean="0"/>
              <a:t> M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r>
              <a:rPr lang="en-GB" i="1" dirty="0"/>
              <a:t>KRAS</a:t>
            </a:r>
            <a:r>
              <a:rPr lang="en-GB" dirty="0"/>
              <a:t> mutations </a:t>
            </a:r>
            <a:r>
              <a:rPr lang="en-GB" dirty="0" smtClean="0"/>
              <a:t>were detected in 55% of samples </a:t>
            </a:r>
            <a:r>
              <a:rPr lang="en-GB" dirty="0"/>
              <a:t>by </a:t>
            </a:r>
            <a:r>
              <a:rPr lang="en-GB" dirty="0" err="1" smtClean="0"/>
              <a:t>BEAMing</a:t>
            </a:r>
            <a:r>
              <a:rPr lang="en-GB" dirty="0" smtClean="0"/>
              <a:t>, while </a:t>
            </a:r>
            <a:r>
              <a:rPr lang="en-GB" i="1" dirty="0" smtClean="0"/>
              <a:t>NRAS </a:t>
            </a:r>
            <a:r>
              <a:rPr lang="en-GB" dirty="0" smtClean="0"/>
              <a:t>and </a:t>
            </a:r>
            <a:r>
              <a:rPr lang="en-GB" i="1" dirty="0" smtClean="0"/>
              <a:t>BRAF</a:t>
            </a:r>
            <a:r>
              <a:rPr lang="en-GB" dirty="0" smtClean="0"/>
              <a:t> mutations were </a:t>
            </a:r>
            <a:r>
              <a:rPr lang="en-GB" dirty="0"/>
              <a:t>each detected in 7–8% of </a:t>
            </a:r>
            <a:r>
              <a:rPr lang="en-GB" dirty="0" smtClean="0"/>
              <a:t>samples</a:t>
            </a:r>
          </a:p>
          <a:p>
            <a:r>
              <a:rPr lang="en-GB" dirty="0"/>
              <a:t>Among 97 patients with matched plasma </a:t>
            </a:r>
            <a:r>
              <a:rPr lang="en-GB" dirty="0" err="1"/>
              <a:t>BEAMing</a:t>
            </a:r>
            <a:r>
              <a:rPr lang="en-GB" dirty="0"/>
              <a:t> and historical </a:t>
            </a:r>
            <a:r>
              <a:rPr lang="en-GB" i="1" dirty="0"/>
              <a:t>KRAS</a:t>
            </a:r>
            <a:r>
              <a:rPr lang="en-GB" dirty="0"/>
              <a:t> status from </a:t>
            </a:r>
            <a:r>
              <a:rPr lang="en-GB" dirty="0" smtClean="0"/>
              <a:t>archival tumour </a:t>
            </a:r>
            <a:r>
              <a:rPr lang="en-GB" dirty="0"/>
              <a:t>testing, concordance </a:t>
            </a:r>
            <a:r>
              <a:rPr lang="en-GB" dirty="0" smtClean="0"/>
              <a:t>was seen in n=63 (65%) </a:t>
            </a:r>
          </a:p>
          <a:p>
            <a:pPr lvl="1"/>
            <a:r>
              <a:rPr lang="en-GB" i="1" dirty="0" smtClean="0"/>
              <a:t>KRAS</a:t>
            </a:r>
            <a:r>
              <a:rPr lang="en-GB" dirty="0" smtClean="0"/>
              <a:t> </a:t>
            </a:r>
            <a:r>
              <a:rPr lang="en-GB" dirty="0"/>
              <a:t>mutations: </a:t>
            </a:r>
            <a:r>
              <a:rPr lang="en-GB" dirty="0" err="1"/>
              <a:t>BEAMing</a:t>
            </a:r>
            <a:r>
              <a:rPr lang="en-GB" dirty="0"/>
              <a:t> n=53 </a:t>
            </a:r>
            <a:r>
              <a:rPr lang="en-GB" dirty="0" smtClean="0"/>
              <a:t>vs. historical n=39</a:t>
            </a:r>
          </a:p>
          <a:p>
            <a:pPr lvl="1"/>
            <a:endParaRPr lang="en-GB" dirty="0"/>
          </a:p>
        </p:txBody>
      </p:sp>
      <p:sp>
        <p:nvSpPr>
          <p:cNvPr id="14" name="Text Placeholder 13"/>
          <p:cNvSpPr>
            <a:spLocks noGrp="1"/>
          </p:cNvSpPr>
          <p:nvPr>
            <p:ph type="body" sz="quarter" idx="11"/>
          </p:nvPr>
        </p:nvSpPr>
        <p:spPr/>
        <p:txBody>
          <a:bodyPr/>
          <a:lstStyle/>
          <a:p>
            <a:r>
              <a:rPr lang="en-GB" dirty="0" err="1"/>
              <a:t>Teufel</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2013</a:t>
            </a:r>
            <a:endParaRPr lang="en-GB" dirty="0"/>
          </a:p>
        </p:txBody>
      </p:sp>
      <p:grpSp>
        <p:nvGrpSpPr>
          <p:cNvPr id="8" name="Group 7"/>
          <p:cNvGrpSpPr/>
          <p:nvPr/>
        </p:nvGrpSpPr>
        <p:grpSpPr>
          <a:xfrm>
            <a:off x="2483768" y="5296537"/>
            <a:ext cx="4608512" cy="72008"/>
            <a:chOff x="2483768" y="5085184"/>
            <a:chExt cx="4608512" cy="72008"/>
          </a:xfrm>
        </p:grpSpPr>
        <p:cxnSp>
          <p:nvCxnSpPr>
            <p:cNvPr id="9" name="Straight Connector 8"/>
            <p:cNvCxnSpPr/>
            <p:nvPr/>
          </p:nvCxnSpPr>
          <p:spPr>
            <a:xfrm>
              <a:off x="2483768" y="5085184"/>
              <a:ext cx="46085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56176"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87520"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37886"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14527"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91168"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9754"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4314527" y="3969893"/>
            <a:ext cx="0" cy="13266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49738" y="5361801"/>
            <a:ext cx="269626" cy="276999"/>
          </a:xfrm>
          <a:prstGeom prst="rect">
            <a:avLst/>
          </a:prstGeom>
          <a:noFill/>
        </p:spPr>
        <p:txBody>
          <a:bodyPr wrap="none" rtlCol="0">
            <a:spAutoFit/>
          </a:bodyPr>
          <a:lstStyle/>
          <a:p>
            <a:pPr algn="ctr"/>
            <a:r>
              <a:rPr lang="en-GB" sz="1200" dirty="0" smtClean="0"/>
              <a:t>0</a:t>
            </a:r>
            <a:endParaRPr lang="en-GB" sz="1200" dirty="0"/>
          </a:p>
        </p:txBody>
      </p:sp>
      <p:sp>
        <p:nvSpPr>
          <p:cNvPr id="21" name="TextBox 20"/>
          <p:cNvSpPr txBox="1"/>
          <p:nvPr/>
        </p:nvSpPr>
        <p:spPr>
          <a:xfrm>
            <a:off x="3192236" y="5361801"/>
            <a:ext cx="397866" cy="276999"/>
          </a:xfrm>
          <a:prstGeom prst="rect">
            <a:avLst/>
          </a:prstGeom>
          <a:noFill/>
        </p:spPr>
        <p:txBody>
          <a:bodyPr wrap="none" rtlCol="0">
            <a:spAutoFit/>
          </a:bodyPr>
          <a:lstStyle/>
          <a:p>
            <a:pPr algn="ctr"/>
            <a:r>
              <a:rPr lang="en-GB" sz="1200" dirty="0" smtClean="0"/>
              <a:t>0.5</a:t>
            </a:r>
            <a:endParaRPr lang="en-GB" sz="1200" dirty="0"/>
          </a:p>
        </p:txBody>
      </p:sp>
      <p:sp>
        <p:nvSpPr>
          <p:cNvPr id="22" name="TextBox 21"/>
          <p:cNvSpPr txBox="1"/>
          <p:nvPr/>
        </p:nvSpPr>
        <p:spPr>
          <a:xfrm>
            <a:off x="4177602" y="5361801"/>
            <a:ext cx="269626" cy="276999"/>
          </a:xfrm>
          <a:prstGeom prst="rect">
            <a:avLst/>
          </a:prstGeom>
          <a:noFill/>
        </p:spPr>
        <p:txBody>
          <a:bodyPr wrap="none" rtlCol="0">
            <a:spAutoFit/>
          </a:bodyPr>
          <a:lstStyle/>
          <a:p>
            <a:pPr algn="ctr"/>
            <a:r>
              <a:rPr lang="en-GB" sz="1200" dirty="0" smtClean="0"/>
              <a:t>1</a:t>
            </a:r>
            <a:endParaRPr lang="en-GB" sz="1200" dirty="0"/>
          </a:p>
        </p:txBody>
      </p:sp>
      <p:sp>
        <p:nvSpPr>
          <p:cNvPr id="23" name="TextBox 22"/>
          <p:cNvSpPr txBox="1"/>
          <p:nvPr/>
        </p:nvSpPr>
        <p:spPr>
          <a:xfrm>
            <a:off x="5034730" y="5361801"/>
            <a:ext cx="397866" cy="276999"/>
          </a:xfrm>
          <a:prstGeom prst="rect">
            <a:avLst/>
          </a:prstGeom>
          <a:noFill/>
        </p:spPr>
        <p:txBody>
          <a:bodyPr wrap="none" rtlCol="0">
            <a:spAutoFit/>
          </a:bodyPr>
          <a:lstStyle/>
          <a:p>
            <a:pPr algn="ctr"/>
            <a:r>
              <a:rPr lang="en-GB" sz="1200" dirty="0" smtClean="0"/>
              <a:t>1.5</a:t>
            </a:r>
            <a:endParaRPr lang="en-GB" sz="1200" dirty="0"/>
          </a:p>
        </p:txBody>
      </p:sp>
      <p:sp>
        <p:nvSpPr>
          <p:cNvPr id="24" name="TextBox 23"/>
          <p:cNvSpPr txBox="1"/>
          <p:nvPr/>
        </p:nvSpPr>
        <p:spPr>
          <a:xfrm>
            <a:off x="6020096" y="5361801"/>
            <a:ext cx="269626" cy="276999"/>
          </a:xfrm>
          <a:prstGeom prst="rect">
            <a:avLst/>
          </a:prstGeom>
          <a:noFill/>
        </p:spPr>
        <p:txBody>
          <a:bodyPr wrap="none" rtlCol="0">
            <a:spAutoFit/>
          </a:bodyPr>
          <a:lstStyle/>
          <a:p>
            <a:pPr algn="ctr"/>
            <a:r>
              <a:rPr lang="en-GB" sz="1200" dirty="0" smtClean="0"/>
              <a:t>2</a:t>
            </a:r>
            <a:endParaRPr lang="en-GB" sz="1200" dirty="0"/>
          </a:p>
        </p:txBody>
      </p:sp>
      <p:sp>
        <p:nvSpPr>
          <p:cNvPr id="25" name="TextBox 24"/>
          <p:cNvSpPr txBox="1"/>
          <p:nvPr/>
        </p:nvSpPr>
        <p:spPr>
          <a:xfrm>
            <a:off x="6883162" y="5361801"/>
            <a:ext cx="397866" cy="276999"/>
          </a:xfrm>
          <a:prstGeom prst="rect">
            <a:avLst/>
          </a:prstGeom>
          <a:noFill/>
        </p:spPr>
        <p:txBody>
          <a:bodyPr wrap="none" rtlCol="0">
            <a:spAutoFit/>
          </a:bodyPr>
          <a:lstStyle/>
          <a:p>
            <a:pPr algn="ctr"/>
            <a:r>
              <a:rPr lang="en-GB" sz="1200" dirty="0" smtClean="0"/>
              <a:t>2.5</a:t>
            </a:r>
            <a:endParaRPr lang="en-GB" sz="1200" dirty="0"/>
          </a:p>
        </p:txBody>
      </p:sp>
      <p:sp>
        <p:nvSpPr>
          <p:cNvPr id="26" name="TextBox 25"/>
          <p:cNvSpPr txBox="1"/>
          <p:nvPr/>
        </p:nvSpPr>
        <p:spPr>
          <a:xfrm>
            <a:off x="3486177" y="5590401"/>
            <a:ext cx="1669048" cy="276999"/>
          </a:xfrm>
          <a:prstGeom prst="rect">
            <a:avLst/>
          </a:prstGeom>
          <a:noFill/>
        </p:spPr>
        <p:txBody>
          <a:bodyPr wrap="none" rtlCol="0">
            <a:spAutoFit/>
          </a:bodyPr>
          <a:lstStyle/>
          <a:p>
            <a:pPr algn="ctr"/>
            <a:r>
              <a:rPr lang="en-GB" sz="1200" dirty="0" smtClean="0"/>
              <a:t>Hazard ratio (95%CI)</a:t>
            </a:r>
            <a:endParaRPr lang="en-GB" sz="1200" dirty="0"/>
          </a:p>
        </p:txBody>
      </p:sp>
      <p:sp>
        <p:nvSpPr>
          <p:cNvPr id="27" name="TextBox 26"/>
          <p:cNvSpPr txBox="1"/>
          <p:nvPr/>
        </p:nvSpPr>
        <p:spPr>
          <a:xfrm>
            <a:off x="2707759" y="3640352"/>
            <a:ext cx="1556836" cy="276999"/>
          </a:xfrm>
          <a:prstGeom prst="rect">
            <a:avLst/>
          </a:prstGeom>
          <a:noFill/>
        </p:spPr>
        <p:txBody>
          <a:bodyPr wrap="none" rtlCol="0">
            <a:spAutoFit/>
          </a:bodyPr>
          <a:lstStyle/>
          <a:p>
            <a:pPr algn="ctr"/>
            <a:r>
              <a:rPr lang="en-GB" sz="1200" dirty="0" smtClean="0"/>
              <a:t>Favours </a:t>
            </a:r>
            <a:r>
              <a:rPr lang="en-GB" sz="1200" dirty="0" err="1" smtClean="0"/>
              <a:t>regorafenib</a:t>
            </a:r>
            <a:endParaRPr lang="en-GB" sz="1200" dirty="0"/>
          </a:p>
        </p:txBody>
      </p:sp>
      <p:sp>
        <p:nvSpPr>
          <p:cNvPr id="28" name="TextBox 27"/>
          <p:cNvSpPr txBox="1"/>
          <p:nvPr/>
        </p:nvSpPr>
        <p:spPr>
          <a:xfrm>
            <a:off x="4496230" y="3640352"/>
            <a:ext cx="1317990" cy="276999"/>
          </a:xfrm>
          <a:prstGeom prst="rect">
            <a:avLst/>
          </a:prstGeom>
          <a:noFill/>
        </p:spPr>
        <p:txBody>
          <a:bodyPr wrap="none" rtlCol="0">
            <a:spAutoFit/>
          </a:bodyPr>
          <a:lstStyle/>
          <a:p>
            <a:pPr algn="ctr"/>
            <a:r>
              <a:rPr lang="en-GB" sz="1200" dirty="0" smtClean="0"/>
              <a:t>Favours placebo</a:t>
            </a:r>
            <a:endParaRPr lang="en-GB" sz="1200" dirty="0"/>
          </a:p>
        </p:txBody>
      </p:sp>
      <p:cxnSp>
        <p:nvCxnSpPr>
          <p:cNvPr id="29" name="Straight Connector 28"/>
          <p:cNvCxnSpPr/>
          <p:nvPr/>
        </p:nvCxnSpPr>
        <p:spPr>
          <a:xfrm>
            <a:off x="3192236" y="3974174"/>
            <a:ext cx="2193224" cy="0"/>
          </a:xfrm>
          <a:prstGeom prst="line">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16332" y="4118335"/>
            <a:ext cx="14308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65334" y="4288547"/>
            <a:ext cx="978214"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14336" y="4464697"/>
            <a:ext cx="852022"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39146" y="4599284"/>
            <a:ext cx="3356953" cy="0"/>
          </a:xfrm>
          <a:prstGeom prst="line">
            <a:avLst/>
          </a:prstGeom>
          <a:ln w="19050">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14336" y="4759601"/>
            <a:ext cx="79264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20009" y="4900126"/>
            <a:ext cx="4119238" cy="0"/>
          </a:xfrm>
          <a:prstGeom prst="line">
            <a:avLst/>
          </a:prstGeom>
          <a:ln w="19050">
            <a:solidFill>
              <a:srgbClr val="99FF9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89854" y="5066380"/>
            <a:ext cx="81712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98946" y="5212842"/>
            <a:ext cx="2434717"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495065" y="4088647"/>
            <a:ext cx="71252" cy="71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39" name="Oval 38"/>
          <p:cNvSpPr/>
          <p:nvPr/>
        </p:nvSpPr>
        <p:spPr>
          <a:xfrm>
            <a:off x="3355543" y="4252922"/>
            <a:ext cx="71252" cy="712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0" name="Oval 39"/>
          <p:cNvSpPr/>
          <p:nvPr/>
        </p:nvSpPr>
        <p:spPr>
          <a:xfrm>
            <a:off x="3439407" y="4429073"/>
            <a:ext cx="71252" cy="712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1" name="Oval 40"/>
          <p:cNvSpPr/>
          <p:nvPr/>
        </p:nvSpPr>
        <p:spPr>
          <a:xfrm>
            <a:off x="2980706" y="4567901"/>
            <a:ext cx="71252" cy="71252"/>
          </a:xfrm>
          <a:prstGeom prst="ellipse">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2" name="Oval 41"/>
          <p:cNvSpPr/>
          <p:nvPr/>
        </p:nvSpPr>
        <p:spPr>
          <a:xfrm>
            <a:off x="3409719" y="4725107"/>
            <a:ext cx="71252" cy="71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3" name="Oval 42"/>
          <p:cNvSpPr/>
          <p:nvPr/>
        </p:nvSpPr>
        <p:spPr>
          <a:xfrm>
            <a:off x="3368155" y="4864500"/>
            <a:ext cx="71252" cy="71252"/>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4" name="Oval 43"/>
          <p:cNvSpPr/>
          <p:nvPr/>
        </p:nvSpPr>
        <p:spPr>
          <a:xfrm>
            <a:off x="3377813" y="5030754"/>
            <a:ext cx="71252" cy="712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5" name="Oval 44"/>
          <p:cNvSpPr/>
          <p:nvPr/>
        </p:nvSpPr>
        <p:spPr>
          <a:xfrm>
            <a:off x="3369657" y="5173256"/>
            <a:ext cx="71252" cy="7125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6" name="TextBox 45"/>
          <p:cNvSpPr txBox="1"/>
          <p:nvPr/>
        </p:nvSpPr>
        <p:spPr>
          <a:xfrm>
            <a:off x="670666" y="3980969"/>
            <a:ext cx="532518" cy="246221"/>
          </a:xfrm>
          <a:prstGeom prst="rect">
            <a:avLst/>
          </a:prstGeom>
          <a:noFill/>
        </p:spPr>
        <p:txBody>
          <a:bodyPr wrap="none" rtlCol="0">
            <a:spAutoFit/>
          </a:bodyPr>
          <a:lstStyle/>
          <a:p>
            <a:r>
              <a:rPr lang="en-GB" sz="1000" i="1" dirty="0" smtClean="0"/>
              <a:t>KRAS</a:t>
            </a:r>
            <a:endParaRPr lang="en-GB" sz="1000" i="1" dirty="0"/>
          </a:p>
        </p:txBody>
      </p:sp>
      <p:sp>
        <p:nvSpPr>
          <p:cNvPr id="47" name="TextBox 46"/>
          <p:cNvSpPr txBox="1"/>
          <p:nvPr/>
        </p:nvSpPr>
        <p:spPr>
          <a:xfrm>
            <a:off x="670666" y="4322079"/>
            <a:ext cx="540533" cy="246221"/>
          </a:xfrm>
          <a:prstGeom prst="rect">
            <a:avLst/>
          </a:prstGeom>
          <a:noFill/>
        </p:spPr>
        <p:txBody>
          <a:bodyPr wrap="none" rtlCol="0">
            <a:spAutoFit/>
          </a:bodyPr>
          <a:lstStyle/>
          <a:p>
            <a:r>
              <a:rPr lang="en-GB" sz="1000" i="1" dirty="0" smtClean="0"/>
              <a:t>NRAS</a:t>
            </a:r>
            <a:endParaRPr lang="en-GB" sz="1000" i="1" dirty="0"/>
          </a:p>
        </p:txBody>
      </p:sp>
      <p:sp>
        <p:nvSpPr>
          <p:cNvPr id="48" name="TextBox 47"/>
          <p:cNvSpPr txBox="1"/>
          <p:nvPr/>
        </p:nvSpPr>
        <p:spPr>
          <a:xfrm>
            <a:off x="670666" y="4639437"/>
            <a:ext cx="526106" cy="246221"/>
          </a:xfrm>
          <a:prstGeom prst="rect">
            <a:avLst/>
          </a:prstGeom>
          <a:noFill/>
        </p:spPr>
        <p:txBody>
          <a:bodyPr wrap="none" rtlCol="0">
            <a:spAutoFit/>
          </a:bodyPr>
          <a:lstStyle/>
          <a:p>
            <a:r>
              <a:rPr lang="en-GB" sz="1000" i="1" dirty="0" smtClean="0"/>
              <a:t>BRAF</a:t>
            </a:r>
            <a:endParaRPr lang="en-GB" sz="1000" i="1" dirty="0"/>
          </a:p>
        </p:txBody>
      </p:sp>
      <p:sp>
        <p:nvSpPr>
          <p:cNvPr id="49" name="TextBox 48"/>
          <p:cNvSpPr txBox="1"/>
          <p:nvPr/>
        </p:nvSpPr>
        <p:spPr>
          <a:xfrm>
            <a:off x="670666" y="4958046"/>
            <a:ext cx="638316" cy="246221"/>
          </a:xfrm>
          <a:prstGeom prst="rect">
            <a:avLst/>
          </a:prstGeom>
          <a:noFill/>
        </p:spPr>
        <p:txBody>
          <a:bodyPr wrap="none" rtlCol="0">
            <a:spAutoFit/>
          </a:bodyPr>
          <a:lstStyle/>
          <a:p>
            <a:r>
              <a:rPr lang="en-GB" sz="1000" i="1" dirty="0" smtClean="0"/>
              <a:t>PIK3CA</a:t>
            </a:r>
            <a:endParaRPr lang="en-GB" sz="1000" i="1" dirty="0"/>
          </a:p>
        </p:txBody>
      </p:sp>
      <p:sp>
        <p:nvSpPr>
          <p:cNvPr id="50" name="TextBox 49"/>
          <p:cNvSpPr txBox="1"/>
          <p:nvPr/>
        </p:nvSpPr>
        <p:spPr>
          <a:xfrm>
            <a:off x="1264641" y="3980969"/>
            <a:ext cx="574196" cy="1477328"/>
          </a:xfrm>
          <a:prstGeom prst="rect">
            <a:avLst/>
          </a:prstGeom>
          <a:noFill/>
        </p:spPr>
        <p:txBody>
          <a:bodyPr wrap="none" rtlCol="0">
            <a:spAutoFit/>
          </a:bodyPr>
          <a:lstStyle/>
          <a:p>
            <a:r>
              <a:rPr lang="en-GB" sz="1000" dirty="0" smtClean="0"/>
              <a:t>WT</a:t>
            </a:r>
          </a:p>
          <a:p>
            <a:r>
              <a:rPr lang="en-GB" sz="1000" dirty="0" smtClean="0"/>
              <a:t>Mutant</a:t>
            </a:r>
          </a:p>
          <a:p>
            <a:r>
              <a:rPr lang="en-GB" sz="1000" dirty="0"/>
              <a:t>WT</a:t>
            </a:r>
          </a:p>
          <a:p>
            <a:r>
              <a:rPr lang="en-GB" sz="1000" dirty="0"/>
              <a:t>Mutant</a:t>
            </a:r>
          </a:p>
          <a:p>
            <a:r>
              <a:rPr lang="en-GB" sz="1000" dirty="0"/>
              <a:t>WT</a:t>
            </a:r>
          </a:p>
          <a:p>
            <a:r>
              <a:rPr lang="en-GB" sz="1000" dirty="0"/>
              <a:t>Mutant</a:t>
            </a:r>
          </a:p>
          <a:p>
            <a:r>
              <a:rPr lang="en-GB" sz="1000" dirty="0"/>
              <a:t>WT</a:t>
            </a:r>
          </a:p>
          <a:p>
            <a:r>
              <a:rPr lang="en-GB" sz="1000" dirty="0"/>
              <a:t>Mutant</a:t>
            </a:r>
          </a:p>
          <a:p>
            <a:endParaRPr lang="en-GB" sz="1000" dirty="0"/>
          </a:p>
        </p:txBody>
      </p:sp>
      <p:sp>
        <p:nvSpPr>
          <p:cNvPr id="51" name="TextBox 50"/>
          <p:cNvSpPr txBox="1"/>
          <p:nvPr/>
        </p:nvSpPr>
        <p:spPr>
          <a:xfrm>
            <a:off x="1270105" y="3829034"/>
            <a:ext cx="495649" cy="246221"/>
          </a:xfrm>
          <a:prstGeom prst="rect">
            <a:avLst/>
          </a:prstGeom>
          <a:noFill/>
        </p:spPr>
        <p:txBody>
          <a:bodyPr wrap="none" rtlCol="0">
            <a:spAutoFit/>
          </a:bodyPr>
          <a:lstStyle/>
          <a:p>
            <a:r>
              <a:rPr lang="en-GB" sz="1000" dirty="0" smtClean="0"/>
              <a:t>Gene</a:t>
            </a:r>
            <a:endParaRPr lang="en-GB" sz="1000" dirty="0"/>
          </a:p>
        </p:txBody>
      </p:sp>
      <p:sp>
        <p:nvSpPr>
          <p:cNvPr id="52" name="TextBox 51"/>
          <p:cNvSpPr txBox="1"/>
          <p:nvPr/>
        </p:nvSpPr>
        <p:spPr>
          <a:xfrm>
            <a:off x="2112218" y="3829034"/>
            <a:ext cx="255198" cy="246221"/>
          </a:xfrm>
          <a:prstGeom prst="rect">
            <a:avLst/>
          </a:prstGeom>
          <a:noFill/>
        </p:spPr>
        <p:txBody>
          <a:bodyPr wrap="none" rtlCol="0">
            <a:spAutoFit/>
          </a:bodyPr>
          <a:lstStyle/>
          <a:p>
            <a:r>
              <a:rPr lang="en-GB" sz="1000" dirty="0" smtClean="0"/>
              <a:t>n</a:t>
            </a:r>
            <a:endParaRPr lang="en-GB" sz="1000" dirty="0"/>
          </a:p>
        </p:txBody>
      </p:sp>
      <p:sp>
        <p:nvSpPr>
          <p:cNvPr id="53" name="TextBox 52"/>
          <p:cNvSpPr txBox="1"/>
          <p:nvPr/>
        </p:nvSpPr>
        <p:spPr>
          <a:xfrm>
            <a:off x="1971154" y="3980969"/>
            <a:ext cx="396262" cy="1323439"/>
          </a:xfrm>
          <a:prstGeom prst="rect">
            <a:avLst/>
          </a:prstGeom>
          <a:noFill/>
        </p:spPr>
        <p:txBody>
          <a:bodyPr wrap="none" rtlCol="0">
            <a:spAutoFit/>
          </a:bodyPr>
          <a:lstStyle/>
          <a:p>
            <a:pPr algn="r"/>
            <a:r>
              <a:rPr lang="en-GB" sz="1000" dirty="0" smtClean="0"/>
              <a:t>65</a:t>
            </a:r>
          </a:p>
          <a:p>
            <a:pPr algn="r"/>
            <a:r>
              <a:rPr lang="en-GB" sz="1000" dirty="0" smtClean="0"/>
              <a:t>78</a:t>
            </a:r>
          </a:p>
          <a:p>
            <a:pPr algn="r"/>
            <a:r>
              <a:rPr lang="en-GB" sz="1000" dirty="0" smtClean="0"/>
              <a:t>133</a:t>
            </a:r>
          </a:p>
          <a:p>
            <a:pPr algn="r"/>
            <a:r>
              <a:rPr lang="en-GB" sz="1000" dirty="0" smtClean="0"/>
              <a:t>10</a:t>
            </a:r>
          </a:p>
          <a:p>
            <a:pPr algn="r"/>
            <a:r>
              <a:rPr lang="en-GB" sz="1000" dirty="0" smtClean="0"/>
              <a:t>131</a:t>
            </a:r>
          </a:p>
          <a:p>
            <a:pPr algn="r"/>
            <a:r>
              <a:rPr lang="en-GB" sz="1000" dirty="0" smtClean="0"/>
              <a:t>11</a:t>
            </a:r>
          </a:p>
          <a:p>
            <a:pPr algn="r"/>
            <a:r>
              <a:rPr lang="en-GB" sz="1000" dirty="0" smtClean="0"/>
              <a:t>120</a:t>
            </a:r>
          </a:p>
          <a:p>
            <a:pPr algn="r"/>
            <a:r>
              <a:rPr lang="en-GB" sz="1000" dirty="0" smtClean="0"/>
              <a:t>23</a:t>
            </a:r>
            <a:endParaRPr lang="en-GB" sz="1000" dirty="0"/>
          </a:p>
        </p:txBody>
      </p:sp>
      <p:sp>
        <p:nvSpPr>
          <p:cNvPr id="54" name="TextBox 53"/>
          <p:cNvSpPr txBox="1"/>
          <p:nvPr/>
        </p:nvSpPr>
        <p:spPr>
          <a:xfrm>
            <a:off x="7172365" y="3829034"/>
            <a:ext cx="1130438" cy="246221"/>
          </a:xfrm>
          <a:prstGeom prst="rect">
            <a:avLst/>
          </a:prstGeom>
          <a:noFill/>
        </p:spPr>
        <p:txBody>
          <a:bodyPr wrap="none" rtlCol="0">
            <a:spAutoFit/>
          </a:bodyPr>
          <a:lstStyle/>
          <a:p>
            <a:pPr algn="ctr"/>
            <a:r>
              <a:rPr lang="en-GB" sz="1000" dirty="0" smtClean="0"/>
              <a:t>OS, HR (95%CI)</a:t>
            </a:r>
            <a:endParaRPr lang="en-GB" sz="1000" dirty="0"/>
          </a:p>
        </p:txBody>
      </p:sp>
      <p:sp>
        <p:nvSpPr>
          <p:cNvPr id="55" name="TextBox 54"/>
          <p:cNvSpPr txBox="1"/>
          <p:nvPr/>
        </p:nvSpPr>
        <p:spPr>
          <a:xfrm>
            <a:off x="7178745" y="3980969"/>
            <a:ext cx="1117678" cy="1477328"/>
          </a:xfrm>
          <a:prstGeom prst="rect">
            <a:avLst/>
          </a:prstGeom>
          <a:noFill/>
        </p:spPr>
        <p:txBody>
          <a:bodyPr wrap="none" rtlCol="0">
            <a:spAutoFit/>
          </a:bodyPr>
          <a:lstStyle/>
          <a:p>
            <a:pPr algn="r"/>
            <a:r>
              <a:rPr lang="en-GB" sz="1000" dirty="0" smtClean="0"/>
              <a:t>0.57 (0.30, 1.11)</a:t>
            </a:r>
          </a:p>
          <a:p>
            <a:pPr algn="r"/>
            <a:r>
              <a:rPr lang="en-GB" sz="1000" dirty="0" smtClean="0"/>
              <a:t>0.50 </a:t>
            </a:r>
            <a:r>
              <a:rPr lang="en-GB" sz="1000" dirty="0"/>
              <a:t>(</a:t>
            </a:r>
            <a:r>
              <a:rPr lang="en-GB" sz="1000" dirty="0" smtClean="0"/>
              <a:t>0.31, 0.83)</a:t>
            </a:r>
            <a:endParaRPr lang="en-GB" sz="1000" dirty="0"/>
          </a:p>
          <a:p>
            <a:pPr algn="r"/>
            <a:r>
              <a:rPr lang="en-GB" sz="1000" dirty="0" smtClean="0"/>
              <a:t>0.54 </a:t>
            </a:r>
            <a:r>
              <a:rPr lang="en-GB" sz="1000" dirty="0"/>
              <a:t>(</a:t>
            </a:r>
            <a:r>
              <a:rPr lang="en-GB" sz="1000" dirty="0" smtClean="0"/>
              <a:t>0.36, 0.81)</a:t>
            </a:r>
            <a:endParaRPr lang="en-GB" sz="1000" dirty="0"/>
          </a:p>
          <a:p>
            <a:pPr algn="r"/>
            <a:r>
              <a:rPr lang="en-GB" sz="1000" dirty="0" smtClean="0"/>
              <a:t>0.30 </a:t>
            </a:r>
            <a:r>
              <a:rPr lang="en-GB" sz="1000" dirty="0"/>
              <a:t>(</a:t>
            </a:r>
            <a:r>
              <a:rPr lang="en-GB" sz="1000" dirty="0" smtClean="0"/>
              <a:t>0.05, 1.86)</a:t>
            </a:r>
            <a:endParaRPr lang="en-GB" sz="1000" dirty="0"/>
          </a:p>
          <a:p>
            <a:pPr algn="r"/>
            <a:r>
              <a:rPr lang="en-GB" sz="1000" dirty="0" smtClean="0"/>
              <a:t>0.54 </a:t>
            </a:r>
            <a:r>
              <a:rPr lang="en-GB" sz="1000" dirty="0"/>
              <a:t>(</a:t>
            </a:r>
            <a:r>
              <a:rPr lang="en-GB" sz="1000" dirty="0" smtClean="0"/>
              <a:t>0.36, 0.81</a:t>
            </a:r>
            <a:r>
              <a:rPr lang="en-GB" sz="1000" dirty="0"/>
              <a:t>)</a:t>
            </a:r>
          </a:p>
          <a:p>
            <a:pPr algn="r"/>
            <a:r>
              <a:rPr lang="en-GB" sz="1000" dirty="0" smtClean="0"/>
              <a:t>0.51 </a:t>
            </a:r>
            <a:r>
              <a:rPr lang="en-GB" sz="1000" dirty="0"/>
              <a:t>(</a:t>
            </a:r>
            <a:r>
              <a:rPr lang="en-GB" sz="1000" dirty="0" smtClean="0"/>
              <a:t>0.11, 2.31</a:t>
            </a:r>
            <a:r>
              <a:rPr lang="en-GB" sz="1000" dirty="0"/>
              <a:t>)</a:t>
            </a:r>
          </a:p>
          <a:p>
            <a:pPr algn="r"/>
            <a:r>
              <a:rPr lang="en-GB" sz="1000" dirty="0" smtClean="0"/>
              <a:t>0.52 </a:t>
            </a:r>
            <a:r>
              <a:rPr lang="en-GB" sz="1000" dirty="0"/>
              <a:t>(</a:t>
            </a:r>
            <a:r>
              <a:rPr lang="en-GB" sz="1000" dirty="0" smtClean="0"/>
              <a:t>0.34, 0.80)</a:t>
            </a:r>
            <a:endParaRPr lang="en-GB" sz="1000" dirty="0"/>
          </a:p>
          <a:p>
            <a:pPr algn="r"/>
            <a:r>
              <a:rPr lang="en-GB" sz="1000" dirty="0" smtClean="0"/>
              <a:t>0.51 </a:t>
            </a:r>
            <a:r>
              <a:rPr lang="en-GB" sz="1000" dirty="0"/>
              <a:t>(</a:t>
            </a:r>
            <a:r>
              <a:rPr lang="en-GB" sz="1000" dirty="0" smtClean="0"/>
              <a:t>0.18, 1.48)</a:t>
            </a:r>
            <a:endParaRPr lang="en-GB" sz="1000" dirty="0"/>
          </a:p>
          <a:p>
            <a:pPr algn="r"/>
            <a:endParaRPr lang="en-GB" sz="1000" dirty="0"/>
          </a:p>
        </p:txBody>
      </p:sp>
      <p:sp>
        <p:nvSpPr>
          <p:cNvPr id="3" name="TextBox 2"/>
          <p:cNvSpPr txBox="1"/>
          <p:nvPr/>
        </p:nvSpPr>
        <p:spPr>
          <a:xfrm>
            <a:off x="3558336" y="3276600"/>
            <a:ext cx="1518364" cy="307777"/>
          </a:xfrm>
          <a:prstGeom prst="rect">
            <a:avLst/>
          </a:prstGeom>
          <a:noFill/>
        </p:spPr>
        <p:txBody>
          <a:bodyPr wrap="none" rtlCol="0">
            <a:spAutoFit/>
          </a:bodyPr>
          <a:lstStyle/>
          <a:p>
            <a:r>
              <a:rPr lang="en-GB" sz="1400" b="1" dirty="0" smtClean="0"/>
              <a:t>Overall survival</a:t>
            </a:r>
            <a:endParaRPr lang="en-GB" sz="1400" b="1" dirty="0"/>
          </a:p>
        </p:txBody>
      </p:sp>
    </p:spTree>
    <p:extLst>
      <p:ext uri="{BB962C8B-B14F-4D97-AF65-F5344CB8AC3E}">
        <p14:creationId xmlns:p14="http://schemas.microsoft.com/office/powerpoint/2010/main" xmlns="" val="133905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cap="none" dirty="0" smtClean="0"/>
              <a:t>COLON CANCER</a:t>
            </a:r>
            <a:endParaRPr lang="en-GB" dirty="0"/>
          </a:p>
        </p:txBody>
      </p:sp>
    </p:spTree>
    <p:extLst>
      <p:ext uri="{BB962C8B-B14F-4D97-AF65-F5344CB8AC3E}">
        <p14:creationId xmlns:p14="http://schemas.microsoft.com/office/powerpoint/2010/main" xmlns="" val="373425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2013: </a:t>
            </a:r>
            <a:r>
              <a:rPr lang="en-GB" sz="1800" dirty="0"/>
              <a:t>Analysis of biomarkers in circulating </a:t>
            </a:r>
            <a:r>
              <a:rPr lang="en-GB" sz="1800" dirty="0" err="1"/>
              <a:t>tumor</a:t>
            </a:r>
            <a:r>
              <a:rPr lang="en-GB" sz="1800" dirty="0"/>
              <a:t> DNA from the phase 3 CONCUR study of regorafenib in Asian patients with metastatic colorectal cancer (</a:t>
            </a:r>
            <a:r>
              <a:rPr lang="en-GB" sz="1800" dirty="0" err="1"/>
              <a:t>mCRC</a:t>
            </a:r>
            <a:r>
              <a:rPr lang="en-GB" sz="1800" dirty="0"/>
              <a:t>): Correlation with clinical </a:t>
            </a:r>
            <a:r>
              <a:rPr lang="en-GB" sz="1800" dirty="0" smtClean="0"/>
              <a:t>outcome – </a:t>
            </a:r>
            <a:r>
              <a:rPr lang="en-GB" sz="1800" dirty="0" err="1"/>
              <a:t>Teufel</a:t>
            </a:r>
            <a:r>
              <a:rPr lang="en-GB" sz="1800" dirty="0" smtClean="0"/>
              <a:t> M et al</a:t>
            </a:r>
            <a:endParaRPr lang="en-GB" sz="1800" dirty="0"/>
          </a:p>
        </p:txBody>
      </p:sp>
      <p:sp>
        <p:nvSpPr>
          <p:cNvPr id="12" name="Content Placeholder 11"/>
          <p:cNvSpPr>
            <a:spLocks noGrp="1"/>
          </p:cNvSpPr>
          <p:nvPr>
            <p:ph idx="1"/>
          </p:nvPr>
        </p:nvSpPr>
        <p:spPr/>
        <p:txBody>
          <a:bodyPr/>
          <a:lstStyle/>
          <a:p>
            <a:pPr marL="0" indent="0">
              <a:buNone/>
            </a:pPr>
            <a:r>
              <a:rPr lang="en-GB" b="1" dirty="0"/>
              <a:t>Key </a:t>
            </a:r>
            <a:r>
              <a:rPr lang="en-GB" b="1" dirty="0" smtClean="0"/>
              <a:t>results (cont.)</a:t>
            </a:r>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smtClean="0"/>
          </a:p>
          <a:p>
            <a:pPr marL="0" indent="0">
              <a:buNone/>
            </a:pPr>
            <a:r>
              <a:rPr lang="en-GB" b="1" dirty="0" smtClean="0"/>
              <a:t>Conclusions</a:t>
            </a:r>
          </a:p>
          <a:p>
            <a:r>
              <a:rPr lang="en-GB" b="1" dirty="0"/>
              <a:t>Mutational analysis of </a:t>
            </a:r>
            <a:r>
              <a:rPr lang="en-GB" b="1" dirty="0" smtClean="0"/>
              <a:t>fresh plasma DNA </a:t>
            </a:r>
            <a:r>
              <a:rPr lang="en-GB" b="1" dirty="0"/>
              <a:t>is feasible and robust, and may </a:t>
            </a:r>
            <a:r>
              <a:rPr lang="en-GB" b="1" dirty="0" smtClean="0"/>
              <a:t>better </a:t>
            </a:r>
            <a:r>
              <a:rPr lang="en-GB" b="1" dirty="0"/>
              <a:t>represent the current </a:t>
            </a:r>
            <a:r>
              <a:rPr lang="en-GB" b="1" dirty="0" smtClean="0"/>
              <a:t>tumour mutational status than archival tumour </a:t>
            </a:r>
            <a:r>
              <a:rPr lang="en-GB" b="1" dirty="0"/>
              <a:t>tissue</a:t>
            </a:r>
          </a:p>
          <a:p>
            <a:r>
              <a:rPr lang="en-GB" b="1" dirty="0" smtClean="0"/>
              <a:t>Regorafenib showed clinical beneficial vs. placebo across </a:t>
            </a:r>
            <a:r>
              <a:rPr lang="en-GB" b="1" dirty="0"/>
              <a:t>mutational </a:t>
            </a:r>
            <a:r>
              <a:rPr lang="en-GB" b="1" dirty="0" smtClean="0"/>
              <a:t>subgroups </a:t>
            </a:r>
          </a:p>
          <a:p>
            <a:pPr lvl="1"/>
            <a:r>
              <a:rPr lang="en-GB" b="1" i="1" dirty="0" smtClean="0"/>
              <a:t>KRAS</a:t>
            </a:r>
            <a:r>
              <a:rPr lang="en-GB" b="1" dirty="0"/>
              <a:t>, </a:t>
            </a:r>
            <a:r>
              <a:rPr lang="en-GB" b="1" i="1" dirty="0"/>
              <a:t>NRAS</a:t>
            </a:r>
            <a:r>
              <a:rPr lang="en-GB" b="1" dirty="0"/>
              <a:t>, </a:t>
            </a:r>
            <a:r>
              <a:rPr lang="en-GB" b="1" i="1" dirty="0" smtClean="0"/>
              <a:t>PIK3CA</a:t>
            </a:r>
            <a:r>
              <a:rPr lang="en-GB" b="1" dirty="0" smtClean="0"/>
              <a:t> </a:t>
            </a:r>
            <a:r>
              <a:rPr lang="en-GB" b="1" dirty="0"/>
              <a:t>or </a:t>
            </a:r>
            <a:r>
              <a:rPr lang="en-GB" b="1" i="1" dirty="0"/>
              <a:t>BRAF</a:t>
            </a:r>
            <a:r>
              <a:rPr lang="en-GB" b="1" dirty="0"/>
              <a:t> </a:t>
            </a:r>
            <a:r>
              <a:rPr lang="en-GB" b="1" dirty="0" smtClean="0"/>
              <a:t>mutations did not predict treatment benefit</a:t>
            </a:r>
            <a:endParaRPr lang="en-GB" b="1" dirty="0"/>
          </a:p>
          <a:p>
            <a:r>
              <a:rPr lang="en-GB" b="1" dirty="0" smtClean="0"/>
              <a:t>There </a:t>
            </a:r>
            <a:r>
              <a:rPr lang="en-GB" b="1" dirty="0"/>
              <a:t>was a trend toward </a:t>
            </a:r>
            <a:r>
              <a:rPr lang="en-GB" b="1" dirty="0" smtClean="0"/>
              <a:t>improved </a:t>
            </a:r>
            <a:r>
              <a:rPr lang="en-GB" b="1" dirty="0"/>
              <a:t>clinical </a:t>
            </a:r>
            <a:r>
              <a:rPr lang="en-GB" b="1" dirty="0" smtClean="0"/>
              <a:t>outcome across </a:t>
            </a:r>
            <a:r>
              <a:rPr lang="en-GB" b="1" dirty="0"/>
              <a:t>all mutational subgroups</a:t>
            </a:r>
            <a:r>
              <a:rPr lang="en-GB" b="1" dirty="0" smtClean="0"/>
              <a:t> in patients </a:t>
            </a:r>
            <a:r>
              <a:rPr lang="en-GB" b="1" dirty="0"/>
              <a:t>who received no prior targeted </a:t>
            </a:r>
            <a:r>
              <a:rPr lang="en-GB" b="1" dirty="0" smtClean="0"/>
              <a:t>therapy</a:t>
            </a:r>
            <a:endParaRPr lang="en-GB" b="1" dirty="0"/>
          </a:p>
        </p:txBody>
      </p:sp>
      <p:sp>
        <p:nvSpPr>
          <p:cNvPr id="14" name="Text Placeholder 13"/>
          <p:cNvSpPr>
            <a:spLocks noGrp="1"/>
          </p:cNvSpPr>
          <p:nvPr>
            <p:ph type="body" sz="quarter" idx="11"/>
          </p:nvPr>
        </p:nvSpPr>
        <p:spPr/>
        <p:txBody>
          <a:bodyPr/>
          <a:lstStyle/>
          <a:p>
            <a:r>
              <a:rPr lang="en-GB" dirty="0" err="1"/>
              <a:t>Teufel</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2013</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151967342"/>
              </p:ext>
            </p:extLst>
          </p:nvPr>
        </p:nvGraphicFramePr>
        <p:xfrm>
          <a:off x="609600" y="1727200"/>
          <a:ext cx="8077200" cy="1854200"/>
        </p:xfrm>
        <a:graphic>
          <a:graphicData uri="http://schemas.openxmlformats.org/drawingml/2006/table">
            <a:tbl>
              <a:tblPr firstRow="1" bandRow="1">
                <a:tableStyleId>{69012ECD-51FC-41F1-AA8D-1B2483CD663E}</a:tableStyleId>
              </a:tblPr>
              <a:tblGrid>
                <a:gridCol w="1600200"/>
                <a:gridCol w="2895600"/>
                <a:gridCol w="609600"/>
                <a:gridCol w="2971800"/>
              </a:tblGrid>
              <a:tr h="370840">
                <a:tc>
                  <a:txBody>
                    <a:bodyPr/>
                    <a:lstStyle/>
                    <a:p>
                      <a:r>
                        <a:rPr lang="en-GB" sz="1400" i="1" dirty="0" smtClean="0">
                          <a:solidFill>
                            <a:schemeClr val="tx2"/>
                          </a:solidFill>
                        </a:rPr>
                        <a:t>KRAS</a:t>
                      </a:r>
                      <a:r>
                        <a:rPr lang="en-GB" sz="1400" dirty="0" smtClean="0">
                          <a:solidFill>
                            <a:schemeClr val="tx2"/>
                          </a:solidFill>
                        </a:rPr>
                        <a:t> status</a:t>
                      </a:r>
                      <a:endParaRPr lang="en-GB" sz="1400" dirty="0">
                        <a:solidFill>
                          <a:schemeClr val="tx2"/>
                        </a:solidFill>
                      </a:endParaRP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Prior targeted therapy</a:t>
                      </a:r>
                      <a:endParaRPr lang="en-GB" sz="1400" dirty="0">
                        <a:solidFill>
                          <a:schemeClr val="tx2"/>
                        </a:solidFill>
                      </a:endParaRP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n</a:t>
                      </a:r>
                      <a:endParaRPr lang="en-GB" sz="1400" dirty="0">
                        <a:solidFill>
                          <a:schemeClr val="tx2"/>
                        </a:solidFill>
                      </a:endParaRP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OS,</a:t>
                      </a:r>
                      <a:r>
                        <a:rPr lang="en-GB" sz="1400" baseline="0" dirty="0" smtClean="0">
                          <a:solidFill>
                            <a:schemeClr val="tx2"/>
                          </a:solidFill>
                        </a:rPr>
                        <a:t> </a:t>
                      </a:r>
                      <a:r>
                        <a:rPr lang="en-GB" sz="1400" dirty="0" smtClean="0">
                          <a:solidFill>
                            <a:schemeClr val="tx2"/>
                          </a:solidFill>
                        </a:rPr>
                        <a:t>HR (95%CI)</a:t>
                      </a:r>
                      <a:endParaRPr lang="en-GB" sz="1400" dirty="0">
                        <a:solidFill>
                          <a:schemeClr val="tx2"/>
                        </a:solidFill>
                      </a:endParaRP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GB" sz="1400" dirty="0" smtClean="0"/>
                        <a:t>WT</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No</a:t>
                      </a:r>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21</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0.46 (0.17, 1.19)</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370840">
                <a:tc>
                  <a:txBody>
                    <a:bodyPr/>
                    <a:lstStyle/>
                    <a:p>
                      <a:r>
                        <a:rPr lang="en-GB" sz="1400" dirty="0" smtClean="0"/>
                        <a:t>Mutant</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No</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40</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400" dirty="0" smtClean="0"/>
                        <a:t>0.41 (0.21, 0.78)</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370840">
                <a:tc>
                  <a:txBody>
                    <a:bodyPr/>
                    <a:lstStyle/>
                    <a:p>
                      <a:r>
                        <a:rPr lang="en-GB" sz="1400" dirty="0" smtClean="0"/>
                        <a:t>WT</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Yes</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44</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400" dirty="0" smtClean="0"/>
                        <a:t>0.68 (0.34, 1.34)</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370840">
                <a:tc>
                  <a:txBody>
                    <a:bodyPr/>
                    <a:lstStyle/>
                    <a:p>
                      <a:r>
                        <a:rPr lang="en-GB" sz="1400" dirty="0" smtClean="0"/>
                        <a:t>Mutant</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en-GB" sz="1400" dirty="0" smtClean="0"/>
                        <a:t>Yes</a:t>
                      </a:r>
                      <a:endParaRPr lang="en-GB" sz="1400" dirty="0"/>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en-GB" sz="1400" dirty="0" smtClean="0"/>
                        <a:t>38</a:t>
                      </a:r>
                      <a:endParaRPr lang="en-GB" sz="1400" dirty="0"/>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en-GB" sz="1400" dirty="0" smtClean="0"/>
                        <a:t>0.60 (0.32, 1.15)</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xmlns="" val="36772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2014: Final </a:t>
            </a:r>
            <a:r>
              <a:rPr lang="en-GB" sz="1800" dirty="0"/>
              <a:t>analysis of the PEAK trial: Overall survival (OS) and tumour responses during first-line treatment with mFOLFOX6 + either panitumumab (</a:t>
            </a:r>
            <a:r>
              <a:rPr lang="en-GB" sz="1800" dirty="0" err="1"/>
              <a:t>pmab</a:t>
            </a:r>
            <a:r>
              <a:rPr lang="en-GB" sz="1800" dirty="0"/>
              <a:t>) or bevacizumab (</a:t>
            </a:r>
            <a:r>
              <a:rPr lang="en-GB" sz="1800" dirty="0" err="1"/>
              <a:t>bev</a:t>
            </a:r>
            <a:r>
              <a:rPr lang="en-GB" sz="1800" dirty="0"/>
              <a:t>) in patients (</a:t>
            </a:r>
            <a:r>
              <a:rPr lang="en-GB" sz="1800" dirty="0" err="1"/>
              <a:t>pts</a:t>
            </a:r>
            <a:r>
              <a:rPr lang="en-GB" sz="1800" dirty="0"/>
              <a:t>) with metastatic colorectal carcinoma (</a:t>
            </a:r>
            <a:r>
              <a:rPr lang="en-GB" sz="1800" dirty="0" err="1"/>
              <a:t>mCRC</a:t>
            </a:r>
            <a:r>
              <a:rPr lang="en-GB" sz="1800" dirty="0" smtClean="0"/>
              <a:t>) </a:t>
            </a:r>
            <a:r>
              <a:rPr lang="en-GB" sz="1800" dirty="0"/>
              <a:t>– </a:t>
            </a:r>
            <a:r>
              <a:rPr lang="en-GB" sz="1800" dirty="0" smtClean="0"/>
              <a:t>Rivera F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assess the efficacy of first-line panitumumab + mFOLFOX6 vs. bevacizumab </a:t>
            </a:r>
            <a:r>
              <a:rPr lang="en-GB" dirty="0"/>
              <a:t>mFOLFOX6 in </a:t>
            </a:r>
            <a:r>
              <a:rPr lang="en-GB" dirty="0" smtClean="0"/>
              <a:t>patients with </a:t>
            </a:r>
            <a:r>
              <a:rPr lang="en-GB" dirty="0" err="1" smtClean="0"/>
              <a:t>mCRC</a:t>
            </a:r>
            <a:r>
              <a:rPr lang="en-GB" dirty="0" smtClean="0"/>
              <a:t> </a:t>
            </a:r>
            <a:endParaRPr lang="en-GB" dirty="0"/>
          </a:p>
        </p:txBody>
      </p:sp>
      <p:sp>
        <p:nvSpPr>
          <p:cNvPr id="14" name="Text Placeholder 13"/>
          <p:cNvSpPr>
            <a:spLocks noGrp="1"/>
          </p:cNvSpPr>
          <p:nvPr>
            <p:ph type="body" sz="quarter" idx="11"/>
          </p:nvPr>
        </p:nvSpPr>
        <p:spPr/>
        <p:txBody>
          <a:bodyPr/>
          <a:lstStyle/>
          <a:p>
            <a:r>
              <a:rPr lang="it-IT" dirty="0" smtClean="0">
                <a:solidFill>
                  <a:srgbClr val="363636"/>
                </a:solidFill>
              </a:rPr>
              <a:t>Rivera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2014</a:t>
            </a:r>
            <a:endParaRPr lang="en-GB" dirty="0"/>
          </a:p>
        </p:txBody>
      </p:sp>
      <p:sp>
        <p:nvSpPr>
          <p:cNvPr id="6" name="Oval 14"/>
          <p:cNvSpPr>
            <a:spLocks noChangeArrowheads="1"/>
          </p:cNvSpPr>
          <p:nvPr/>
        </p:nvSpPr>
        <p:spPr bwMode="auto">
          <a:xfrm>
            <a:off x="3941537" y="33386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a:endCxn id="15" idx="1"/>
          </p:cNvCxnSpPr>
          <p:nvPr/>
        </p:nvCxnSpPr>
        <p:spPr bwMode="auto">
          <a:xfrm rot="5400000" flipH="1" flipV="1">
            <a:off x="4217370" y="2690727"/>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1044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16889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i="1" dirty="0" smtClean="0">
                <a:solidFill>
                  <a:srgbClr val="4D4D4D"/>
                </a:solidFill>
                <a:latin typeface="Arial"/>
              </a:rPr>
              <a:t>RAS</a:t>
            </a:r>
            <a:r>
              <a:rPr lang="en-GB" sz="1600" dirty="0" smtClean="0">
                <a:solidFill>
                  <a:srgbClr val="4D4D4D"/>
                </a:solidFill>
                <a:latin typeface="Arial"/>
              </a:rPr>
              <a:t> WT</a:t>
            </a:r>
            <a:endParaRPr lang="en-GB" sz="1600" dirty="0">
              <a:solidFill>
                <a:srgbClr val="4D4D4D"/>
              </a:solidFill>
              <a:latin typeface="Arial"/>
            </a:endParaRPr>
          </a:p>
          <a:p>
            <a:pPr marL="203200" indent="-203200">
              <a:spcBef>
                <a:spcPts val="0"/>
              </a:spcBef>
              <a:spcAft>
                <a:spcPts val="400"/>
              </a:spcAft>
              <a:buFont typeface="Arial" pitchFamily="34" charset="0"/>
              <a:buChar char="•"/>
              <a:defRPr/>
            </a:pPr>
            <a:r>
              <a:rPr lang="en-GB" sz="1600" i="1" dirty="0" smtClean="0">
                <a:solidFill>
                  <a:srgbClr val="4D4D4D"/>
                </a:solidFill>
                <a:latin typeface="Arial"/>
              </a:rPr>
              <a:t>RAS</a:t>
            </a:r>
            <a:r>
              <a:rPr lang="en-GB" sz="1600" dirty="0" smtClean="0">
                <a:solidFill>
                  <a:srgbClr val="4D4D4D"/>
                </a:solidFill>
                <a:latin typeface="Arial"/>
              </a:rPr>
              <a:t> WT / </a:t>
            </a:r>
            <a:r>
              <a:rPr lang="en-GB" sz="1600" i="1" dirty="0" smtClean="0">
                <a:solidFill>
                  <a:srgbClr val="4D4D4D"/>
                </a:solidFill>
                <a:latin typeface="Arial"/>
              </a:rPr>
              <a:t>BRAF</a:t>
            </a:r>
            <a:r>
              <a:rPr lang="en-GB" sz="1600" dirty="0" smtClean="0">
                <a:solidFill>
                  <a:srgbClr val="4D4D4D"/>
                </a:solidFill>
                <a:latin typeface="Arial"/>
              </a:rPr>
              <a:t> WT</a:t>
            </a:r>
            <a:endParaRPr lang="en-GB" sz="1600" dirty="0">
              <a:solidFill>
                <a:srgbClr val="4D4D4D"/>
              </a:solidFill>
              <a:latin typeface="Arial"/>
            </a:endParaRPr>
          </a:p>
        </p:txBody>
      </p:sp>
      <p:cxnSp>
        <p:nvCxnSpPr>
          <p:cNvPr id="10" name="AutoShape 19"/>
          <p:cNvCxnSpPr>
            <a:cxnSpLocks noChangeShapeType="1"/>
          </p:cNvCxnSpPr>
          <p:nvPr/>
        </p:nvCxnSpPr>
        <p:spPr bwMode="auto">
          <a:xfrm>
            <a:off x="3684814" y="363076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74761"/>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6439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a:t>
            </a:r>
            <a:r>
              <a:rPr lang="en-GB" dirty="0" smtClean="0">
                <a:solidFill>
                  <a:srgbClr val="FFFFFF"/>
                </a:solidFill>
              </a:rPr>
              <a:t>anitumumab + mFOLFOX6</a:t>
            </a:r>
            <a:endParaRPr lang="en-GB" altLang="zh-CN"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(n=165)</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65124" y="2942644"/>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untreated </a:t>
            </a:r>
            <a:r>
              <a:rPr lang="en-GB" altLang="zh-CN" i="1" dirty="0" smtClean="0">
                <a:solidFill>
                  <a:srgbClr val="FFFFFF"/>
                </a:solidFill>
                <a:ea typeface="SimSun" pitchFamily="2" charset="-122"/>
              </a:rPr>
              <a:t>KRAS</a:t>
            </a:r>
            <a:r>
              <a:rPr lang="en-GB" altLang="zh-CN" dirty="0" smtClean="0">
                <a:solidFill>
                  <a:srgbClr val="FFFFFF"/>
                </a:solidFill>
                <a:ea typeface="SimSun" pitchFamily="2" charset="-122"/>
              </a:rPr>
              <a:t> exon 2 WT </a:t>
            </a:r>
            <a:r>
              <a:rPr lang="en-GB" altLang="zh-CN" dirty="0" err="1" smtClean="0">
                <a:solidFill>
                  <a:srgbClr val="FFFFFF"/>
                </a:solidFill>
                <a:ea typeface="SimSun" pitchFamily="2" charset="-122"/>
              </a:rPr>
              <a:t>mCRC</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(n=326)</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365124" y="5156816"/>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a:t>
            </a:r>
          </a:p>
          <a:p>
            <a:pPr>
              <a:buClr>
                <a:srgbClr val="043882"/>
              </a:buClr>
            </a:pPr>
            <a:endParaRPr lang="en-GB" kern="0" dirty="0" smtClean="0"/>
          </a:p>
        </p:txBody>
      </p:sp>
      <p:sp>
        <p:nvSpPr>
          <p:cNvPr id="18" name="Content Placeholder 26"/>
          <p:cNvSpPr txBox="1">
            <a:spLocks/>
          </p:cNvSpPr>
          <p:nvPr/>
        </p:nvSpPr>
        <p:spPr>
          <a:xfrm>
            <a:off x="4648200" y="515681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a:t>
            </a:r>
          </a:p>
          <a:p>
            <a:pPr>
              <a:buClr>
                <a:srgbClr val="043882"/>
              </a:buClr>
            </a:pPr>
            <a:r>
              <a:rPr lang="en-GB" kern="0" dirty="0" smtClean="0"/>
              <a:t>ORR</a:t>
            </a:r>
          </a:p>
        </p:txBody>
      </p:sp>
      <p:cxnSp>
        <p:nvCxnSpPr>
          <p:cNvPr id="19" name="AutoShape 16"/>
          <p:cNvCxnSpPr>
            <a:cxnSpLocks noChangeShapeType="1"/>
            <a:endCxn id="22" idx="1"/>
          </p:cNvCxnSpPr>
          <p:nvPr/>
        </p:nvCxnSpPr>
        <p:spPr bwMode="auto">
          <a:xfrm rot="16200000" flipH="1">
            <a:off x="4215319" y="3940881"/>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32655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p:cNvCxnSpPr>
          <p:nvPr/>
        </p:nvCxnSpPr>
        <p:spPr bwMode="auto">
          <a:xfrm>
            <a:off x="7542220" y="459087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805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dirty="0" smtClean="0">
                <a:solidFill>
                  <a:srgbClr val="4D4D4D"/>
                </a:solidFill>
              </a:rPr>
              <a:t>Bevacizumab + </a:t>
            </a:r>
            <a:r>
              <a:rPr lang="en-GB" dirty="0" err="1" smtClean="0">
                <a:solidFill>
                  <a:srgbClr val="4D4D4D"/>
                </a:solidFill>
              </a:rPr>
              <a:t>mFOLFOX</a:t>
            </a:r>
            <a:r>
              <a:rPr lang="en-GB" dirty="0" smtClean="0">
                <a:solidFill>
                  <a:srgbClr val="4D4D4D"/>
                </a:solidFill>
              </a:rPr>
              <a:t> 6 </a:t>
            </a:r>
          </a:p>
          <a:p>
            <a:pPr algn="ctr" defTabSz="892175" eaLnBrk="0" hangingPunct="0"/>
            <a:r>
              <a:rPr lang="en-GB" altLang="zh-CN" dirty="0" smtClean="0">
                <a:solidFill>
                  <a:srgbClr val="4D4D4D"/>
                </a:solidFill>
                <a:ea typeface="SimSun" pitchFamily="2" charset="-122"/>
              </a:rPr>
              <a:t>(n=161)</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114805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2014: Final </a:t>
            </a:r>
            <a:r>
              <a:rPr lang="en-GB" sz="1800" dirty="0"/>
              <a:t>analysis of the PEAK trial: Overall survival (OS) and tumour responses during first-line treatment with mFOLFOX6 + either panitumumab (</a:t>
            </a:r>
            <a:r>
              <a:rPr lang="en-GB" sz="1800" dirty="0" err="1"/>
              <a:t>pmab</a:t>
            </a:r>
            <a:r>
              <a:rPr lang="en-GB" sz="1800" dirty="0"/>
              <a:t>) or bevacizumab (</a:t>
            </a:r>
            <a:r>
              <a:rPr lang="en-GB" sz="1800" dirty="0" err="1"/>
              <a:t>bev</a:t>
            </a:r>
            <a:r>
              <a:rPr lang="en-GB" sz="1800" dirty="0"/>
              <a:t>) in patients (</a:t>
            </a:r>
            <a:r>
              <a:rPr lang="en-GB" sz="1800" dirty="0" err="1"/>
              <a:t>pts</a:t>
            </a:r>
            <a:r>
              <a:rPr lang="en-GB" sz="1800" dirty="0"/>
              <a:t>) with metastatic colorectal carcinoma (</a:t>
            </a:r>
            <a:r>
              <a:rPr lang="en-GB" sz="1800" dirty="0" err="1"/>
              <a:t>mCRC</a:t>
            </a:r>
            <a:r>
              <a:rPr lang="en-GB" sz="1800" dirty="0" smtClean="0"/>
              <a:t>) </a:t>
            </a:r>
            <a:r>
              <a:rPr lang="en-GB" sz="1800" dirty="0"/>
              <a:t>– </a:t>
            </a:r>
            <a:r>
              <a:rPr lang="en-GB" sz="1800" dirty="0" smtClean="0"/>
              <a:t>Rivera F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r>
              <a:rPr lang="en-GB" dirty="0" smtClean="0"/>
              <a:t> </a:t>
            </a:r>
            <a:endParaRPr lang="en-GB" dirty="0"/>
          </a:p>
        </p:txBody>
      </p:sp>
      <p:sp>
        <p:nvSpPr>
          <p:cNvPr id="13" name="Text Placeholder 12"/>
          <p:cNvSpPr>
            <a:spLocks noGrp="1"/>
          </p:cNvSpPr>
          <p:nvPr>
            <p:ph type="body" sz="quarter" idx="10"/>
          </p:nvPr>
        </p:nvSpPr>
        <p:spPr/>
        <p:txBody>
          <a:bodyPr/>
          <a:lstStyle/>
          <a:p>
            <a:r>
              <a:rPr lang="en-GB" dirty="0" smtClean="0"/>
              <a:t>PAN, panitumumab; BEV, bevacizumab</a:t>
            </a:r>
            <a:endParaRPr lang="en-GB" dirty="0"/>
          </a:p>
        </p:txBody>
      </p:sp>
      <p:sp>
        <p:nvSpPr>
          <p:cNvPr id="14" name="Text Placeholder 13"/>
          <p:cNvSpPr>
            <a:spLocks noGrp="1"/>
          </p:cNvSpPr>
          <p:nvPr>
            <p:ph type="body" sz="quarter" idx="11"/>
          </p:nvPr>
        </p:nvSpPr>
        <p:spPr/>
        <p:txBody>
          <a:bodyPr/>
          <a:lstStyle/>
          <a:p>
            <a:r>
              <a:rPr lang="it-IT" dirty="0" smtClean="0">
                <a:solidFill>
                  <a:srgbClr val="363636"/>
                </a:solidFill>
              </a:rPr>
              <a:t>Rivera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2014</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441323222"/>
              </p:ext>
            </p:extLst>
          </p:nvPr>
        </p:nvGraphicFramePr>
        <p:xfrm>
          <a:off x="228600" y="1559256"/>
          <a:ext cx="8686799" cy="2255520"/>
        </p:xfrm>
        <a:graphic>
          <a:graphicData uri="http://schemas.openxmlformats.org/drawingml/2006/table">
            <a:tbl>
              <a:tblPr firstRow="1" bandRow="1">
                <a:tableStyleId>{69012ECD-51FC-41F1-AA8D-1B2483CD663E}</a:tableStyleId>
              </a:tblPr>
              <a:tblGrid>
                <a:gridCol w="2743200"/>
                <a:gridCol w="1524000"/>
                <a:gridCol w="1447800"/>
                <a:gridCol w="1524000"/>
                <a:gridCol w="1447799"/>
              </a:tblGrid>
              <a:tr h="152400">
                <a:tc>
                  <a:txBody>
                    <a:bodyPr/>
                    <a:lstStyle/>
                    <a:p>
                      <a:pPr>
                        <a:lnSpc>
                          <a:spcPts val="1500"/>
                        </a:lnSpc>
                      </a:pP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algn="ctr">
                        <a:lnSpc>
                          <a:spcPts val="1500"/>
                        </a:lnSpc>
                      </a:pPr>
                      <a:r>
                        <a:rPr lang="en-GB" sz="1400" i="1" dirty="0" smtClean="0">
                          <a:solidFill>
                            <a:schemeClr val="tx2"/>
                          </a:solidFill>
                        </a:rPr>
                        <a:t>RAS</a:t>
                      </a:r>
                      <a:r>
                        <a:rPr lang="en-GB" sz="1400" dirty="0" smtClean="0">
                          <a:solidFill>
                            <a:schemeClr val="tx2"/>
                          </a:solidFill>
                        </a:rPr>
                        <a:t> WT</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a:p>
                  </a:txBody>
                  <a:tcPr/>
                </a:tc>
                <a:tc gridSpan="2">
                  <a:txBody>
                    <a:bodyPr/>
                    <a:lstStyle/>
                    <a:p>
                      <a:pPr algn="ctr">
                        <a:lnSpc>
                          <a:spcPts val="1500"/>
                        </a:lnSpc>
                      </a:pPr>
                      <a:r>
                        <a:rPr lang="en-GB" sz="1400" i="1" dirty="0" smtClean="0">
                          <a:solidFill>
                            <a:schemeClr val="tx2"/>
                          </a:solidFill>
                        </a:rPr>
                        <a:t>RAS</a:t>
                      </a:r>
                      <a:r>
                        <a:rPr lang="en-GB" sz="1400" dirty="0" smtClean="0">
                          <a:solidFill>
                            <a:schemeClr val="tx2"/>
                          </a:solidFill>
                        </a:rPr>
                        <a:t> WT / </a:t>
                      </a:r>
                      <a:r>
                        <a:rPr lang="en-GB" sz="1400" i="1" dirty="0" smtClean="0">
                          <a:solidFill>
                            <a:schemeClr val="tx2"/>
                          </a:solidFill>
                        </a:rPr>
                        <a:t>BRAF</a:t>
                      </a:r>
                      <a:r>
                        <a:rPr lang="en-GB" sz="1400" dirty="0" smtClean="0">
                          <a:solidFill>
                            <a:schemeClr val="tx2"/>
                          </a:solidFill>
                        </a:rPr>
                        <a:t> WT</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a:p>
                  </a:txBody>
                  <a:tcPr/>
                </a:tc>
              </a:tr>
              <a:tr h="152400">
                <a:tc>
                  <a:txBody>
                    <a:bodyPr/>
                    <a:lstStyle/>
                    <a:p>
                      <a:pPr>
                        <a:lnSpc>
                          <a:spcPts val="1500"/>
                        </a:lnSpc>
                      </a:pP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PAN (n=88)</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BEV (n=82)</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PAN (n=77)</a:t>
                      </a:r>
                      <a:endParaRPr lang="en-GB" sz="1400" dirty="0">
                        <a:solidFill>
                          <a:schemeClr val="tx2"/>
                        </a:solidFill>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BEV (n=79)</a:t>
                      </a:r>
                      <a:endParaRPr lang="en-GB" sz="1400" dirty="0">
                        <a:solidFill>
                          <a:schemeClr val="tx2"/>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152400">
                <a:tc>
                  <a:txBody>
                    <a:bodyPr/>
                    <a:lstStyle/>
                    <a:p>
                      <a:pPr>
                        <a:lnSpc>
                          <a:spcPts val="1500"/>
                        </a:lnSpc>
                      </a:pPr>
                      <a:r>
                        <a:rPr lang="en-GB" sz="1400" b="1" dirty="0" err="1" smtClean="0"/>
                        <a:t>mPFS</a:t>
                      </a:r>
                      <a:r>
                        <a:rPr lang="en-GB" sz="1400" b="1" dirty="0" smtClean="0"/>
                        <a:t>, months (95%CI)</a:t>
                      </a:r>
                      <a:endParaRPr lang="en-GB" sz="1400" b="1"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12.8 (10.7, 15.1)</a:t>
                      </a:r>
                      <a:endParaRPr lang="en-GB" sz="135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10.1 (9.0, 12.7)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13.1 (11.6, 16.2)</a:t>
                      </a:r>
                      <a:endParaRPr lang="en-GB" sz="135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10.1 (9.0, 12.7)</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52400">
                <a:tc>
                  <a:txBody>
                    <a:bodyPr/>
                    <a:lstStyle/>
                    <a:p>
                      <a:pPr marL="108000">
                        <a:lnSpc>
                          <a:spcPts val="1500"/>
                        </a:lnSpc>
                      </a:pPr>
                      <a:r>
                        <a:rPr lang="en-GB" sz="1400" dirty="0" smtClean="0"/>
                        <a:t>HR (95%CI); p-value</a:t>
                      </a:r>
                      <a:endParaRPr lang="en-GB" sz="1400"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gridSpan="2">
                  <a:txBody>
                    <a:bodyPr/>
                    <a:lstStyle/>
                    <a:p>
                      <a:pPr algn="ctr">
                        <a:lnSpc>
                          <a:spcPts val="1500"/>
                        </a:lnSpc>
                      </a:pPr>
                      <a:r>
                        <a:rPr lang="en-GB" sz="1350" dirty="0" smtClean="0"/>
                        <a:t>0.68 (0.48, 0.96); 0.029</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0.61 (0.42, 0.88); 0.0075</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r>
              <a:tr h="152400">
                <a:tc>
                  <a:txBody>
                    <a:bodyPr/>
                    <a:lstStyle/>
                    <a:p>
                      <a:pPr>
                        <a:lnSpc>
                          <a:spcPts val="1500"/>
                        </a:lnSpc>
                      </a:pPr>
                      <a:r>
                        <a:rPr lang="en-GB" sz="1400" b="1" dirty="0" err="1" smtClean="0"/>
                        <a:t>mOS</a:t>
                      </a:r>
                      <a:r>
                        <a:rPr lang="en-GB" sz="1400" b="1" dirty="0" smtClean="0"/>
                        <a:t>, months (95%CI)</a:t>
                      </a:r>
                      <a:endParaRPr lang="en-GB" sz="1400" b="1"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36.9 (27.9, 46.1)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28.9 (23.3, 32.0)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41.3 (31.6, 46.7)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28.9 (23.9, 33.1)</a:t>
                      </a:r>
                      <a:endParaRPr lang="en-GB" sz="1350" dirty="0"/>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52400">
                <a:tc>
                  <a:txBody>
                    <a:bodyPr/>
                    <a:lstStyle/>
                    <a:p>
                      <a:pPr marL="108000" marR="0" indent="0" algn="l" defTabSz="914400" rtl="0" eaLnBrk="1" fontAlgn="auto" latinLnBrk="0" hangingPunct="1">
                        <a:lnSpc>
                          <a:spcPts val="1500"/>
                        </a:lnSpc>
                        <a:spcBef>
                          <a:spcPts val="0"/>
                        </a:spcBef>
                        <a:spcAft>
                          <a:spcPts val="0"/>
                        </a:spcAft>
                        <a:buClrTx/>
                        <a:buSzTx/>
                        <a:buFontTx/>
                        <a:buNone/>
                        <a:tabLst/>
                        <a:defRPr/>
                      </a:pPr>
                      <a:r>
                        <a:rPr lang="en-GB" sz="1400" dirty="0" smtClean="0"/>
                        <a:t>HR (95%CI); p-value</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gridSpan="2">
                  <a:txBody>
                    <a:bodyPr/>
                    <a:lstStyle/>
                    <a:p>
                      <a:pPr algn="ctr">
                        <a:lnSpc>
                          <a:spcPts val="1500"/>
                        </a:lnSpc>
                      </a:pPr>
                      <a:r>
                        <a:rPr lang="en-GB" sz="1350" dirty="0" smtClean="0"/>
                        <a:t>0.76 (0.53, 1.11); 0.15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0.70 (0.48, 1.04); 0.08</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r>
              <a:tr h="152400">
                <a:tc>
                  <a:txBody>
                    <a:bodyPr/>
                    <a:lstStyle/>
                    <a:p>
                      <a:pPr>
                        <a:lnSpc>
                          <a:spcPts val="1500"/>
                        </a:lnSpc>
                      </a:pPr>
                      <a:r>
                        <a:rPr lang="en-GB" sz="1400" b="1" dirty="0" smtClean="0"/>
                        <a:t>ORR, n (%) [95%</a:t>
                      </a:r>
                      <a:r>
                        <a:rPr lang="en-GB" sz="1400" b="1" baseline="0" dirty="0" smtClean="0"/>
                        <a:t>CI]</a:t>
                      </a:r>
                      <a:endParaRPr lang="en-GB" sz="1400" b="1"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en-GB" sz="1350" dirty="0" smtClean="0"/>
                        <a:t>57 (65) [54, 75]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49 (60) [49, 71]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49 (64) [52, 74]</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46 (59) [47, 70]</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52400">
                <a:tc>
                  <a:txBody>
                    <a:bodyPr/>
                    <a:lstStyle/>
                    <a:p>
                      <a:pPr marL="108000" marR="0" lvl="0" indent="0" algn="l" defTabSz="914400" rtl="0" eaLnBrk="1" fontAlgn="auto" latinLnBrk="0" hangingPunct="1">
                        <a:lnSpc>
                          <a:spcPts val="15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mn-lt"/>
                          <a:ea typeface="+mn-ea"/>
                          <a:cs typeface="+mn-cs"/>
                        </a:rPr>
                        <a:t>Odds ratio (95%CI); p-value</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gridSpan="2">
                  <a:txBody>
                    <a:bodyPr/>
                    <a:lstStyle/>
                    <a:p>
                      <a:pPr algn="ctr">
                        <a:lnSpc>
                          <a:spcPts val="1500"/>
                        </a:lnSpc>
                      </a:pPr>
                      <a:r>
                        <a:rPr lang="en-GB" sz="1350" dirty="0" smtClean="0"/>
                        <a:t>1.12 (0.56, 2.22); 0.86</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350" dirty="0" smtClean="0"/>
                        <a:t>1.17 (0.58, 2.38); 0.76</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hMerge="1">
                  <a:txBody>
                    <a:bodyPr/>
                    <a:lstStyle/>
                    <a:p>
                      <a:endParaRPr lang="en-GB"/>
                    </a:p>
                  </a:txBody>
                  <a:tcPr/>
                </a:tc>
              </a:tr>
            </a:tbl>
          </a:graphicData>
        </a:graphic>
      </p:graphicFrame>
      <p:grpSp>
        <p:nvGrpSpPr>
          <p:cNvPr id="11" name="Group 10"/>
          <p:cNvGrpSpPr/>
          <p:nvPr/>
        </p:nvGrpSpPr>
        <p:grpSpPr>
          <a:xfrm>
            <a:off x="576508" y="3869614"/>
            <a:ext cx="3827819" cy="2525828"/>
            <a:chOff x="737438" y="3915852"/>
            <a:chExt cx="3827819" cy="2525828"/>
          </a:xfrm>
        </p:grpSpPr>
        <p:sp>
          <p:nvSpPr>
            <p:cNvPr id="16" name="Rectangle 15"/>
            <p:cNvSpPr/>
            <p:nvPr/>
          </p:nvSpPr>
          <p:spPr>
            <a:xfrm>
              <a:off x="2208669" y="3942803"/>
              <a:ext cx="1576230" cy="369332"/>
            </a:xfrm>
            <a:prstGeom prst="rect">
              <a:avLst/>
            </a:prstGeom>
          </p:spPr>
          <p:txBody>
            <a:bodyPr wrap="square">
              <a:spAutoFit/>
            </a:bodyPr>
            <a:lstStyle/>
            <a:p>
              <a:r>
                <a:rPr lang="en-GB" b="1" dirty="0" smtClean="0"/>
                <a:t>OS</a:t>
              </a:r>
              <a:r>
                <a:rPr lang="en-GB" b="1" dirty="0"/>
                <a:t>: </a:t>
              </a:r>
              <a:r>
                <a:rPr lang="en-GB" b="1" i="1" dirty="0"/>
                <a:t>RAS </a:t>
              </a:r>
              <a:r>
                <a:rPr lang="en-GB" b="1" dirty="0" smtClean="0"/>
                <a:t>WT</a:t>
              </a:r>
              <a:endParaRPr lang="en-GB" dirty="0"/>
            </a:p>
          </p:txBody>
        </p:sp>
        <p:sp>
          <p:nvSpPr>
            <p:cNvPr id="17" name="TextBox 16"/>
            <p:cNvSpPr txBox="1"/>
            <p:nvPr/>
          </p:nvSpPr>
          <p:spPr>
            <a:xfrm rot="16200000">
              <a:off x="-96978" y="4855390"/>
              <a:ext cx="1945832" cy="276999"/>
            </a:xfrm>
            <a:prstGeom prst="rect">
              <a:avLst/>
            </a:prstGeom>
            <a:noFill/>
          </p:spPr>
          <p:txBody>
            <a:bodyPr wrap="square" rtlCol="0">
              <a:spAutoFit/>
            </a:bodyPr>
            <a:lstStyle/>
            <a:p>
              <a:pPr algn="ctr"/>
              <a:r>
                <a:rPr lang="en-GB" sz="1200" dirty="0" smtClean="0"/>
                <a:t>Proportion alive (%)</a:t>
              </a:r>
              <a:endParaRPr lang="en-GB" sz="1200" dirty="0"/>
            </a:p>
          </p:txBody>
        </p:sp>
        <p:sp>
          <p:nvSpPr>
            <p:cNvPr id="18" name="Freeform 17"/>
            <p:cNvSpPr>
              <a:spLocks/>
            </p:cNvSpPr>
            <p:nvPr/>
          </p:nvSpPr>
          <p:spPr bwMode="auto">
            <a:xfrm>
              <a:off x="1396669" y="4048055"/>
              <a:ext cx="3011885" cy="1917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6"/>
            <p:cNvSpPr>
              <a:spLocks noChangeShapeType="1"/>
            </p:cNvSpPr>
            <p:nvPr/>
          </p:nvSpPr>
          <p:spPr bwMode="auto">
            <a:xfrm>
              <a:off x="1326442" y="4048054"/>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p:cNvSpPr>
              <a:spLocks noChangeShapeType="1"/>
            </p:cNvSpPr>
            <p:nvPr/>
          </p:nvSpPr>
          <p:spPr bwMode="auto">
            <a:xfrm>
              <a:off x="1326442" y="443167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p:cNvSpPr>
              <a:spLocks noChangeShapeType="1"/>
            </p:cNvSpPr>
            <p:nvPr/>
          </p:nvSpPr>
          <p:spPr bwMode="auto">
            <a:xfrm>
              <a:off x="1326442" y="4789885"/>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9"/>
            <p:cNvSpPr>
              <a:spLocks noChangeShapeType="1"/>
            </p:cNvSpPr>
            <p:nvPr/>
          </p:nvSpPr>
          <p:spPr bwMode="auto">
            <a:xfrm>
              <a:off x="1326442" y="514810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0"/>
            <p:cNvSpPr>
              <a:spLocks noChangeShapeType="1"/>
            </p:cNvSpPr>
            <p:nvPr/>
          </p:nvSpPr>
          <p:spPr bwMode="auto">
            <a:xfrm>
              <a:off x="1326442" y="5506316"/>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1"/>
            <p:cNvSpPr>
              <a:spLocks noChangeShapeType="1"/>
            </p:cNvSpPr>
            <p:nvPr/>
          </p:nvSpPr>
          <p:spPr bwMode="auto">
            <a:xfrm>
              <a:off x="1326442" y="5864532"/>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2"/>
            <p:cNvSpPr>
              <a:spLocks noChangeShapeType="1"/>
            </p:cNvSpPr>
            <p:nvPr/>
          </p:nvSpPr>
          <p:spPr bwMode="auto">
            <a:xfrm>
              <a:off x="29065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3"/>
            <p:cNvSpPr>
              <a:spLocks noChangeShapeType="1"/>
            </p:cNvSpPr>
            <p:nvPr/>
          </p:nvSpPr>
          <p:spPr bwMode="auto">
            <a:xfrm>
              <a:off x="2725159"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
            <p:cNvSpPr>
              <a:spLocks noChangeShapeType="1"/>
            </p:cNvSpPr>
            <p:nvPr/>
          </p:nvSpPr>
          <p:spPr bwMode="auto">
            <a:xfrm>
              <a:off x="3841622"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5"/>
            <p:cNvSpPr>
              <a:spLocks noChangeShapeType="1"/>
            </p:cNvSpPr>
            <p:nvPr/>
          </p:nvSpPr>
          <p:spPr bwMode="auto">
            <a:xfrm>
              <a:off x="32873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7"/>
            <p:cNvSpPr>
              <a:spLocks noChangeShapeType="1"/>
            </p:cNvSpPr>
            <p:nvPr/>
          </p:nvSpPr>
          <p:spPr bwMode="auto">
            <a:xfrm>
              <a:off x="4030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8"/>
            <p:cNvSpPr>
              <a:spLocks noChangeShapeType="1"/>
            </p:cNvSpPr>
            <p:nvPr/>
          </p:nvSpPr>
          <p:spPr bwMode="auto">
            <a:xfrm>
              <a:off x="2348943"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9"/>
            <p:cNvSpPr>
              <a:spLocks noChangeShapeType="1"/>
            </p:cNvSpPr>
            <p:nvPr/>
          </p:nvSpPr>
          <p:spPr bwMode="auto">
            <a:xfrm>
              <a:off x="1788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0"/>
            <p:cNvSpPr>
              <a:spLocks noChangeShapeType="1"/>
            </p:cNvSpPr>
            <p:nvPr/>
          </p:nvSpPr>
          <p:spPr bwMode="auto">
            <a:xfrm>
              <a:off x="1608436"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1"/>
            <p:cNvSpPr>
              <a:spLocks noChangeShapeType="1"/>
            </p:cNvSpPr>
            <p:nvPr/>
          </p:nvSpPr>
          <p:spPr bwMode="auto">
            <a:xfrm>
              <a:off x="1396668"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TextBox 33"/>
            <p:cNvSpPr txBox="1"/>
            <p:nvPr/>
          </p:nvSpPr>
          <p:spPr>
            <a:xfrm>
              <a:off x="2312660" y="6164681"/>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35" name="TextBox 34"/>
            <p:cNvSpPr txBox="1"/>
            <p:nvPr/>
          </p:nvSpPr>
          <p:spPr>
            <a:xfrm>
              <a:off x="941287" y="3915852"/>
              <a:ext cx="439543"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36" name="TextBox 35"/>
            <p:cNvSpPr txBox="1"/>
            <p:nvPr/>
          </p:nvSpPr>
          <p:spPr>
            <a:xfrm>
              <a:off x="1026246" y="4292550"/>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37" name="TextBox 36"/>
            <p:cNvSpPr txBox="1"/>
            <p:nvPr/>
          </p:nvSpPr>
          <p:spPr>
            <a:xfrm>
              <a:off x="1026246" y="4650595"/>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38" name="TextBox 37"/>
            <p:cNvSpPr txBox="1"/>
            <p:nvPr/>
          </p:nvSpPr>
          <p:spPr>
            <a:xfrm>
              <a:off x="1026246" y="5008640"/>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39" name="TextBox 38"/>
            <p:cNvSpPr txBox="1"/>
            <p:nvPr/>
          </p:nvSpPr>
          <p:spPr>
            <a:xfrm>
              <a:off x="1026246" y="5366685"/>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40" name="TextBox 39"/>
            <p:cNvSpPr txBox="1"/>
            <p:nvPr/>
          </p:nvSpPr>
          <p:spPr>
            <a:xfrm>
              <a:off x="1111203" y="5724729"/>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41" name="TextBox 40"/>
            <p:cNvSpPr txBox="1"/>
            <p:nvPr/>
          </p:nvSpPr>
          <p:spPr>
            <a:xfrm>
              <a:off x="1265688" y="5998406"/>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42" name="TextBox 41"/>
            <p:cNvSpPr txBox="1"/>
            <p:nvPr/>
          </p:nvSpPr>
          <p:spPr>
            <a:xfrm>
              <a:off x="1655092" y="5998406"/>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43" name="TextBox 42"/>
            <p:cNvSpPr txBox="1"/>
            <p:nvPr/>
          </p:nvSpPr>
          <p:spPr>
            <a:xfrm>
              <a:off x="1987713" y="5998406"/>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44" name="TextBox 43"/>
            <p:cNvSpPr txBox="1"/>
            <p:nvPr/>
          </p:nvSpPr>
          <p:spPr>
            <a:xfrm>
              <a:off x="2358047" y="5998406"/>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45" name="TextBox 44"/>
            <p:cNvSpPr txBox="1"/>
            <p:nvPr/>
          </p:nvSpPr>
          <p:spPr>
            <a:xfrm>
              <a:off x="2717880" y="5998406"/>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46" name="TextBox 45"/>
            <p:cNvSpPr txBox="1"/>
            <p:nvPr/>
          </p:nvSpPr>
          <p:spPr>
            <a:xfrm>
              <a:off x="3113012" y="5998406"/>
              <a:ext cx="354584" cy="276999"/>
            </a:xfrm>
            <a:prstGeom prst="rect">
              <a:avLst/>
            </a:prstGeom>
            <a:noFill/>
          </p:spPr>
          <p:txBody>
            <a:bodyPr wrap="none" rtlCol="0" anchor="ctr" anchorCtr="0">
              <a:spAutoFit/>
            </a:bodyPr>
            <a:lstStyle/>
            <a:p>
              <a:pPr algn="ctr"/>
              <a:r>
                <a:rPr lang="en-GB" sz="1200" dirty="0" smtClean="0"/>
                <a:t>40</a:t>
              </a:r>
              <a:endParaRPr lang="en-GB" sz="1200" dirty="0"/>
            </a:p>
          </p:txBody>
        </p:sp>
        <p:sp>
          <p:nvSpPr>
            <p:cNvPr id="47" name="TextBox 46"/>
            <p:cNvSpPr txBox="1"/>
            <p:nvPr/>
          </p:nvSpPr>
          <p:spPr>
            <a:xfrm>
              <a:off x="3476336" y="5998406"/>
              <a:ext cx="354584" cy="276999"/>
            </a:xfrm>
            <a:prstGeom prst="rect">
              <a:avLst/>
            </a:prstGeom>
            <a:noFill/>
          </p:spPr>
          <p:txBody>
            <a:bodyPr wrap="none" rtlCol="0" anchor="ctr" anchorCtr="0">
              <a:spAutoFit/>
            </a:bodyPr>
            <a:lstStyle/>
            <a:p>
              <a:pPr algn="ctr"/>
              <a:r>
                <a:rPr lang="en-GB" sz="1200" dirty="0" smtClean="0"/>
                <a:t>48</a:t>
              </a:r>
              <a:endParaRPr lang="en-GB" sz="1200" dirty="0"/>
            </a:p>
          </p:txBody>
        </p:sp>
        <p:sp>
          <p:nvSpPr>
            <p:cNvPr id="48" name="Line 17"/>
            <p:cNvSpPr>
              <a:spLocks noChangeShapeType="1"/>
            </p:cNvSpPr>
            <p:nvPr/>
          </p:nvSpPr>
          <p:spPr bwMode="auto">
            <a:xfrm>
              <a:off x="4214958" y="597271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TextBox 48"/>
            <p:cNvSpPr txBox="1"/>
            <p:nvPr/>
          </p:nvSpPr>
          <p:spPr>
            <a:xfrm>
              <a:off x="3846246" y="6004986"/>
              <a:ext cx="354584" cy="276999"/>
            </a:xfrm>
            <a:prstGeom prst="rect">
              <a:avLst/>
            </a:prstGeom>
            <a:noFill/>
          </p:spPr>
          <p:txBody>
            <a:bodyPr wrap="none" rtlCol="0" anchor="ctr" anchorCtr="0">
              <a:spAutoFit/>
            </a:bodyPr>
            <a:lstStyle/>
            <a:p>
              <a:pPr algn="ctr"/>
              <a:r>
                <a:rPr lang="en-GB" sz="1200" dirty="0" smtClean="0"/>
                <a:t>56</a:t>
              </a:r>
              <a:endParaRPr lang="en-GB" sz="1200" dirty="0"/>
            </a:p>
          </p:txBody>
        </p:sp>
        <p:sp>
          <p:nvSpPr>
            <p:cNvPr id="50" name="Line 17"/>
            <p:cNvSpPr>
              <a:spLocks noChangeShapeType="1"/>
            </p:cNvSpPr>
            <p:nvPr/>
          </p:nvSpPr>
          <p:spPr bwMode="auto">
            <a:xfrm>
              <a:off x="4397492" y="597929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TextBox 50"/>
            <p:cNvSpPr txBox="1"/>
            <p:nvPr/>
          </p:nvSpPr>
          <p:spPr>
            <a:xfrm>
              <a:off x="4210673" y="6011566"/>
              <a:ext cx="354584" cy="276999"/>
            </a:xfrm>
            <a:prstGeom prst="rect">
              <a:avLst/>
            </a:prstGeom>
            <a:noFill/>
          </p:spPr>
          <p:txBody>
            <a:bodyPr wrap="none" rtlCol="0" anchor="ctr" anchorCtr="0">
              <a:spAutoFit/>
            </a:bodyPr>
            <a:lstStyle/>
            <a:p>
              <a:pPr algn="ctr"/>
              <a:r>
                <a:rPr lang="en-GB" sz="1200" dirty="0" smtClean="0"/>
                <a:t>64</a:t>
              </a:r>
              <a:endParaRPr lang="en-GB" sz="1200" dirty="0"/>
            </a:p>
          </p:txBody>
        </p:sp>
        <p:sp>
          <p:nvSpPr>
            <p:cNvPr id="52" name="Line 13"/>
            <p:cNvSpPr>
              <a:spLocks noChangeShapeType="1"/>
            </p:cNvSpPr>
            <p:nvPr/>
          </p:nvSpPr>
          <p:spPr bwMode="auto">
            <a:xfrm>
              <a:off x="3658107" y="5970580"/>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5"/>
            <p:cNvSpPr>
              <a:spLocks noChangeShapeType="1"/>
            </p:cNvSpPr>
            <p:nvPr/>
          </p:nvSpPr>
          <p:spPr bwMode="auto">
            <a:xfrm>
              <a:off x="3464731" y="5970135"/>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2"/>
            <p:cNvSpPr>
              <a:spLocks noChangeShapeType="1"/>
            </p:cNvSpPr>
            <p:nvPr/>
          </p:nvSpPr>
          <p:spPr bwMode="auto">
            <a:xfrm>
              <a:off x="3090750" y="596670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8"/>
            <p:cNvSpPr>
              <a:spLocks noChangeShapeType="1"/>
            </p:cNvSpPr>
            <p:nvPr/>
          </p:nvSpPr>
          <p:spPr bwMode="auto">
            <a:xfrm>
              <a:off x="2538834" y="596581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8"/>
            <p:cNvSpPr>
              <a:spLocks noChangeShapeType="1"/>
            </p:cNvSpPr>
            <p:nvPr/>
          </p:nvSpPr>
          <p:spPr bwMode="auto">
            <a:xfrm>
              <a:off x="2163413" y="5962628"/>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8"/>
            <p:cNvSpPr>
              <a:spLocks noChangeShapeType="1"/>
            </p:cNvSpPr>
            <p:nvPr/>
          </p:nvSpPr>
          <p:spPr bwMode="auto">
            <a:xfrm>
              <a:off x="1977883" y="595912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p:cNvSpPr txBox="1"/>
            <p:nvPr/>
          </p:nvSpPr>
          <p:spPr>
            <a:xfrm>
              <a:off x="1617323" y="5516942"/>
              <a:ext cx="2215671" cy="400110"/>
            </a:xfrm>
            <a:prstGeom prst="rect">
              <a:avLst/>
            </a:prstGeom>
            <a:noFill/>
          </p:spPr>
          <p:txBody>
            <a:bodyPr wrap="none" rtlCol="0">
              <a:spAutoFit/>
            </a:bodyPr>
            <a:lstStyle/>
            <a:p>
              <a:r>
                <a:rPr lang="en-GB" sz="1000" dirty="0" err="1" smtClean="0"/>
                <a:t>Panitumumab</a:t>
              </a:r>
              <a:r>
                <a:rPr lang="en-GB" sz="1000" dirty="0" smtClean="0"/>
                <a:t> + mFOLFOX6 (n=88)</a:t>
              </a:r>
            </a:p>
            <a:p>
              <a:r>
                <a:rPr lang="en-GB" sz="1000" dirty="0" smtClean="0"/>
                <a:t>Bevacizumab + </a:t>
              </a:r>
              <a:r>
                <a:rPr lang="en-GB" sz="1000" dirty="0"/>
                <a:t>mFOLFOX6 (</a:t>
              </a:r>
              <a:r>
                <a:rPr lang="en-GB" sz="1000" dirty="0" smtClean="0"/>
                <a:t>n=82)</a:t>
              </a:r>
              <a:endParaRPr lang="en-GB" sz="1000" dirty="0"/>
            </a:p>
          </p:txBody>
        </p:sp>
      </p:grpSp>
      <p:grpSp>
        <p:nvGrpSpPr>
          <p:cNvPr id="59" name="Group 58"/>
          <p:cNvGrpSpPr/>
          <p:nvPr/>
        </p:nvGrpSpPr>
        <p:grpSpPr>
          <a:xfrm>
            <a:off x="4441253" y="3869614"/>
            <a:ext cx="4029749" cy="2525828"/>
            <a:chOff x="734701" y="3915852"/>
            <a:chExt cx="4029749" cy="2525828"/>
          </a:xfrm>
        </p:grpSpPr>
        <p:sp>
          <p:nvSpPr>
            <p:cNvPr id="60" name="Rectangle 59"/>
            <p:cNvSpPr/>
            <p:nvPr/>
          </p:nvSpPr>
          <p:spPr>
            <a:xfrm>
              <a:off x="1895855" y="3946393"/>
              <a:ext cx="2868595" cy="369332"/>
            </a:xfrm>
            <a:prstGeom prst="rect">
              <a:avLst/>
            </a:prstGeom>
          </p:spPr>
          <p:txBody>
            <a:bodyPr wrap="square">
              <a:spAutoFit/>
            </a:bodyPr>
            <a:lstStyle/>
            <a:p>
              <a:r>
                <a:rPr lang="en-GB" b="1" dirty="0" smtClean="0"/>
                <a:t>OS</a:t>
              </a:r>
              <a:r>
                <a:rPr lang="en-GB" b="1" dirty="0"/>
                <a:t>: </a:t>
              </a:r>
              <a:r>
                <a:rPr lang="en-GB" b="1" i="1" dirty="0"/>
                <a:t>RAS </a:t>
              </a:r>
              <a:r>
                <a:rPr lang="en-GB" b="1" dirty="0" smtClean="0"/>
                <a:t>WT / </a:t>
              </a:r>
              <a:r>
                <a:rPr lang="en-GB" b="1" i="1" dirty="0" smtClean="0"/>
                <a:t>BRA</a:t>
              </a:r>
              <a:r>
                <a:rPr lang="en-GB" b="1" dirty="0" smtClean="0"/>
                <a:t>F WT</a:t>
              </a:r>
              <a:endParaRPr lang="en-GB" dirty="0"/>
            </a:p>
          </p:txBody>
        </p:sp>
        <p:sp>
          <p:nvSpPr>
            <p:cNvPr id="61" name="TextBox 60"/>
            <p:cNvSpPr txBox="1"/>
            <p:nvPr/>
          </p:nvSpPr>
          <p:spPr>
            <a:xfrm rot="16200000">
              <a:off x="-99715" y="4863030"/>
              <a:ext cx="1945832" cy="276999"/>
            </a:xfrm>
            <a:prstGeom prst="rect">
              <a:avLst/>
            </a:prstGeom>
            <a:noFill/>
          </p:spPr>
          <p:txBody>
            <a:bodyPr wrap="square" rtlCol="0">
              <a:spAutoFit/>
            </a:bodyPr>
            <a:lstStyle/>
            <a:p>
              <a:pPr algn="ctr"/>
              <a:r>
                <a:rPr lang="en-GB" sz="1200" dirty="0" smtClean="0"/>
                <a:t>Proportion alive (%)</a:t>
              </a:r>
              <a:endParaRPr lang="en-GB" sz="1200" dirty="0"/>
            </a:p>
          </p:txBody>
        </p:sp>
        <p:sp>
          <p:nvSpPr>
            <p:cNvPr id="62" name="Freeform 61"/>
            <p:cNvSpPr>
              <a:spLocks/>
            </p:cNvSpPr>
            <p:nvPr/>
          </p:nvSpPr>
          <p:spPr bwMode="auto">
            <a:xfrm>
              <a:off x="1396669" y="4048055"/>
              <a:ext cx="3011885" cy="1917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p:cNvSpPr>
              <a:spLocks noChangeShapeType="1"/>
            </p:cNvSpPr>
            <p:nvPr/>
          </p:nvSpPr>
          <p:spPr bwMode="auto">
            <a:xfrm>
              <a:off x="1326442" y="4048054"/>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p:cNvSpPr>
              <a:spLocks noChangeShapeType="1"/>
            </p:cNvSpPr>
            <p:nvPr/>
          </p:nvSpPr>
          <p:spPr bwMode="auto">
            <a:xfrm>
              <a:off x="1326442" y="443167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
            <p:cNvSpPr>
              <a:spLocks noChangeShapeType="1"/>
            </p:cNvSpPr>
            <p:nvPr/>
          </p:nvSpPr>
          <p:spPr bwMode="auto">
            <a:xfrm>
              <a:off x="1326442" y="4789885"/>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9"/>
            <p:cNvSpPr>
              <a:spLocks noChangeShapeType="1"/>
            </p:cNvSpPr>
            <p:nvPr/>
          </p:nvSpPr>
          <p:spPr bwMode="auto">
            <a:xfrm>
              <a:off x="1326442" y="514810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p:cNvSpPr>
              <a:spLocks noChangeShapeType="1"/>
            </p:cNvSpPr>
            <p:nvPr/>
          </p:nvSpPr>
          <p:spPr bwMode="auto">
            <a:xfrm>
              <a:off x="1326442" y="5506316"/>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p:cNvSpPr>
              <a:spLocks noChangeShapeType="1"/>
            </p:cNvSpPr>
            <p:nvPr/>
          </p:nvSpPr>
          <p:spPr bwMode="auto">
            <a:xfrm>
              <a:off x="1326442" y="5864532"/>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p:cNvSpPr>
              <a:spLocks noChangeShapeType="1"/>
            </p:cNvSpPr>
            <p:nvPr/>
          </p:nvSpPr>
          <p:spPr bwMode="auto">
            <a:xfrm>
              <a:off x="29065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3"/>
            <p:cNvSpPr>
              <a:spLocks noChangeShapeType="1"/>
            </p:cNvSpPr>
            <p:nvPr/>
          </p:nvSpPr>
          <p:spPr bwMode="auto">
            <a:xfrm>
              <a:off x="2725159"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
            <p:cNvSpPr>
              <a:spLocks noChangeShapeType="1"/>
            </p:cNvSpPr>
            <p:nvPr/>
          </p:nvSpPr>
          <p:spPr bwMode="auto">
            <a:xfrm>
              <a:off x="3841622"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p:cNvSpPr>
              <a:spLocks noChangeShapeType="1"/>
            </p:cNvSpPr>
            <p:nvPr/>
          </p:nvSpPr>
          <p:spPr bwMode="auto">
            <a:xfrm>
              <a:off x="32873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7"/>
            <p:cNvSpPr>
              <a:spLocks noChangeShapeType="1"/>
            </p:cNvSpPr>
            <p:nvPr/>
          </p:nvSpPr>
          <p:spPr bwMode="auto">
            <a:xfrm>
              <a:off x="4030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8"/>
            <p:cNvSpPr>
              <a:spLocks noChangeShapeType="1"/>
            </p:cNvSpPr>
            <p:nvPr/>
          </p:nvSpPr>
          <p:spPr bwMode="auto">
            <a:xfrm>
              <a:off x="2348943"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
            <p:cNvSpPr>
              <a:spLocks noChangeShapeType="1"/>
            </p:cNvSpPr>
            <p:nvPr/>
          </p:nvSpPr>
          <p:spPr bwMode="auto">
            <a:xfrm>
              <a:off x="1788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0"/>
            <p:cNvSpPr>
              <a:spLocks noChangeShapeType="1"/>
            </p:cNvSpPr>
            <p:nvPr/>
          </p:nvSpPr>
          <p:spPr bwMode="auto">
            <a:xfrm>
              <a:off x="1608436"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1"/>
            <p:cNvSpPr>
              <a:spLocks noChangeShapeType="1"/>
            </p:cNvSpPr>
            <p:nvPr/>
          </p:nvSpPr>
          <p:spPr bwMode="auto">
            <a:xfrm>
              <a:off x="1396668"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TextBox 77"/>
            <p:cNvSpPr txBox="1"/>
            <p:nvPr/>
          </p:nvSpPr>
          <p:spPr>
            <a:xfrm>
              <a:off x="2312660" y="6164681"/>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79" name="TextBox 78"/>
            <p:cNvSpPr txBox="1"/>
            <p:nvPr/>
          </p:nvSpPr>
          <p:spPr>
            <a:xfrm>
              <a:off x="941287" y="3915852"/>
              <a:ext cx="439543" cy="276999"/>
            </a:xfrm>
            <a:prstGeom prst="rect">
              <a:avLst/>
            </a:prstGeom>
            <a:noFill/>
          </p:spPr>
          <p:txBody>
            <a:bodyPr wrap="none" rtlCol="0" anchor="ctr" anchorCtr="0">
              <a:spAutoFit/>
            </a:bodyPr>
            <a:lstStyle/>
            <a:p>
              <a:pPr algn="r"/>
              <a:r>
                <a:rPr lang="en-GB" sz="1200" dirty="0" smtClean="0"/>
                <a:t>100</a:t>
              </a:r>
              <a:endParaRPr lang="en-GB" sz="1200" dirty="0"/>
            </a:p>
          </p:txBody>
        </p:sp>
        <p:sp>
          <p:nvSpPr>
            <p:cNvPr id="80" name="TextBox 79"/>
            <p:cNvSpPr txBox="1"/>
            <p:nvPr/>
          </p:nvSpPr>
          <p:spPr>
            <a:xfrm>
              <a:off x="1026246" y="4292550"/>
              <a:ext cx="354584" cy="276999"/>
            </a:xfrm>
            <a:prstGeom prst="rect">
              <a:avLst/>
            </a:prstGeom>
            <a:noFill/>
          </p:spPr>
          <p:txBody>
            <a:bodyPr wrap="none" rtlCol="0" anchor="ctr" anchorCtr="0">
              <a:spAutoFit/>
            </a:bodyPr>
            <a:lstStyle/>
            <a:p>
              <a:pPr algn="r"/>
              <a:r>
                <a:rPr lang="en-GB" sz="1200" dirty="0" smtClean="0"/>
                <a:t>80</a:t>
              </a:r>
              <a:endParaRPr lang="en-GB" sz="1200" dirty="0"/>
            </a:p>
          </p:txBody>
        </p:sp>
        <p:sp>
          <p:nvSpPr>
            <p:cNvPr id="81" name="TextBox 80"/>
            <p:cNvSpPr txBox="1"/>
            <p:nvPr/>
          </p:nvSpPr>
          <p:spPr>
            <a:xfrm>
              <a:off x="1026246" y="4650595"/>
              <a:ext cx="354584" cy="276999"/>
            </a:xfrm>
            <a:prstGeom prst="rect">
              <a:avLst/>
            </a:prstGeom>
            <a:noFill/>
          </p:spPr>
          <p:txBody>
            <a:bodyPr wrap="none" rtlCol="0" anchor="ctr" anchorCtr="0">
              <a:spAutoFit/>
            </a:bodyPr>
            <a:lstStyle/>
            <a:p>
              <a:pPr algn="r"/>
              <a:r>
                <a:rPr lang="en-GB" sz="1200" dirty="0" smtClean="0"/>
                <a:t>60</a:t>
              </a:r>
              <a:endParaRPr lang="en-GB" sz="1200" dirty="0"/>
            </a:p>
          </p:txBody>
        </p:sp>
        <p:sp>
          <p:nvSpPr>
            <p:cNvPr id="82" name="TextBox 81"/>
            <p:cNvSpPr txBox="1"/>
            <p:nvPr/>
          </p:nvSpPr>
          <p:spPr>
            <a:xfrm>
              <a:off x="1026246" y="5008640"/>
              <a:ext cx="354584" cy="276999"/>
            </a:xfrm>
            <a:prstGeom prst="rect">
              <a:avLst/>
            </a:prstGeom>
            <a:noFill/>
          </p:spPr>
          <p:txBody>
            <a:bodyPr wrap="none" rtlCol="0" anchor="ctr" anchorCtr="0">
              <a:spAutoFit/>
            </a:bodyPr>
            <a:lstStyle/>
            <a:p>
              <a:pPr algn="r"/>
              <a:r>
                <a:rPr lang="en-GB" sz="1200" dirty="0" smtClean="0"/>
                <a:t>40</a:t>
              </a:r>
              <a:endParaRPr lang="en-GB" sz="1200" dirty="0"/>
            </a:p>
          </p:txBody>
        </p:sp>
        <p:sp>
          <p:nvSpPr>
            <p:cNvPr id="83" name="TextBox 82"/>
            <p:cNvSpPr txBox="1"/>
            <p:nvPr/>
          </p:nvSpPr>
          <p:spPr>
            <a:xfrm>
              <a:off x="1026246" y="5366685"/>
              <a:ext cx="354584" cy="276999"/>
            </a:xfrm>
            <a:prstGeom prst="rect">
              <a:avLst/>
            </a:prstGeom>
            <a:noFill/>
          </p:spPr>
          <p:txBody>
            <a:bodyPr wrap="none" rtlCol="0" anchor="ctr" anchorCtr="0">
              <a:spAutoFit/>
            </a:bodyPr>
            <a:lstStyle/>
            <a:p>
              <a:pPr algn="r"/>
              <a:r>
                <a:rPr lang="en-GB" sz="1200" dirty="0" smtClean="0"/>
                <a:t>20</a:t>
              </a:r>
              <a:endParaRPr lang="en-GB" sz="1200" dirty="0"/>
            </a:p>
          </p:txBody>
        </p:sp>
        <p:sp>
          <p:nvSpPr>
            <p:cNvPr id="84" name="TextBox 83"/>
            <p:cNvSpPr txBox="1"/>
            <p:nvPr/>
          </p:nvSpPr>
          <p:spPr>
            <a:xfrm>
              <a:off x="1111203" y="5724729"/>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85" name="TextBox 84"/>
            <p:cNvSpPr txBox="1"/>
            <p:nvPr/>
          </p:nvSpPr>
          <p:spPr>
            <a:xfrm>
              <a:off x="1265688" y="5998406"/>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86" name="TextBox 85"/>
            <p:cNvSpPr txBox="1"/>
            <p:nvPr/>
          </p:nvSpPr>
          <p:spPr>
            <a:xfrm>
              <a:off x="1655092" y="5998406"/>
              <a:ext cx="269626" cy="276999"/>
            </a:xfrm>
            <a:prstGeom prst="rect">
              <a:avLst/>
            </a:prstGeom>
            <a:noFill/>
          </p:spPr>
          <p:txBody>
            <a:bodyPr wrap="none" rtlCol="0" anchor="ctr" anchorCtr="0">
              <a:spAutoFit/>
            </a:bodyPr>
            <a:lstStyle/>
            <a:p>
              <a:pPr algn="ctr"/>
              <a:r>
                <a:rPr lang="en-GB" sz="1200" dirty="0" smtClean="0"/>
                <a:t>8</a:t>
              </a:r>
              <a:endParaRPr lang="en-GB" sz="1200" dirty="0"/>
            </a:p>
          </p:txBody>
        </p:sp>
        <p:sp>
          <p:nvSpPr>
            <p:cNvPr id="87" name="TextBox 86"/>
            <p:cNvSpPr txBox="1"/>
            <p:nvPr/>
          </p:nvSpPr>
          <p:spPr>
            <a:xfrm>
              <a:off x="1987713" y="5998406"/>
              <a:ext cx="354584" cy="276999"/>
            </a:xfrm>
            <a:prstGeom prst="rect">
              <a:avLst/>
            </a:prstGeom>
            <a:noFill/>
          </p:spPr>
          <p:txBody>
            <a:bodyPr wrap="none" rtlCol="0" anchor="ctr" anchorCtr="0">
              <a:spAutoFit/>
            </a:bodyPr>
            <a:lstStyle/>
            <a:p>
              <a:pPr algn="ctr"/>
              <a:r>
                <a:rPr lang="en-GB" sz="1200" dirty="0" smtClean="0"/>
                <a:t>16</a:t>
              </a:r>
              <a:endParaRPr lang="en-GB" sz="1200" dirty="0"/>
            </a:p>
          </p:txBody>
        </p:sp>
        <p:sp>
          <p:nvSpPr>
            <p:cNvPr id="88" name="TextBox 87"/>
            <p:cNvSpPr txBox="1"/>
            <p:nvPr/>
          </p:nvSpPr>
          <p:spPr>
            <a:xfrm>
              <a:off x="2358047" y="5998406"/>
              <a:ext cx="354584" cy="276999"/>
            </a:xfrm>
            <a:prstGeom prst="rect">
              <a:avLst/>
            </a:prstGeom>
            <a:noFill/>
          </p:spPr>
          <p:txBody>
            <a:bodyPr wrap="none" rtlCol="0" anchor="ctr" anchorCtr="0">
              <a:spAutoFit/>
            </a:bodyPr>
            <a:lstStyle/>
            <a:p>
              <a:pPr algn="ctr"/>
              <a:r>
                <a:rPr lang="en-GB" sz="1200" dirty="0" smtClean="0"/>
                <a:t>24</a:t>
              </a:r>
              <a:endParaRPr lang="en-GB" sz="1200" dirty="0"/>
            </a:p>
          </p:txBody>
        </p:sp>
        <p:sp>
          <p:nvSpPr>
            <p:cNvPr id="89" name="TextBox 88"/>
            <p:cNvSpPr txBox="1"/>
            <p:nvPr/>
          </p:nvSpPr>
          <p:spPr>
            <a:xfrm>
              <a:off x="2717880" y="5998406"/>
              <a:ext cx="354584" cy="276999"/>
            </a:xfrm>
            <a:prstGeom prst="rect">
              <a:avLst/>
            </a:prstGeom>
            <a:noFill/>
          </p:spPr>
          <p:txBody>
            <a:bodyPr wrap="none" rtlCol="0" anchor="ctr" anchorCtr="0">
              <a:spAutoFit/>
            </a:bodyPr>
            <a:lstStyle/>
            <a:p>
              <a:pPr algn="ctr"/>
              <a:r>
                <a:rPr lang="en-GB" sz="1200" dirty="0" smtClean="0"/>
                <a:t>32</a:t>
              </a:r>
              <a:endParaRPr lang="en-GB" sz="1200" dirty="0"/>
            </a:p>
          </p:txBody>
        </p:sp>
        <p:sp>
          <p:nvSpPr>
            <p:cNvPr id="90" name="TextBox 89"/>
            <p:cNvSpPr txBox="1"/>
            <p:nvPr/>
          </p:nvSpPr>
          <p:spPr>
            <a:xfrm>
              <a:off x="3113012" y="5998406"/>
              <a:ext cx="354584" cy="276999"/>
            </a:xfrm>
            <a:prstGeom prst="rect">
              <a:avLst/>
            </a:prstGeom>
            <a:noFill/>
          </p:spPr>
          <p:txBody>
            <a:bodyPr wrap="none" rtlCol="0" anchor="ctr" anchorCtr="0">
              <a:spAutoFit/>
            </a:bodyPr>
            <a:lstStyle/>
            <a:p>
              <a:pPr algn="ctr"/>
              <a:r>
                <a:rPr lang="en-GB" sz="1200" dirty="0" smtClean="0"/>
                <a:t>40</a:t>
              </a:r>
              <a:endParaRPr lang="en-GB" sz="1200" dirty="0"/>
            </a:p>
          </p:txBody>
        </p:sp>
        <p:sp>
          <p:nvSpPr>
            <p:cNvPr id="91" name="TextBox 90"/>
            <p:cNvSpPr txBox="1"/>
            <p:nvPr/>
          </p:nvSpPr>
          <p:spPr>
            <a:xfrm>
              <a:off x="3476336" y="5998406"/>
              <a:ext cx="354584" cy="276999"/>
            </a:xfrm>
            <a:prstGeom prst="rect">
              <a:avLst/>
            </a:prstGeom>
            <a:noFill/>
          </p:spPr>
          <p:txBody>
            <a:bodyPr wrap="none" rtlCol="0" anchor="ctr" anchorCtr="0">
              <a:spAutoFit/>
            </a:bodyPr>
            <a:lstStyle/>
            <a:p>
              <a:pPr algn="ctr"/>
              <a:r>
                <a:rPr lang="en-GB" sz="1200" dirty="0" smtClean="0"/>
                <a:t>48</a:t>
              </a:r>
              <a:endParaRPr lang="en-GB" sz="1200" dirty="0"/>
            </a:p>
          </p:txBody>
        </p:sp>
        <p:sp>
          <p:nvSpPr>
            <p:cNvPr id="92" name="Line 17"/>
            <p:cNvSpPr>
              <a:spLocks noChangeShapeType="1"/>
            </p:cNvSpPr>
            <p:nvPr/>
          </p:nvSpPr>
          <p:spPr bwMode="auto">
            <a:xfrm>
              <a:off x="4214958" y="597271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TextBox 92"/>
            <p:cNvSpPr txBox="1"/>
            <p:nvPr/>
          </p:nvSpPr>
          <p:spPr>
            <a:xfrm>
              <a:off x="3846246" y="6004986"/>
              <a:ext cx="354584" cy="276999"/>
            </a:xfrm>
            <a:prstGeom prst="rect">
              <a:avLst/>
            </a:prstGeom>
            <a:noFill/>
          </p:spPr>
          <p:txBody>
            <a:bodyPr wrap="none" rtlCol="0" anchor="ctr" anchorCtr="0">
              <a:spAutoFit/>
            </a:bodyPr>
            <a:lstStyle/>
            <a:p>
              <a:pPr algn="ctr"/>
              <a:r>
                <a:rPr lang="en-GB" sz="1200" dirty="0" smtClean="0"/>
                <a:t>56</a:t>
              </a:r>
              <a:endParaRPr lang="en-GB" sz="1200" dirty="0"/>
            </a:p>
          </p:txBody>
        </p:sp>
        <p:sp>
          <p:nvSpPr>
            <p:cNvPr id="94" name="Line 17"/>
            <p:cNvSpPr>
              <a:spLocks noChangeShapeType="1"/>
            </p:cNvSpPr>
            <p:nvPr/>
          </p:nvSpPr>
          <p:spPr bwMode="auto">
            <a:xfrm>
              <a:off x="4397492" y="5974529"/>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TextBox 94"/>
            <p:cNvSpPr txBox="1"/>
            <p:nvPr/>
          </p:nvSpPr>
          <p:spPr>
            <a:xfrm>
              <a:off x="4210673" y="6011566"/>
              <a:ext cx="354584" cy="276999"/>
            </a:xfrm>
            <a:prstGeom prst="rect">
              <a:avLst/>
            </a:prstGeom>
            <a:noFill/>
          </p:spPr>
          <p:txBody>
            <a:bodyPr wrap="none" rtlCol="0" anchor="ctr" anchorCtr="0">
              <a:spAutoFit/>
            </a:bodyPr>
            <a:lstStyle/>
            <a:p>
              <a:pPr algn="ctr"/>
              <a:r>
                <a:rPr lang="en-GB" sz="1200" dirty="0" smtClean="0"/>
                <a:t>64</a:t>
              </a:r>
              <a:endParaRPr lang="en-GB" sz="1200" dirty="0"/>
            </a:p>
          </p:txBody>
        </p:sp>
        <p:sp>
          <p:nvSpPr>
            <p:cNvPr id="96" name="Line 13"/>
            <p:cNvSpPr>
              <a:spLocks noChangeShapeType="1"/>
            </p:cNvSpPr>
            <p:nvPr/>
          </p:nvSpPr>
          <p:spPr bwMode="auto">
            <a:xfrm>
              <a:off x="3658107" y="5970580"/>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5"/>
            <p:cNvSpPr>
              <a:spLocks noChangeShapeType="1"/>
            </p:cNvSpPr>
            <p:nvPr/>
          </p:nvSpPr>
          <p:spPr bwMode="auto">
            <a:xfrm>
              <a:off x="3464731" y="5970135"/>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2"/>
            <p:cNvSpPr>
              <a:spLocks noChangeShapeType="1"/>
            </p:cNvSpPr>
            <p:nvPr/>
          </p:nvSpPr>
          <p:spPr bwMode="auto">
            <a:xfrm>
              <a:off x="3090750" y="596670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8"/>
            <p:cNvSpPr>
              <a:spLocks noChangeShapeType="1"/>
            </p:cNvSpPr>
            <p:nvPr/>
          </p:nvSpPr>
          <p:spPr bwMode="auto">
            <a:xfrm>
              <a:off x="2538834" y="596581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8"/>
            <p:cNvSpPr>
              <a:spLocks noChangeShapeType="1"/>
            </p:cNvSpPr>
            <p:nvPr/>
          </p:nvSpPr>
          <p:spPr bwMode="auto">
            <a:xfrm>
              <a:off x="2163413" y="5962628"/>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8"/>
            <p:cNvSpPr>
              <a:spLocks noChangeShapeType="1"/>
            </p:cNvSpPr>
            <p:nvPr/>
          </p:nvSpPr>
          <p:spPr bwMode="auto">
            <a:xfrm>
              <a:off x="1977883" y="595912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TextBox 101"/>
            <p:cNvSpPr txBox="1"/>
            <p:nvPr/>
          </p:nvSpPr>
          <p:spPr>
            <a:xfrm>
              <a:off x="1617323" y="5516942"/>
              <a:ext cx="2215671" cy="400110"/>
            </a:xfrm>
            <a:prstGeom prst="rect">
              <a:avLst/>
            </a:prstGeom>
            <a:noFill/>
          </p:spPr>
          <p:txBody>
            <a:bodyPr wrap="none" rtlCol="0">
              <a:spAutoFit/>
            </a:bodyPr>
            <a:lstStyle/>
            <a:p>
              <a:r>
                <a:rPr lang="en-GB" sz="1000" dirty="0" err="1" smtClean="0"/>
                <a:t>Panitumumab</a:t>
              </a:r>
              <a:r>
                <a:rPr lang="en-GB" sz="1000" dirty="0" smtClean="0"/>
                <a:t> + mFOLFOX6 (n=77)</a:t>
              </a:r>
            </a:p>
            <a:p>
              <a:r>
                <a:rPr lang="en-GB" sz="1000" dirty="0" smtClean="0"/>
                <a:t>Bevacizumab + </a:t>
              </a:r>
              <a:r>
                <a:rPr lang="en-GB" sz="1000" dirty="0"/>
                <a:t>mFOLFOX6 (</a:t>
              </a:r>
              <a:r>
                <a:rPr lang="en-GB" sz="1000" dirty="0" smtClean="0"/>
                <a:t>n=79)</a:t>
              </a:r>
              <a:endParaRPr lang="en-GB" sz="1000" dirty="0"/>
            </a:p>
          </p:txBody>
        </p:sp>
      </p:grpSp>
      <p:sp>
        <p:nvSpPr>
          <p:cNvPr id="103" name="Freeform 2"/>
          <p:cNvSpPr>
            <a:spLocks/>
          </p:cNvSpPr>
          <p:nvPr/>
        </p:nvSpPr>
        <p:spPr bwMode="auto">
          <a:xfrm>
            <a:off x="1275859" y="4003500"/>
            <a:ext cx="2951176" cy="1801592"/>
          </a:xfrm>
          <a:custGeom>
            <a:avLst/>
            <a:gdLst>
              <a:gd name="T0" fmla="*/ 1380 w 1380"/>
              <a:gd name="T1" fmla="*/ 678 h 864"/>
              <a:gd name="T2" fmla="*/ 1212 w 1380"/>
              <a:gd name="T3" fmla="*/ 636 h 864"/>
              <a:gd name="T4" fmla="*/ 1080 w 1380"/>
              <a:gd name="T5" fmla="*/ 612 h 864"/>
              <a:gd name="T6" fmla="*/ 1062 w 1380"/>
              <a:gd name="T7" fmla="*/ 594 h 864"/>
              <a:gd name="T8" fmla="*/ 1050 w 1380"/>
              <a:gd name="T9" fmla="*/ 576 h 864"/>
              <a:gd name="T10" fmla="*/ 1020 w 1380"/>
              <a:gd name="T11" fmla="*/ 558 h 864"/>
              <a:gd name="T12" fmla="*/ 1008 w 1380"/>
              <a:gd name="T13" fmla="*/ 528 h 864"/>
              <a:gd name="T14" fmla="*/ 966 w 1380"/>
              <a:gd name="T15" fmla="*/ 516 h 864"/>
              <a:gd name="T16" fmla="*/ 948 w 1380"/>
              <a:gd name="T17" fmla="*/ 492 h 864"/>
              <a:gd name="T18" fmla="*/ 918 w 1380"/>
              <a:gd name="T19" fmla="*/ 486 h 864"/>
              <a:gd name="T20" fmla="*/ 906 w 1380"/>
              <a:gd name="T21" fmla="*/ 462 h 864"/>
              <a:gd name="T22" fmla="*/ 864 w 1380"/>
              <a:gd name="T23" fmla="*/ 450 h 864"/>
              <a:gd name="T24" fmla="*/ 822 w 1380"/>
              <a:gd name="T25" fmla="*/ 438 h 864"/>
              <a:gd name="T26" fmla="*/ 804 w 1380"/>
              <a:gd name="T27" fmla="*/ 420 h 864"/>
              <a:gd name="T28" fmla="*/ 792 w 1380"/>
              <a:gd name="T29" fmla="*/ 402 h 864"/>
              <a:gd name="T30" fmla="*/ 750 w 1380"/>
              <a:gd name="T31" fmla="*/ 384 h 864"/>
              <a:gd name="T32" fmla="*/ 684 w 1380"/>
              <a:gd name="T33" fmla="*/ 372 h 864"/>
              <a:gd name="T34" fmla="*/ 666 w 1380"/>
              <a:gd name="T35" fmla="*/ 360 h 864"/>
              <a:gd name="T36" fmla="*/ 630 w 1380"/>
              <a:gd name="T37" fmla="*/ 360 h 864"/>
              <a:gd name="T38" fmla="*/ 606 w 1380"/>
              <a:gd name="T39" fmla="*/ 342 h 864"/>
              <a:gd name="T40" fmla="*/ 582 w 1380"/>
              <a:gd name="T41" fmla="*/ 324 h 864"/>
              <a:gd name="T42" fmla="*/ 540 w 1380"/>
              <a:gd name="T43" fmla="*/ 300 h 864"/>
              <a:gd name="T44" fmla="*/ 516 w 1380"/>
              <a:gd name="T45" fmla="*/ 288 h 864"/>
              <a:gd name="T46" fmla="*/ 498 w 1380"/>
              <a:gd name="T47" fmla="*/ 276 h 864"/>
              <a:gd name="T48" fmla="*/ 492 w 1380"/>
              <a:gd name="T49" fmla="*/ 258 h 864"/>
              <a:gd name="T50" fmla="*/ 468 w 1380"/>
              <a:gd name="T51" fmla="*/ 240 h 864"/>
              <a:gd name="T52" fmla="*/ 450 w 1380"/>
              <a:gd name="T53" fmla="*/ 222 h 864"/>
              <a:gd name="T54" fmla="*/ 390 w 1380"/>
              <a:gd name="T55" fmla="*/ 198 h 864"/>
              <a:gd name="T56" fmla="*/ 378 w 1380"/>
              <a:gd name="T57" fmla="*/ 192 h 864"/>
              <a:gd name="T58" fmla="*/ 366 w 1380"/>
              <a:gd name="T59" fmla="*/ 174 h 864"/>
              <a:gd name="T60" fmla="*/ 306 w 1380"/>
              <a:gd name="T61" fmla="*/ 174 h 864"/>
              <a:gd name="T62" fmla="*/ 282 w 1380"/>
              <a:gd name="T63" fmla="*/ 144 h 864"/>
              <a:gd name="T64" fmla="*/ 234 w 1380"/>
              <a:gd name="T65" fmla="*/ 144 h 864"/>
              <a:gd name="T66" fmla="*/ 222 w 1380"/>
              <a:gd name="T67" fmla="*/ 126 h 864"/>
              <a:gd name="T68" fmla="*/ 192 w 1380"/>
              <a:gd name="T69" fmla="*/ 102 h 864"/>
              <a:gd name="T70" fmla="*/ 174 w 1380"/>
              <a:gd name="T71" fmla="*/ 90 h 864"/>
              <a:gd name="T72" fmla="*/ 132 w 1380"/>
              <a:gd name="T73" fmla="*/ 72 h 864"/>
              <a:gd name="T74" fmla="*/ 120 w 1380"/>
              <a:gd name="T75" fmla="*/ 54 h 864"/>
              <a:gd name="T76" fmla="*/ 90 w 1380"/>
              <a:gd name="T77" fmla="*/ 54 h 864"/>
              <a:gd name="T78" fmla="*/ 66 w 1380"/>
              <a:gd name="T79" fmla="*/ 30 h 864"/>
              <a:gd name="T80" fmla="*/ 24 w 1380"/>
              <a:gd name="T81" fmla="*/ 18 h 864"/>
              <a:gd name="T82" fmla="*/ 12 w 1380"/>
              <a:gd name="T83" fmla="*/ 18 h 864"/>
              <a:gd name="T84" fmla="*/ 0 w 1380"/>
              <a:gd name="T8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0" h="864">
                <a:moveTo>
                  <a:pt x="1380" y="864"/>
                </a:moveTo>
                <a:lnTo>
                  <a:pt x="1380" y="678"/>
                </a:lnTo>
                <a:lnTo>
                  <a:pt x="1212" y="678"/>
                </a:lnTo>
                <a:lnTo>
                  <a:pt x="1212" y="636"/>
                </a:lnTo>
                <a:lnTo>
                  <a:pt x="1080" y="636"/>
                </a:lnTo>
                <a:cubicBezTo>
                  <a:pt x="1074" y="636"/>
                  <a:pt x="1080" y="612"/>
                  <a:pt x="1080" y="612"/>
                </a:cubicBezTo>
                <a:lnTo>
                  <a:pt x="1062" y="612"/>
                </a:lnTo>
                <a:lnTo>
                  <a:pt x="1062" y="594"/>
                </a:lnTo>
                <a:lnTo>
                  <a:pt x="1050" y="594"/>
                </a:lnTo>
                <a:lnTo>
                  <a:pt x="1050" y="576"/>
                </a:lnTo>
                <a:lnTo>
                  <a:pt x="1020" y="576"/>
                </a:lnTo>
                <a:lnTo>
                  <a:pt x="1020" y="558"/>
                </a:lnTo>
                <a:lnTo>
                  <a:pt x="1008" y="558"/>
                </a:lnTo>
                <a:lnTo>
                  <a:pt x="1008" y="528"/>
                </a:lnTo>
                <a:lnTo>
                  <a:pt x="966" y="528"/>
                </a:lnTo>
                <a:lnTo>
                  <a:pt x="966" y="516"/>
                </a:lnTo>
                <a:cubicBezTo>
                  <a:pt x="963" y="514"/>
                  <a:pt x="951" y="520"/>
                  <a:pt x="948" y="516"/>
                </a:cubicBezTo>
                <a:cubicBezTo>
                  <a:pt x="945" y="512"/>
                  <a:pt x="953" y="496"/>
                  <a:pt x="948" y="492"/>
                </a:cubicBezTo>
                <a:lnTo>
                  <a:pt x="918" y="492"/>
                </a:lnTo>
                <a:lnTo>
                  <a:pt x="918" y="486"/>
                </a:lnTo>
                <a:lnTo>
                  <a:pt x="906" y="486"/>
                </a:lnTo>
                <a:lnTo>
                  <a:pt x="906" y="462"/>
                </a:lnTo>
                <a:lnTo>
                  <a:pt x="864" y="462"/>
                </a:lnTo>
                <a:cubicBezTo>
                  <a:pt x="864" y="462"/>
                  <a:pt x="876" y="450"/>
                  <a:pt x="864" y="450"/>
                </a:cubicBezTo>
                <a:lnTo>
                  <a:pt x="822" y="450"/>
                </a:lnTo>
                <a:cubicBezTo>
                  <a:pt x="822" y="450"/>
                  <a:pt x="822" y="438"/>
                  <a:pt x="822" y="438"/>
                </a:cubicBezTo>
                <a:cubicBezTo>
                  <a:pt x="822" y="444"/>
                  <a:pt x="804" y="438"/>
                  <a:pt x="804" y="438"/>
                </a:cubicBezTo>
                <a:lnTo>
                  <a:pt x="804" y="420"/>
                </a:lnTo>
                <a:lnTo>
                  <a:pt x="792" y="420"/>
                </a:lnTo>
                <a:lnTo>
                  <a:pt x="792" y="402"/>
                </a:lnTo>
                <a:lnTo>
                  <a:pt x="750" y="402"/>
                </a:lnTo>
                <a:lnTo>
                  <a:pt x="750" y="384"/>
                </a:lnTo>
                <a:lnTo>
                  <a:pt x="684" y="384"/>
                </a:lnTo>
                <a:lnTo>
                  <a:pt x="684" y="372"/>
                </a:lnTo>
                <a:lnTo>
                  <a:pt x="666" y="372"/>
                </a:lnTo>
                <a:lnTo>
                  <a:pt x="666" y="360"/>
                </a:lnTo>
                <a:lnTo>
                  <a:pt x="624" y="360"/>
                </a:lnTo>
                <a:lnTo>
                  <a:pt x="630" y="360"/>
                </a:lnTo>
                <a:lnTo>
                  <a:pt x="606" y="360"/>
                </a:lnTo>
                <a:cubicBezTo>
                  <a:pt x="600" y="360"/>
                  <a:pt x="606" y="342"/>
                  <a:pt x="606" y="342"/>
                </a:cubicBezTo>
                <a:lnTo>
                  <a:pt x="582" y="342"/>
                </a:lnTo>
                <a:lnTo>
                  <a:pt x="582" y="324"/>
                </a:lnTo>
                <a:lnTo>
                  <a:pt x="540" y="324"/>
                </a:lnTo>
                <a:lnTo>
                  <a:pt x="540" y="300"/>
                </a:lnTo>
                <a:lnTo>
                  <a:pt x="516" y="300"/>
                </a:lnTo>
                <a:cubicBezTo>
                  <a:pt x="512" y="298"/>
                  <a:pt x="519" y="290"/>
                  <a:pt x="516" y="288"/>
                </a:cubicBezTo>
                <a:cubicBezTo>
                  <a:pt x="513" y="286"/>
                  <a:pt x="501" y="290"/>
                  <a:pt x="498" y="288"/>
                </a:cubicBezTo>
                <a:lnTo>
                  <a:pt x="498" y="276"/>
                </a:lnTo>
                <a:lnTo>
                  <a:pt x="492" y="276"/>
                </a:lnTo>
                <a:lnTo>
                  <a:pt x="492" y="258"/>
                </a:lnTo>
                <a:lnTo>
                  <a:pt x="468" y="258"/>
                </a:lnTo>
                <a:lnTo>
                  <a:pt x="468" y="240"/>
                </a:lnTo>
                <a:lnTo>
                  <a:pt x="450" y="240"/>
                </a:lnTo>
                <a:lnTo>
                  <a:pt x="450" y="222"/>
                </a:lnTo>
                <a:lnTo>
                  <a:pt x="390" y="222"/>
                </a:lnTo>
                <a:lnTo>
                  <a:pt x="390" y="198"/>
                </a:lnTo>
                <a:lnTo>
                  <a:pt x="378" y="198"/>
                </a:lnTo>
                <a:lnTo>
                  <a:pt x="378" y="192"/>
                </a:lnTo>
                <a:lnTo>
                  <a:pt x="366" y="192"/>
                </a:lnTo>
                <a:lnTo>
                  <a:pt x="366" y="174"/>
                </a:lnTo>
                <a:lnTo>
                  <a:pt x="324" y="174"/>
                </a:lnTo>
                <a:cubicBezTo>
                  <a:pt x="324" y="174"/>
                  <a:pt x="306" y="174"/>
                  <a:pt x="306" y="174"/>
                </a:cubicBezTo>
                <a:cubicBezTo>
                  <a:pt x="306" y="168"/>
                  <a:pt x="306" y="144"/>
                  <a:pt x="306" y="144"/>
                </a:cubicBezTo>
                <a:lnTo>
                  <a:pt x="282" y="144"/>
                </a:lnTo>
                <a:lnTo>
                  <a:pt x="294" y="144"/>
                </a:lnTo>
                <a:lnTo>
                  <a:pt x="234" y="144"/>
                </a:lnTo>
                <a:lnTo>
                  <a:pt x="234" y="126"/>
                </a:lnTo>
                <a:lnTo>
                  <a:pt x="222" y="126"/>
                </a:lnTo>
                <a:lnTo>
                  <a:pt x="222" y="102"/>
                </a:lnTo>
                <a:lnTo>
                  <a:pt x="192" y="102"/>
                </a:lnTo>
                <a:lnTo>
                  <a:pt x="192" y="90"/>
                </a:lnTo>
                <a:lnTo>
                  <a:pt x="174" y="90"/>
                </a:lnTo>
                <a:lnTo>
                  <a:pt x="174" y="72"/>
                </a:lnTo>
                <a:lnTo>
                  <a:pt x="132" y="72"/>
                </a:lnTo>
                <a:lnTo>
                  <a:pt x="132" y="54"/>
                </a:lnTo>
                <a:lnTo>
                  <a:pt x="120" y="54"/>
                </a:lnTo>
                <a:lnTo>
                  <a:pt x="126" y="54"/>
                </a:lnTo>
                <a:lnTo>
                  <a:pt x="90" y="54"/>
                </a:lnTo>
                <a:lnTo>
                  <a:pt x="90" y="30"/>
                </a:lnTo>
                <a:lnTo>
                  <a:pt x="66" y="30"/>
                </a:lnTo>
                <a:lnTo>
                  <a:pt x="66" y="18"/>
                </a:lnTo>
                <a:lnTo>
                  <a:pt x="24" y="18"/>
                </a:lnTo>
                <a:lnTo>
                  <a:pt x="30" y="18"/>
                </a:lnTo>
                <a:lnTo>
                  <a:pt x="12" y="18"/>
                </a:lnTo>
                <a:lnTo>
                  <a:pt x="12"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Freeform 3"/>
          <p:cNvSpPr>
            <a:spLocks/>
          </p:cNvSpPr>
          <p:nvPr/>
        </p:nvSpPr>
        <p:spPr bwMode="auto">
          <a:xfrm>
            <a:off x="1292967" y="4028522"/>
            <a:ext cx="2925514" cy="1351194"/>
          </a:xfrm>
          <a:custGeom>
            <a:avLst/>
            <a:gdLst>
              <a:gd name="T0" fmla="*/ 1050 w 1368"/>
              <a:gd name="T1" fmla="*/ 648 h 648"/>
              <a:gd name="T2" fmla="*/ 1032 w 1368"/>
              <a:gd name="T3" fmla="*/ 636 h 648"/>
              <a:gd name="T4" fmla="*/ 900 w 1368"/>
              <a:gd name="T5" fmla="*/ 612 h 648"/>
              <a:gd name="T6" fmla="*/ 894 w 1368"/>
              <a:gd name="T7" fmla="*/ 600 h 648"/>
              <a:gd name="T8" fmla="*/ 786 w 1368"/>
              <a:gd name="T9" fmla="*/ 582 h 648"/>
              <a:gd name="T10" fmla="*/ 762 w 1368"/>
              <a:gd name="T11" fmla="*/ 570 h 648"/>
              <a:gd name="T12" fmla="*/ 756 w 1368"/>
              <a:gd name="T13" fmla="*/ 558 h 648"/>
              <a:gd name="T14" fmla="*/ 744 w 1368"/>
              <a:gd name="T15" fmla="*/ 558 h 648"/>
              <a:gd name="T16" fmla="*/ 702 w 1368"/>
              <a:gd name="T17" fmla="*/ 540 h 648"/>
              <a:gd name="T18" fmla="*/ 684 w 1368"/>
              <a:gd name="T19" fmla="*/ 510 h 648"/>
              <a:gd name="T20" fmla="*/ 672 w 1368"/>
              <a:gd name="T21" fmla="*/ 492 h 648"/>
              <a:gd name="T22" fmla="*/ 630 w 1368"/>
              <a:gd name="T23" fmla="*/ 480 h 648"/>
              <a:gd name="T24" fmla="*/ 618 w 1368"/>
              <a:gd name="T25" fmla="*/ 438 h 648"/>
              <a:gd name="T26" fmla="*/ 594 w 1368"/>
              <a:gd name="T27" fmla="*/ 420 h 648"/>
              <a:gd name="T28" fmla="*/ 576 w 1368"/>
              <a:gd name="T29" fmla="*/ 408 h 648"/>
              <a:gd name="T30" fmla="*/ 552 w 1368"/>
              <a:gd name="T31" fmla="*/ 396 h 648"/>
              <a:gd name="T32" fmla="*/ 546 w 1368"/>
              <a:gd name="T33" fmla="*/ 384 h 648"/>
              <a:gd name="T34" fmla="*/ 534 w 1368"/>
              <a:gd name="T35" fmla="*/ 360 h 648"/>
              <a:gd name="T36" fmla="*/ 516 w 1368"/>
              <a:gd name="T37" fmla="*/ 342 h 648"/>
              <a:gd name="T38" fmla="*/ 498 w 1368"/>
              <a:gd name="T39" fmla="*/ 330 h 648"/>
              <a:gd name="T40" fmla="*/ 456 w 1368"/>
              <a:gd name="T41" fmla="*/ 306 h 648"/>
              <a:gd name="T42" fmla="*/ 444 w 1368"/>
              <a:gd name="T43" fmla="*/ 294 h 648"/>
              <a:gd name="T44" fmla="*/ 438 w 1368"/>
              <a:gd name="T45" fmla="*/ 294 h 648"/>
              <a:gd name="T46" fmla="*/ 378 w 1368"/>
              <a:gd name="T47" fmla="*/ 276 h 648"/>
              <a:gd name="T48" fmla="*/ 360 w 1368"/>
              <a:gd name="T49" fmla="*/ 252 h 648"/>
              <a:gd name="T50" fmla="*/ 324 w 1368"/>
              <a:gd name="T51" fmla="*/ 234 h 648"/>
              <a:gd name="T52" fmla="*/ 282 w 1368"/>
              <a:gd name="T53" fmla="*/ 210 h 648"/>
              <a:gd name="T54" fmla="*/ 264 w 1368"/>
              <a:gd name="T55" fmla="*/ 180 h 648"/>
              <a:gd name="T56" fmla="*/ 198 w 1368"/>
              <a:gd name="T57" fmla="*/ 162 h 648"/>
              <a:gd name="T58" fmla="*/ 180 w 1368"/>
              <a:gd name="T59" fmla="*/ 144 h 648"/>
              <a:gd name="T60" fmla="*/ 150 w 1368"/>
              <a:gd name="T61" fmla="*/ 120 h 648"/>
              <a:gd name="T62" fmla="*/ 126 w 1368"/>
              <a:gd name="T63" fmla="*/ 102 h 648"/>
              <a:gd name="T64" fmla="*/ 108 w 1368"/>
              <a:gd name="T65" fmla="*/ 72 h 648"/>
              <a:gd name="T66" fmla="*/ 78 w 1368"/>
              <a:gd name="T67" fmla="*/ 60 h 648"/>
              <a:gd name="T68" fmla="*/ 48 w 1368"/>
              <a:gd name="T69" fmla="*/ 42 h 648"/>
              <a:gd name="T70" fmla="*/ 6 w 1368"/>
              <a:gd name="T71" fmla="*/ 24 h 648"/>
              <a:gd name="T72" fmla="*/ 6 w 1368"/>
              <a:gd name="T73" fmla="*/ 12 h 648"/>
              <a:gd name="T74" fmla="*/ 0 w 1368"/>
              <a:gd name="T75"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8" h="648">
                <a:moveTo>
                  <a:pt x="1368" y="648"/>
                </a:moveTo>
                <a:lnTo>
                  <a:pt x="1050" y="648"/>
                </a:lnTo>
                <a:lnTo>
                  <a:pt x="1050" y="636"/>
                </a:lnTo>
                <a:lnTo>
                  <a:pt x="1032" y="636"/>
                </a:lnTo>
                <a:lnTo>
                  <a:pt x="1032" y="612"/>
                </a:lnTo>
                <a:lnTo>
                  <a:pt x="900" y="612"/>
                </a:lnTo>
                <a:lnTo>
                  <a:pt x="900" y="600"/>
                </a:lnTo>
                <a:lnTo>
                  <a:pt x="894" y="600"/>
                </a:lnTo>
                <a:lnTo>
                  <a:pt x="894" y="582"/>
                </a:lnTo>
                <a:lnTo>
                  <a:pt x="786" y="582"/>
                </a:lnTo>
                <a:lnTo>
                  <a:pt x="786" y="570"/>
                </a:lnTo>
                <a:lnTo>
                  <a:pt x="762" y="570"/>
                </a:lnTo>
                <a:lnTo>
                  <a:pt x="762" y="558"/>
                </a:lnTo>
                <a:lnTo>
                  <a:pt x="756" y="558"/>
                </a:lnTo>
                <a:lnTo>
                  <a:pt x="762" y="558"/>
                </a:lnTo>
                <a:lnTo>
                  <a:pt x="744" y="558"/>
                </a:lnTo>
                <a:lnTo>
                  <a:pt x="744" y="540"/>
                </a:lnTo>
                <a:lnTo>
                  <a:pt x="702" y="540"/>
                </a:lnTo>
                <a:cubicBezTo>
                  <a:pt x="695" y="535"/>
                  <a:pt x="705" y="515"/>
                  <a:pt x="702" y="510"/>
                </a:cubicBezTo>
                <a:cubicBezTo>
                  <a:pt x="699" y="505"/>
                  <a:pt x="687" y="513"/>
                  <a:pt x="684" y="510"/>
                </a:cubicBezTo>
                <a:lnTo>
                  <a:pt x="684" y="492"/>
                </a:lnTo>
                <a:lnTo>
                  <a:pt x="672" y="492"/>
                </a:lnTo>
                <a:lnTo>
                  <a:pt x="672" y="480"/>
                </a:lnTo>
                <a:lnTo>
                  <a:pt x="630" y="480"/>
                </a:lnTo>
                <a:lnTo>
                  <a:pt x="630" y="438"/>
                </a:lnTo>
                <a:lnTo>
                  <a:pt x="618" y="438"/>
                </a:lnTo>
                <a:lnTo>
                  <a:pt x="618" y="420"/>
                </a:lnTo>
                <a:lnTo>
                  <a:pt x="594" y="420"/>
                </a:lnTo>
                <a:lnTo>
                  <a:pt x="594" y="408"/>
                </a:lnTo>
                <a:lnTo>
                  <a:pt x="576" y="408"/>
                </a:lnTo>
                <a:lnTo>
                  <a:pt x="576" y="396"/>
                </a:lnTo>
                <a:lnTo>
                  <a:pt x="552" y="396"/>
                </a:lnTo>
                <a:lnTo>
                  <a:pt x="552" y="384"/>
                </a:lnTo>
                <a:cubicBezTo>
                  <a:pt x="552" y="384"/>
                  <a:pt x="552" y="384"/>
                  <a:pt x="546" y="384"/>
                </a:cubicBezTo>
                <a:lnTo>
                  <a:pt x="534" y="384"/>
                </a:lnTo>
                <a:cubicBezTo>
                  <a:pt x="532" y="380"/>
                  <a:pt x="537" y="364"/>
                  <a:pt x="534" y="360"/>
                </a:cubicBezTo>
                <a:cubicBezTo>
                  <a:pt x="531" y="356"/>
                  <a:pt x="519" y="363"/>
                  <a:pt x="516" y="360"/>
                </a:cubicBezTo>
                <a:lnTo>
                  <a:pt x="516" y="342"/>
                </a:lnTo>
                <a:lnTo>
                  <a:pt x="498" y="342"/>
                </a:lnTo>
                <a:lnTo>
                  <a:pt x="498" y="330"/>
                </a:lnTo>
                <a:lnTo>
                  <a:pt x="456" y="330"/>
                </a:lnTo>
                <a:lnTo>
                  <a:pt x="456" y="306"/>
                </a:lnTo>
                <a:lnTo>
                  <a:pt x="444" y="306"/>
                </a:lnTo>
                <a:lnTo>
                  <a:pt x="444" y="294"/>
                </a:lnTo>
                <a:lnTo>
                  <a:pt x="426" y="294"/>
                </a:lnTo>
                <a:lnTo>
                  <a:pt x="438" y="294"/>
                </a:lnTo>
                <a:lnTo>
                  <a:pt x="438" y="276"/>
                </a:lnTo>
                <a:lnTo>
                  <a:pt x="378" y="276"/>
                </a:lnTo>
                <a:lnTo>
                  <a:pt x="378" y="252"/>
                </a:lnTo>
                <a:lnTo>
                  <a:pt x="360" y="252"/>
                </a:lnTo>
                <a:lnTo>
                  <a:pt x="360" y="234"/>
                </a:lnTo>
                <a:lnTo>
                  <a:pt x="324" y="234"/>
                </a:lnTo>
                <a:lnTo>
                  <a:pt x="324" y="210"/>
                </a:lnTo>
                <a:lnTo>
                  <a:pt x="282" y="210"/>
                </a:lnTo>
                <a:lnTo>
                  <a:pt x="282" y="180"/>
                </a:lnTo>
                <a:lnTo>
                  <a:pt x="264" y="180"/>
                </a:lnTo>
                <a:cubicBezTo>
                  <a:pt x="264" y="180"/>
                  <a:pt x="270" y="162"/>
                  <a:pt x="264" y="162"/>
                </a:cubicBezTo>
                <a:cubicBezTo>
                  <a:pt x="252" y="162"/>
                  <a:pt x="198" y="162"/>
                  <a:pt x="198" y="162"/>
                </a:cubicBezTo>
                <a:lnTo>
                  <a:pt x="198" y="144"/>
                </a:lnTo>
                <a:lnTo>
                  <a:pt x="180" y="144"/>
                </a:lnTo>
                <a:lnTo>
                  <a:pt x="180" y="120"/>
                </a:lnTo>
                <a:lnTo>
                  <a:pt x="150" y="120"/>
                </a:lnTo>
                <a:lnTo>
                  <a:pt x="150" y="102"/>
                </a:lnTo>
                <a:lnTo>
                  <a:pt x="126" y="102"/>
                </a:lnTo>
                <a:lnTo>
                  <a:pt x="126" y="72"/>
                </a:lnTo>
                <a:lnTo>
                  <a:pt x="108" y="72"/>
                </a:lnTo>
                <a:lnTo>
                  <a:pt x="108" y="60"/>
                </a:lnTo>
                <a:lnTo>
                  <a:pt x="78" y="60"/>
                </a:lnTo>
                <a:lnTo>
                  <a:pt x="78" y="42"/>
                </a:lnTo>
                <a:lnTo>
                  <a:pt x="48" y="42"/>
                </a:lnTo>
                <a:lnTo>
                  <a:pt x="48" y="24"/>
                </a:lnTo>
                <a:lnTo>
                  <a:pt x="6" y="24"/>
                </a:lnTo>
                <a:lnTo>
                  <a:pt x="6" y="6"/>
                </a:lnTo>
                <a:lnTo>
                  <a:pt x="6" y="12"/>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
          <p:cNvSpPr>
            <a:spLocks noChangeShapeType="1"/>
          </p:cNvSpPr>
          <p:nvPr/>
        </p:nvSpPr>
        <p:spPr bwMode="auto">
          <a:xfrm>
            <a:off x="4227035" y="531716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5"/>
          <p:cNvSpPr>
            <a:spLocks noChangeShapeType="1"/>
          </p:cNvSpPr>
          <p:nvPr/>
        </p:nvSpPr>
        <p:spPr bwMode="auto">
          <a:xfrm>
            <a:off x="4111554" y="535469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
          <p:cNvSpPr>
            <a:spLocks noChangeShapeType="1"/>
          </p:cNvSpPr>
          <p:nvPr/>
        </p:nvSpPr>
        <p:spPr bwMode="auto">
          <a:xfrm>
            <a:off x="4085892" y="535469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
          <p:cNvSpPr>
            <a:spLocks noChangeShapeType="1"/>
          </p:cNvSpPr>
          <p:nvPr/>
        </p:nvSpPr>
        <p:spPr bwMode="auto">
          <a:xfrm>
            <a:off x="4060229" y="531716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8"/>
          <p:cNvSpPr>
            <a:spLocks noChangeShapeType="1"/>
          </p:cNvSpPr>
          <p:nvPr/>
        </p:nvSpPr>
        <p:spPr bwMode="auto">
          <a:xfrm>
            <a:off x="3996073" y="5329672"/>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9"/>
          <p:cNvSpPr>
            <a:spLocks noChangeShapeType="1"/>
          </p:cNvSpPr>
          <p:nvPr/>
        </p:nvSpPr>
        <p:spPr bwMode="auto">
          <a:xfrm>
            <a:off x="3842099"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0"/>
          <p:cNvSpPr>
            <a:spLocks noChangeShapeType="1"/>
          </p:cNvSpPr>
          <p:nvPr/>
        </p:nvSpPr>
        <p:spPr bwMode="auto">
          <a:xfrm>
            <a:off x="3829268"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1"/>
          <p:cNvSpPr>
            <a:spLocks noChangeShapeType="1"/>
          </p:cNvSpPr>
          <p:nvPr/>
        </p:nvSpPr>
        <p:spPr bwMode="auto">
          <a:xfrm>
            <a:off x="3649631" y="5317161"/>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2"/>
          <p:cNvSpPr>
            <a:spLocks noChangeShapeType="1"/>
          </p:cNvSpPr>
          <p:nvPr/>
        </p:nvSpPr>
        <p:spPr bwMode="auto">
          <a:xfrm>
            <a:off x="3585475"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3"/>
          <p:cNvSpPr>
            <a:spLocks noChangeShapeType="1"/>
          </p:cNvSpPr>
          <p:nvPr/>
        </p:nvSpPr>
        <p:spPr bwMode="auto">
          <a:xfrm>
            <a:off x="3521319" y="5279628"/>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4"/>
          <p:cNvSpPr>
            <a:spLocks noChangeShapeType="1"/>
          </p:cNvSpPr>
          <p:nvPr/>
        </p:nvSpPr>
        <p:spPr bwMode="auto">
          <a:xfrm>
            <a:off x="3457163"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5"/>
          <p:cNvSpPr>
            <a:spLocks noChangeShapeType="1"/>
          </p:cNvSpPr>
          <p:nvPr/>
        </p:nvSpPr>
        <p:spPr bwMode="auto">
          <a:xfrm>
            <a:off x="3431501"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6"/>
          <p:cNvSpPr>
            <a:spLocks noChangeShapeType="1"/>
          </p:cNvSpPr>
          <p:nvPr/>
        </p:nvSpPr>
        <p:spPr bwMode="auto">
          <a:xfrm>
            <a:off x="3303189"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7"/>
          <p:cNvSpPr>
            <a:spLocks noChangeShapeType="1"/>
          </p:cNvSpPr>
          <p:nvPr/>
        </p:nvSpPr>
        <p:spPr bwMode="auto">
          <a:xfrm>
            <a:off x="3277526"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
          <p:cNvSpPr>
            <a:spLocks noChangeShapeType="1"/>
          </p:cNvSpPr>
          <p:nvPr/>
        </p:nvSpPr>
        <p:spPr bwMode="auto">
          <a:xfrm>
            <a:off x="1391340" y="397727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
          <p:cNvSpPr>
            <a:spLocks noChangeShapeType="1"/>
          </p:cNvSpPr>
          <p:nvPr/>
        </p:nvSpPr>
        <p:spPr bwMode="auto">
          <a:xfrm>
            <a:off x="1468327" y="401601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20"/>
          <p:cNvSpPr>
            <a:spLocks noChangeShapeType="1"/>
          </p:cNvSpPr>
          <p:nvPr/>
        </p:nvSpPr>
        <p:spPr bwMode="auto">
          <a:xfrm>
            <a:off x="1506821" y="4028522"/>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21"/>
          <p:cNvSpPr>
            <a:spLocks noChangeShapeType="1"/>
          </p:cNvSpPr>
          <p:nvPr/>
        </p:nvSpPr>
        <p:spPr bwMode="auto">
          <a:xfrm>
            <a:off x="1532483" y="405354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22"/>
          <p:cNvSpPr>
            <a:spLocks noChangeShapeType="1"/>
          </p:cNvSpPr>
          <p:nvPr/>
        </p:nvSpPr>
        <p:spPr bwMode="auto">
          <a:xfrm>
            <a:off x="1814769" y="421618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23"/>
          <p:cNvSpPr>
            <a:spLocks noChangeShapeType="1"/>
          </p:cNvSpPr>
          <p:nvPr/>
        </p:nvSpPr>
        <p:spPr bwMode="auto">
          <a:xfrm>
            <a:off x="3239033"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24"/>
          <p:cNvSpPr>
            <a:spLocks noChangeShapeType="1"/>
          </p:cNvSpPr>
          <p:nvPr/>
        </p:nvSpPr>
        <p:spPr bwMode="auto">
          <a:xfrm>
            <a:off x="3072227" y="5176554"/>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5"/>
          <p:cNvSpPr>
            <a:spLocks noChangeShapeType="1"/>
          </p:cNvSpPr>
          <p:nvPr/>
        </p:nvSpPr>
        <p:spPr bwMode="auto">
          <a:xfrm>
            <a:off x="3008071" y="516404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26"/>
          <p:cNvSpPr>
            <a:spLocks noChangeShapeType="1"/>
          </p:cNvSpPr>
          <p:nvPr/>
        </p:nvSpPr>
        <p:spPr bwMode="auto">
          <a:xfrm>
            <a:off x="2982409" y="515153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27"/>
          <p:cNvSpPr>
            <a:spLocks noChangeShapeType="1"/>
          </p:cNvSpPr>
          <p:nvPr/>
        </p:nvSpPr>
        <p:spPr bwMode="auto">
          <a:xfrm>
            <a:off x="3059396" y="482923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8"/>
          <p:cNvSpPr>
            <a:spLocks noChangeShapeType="1"/>
          </p:cNvSpPr>
          <p:nvPr/>
        </p:nvSpPr>
        <p:spPr bwMode="auto">
          <a:xfrm>
            <a:off x="3072227" y="486676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9"/>
          <p:cNvSpPr>
            <a:spLocks noChangeShapeType="1"/>
          </p:cNvSpPr>
          <p:nvPr/>
        </p:nvSpPr>
        <p:spPr bwMode="auto">
          <a:xfrm>
            <a:off x="3136383" y="4879274"/>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30"/>
          <p:cNvSpPr>
            <a:spLocks noChangeShapeType="1"/>
          </p:cNvSpPr>
          <p:nvPr/>
        </p:nvSpPr>
        <p:spPr bwMode="auto">
          <a:xfrm>
            <a:off x="3187708" y="4904296"/>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31"/>
          <p:cNvSpPr>
            <a:spLocks noChangeShapeType="1"/>
          </p:cNvSpPr>
          <p:nvPr/>
        </p:nvSpPr>
        <p:spPr bwMode="auto">
          <a:xfrm>
            <a:off x="3213370" y="492214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32"/>
          <p:cNvSpPr>
            <a:spLocks noChangeShapeType="1"/>
          </p:cNvSpPr>
          <p:nvPr/>
        </p:nvSpPr>
        <p:spPr bwMode="auto">
          <a:xfrm>
            <a:off x="3239033" y="4943607"/>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3"/>
          <p:cNvSpPr>
            <a:spLocks noChangeShapeType="1"/>
          </p:cNvSpPr>
          <p:nvPr/>
        </p:nvSpPr>
        <p:spPr bwMode="auto">
          <a:xfrm>
            <a:off x="3264695" y="496862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34"/>
          <p:cNvSpPr>
            <a:spLocks noChangeShapeType="1"/>
          </p:cNvSpPr>
          <p:nvPr/>
        </p:nvSpPr>
        <p:spPr bwMode="auto">
          <a:xfrm>
            <a:off x="3328851" y="5031185"/>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5"/>
          <p:cNvSpPr>
            <a:spLocks noChangeShapeType="1"/>
          </p:cNvSpPr>
          <p:nvPr/>
        </p:nvSpPr>
        <p:spPr bwMode="auto">
          <a:xfrm>
            <a:off x="3405838" y="503417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6"/>
          <p:cNvSpPr>
            <a:spLocks noChangeShapeType="1"/>
          </p:cNvSpPr>
          <p:nvPr/>
        </p:nvSpPr>
        <p:spPr bwMode="auto">
          <a:xfrm>
            <a:off x="3534150" y="517953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37"/>
          <p:cNvSpPr>
            <a:spLocks noChangeShapeType="1"/>
          </p:cNvSpPr>
          <p:nvPr/>
        </p:nvSpPr>
        <p:spPr bwMode="auto">
          <a:xfrm>
            <a:off x="3623969" y="5254606"/>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8"/>
          <p:cNvSpPr>
            <a:spLocks noChangeShapeType="1"/>
          </p:cNvSpPr>
          <p:nvPr/>
        </p:nvSpPr>
        <p:spPr bwMode="auto">
          <a:xfrm>
            <a:off x="3649631"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9"/>
          <p:cNvSpPr>
            <a:spLocks noChangeShapeType="1"/>
          </p:cNvSpPr>
          <p:nvPr/>
        </p:nvSpPr>
        <p:spPr bwMode="auto">
          <a:xfrm>
            <a:off x="3675293"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40"/>
          <p:cNvSpPr>
            <a:spLocks noChangeShapeType="1"/>
          </p:cNvSpPr>
          <p:nvPr/>
        </p:nvSpPr>
        <p:spPr bwMode="auto">
          <a:xfrm>
            <a:off x="3765112"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41"/>
          <p:cNvSpPr>
            <a:spLocks noChangeShapeType="1"/>
          </p:cNvSpPr>
          <p:nvPr/>
        </p:nvSpPr>
        <p:spPr bwMode="auto">
          <a:xfrm>
            <a:off x="4034567" y="5317161"/>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42"/>
          <p:cNvSpPr>
            <a:spLocks noChangeShapeType="1"/>
          </p:cNvSpPr>
          <p:nvPr/>
        </p:nvSpPr>
        <p:spPr bwMode="auto">
          <a:xfrm>
            <a:off x="2931084" y="513902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43"/>
          <p:cNvSpPr>
            <a:spLocks noChangeShapeType="1"/>
          </p:cNvSpPr>
          <p:nvPr/>
        </p:nvSpPr>
        <p:spPr bwMode="auto">
          <a:xfrm>
            <a:off x="2995240" y="480420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44"/>
          <p:cNvSpPr>
            <a:spLocks noChangeShapeType="1"/>
          </p:cNvSpPr>
          <p:nvPr/>
        </p:nvSpPr>
        <p:spPr bwMode="auto">
          <a:xfrm>
            <a:off x="3072227" y="486079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45"/>
          <p:cNvSpPr>
            <a:spLocks noChangeShapeType="1"/>
          </p:cNvSpPr>
          <p:nvPr/>
        </p:nvSpPr>
        <p:spPr bwMode="auto">
          <a:xfrm>
            <a:off x="3149214" y="487927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46"/>
          <p:cNvSpPr>
            <a:spLocks noChangeShapeType="1"/>
          </p:cNvSpPr>
          <p:nvPr/>
        </p:nvSpPr>
        <p:spPr bwMode="auto">
          <a:xfrm>
            <a:off x="1647964" y="421618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47"/>
          <p:cNvSpPr>
            <a:spLocks noChangeShapeType="1"/>
          </p:cNvSpPr>
          <p:nvPr/>
        </p:nvSpPr>
        <p:spPr bwMode="auto">
          <a:xfrm>
            <a:off x="2161212" y="4553987"/>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48"/>
          <p:cNvSpPr>
            <a:spLocks noChangeShapeType="1"/>
          </p:cNvSpPr>
          <p:nvPr/>
        </p:nvSpPr>
        <p:spPr bwMode="auto">
          <a:xfrm>
            <a:off x="1827601" y="430021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9"/>
          <p:cNvSpPr>
            <a:spLocks noChangeShapeType="1"/>
          </p:cNvSpPr>
          <p:nvPr/>
        </p:nvSpPr>
        <p:spPr bwMode="auto">
          <a:xfrm>
            <a:off x="1314353" y="399098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50"/>
          <p:cNvSpPr>
            <a:spLocks noChangeShapeType="1"/>
          </p:cNvSpPr>
          <p:nvPr/>
        </p:nvSpPr>
        <p:spPr bwMode="auto">
          <a:xfrm>
            <a:off x="7979920"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51"/>
          <p:cNvSpPr>
            <a:spLocks noChangeShapeType="1"/>
          </p:cNvSpPr>
          <p:nvPr/>
        </p:nvSpPr>
        <p:spPr bwMode="auto">
          <a:xfrm>
            <a:off x="796718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52"/>
          <p:cNvSpPr>
            <a:spLocks noChangeShapeType="1"/>
          </p:cNvSpPr>
          <p:nvPr/>
        </p:nvSpPr>
        <p:spPr bwMode="auto">
          <a:xfrm>
            <a:off x="7916256"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53"/>
          <p:cNvSpPr>
            <a:spLocks noChangeShapeType="1"/>
          </p:cNvSpPr>
          <p:nvPr/>
        </p:nvSpPr>
        <p:spPr bwMode="auto">
          <a:xfrm>
            <a:off x="787805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54"/>
          <p:cNvSpPr>
            <a:spLocks noChangeShapeType="1"/>
          </p:cNvSpPr>
          <p:nvPr/>
        </p:nvSpPr>
        <p:spPr bwMode="auto">
          <a:xfrm>
            <a:off x="7712529" y="5321582"/>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55"/>
          <p:cNvSpPr>
            <a:spLocks noChangeShapeType="1"/>
          </p:cNvSpPr>
          <p:nvPr/>
        </p:nvSpPr>
        <p:spPr bwMode="auto">
          <a:xfrm>
            <a:off x="7699796"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56"/>
          <p:cNvSpPr>
            <a:spLocks noChangeShapeType="1"/>
          </p:cNvSpPr>
          <p:nvPr/>
        </p:nvSpPr>
        <p:spPr bwMode="auto">
          <a:xfrm>
            <a:off x="7521536"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57"/>
          <p:cNvSpPr>
            <a:spLocks noChangeShapeType="1"/>
          </p:cNvSpPr>
          <p:nvPr/>
        </p:nvSpPr>
        <p:spPr bwMode="auto">
          <a:xfrm>
            <a:off x="7457871"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8"/>
          <p:cNvSpPr>
            <a:spLocks noChangeShapeType="1"/>
          </p:cNvSpPr>
          <p:nvPr/>
        </p:nvSpPr>
        <p:spPr bwMode="auto">
          <a:xfrm>
            <a:off x="7394207" y="525872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59"/>
          <p:cNvSpPr>
            <a:spLocks noChangeShapeType="1"/>
          </p:cNvSpPr>
          <p:nvPr/>
        </p:nvSpPr>
        <p:spPr bwMode="auto">
          <a:xfrm>
            <a:off x="7330542"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60"/>
          <p:cNvSpPr>
            <a:spLocks noChangeShapeType="1"/>
          </p:cNvSpPr>
          <p:nvPr/>
        </p:nvSpPr>
        <p:spPr bwMode="auto">
          <a:xfrm>
            <a:off x="7406940" y="5110898"/>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61"/>
          <p:cNvSpPr>
            <a:spLocks noChangeShapeType="1"/>
          </p:cNvSpPr>
          <p:nvPr/>
        </p:nvSpPr>
        <p:spPr bwMode="auto">
          <a:xfrm>
            <a:off x="7508803" y="520843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62"/>
          <p:cNvSpPr>
            <a:spLocks noChangeShapeType="1"/>
          </p:cNvSpPr>
          <p:nvPr/>
        </p:nvSpPr>
        <p:spPr bwMode="auto">
          <a:xfrm>
            <a:off x="7521536"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63"/>
          <p:cNvSpPr>
            <a:spLocks noChangeShapeType="1"/>
          </p:cNvSpPr>
          <p:nvPr/>
        </p:nvSpPr>
        <p:spPr bwMode="auto">
          <a:xfrm>
            <a:off x="7534269" y="522100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64"/>
          <p:cNvSpPr>
            <a:spLocks noChangeShapeType="1"/>
          </p:cNvSpPr>
          <p:nvPr/>
        </p:nvSpPr>
        <p:spPr bwMode="auto">
          <a:xfrm>
            <a:off x="7559735" y="522100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65"/>
          <p:cNvSpPr>
            <a:spLocks noChangeShapeType="1"/>
          </p:cNvSpPr>
          <p:nvPr/>
        </p:nvSpPr>
        <p:spPr bwMode="auto">
          <a:xfrm>
            <a:off x="7636132" y="520843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66"/>
          <p:cNvSpPr>
            <a:spLocks noChangeShapeType="1"/>
          </p:cNvSpPr>
          <p:nvPr/>
        </p:nvSpPr>
        <p:spPr bwMode="auto">
          <a:xfrm>
            <a:off x="787805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67"/>
          <p:cNvSpPr>
            <a:spLocks noChangeShapeType="1"/>
          </p:cNvSpPr>
          <p:nvPr/>
        </p:nvSpPr>
        <p:spPr bwMode="auto">
          <a:xfrm>
            <a:off x="7916256"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68"/>
          <p:cNvSpPr>
            <a:spLocks noChangeShapeType="1"/>
          </p:cNvSpPr>
          <p:nvPr/>
        </p:nvSpPr>
        <p:spPr bwMode="auto">
          <a:xfrm>
            <a:off x="7954454"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69"/>
          <p:cNvSpPr>
            <a:spLocks noChangeShapeType="1"/>
          </p:cNvSpPr>
          <p:nvPr/>
        </p:nvSpPr>
        <p:spPr bwMode="auto">
          <a:xfrm>
            <a:off x="7979920"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70"/>
          <p:cNvSpPr>
            <a:spLocks noChangeShapeType="1"/>
          </p:cNvSpPr>
          <p:nvPr/>
        </p:nvSpPr>
        <p:spPr bwMode="auto">
          <a:xfrm>
            <a:off x="7305077"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71"/>
          <p:cNvSpPr>
            <a:spLocks noChangeShapeType="1"/>
          </p:cNvSpPr>
          <p:nvPr/>
        </p:nvSpPr>
        <p:spPr bwMode="auto">
          <a:xfrm>
            <a:off x="7190481"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72"/>
          <p:cNvSpPr>
            <a:spLocks noChangeShapeType="1"/>
          </p:cNvSpPr>
          <p:nvPr/>
        </p:nvSpPr>
        <p:spPr bwMode="auto">
          <a:xfrm>
            <a:off x="7152282"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73"/>
          <p:cNvSpPr>
            <a:spLocks noChangeShapeType="1"/>
          </p:cNvSpPr>
          <p:nvPr/>
        </p:nvSpPr>
        <p:spPr bwMode="auto">
          <a:xfrm>
            <a:off x="7114083"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74"/>
          <p:cNvSpPr>
            <a:spLocks noChangeShapeType="1"/>
          </p:cNvSpPr>
          <p:nvPr/>
        </p:nvSpPr>
        <p:spPr bwMode="auto">
          <a:xfrm>
            <a:off x="5726198" y="433141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75"/>
          <p:cNvSpPr>
            <a:spLocks noChangeShapeType="1"/>
          </p:cNvSpPr>
          <p:nvPr/>
        </p:nvSpPr>
        <p:spPr bwMode="auto">
          <a:xfrm>
            <a:off x="6948556" y="514556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6"/>
          <p:cNvSpPr>
            <a:spLocks noChangeShapeType="1"/>
          </p:cNvSpPr>
          <p:nvPr/>
        </p:nvSpPr>
        <p:spPr bwMode="auto">
          <a:xfrm>
            <a:off x="6897624" y="4755825"/>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77"/>
          <p:cNvSpPr>
            <a:spLocks noChangeShapeType="1"/>
          </p:cNvSpPr>
          <p:nvPr/>
        </p:nvSpPr>
        <p:spPr bwMode="auto">
          <a:xfrm>
            <a:off x="6923090" y="4780969"/>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79"/>
          <p:cNvSpPr>
            <a:spLocks noChangeShapeType="1"/>
          </p:cNvSpPr>
          <p:nvPr/>
        </p:nvSpPr>
        <p:spPr bwMode="auto">
          <a:xfrm>
            <a:off x="6884891" y="514556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80"/>
          <p:cNvSpPr>
            <a:spLocks noChangeShapeType="1"/>
          </p:cNvSpPr>
          <p:nvPr/>
        </p:nvSpPr>
        <p:spPr bwMode="auto">
          <a:xfrm>
            <a:off x="6808494" y="509527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81"/>
          <p:cNvSpPr>
            <a:spLocks noChangeShapeType="1"/>
          </p:cNvSpPr>
          <p:nvPr/>
        </p:nvSpPr>
        <p:spPr bwMode="auto">
          <a:xfrm>
            <a:off x="6783028" y="5070134"/>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82"/>
          <p:cNvSpPr>
            <a:spLocks noChangeShapeType="1"/>
          </p:cNvSpPr>
          <p:nvPr/>
        </p:nvSpPr>
        <p:spPr bwMode="auto">
          <a:xfrm>
            <a:off x="6057253" y="4545141"/>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83"/>
          <p:cNvSpPr>
            <a:spLocks noChangeShapeType="1"/>
          </p:cNvSpPr>
          <p:nvPr/>
        </p:nvSpPr>
        <p:spPr bwMode="auto">
          <a:xfrm>
            <a:off x="5280547" y="397938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84"/>
          <p:cNvSpPr>
            <a:spLocks noChangeShapeType="1"/>
          </p:cNvSpPr>
          <p:nvPr/>
        </p:nvSpPr>
        <p:spPr bwMode="auto">
          <a:xfrm>
            <a:off x="5522472" y="4205686"/>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86"/>
          <p:cNvSpPr>
            <a:spLocks noChangeShapeType="1"/>
          </p:cNvSpPr>
          <p:nvPr/>
        </p:nvSpPr>
        <p:spPr bwMode="auto">
          <a:xfrm>
            <a:off x="5382410" y="4017101"/>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87"/>
          <p:cNvSpPr>
            <a:spLocks noChangeShapeType="1"/>
          </p:cNvSpPr>
          <p:nvPr/>
        </p:nvSpPr>
        <p:spPr bwMode="auto">
          <a:xfrm>
            <a:off x="5433342" y="4017101"/>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88"/>
          <p:cNvSpPr>
            <a:spLocks noChangeShapeType="1"/>
          </p:cNvSpPr>
          <p:nvPr/>
        </p:nvSpPr>
        <p:spPr bwMode="auto">
          <a:xfrm>
            <a:off x="5713465" y="4193114"/>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9"/>
          <p:cNvSpPr>
            <a:spLocks noChangeShapeType="1"/>
          </p:cNvSpPr>
          <p:nvPr/>
        </p:nvSpPr>
        <p:spPr bwMode="auto">
          <a:xfrm>
            <a:off x="7152282" y="487202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90"/>
          <p:cNvSpPr>
            <a:spLocks noChangeShapeType="1"/>
          </p:cNvSpPr>
          <p:nvPr/>
        </p:nvSpPr>
        <p:spPr bwMode="auto">
          <a:xfrm>
            <a:off x="6872158" y="473068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Freeform 91"/>
          <p:cNvSpPr>
            <a:spLocks/>
          </p:cNvSpPr>
          <p:nvPr/>
        </p:nvSpPr>
        <p:spPr bwMode="auto">
          <a:xfrm>
            <a:off x="5140485" y="4042245"/>
            <a:ext cx="2954031" cy="1734989"/>
          </a:xfrm>
          <a:custGeom>
            <a:avLst/>
            <a:gdLst>
              <a:gd name="T0" fmla="*/ 232 w 232"/>
              <a:gd name="T1" fmla="*/ 105 h 138"/>
              <a:gd name="T2" fmla="*/ 203 w 232"/>
              <a:gd name="T3" fmla="*/ 98 h 138"/>
              <a:gd name="T4" fmla="*/ 182 w 232"/>
              <a:gd name="T5" fmla="*/ 94 h 138"/>
              <a:gd name="T6" fmla="*/ 179 w 232"/>
              <a:gd name="T7" fmla="*/ 91 h 138"/>
              <a:gd name="T8" fmla="*/ 177 w 232"/>
              <a:gd name="T9" fmla="*/ 88 h 138"/>
              <a:gd name="T10" fmla="*/ 173 w 232"/>
              <a:gd name="T11" fmla="*/ 84 h 138"/>
              <a:gd name="T12" fmla="*/ 170 w 232"/>
              <a:gd name="T13" fmla="*/ 79 h 138"/>
              <a:gd name="T14" fmla="*/ 163 w 232"/>
              <a:gd name="T15" fmla="*/ 76 h 138"/>
              <a:gd name="T16" fmla="*/ 160 w 232"/>
              <a:gd name="T17" fmla="*/ 73 h 138"/>
              <a:gd name="T18" fmla="*/ 157 w 232"/>
              <a:gd name="T19" fmla="*/ 71 h 138"/>
              <a:gd name="T20" fmla="*/ 153 w 232"/>
              <a:gd name="T21" fmla="*/ 66 h 138"/>
              <a:gd name="T22" fmla="*/ 145 w 232"/>
              <a:gd name="T23" fmla="*/ 64 h 138"/>
              <a:gd name="T24" fmla="*/ 138 w 232"/>
              <a:gd name="T25" fmla="*/ 61 h 138"/>
              <a:gd name="T26" fmla="*/ 135 w 232"/>
              <a:gd name="T27" fmla="*/ 56 h 138"/>
              <a:gd name="T28" fmla="*/ 127 w 232"/>
              <a:gd name="T29" fmla="*/ 54 h 138"/>
              <a:gd name="T30" fmla="*/ 117 w 232"/>
              <a:gd name="T31" fmla="*/ 52 h 138"/>
              <a:gd name="T32" fmla="*/ 114 w 232"/>
              <a:gd name="T33" fmla="*/ 50 h 138"/>
              <a:gd name="T34" fmla="*/ 104 w 232"/>
              <a:gd name="T35" fmla="*/ 48 h 138"/>
              <a:gd name="T36" fmla="*/ 99 w 232"/>
              <a:gd name="T37" fmla="*/ 46 h 138"/>
              <a:gd name="T38" fmla="*/ 97 w 232"/>
              <a:gd name="T39" fmla="*/ 44 h 138"/>
              <a:gd name="T40" fmla="*/ 90 w 232"/>
              <a:gd name="T41" fmla="*/ 41 h 138"/>
              <a:gd name="T42" fmla="*/ 88 w 232"/>
              <a:gd name="T43" fmla="*/ 39 h 138"/>
              <a:gd name="T44" fmla="*/ 86 w 232"/>
              <a:gd name="T45" fmla="*/ 37 h 138"/>
              <a:gd name="T46" fmla="*/ 84 w 232"/>
              <a:gd name="T47" fmla="*/ 33 h 138"/>
              <a:gd name="T48" fmla="*/ 80 w 232"/>
              <a:gd name="T49" fmla="*/ 29 h 138"/>
              <a:gd name="T50" fmla="*/ 75 w 232"/>
              <a:gd name="T51" fmla="*/ 27 h 138"/>
              <a:gd name="T52" fmla="*/ 67 w 232"/>
              <a:gd name="T53" fmla="*/ 25 h 138"/>
              <a:gd name="T54" fmla="*/ 64 w 232"/>
              <a:gd name="T55" fmla="*/ 22 h 138"/>
              <a:gd name="T56" fmla="*/ 55 w 232"/>
              <a:gd name="T57" fmla="*/ 20 h 138"/>
              <a:gd name="T58" fmla="*/ 49 w 232"/>
              <a:gd name="T59" fmla="*/ 17 h 138"/>
              <a:gd name="T60" fmla="*/ 42 w 232"/>
              <a:gd name="T61" fmla="*/ 15 h 138"/>
              <a:gd name="T62" fmla="*/ 39 w 232"/>
              <a:gd name="T63" fmla="*/ 12 h 138"/>
              <a:gd name="T64" fmla="*/ 34 w 232"/>
              <a:gd name="T65" fmla="*/ 10 h 138"/>
              <a:gd name="T66" fmla="*/ 32 w 232"/>
              <a:gd name="T67" fmla="*/ 8 h 138"/>
              <a:gd name="T68" fmla="*/ 30 w 232"/>
              <a:gd name="T69" fmla="*/ 7 h 138"/>
              <a:gd name="T70" fmla="*/ 23 w 232"/>
              <a:gd name="T71" fmla="*/ 4 h 138"/>
              <a:gd name="T72" fmla="*/ 18 w 232"/>
              <a:gd name="T73" fmla="*/ 4 h 138"/>
              <a:gd name="T74" fmla="*/ 14 w 232"/>
              <a:gd name="T75" fmla="*/ 0 h 138"/>
              <a:gd name="T76" fmla="*/ 8 w 232"/>
              <a:gd name="T7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8">
                <a:moveTo>
                  <a:pt x="232" y="138"/>
                </a:moveTo>
                <a:lnTo>
                  <a:pt x="232" y="105"/>
                </a:lnTo>
                <a:lnTo>
                  <a:pt x="203" y="105"/>
                </a:lnTo>
                <a:lnTo>
                  <a:pt x="203" y="98"/>
                </a:lnTo>
                <a:lnTo>
                  <a:pt x="182" y="98"/>
                </a:lnTo>
                <a:lnTo>
                  <a:pt x="182" y="94"/>
                </a:lnTo>
                <a:lnTo>
                  <a:pt x="179" y="94"/>
                </a:lnTo>
                <a:lnTo>
                  <a:pt x="179" y="91"/>
                </a:lnTo>
                <a:lnTo>
                  <a:pt x="177" y="91"/>
                </a:lnTo>
                <a:lnTo>
                  <a:pt x="177" y="88"/>
                </a:lnTo>
                <a:lnTo>
                  <a:pt x="173" y="88"/>
                </a:lnTo>
                <a:lnTo>
                  <a:pt x="173" y="84"/>
                </a:lnTo>
                <a:lnTo>
                  <a:pt x="170" y="84"/>
                </a:lnTo>
                <a:lnTo>
                  <a:pt x="170" y="79"/>
                </a:lnTo>
                <a:lnTo>
                  <a:pt x="163" y="79"/>
                </a:lnTo>
                <a:lnTo>
                  <a:pt x="163" y="76"/>
                </a:lnTo>
                <a:lnTo>
                  <a:pt x="160" y="76"/>
                </a:lnTo>
                <a:lnTo>
                  <a:pt x="160" y="73"/>
                </a:lnTo>
                <a:lnTo>
                  <a:pt x="157" y="73"/>
                </a:lnTo>
                <a:lnTo>
                  <a:pt x="157" y="71"/>
                </a:lnTo>
                <a:lnTo>
                  <a:pt x="153" y="71"/>
                </a:lnTo>
                <a:lnTo>
                  <a:pt x="153" y="66"/>
                </a:lnTo>
                <a:lnTo>
                  <a:pt x="145" y="66"/>
                </a:lnTo>
                <a:lnTo>
                  <a:pt x="145" y="64"/>
                </a:lnTo>
                <a:lnTo>
                  <a:pt x="138" y="64"/>
                </a:lnTo>
                <a:lnTo>
                  <a:pt x="138" y="61"/>
                </a:lnTo>
                <a:lnTo>
                  <a:pt x="135" y="61"/>
                </a:lnTo>
                <a:lnTo>
                  <a:pt x="135" y="56"/>
                </a:lnTo>
                <a:lnTo>
                  <a:pt x="127" y="56"/>
                </a:lnTo>
                <a:lnTo>
                  <a:pt x="127" y="54"/>
                </a:lnTo>
                <a:lnTo>
                  <a:pt x="117" y="54"/>
                </a:lnTo>
                <a:lnTo>
                  <a:pt x="117" y="52"/>
                </a:lnTo>
                <a:lnTo>
                  <a:pt x="114" y="52"/>
                </a:lnTo>
                <a:lnTo>
                  <a:pt x="114" y="50"/>
                </a:lnTo>
                <a:lnTo>
                  <a:pt x="104" y="50"/>
                </a:lnTo>
                <a:lnTo>
                  <a:pt x="104" y="48"/>
                </a:lnTo>
                <a:lnTo>
                  <a:pt x="99" y="48"/>
                </a:lnTo>
                <a:lnTo>
                  <a:pt x="99" y="46"/>
                </a:lnTo>
                <a:lnTo>
                  <a:pt x="97" y="46"/>
                </a:lnTo>
                <a:lnTo>
                  <a:pt x="97" y="44"/>
                </a:lnTo>
                <a:lnTo>
                  <a:pt x="90" y="44"/>
                </a:lnTo>
                <a:lnTo>
                  <a:pt x="90" y="41"/>
                </a:lnTo>
                <a:lnTo>
                  <a:pt x="88" y="41"/>
                </a:lnTo>
                <a:lnTo>
                  <a:pt x="88" y="39"/>
                </a:lnTo>
                <a:lnTo>
                  <a:pt x="86" y="39"/>
                </a:lnTo>
                <a:lnTo>
                  <a:pt x="86" y="37"/>
                </a:lnTo>
                <a:lnTo>
                  <a:pt x="84" y="37"/>
                </a:lnTo>
                <a:lnTo>
                  <a:pt x="84" y="33"/>
                </a:lnTo>
                <a:lnTo>
                  <a:pt x="80" y="33"/>
                </a:lnTo>
                <a:lnTo>
                  <a:pt x="80" y="29"/>
                </a:lnTo>
                <a:lnTo>
                  <a:pt x="75" y="29"/>
                </a:lnTo>
                <a:lnTo>
                  <a:pt x="75" y="27"/>
                </a:lnTo>
                <a:lnTo>
                  <a:pt x="67" y="27"/>
                </a:lnTo>
                <a:cubicBezTo>
                  <a:pt x="67" y="27"/>
                  <a:pt x="69" y="25"/>
                  <a:pt x="67" y="25"/>
                </a:cubicBezTo>
                <a:lnTo>
                  <a:pt x="64" y="25"/>
                </a:lnTo>
                <a:lnTo>
                  <a:pt x="64" y="22"/>
                </a:lnTo>
                <a:lnTo>
                  <a:pt x="55" y="22"/>
                </a:lnTo>
                <a:lnTo>
                  <a:pt x="55" y="20"/>
                </a:lnTo>
                <a:lnTo>
                  <a:pt x="49" y="20"/>
                </a:lnTo>
                <a:lnTo>
                  <a:pt x="49" y="17"/>
                </a:lnTo>
                <a:lnTo>
                  <a:pt x="42" y="17"/>
                </a:lnTo>
                <a:lnTo>
                  <a:pt x="42" y="15"/>
                </a:lnTo>
                <a:lnTo>
                  <a:pt x="39" y="15"/>
                </a:lnTo>
                <a:lnTo>
                  <a:pt x="39" y="12"/>
                </a:lnTo>
                <a:lnTo>
                  <a:pt x="34" y="12"/>
                </a:lnTo>
                <a:cubicBezTo>
                  <a:pt x="34" y="12"/>
                  <a:pt x="34" y="8"/>
                  <a:pt x="34" y="10"/>
                </a:cubicBezTo>
                <a:cubicBezTo>
                  <a:pt x="34" y="12"/>
                  <a:pt x="32" y="10"/>
                  <a:pt x="32" y="10"/>
                </a:cubicBezTo>
                <a:lnTo>
                  <a:pt x="32" y="8"/>
                </a:lnTo>
                <a:lnTo>
                  <a:pt x="30" y="8"/>
                </a:lnTo>
                <a:cubicBezTo>
                  <a:pt x="30" y="8"/>
                  <a:pt x="32" y="7"/>
                  <a:pt x="30" y="7"/>
                </a:cubicBezTo>
                <a:lnTo>
                  <a:pt x="23" y="7"/>
                </a:lnTo>
                <a:lnTo>
                  <a:pt x="23" y="4"/>
                </a:lnTo>
                <a:lnTo>
                  <a:pt x="16" y="4"/>
                </a:lnTo>
                <a:lnTo>
                  <a:pt x="18" y="4"/>
                </a:lnTo>
                <a:lnTo>
                  <a:pt x="14" y="4"/>
                </a:lnTo>
                <a:lnTo>
                  <a:pt x="14" y="0"/>
                </a:lnTo>
                <a:lnTo>
                  <a:pt x="7" y="0"/>
                </a:lnTo>
                <a:lnTo>
                  <a:pt x="8"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Freeform 92"/>
          <p:cNvSpPr>
            <a:spLocks/>
          </p:cNvSpPr>
          <p:nvPr/>
        </p:nvSpPr>
        <p:spPr bwMode="auto">
          <a:xfrm>
            <a:off x="5140485" y="4042245"/>
            <a:ext cx="2954031" cy="1345245"/>
          </a:xfrm>
          <a:custGeom>
            <a:avLst/>
            <a:gdLst>
              <a:gd name="T0" fmla="*/ 179 w 232"/>
              <a:gd name="T1" fmla="*/ 107 h 107"/>
              <a:gd name="T2" fmla="*/ 174 w 232"/>
              <a:gd name="T3" fmla="*/ 102 h 107"/>
              <a:gd name="T4" fmla="*/ 155 w 232"/>
              <a:gd name="T5" fmla="*/ 98 h 107"/>
              <a:gd name="T6" fmla="*/ 153 w 232"/>
              <a:gd name="T7" fmla="*/ 96 h 107"/>
              <a:gd name="T8" fmla="*/ 135 w 232"/>
              <a:gd name="T9" fmla="*/ 94 h 107"/>
              <a:gd name="T10" fmla="*/ 131 w 232"/>
              <a:gd name="T11" fmla="*/ 92 h 107"/>
              <a:gd name="T12" fmla="*/ 129 w 232"/>
              <a:gd name="T13" fmla="*/ 89 h 107"/>
              <a:gd name="T14" fmla="*/ 129 w 232"/>
              <a:gd name="T15" fmla="*/ 87 h 107"/>
              <a:gd name="T16" fmla="*/ 127 w 232"/>
              <a:gd name="T17" fmla="*/ 84 h 107"/>
              <a:gd name="T18" fmla="*/ 120 w 232"/>
              <a:gd name="T19" fmla="*/ 81 h 107"/>
              <a:gd name="T20" fmla="*/ 117 w 232"/>
              <a:gd name="T21" fmla="*/ 78 h 107"/>
              <a:gd name="T22" fmla="*/ 115 w 232"/>
              <a:gd name="T23" fmla="*/ 76 h 107"/>
              <a:gd name="T24" fmla="*/ 111 w 232"/>
              <a:gd name="T25" fmla="*/ 74 h 107"/>
              <a:gd name="T26" fmla="*/ 109 w 232"/>
              <a:gd name="T27" fmla="*/ 70 h 107"/>
              <a:gd name="T28" fmla="*/ 106 w 232"/>
              <a:gd name="T29" fmla="*/ 65 h 107"/>
              <a:gd name="T30" fmla="*/ 103 w 232"/>
              <a:gd name="T31" fmla="*/ 62 h 107"/>
              <a:gd name="T32" fmla="*/ 99 w 232"/>
              <a:gd name="T33" fmla="*/ 61 h 107"/>
              <a:gd name="T34" fmla="*/ 95 w 232"/>
              <a:gd name="T35" fmla="*/ 58 h 107"/>
              <a:gd name="T36" fmla="*/ 91 w 232"/>
              <a:gd name="T37" fmla="*/ 55 h 107"/>
              <a:gd name="T38" fmla="*/ 89 w 232"/>
              <a:gd name="T39" fmla="*/ 52 h 107"/>
              <a:gd name="T40" fmla="*/ 87 w 232"/>
              <a:gd name="T41" fmla="*/ 50 h 107"/>
              <a:gd name="T42" fmla="*/ 81 w 232"/>
              <a:gd name="T43" fmla="*/ 48 h 107"/>
              <a:gd name="T44" fmla="*/ 74 w 232"/>
              <a:gd name="T45" fmla="*/ 46 h 107"/>
              <a:gd name="T46" fmla="*/ 71 w 232"/>
              <a:gd name="T47" fmla="*/ 44 h 107"/>
              <a:gd name="T48" fmla="*/ 68 w 232"/>
              <a:gd name="T49" fmla="*/ 42 h 107"/>
              <a:gd name="T50" fmla="*/ 66 w 232"/>
              <a:gd name="T51" fmla="*/ 40 h 107"/>
              <a:gd name="T52" fmla="*/ 62 w 232"/>
              <a:gd name="T53" fmla="*/ 37 h 107"/>
              <a:gd name="T54" fmla="*/ 57 w 232"/>
              <a:gd name="T55" fmla="*/ 33 h 107"/>
              <a:gd name="T56" fmla="*/ 53 w 232"/>
              <a:gd name="T57" fmla="*/ 30 h 107"/>
              <a:gd name="T58" fmla="*/ 50 w 232"/>
              <a:gd name="T59" fmla="*/ 28 h 107"/>
              <a:gd name="T60" fmla="*/ 46 w 232"/>
              <a:gd name="T61" fmla="*/ 26 h 107"/>
              <a:gd name="T62" fmla="*/ 36 w 232"/>
              <a:gd name="T63" fmla="*/ 23 h 107"/>
              <a:gd name="T64" fmla="*/ 34 w 232"/>
              <a:gd name="T65" fmla="*/ 19 h 107"/>
              <a:gd name="T66" fmla="*/ 30 w 232"/>
              <a:gd name="T67" fmla="*/ 15 h 107"/>
              <a:gd name="T68" fmla="*/ 25 w 232"/>
              <a:gd name="T69" fmla="*/ 10 h 107"/>
              <a:gd name="T70" fmla="*/ 18 w 232"/>
              <a:gd name="T71" fmla="*/ 8 h 107"/>
              <a:gd name="T72" fmla="*/ 13 w 232"/>
              <a:gd name="T73" fmla="*/ 4 h 107"/>
              <a:gd name="T74" fmla="*/ 7 w 232"/>
              <a:gd name="T7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07">
                <a:moveTo>
                  <a:pt x="232" y="107"/>
                </a:moveTo>
                <a:lnTo>
                  <a:pt x="179" y="107"/>
                </a:lnTo>
                <a:lnTo>
                  <a:pt x="179" y="102"/>
                </a:lnTo>
                <a:lnTo>
                  <a:pt x="174" y="102"/>
                </a:lnTo>
                <a:lnTo>
                  <a:pt x="174" y="98"/>
                </a:lnTo>
                <a:lnTo>
                  <a:pt x="155" y="98"/>
                </a:lnTo>
                <a:cubicBezTo>
                  <a:pt x="155" y="98"/>
                  <a:pt x="155" y="94"/>
                  <a:pt x="155" y="96"/>
                </a:cubicBezTo>
                <a:cubicBezTo>
                  <a:pt x="155" y="98"/>
                  <a:pt x="153" y="96"/>
                  <a:pt x="153" y="96"/>
                </a:cubicBezTo>
                <a:lnTo>
                  <a:pt x="153" y="94"/>
                </a:lnTo>
                <a:lnTo>
                  <a:pt x="135" y="94"/>
                </a:lnTo>
                <a:lnTo>
                  <a:pt x="135" y="92"/>
                </a:lnTo>
                <a:lnTo>
                  <a:pt x="131" y="92"/>
                </a:lnTo>
                <a:lnTo>
                  <a:pt x="131" y="89"/>
                </a:lnTo>
                <a:lnTo>
                  <a:pt x="129" y="89"/>
                </a:lnTo>
                <a:cubicBezTo>
                  <a:pt x="129" y="89"/>
                  <a:pt x="129" y="87"/>
                  <a:pt x="129" y="88"/>
                </a:cubicBezTo>
                <a:cubicBezTo>
                  <a:pt x="129" y="89"/>
                  <a:pt x="129" y="87"/>
                  <a:pt x="129" y="87"/>
                </a:cubicBezTo>
                <a:lnTo>
                  <a:pt x="127" y="87"/>
                </a:lnTo>
                <a:lnTo>
                  <a:pt x="127" y="84"/>
                </a:lnTo>
                <a:lnTo>
                  <a:pt x="120" y="84"/>
                </a:lnTo>
                <a:lnTo>
                  <a:pt x="120" y="81"/>
                </a:lnTo>
                <a:lnTo>
                  <a:pt x="117" y="81"/>
                </a:lnTo>
                <a:lnTo>
                  <a:pt x="117" y="78"/>
                </a:lnTo>
                <a:lnTo>
                  <a:pt x="115" y="78"/>
                </a:lnTo>
                <a:lnTo>
                  <a:pt x="115" y="76"/>
                </a:lnTo>
                <a:lnTo>
                  <a:pt x="111" y="76"/>
                </a:lnTo>
                <a:cubicBezTo>
                  <a:pt x="111" y="76"/>
                  <a:pt x="111" y="71"/>
                  <a:pt x="111" y="74"/>
                </a:cubicBezTo>
                <a:cubicBezTo>
                  <a:pt x="111" y="76"/>
                  <a:pt x="109" y="74"/>
                  <a:pt x="109" y="74"/>
                </a:cubicBezTo>
                <a:lnTo>
                  <a:pt x="109" y="70"/>
                </a:lnTo>
                <a:lnTo>
                  <a:pt x="106" y="70"/>
                </a:lnTo>
                <a:lnTo>
                  <a:pt x="106" y="65"/>
                </a:lnTo>
                <a:lnTo>
                  <a:pt x="103" y="65"/>
                </a:lnTo>
                <a:lnTo>
                  <a:pt x="103" y="62"/>
                </a:lnTo>
                <a:lnTo>
                  <a:pt x="99" y="62"/>
                </a:lnTo>
                <a:lnTo>
                  <a:pt x="99" y="61"/>
                </a:lnTo>
                <a:lnTo>
                  <a:pt x="95" y="61"/>
                </a:lnTo>
                <a:lnTo>
                  <a:pt x="95" y="58"/>
                </a:lnTo>
                <a:lnTo>
                  <a:pt x="91" y="58"/>
                </a:lnTo>
                <a:lnTo>
                  <a:pt x="91" y="55"/>
                </a:lnTo>
                <a:lnTo>
                  <a:pt x="89" y="55"/>
                </a:lnTo>
                <a:lnTo>
                  <a:pt x="89" y="52"/>
                </a:lnTo>
                <a:lnTo>
                  <a:pt x="87" y="52"/>
                </a:lnTo>
                <a:lnTo>
                  <a:pt x="87" y="50"/>
                </a:lnTo>
                <a:lnTo>
                  <a:pt x="81" y="50"/>
                </a:lnTo>
                <a:lnTo>
                  <a:pt x="81" y="48"/>
                </a:lnTo>
                <a:lnTo>
                  <a:pt x="74" y="48"/>
                </a:lnTo>
                <a:lnTo>
                  <a:pt x="74" y="46"/>
                </a:lnTo>
                <a:lnTo>
                  <a:pt x="71" y="46"/>
                </a:lnTo>
                <a:cubicBezTo>
                  <a:pt x="71" y="46"/>
                  <a:pt x="71" y="42"/>
                  <a:pt x="71" y="44"/>
                </a:cubicBezTo>
                <a:cubicBezTo>
                  <a:pt x="71" y="46"/>
                  <a:pt x="68" y="44"/>
                  <a:pt x="68" y="44"/>
                </a:cubicBezTo>
                <a:lnTo>
                  <a:pt x="68" y="42"/>
                </a:lnTo>
                <a:lnTo>
                  <a:pt x="66" y="42"/>
                </a:lnTo>
                <a:cubicBezTo>
                  <a:pt x="66" y="42"/>
                  <a:pt x="66" y="38"/>
                  <a:pt x="66" y="40"/>
                </a:cubicBezTo>
                <a:cubicBezTo>
                  <a:pt x="66" y="42"/>
                  <a:pt x="62" y="40"/>
                  <a:pt x="62" y="40"/>
                </a:cubicBezTo>
                <a:lnTo>
                  <a:pt x="62" y="37"/>
                </a:lnTo>
                <a:lnTo>
                  <a:pt x="57" y="37"/>
                </a:lnTo>
                <a:lnTo>
                  <a:pt x="57" y="33"/>
                </a:lnTo>
                <a:lnTo>
                  <a:pt x="53" y="33"/>
                </a:lnTo>
                <a:lnTo>
                  <a:pt x="53" y="30"/>
                </a:lnTo>
                <a:lnTo>
                  <a:pt x="50" y="30"/>
                </a:lnTo>
                <a:lnTo>
                  <a:pt x="50" y="28"/>
                </a:lnTo>
                <a:lnTo>
                  <a:pt x="46" y="28"/>
                </a:lnTo>
                <a:lnTo>
                  <a:pt x="46" y="26"/>
                </a:lnTo>
                <a:lnTo>
                  <a:pt x="36" y="26"/>
                </a:lnTo>
                <a:lnTo>
                  <a:pt x="36" y="23"/>
                </a:lnTo>
                <a:lnTo>
                  <a:pt x="34" y="23"/>
                </a:lnTo>
                <a:lnTo>
                  <a:pt x="34" y="19"/>
                </a:lnTo>
                <a:lnTo>
                  <a:pt x="30" y="19"/>
                </a:lnTo>
                <a:cubicBezTo>
                  <a:pt x="30" y="19"/>
                  <a:pt x="31" y="15"/>
                  <a:pt x="30" y="15"/>
                </a:cubicBezTo>
                <a:cubicBezTo>
                  <a:pt x="28" y="15"/>
                  <a:pt x="25" y="15"/>
                  <a:pt x="25" y="15"/>
                </a:cubicBezTo>
                <a:lnTo>
                  <a:pt x="25" y="10"/>
                </a:lnTo>
                <a:lnTo>
                  <a:pt x="18" y="10"/>
                </a:lnTo>
                <a:lnTo>
                  <a:pt x="18" y="8"/>
                </a:lnTo>
                <a:lnTo>
                  <a:pt x="13" y="8"/>
                </a:lnTo>
                <a:cubicBezTo>
                  <a:pt x="13" y="8"/>
                  <a:pt x="12" y="4"/>
                  <a:pt x="13" y="4"/>
                </a:cubicBezTo>
                <a:cubicBezTo>
                  <a:pt x="14" y="4"/>
                  <a:pt x="7" y="4"/>
                  <a:pt x="7" y="4"/>
                </a:cubicBezTo>
                <a:lnTo>
                  <a:pt x="7"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94" name="Straight Connector 193"/>
          <p:cNvCxnSpPr/>
          <p:nvPr/>
        </p:nvCxnSpPr>
        <p:spPr>
          <a:xfrm>
            <a:off x="5192781" y="5597446"/>
            <a:ext cx="168863" cy="0"/>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5" name="Straight Connector 194"/>
          <p:cNvCxnSpPr/>
          <p:nvPr/>
        </p:nvCxnSpPr>
        <p:spPr>
          <a:xfrm>
            <a:off x="5192781" y="5749846"/>
            <a:ext cx="168863"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6" name="Straight Connector 195"/>
          <p:cNvCxnSpPr/>
          <p:nvPr/>
        </p:nvCxnSpPr>
        <p:spPr>
          <a:xfrm>
            <a:off x="1338114" y="5589495"/>
            <a:ext cx="168863" cy="0"/>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7" name="Straight Connector 196"/>
          <p:cNvCxnSpPr/>
          <p:nvPr/>
        </p:nvCxnSpPr>
        <p:spPr>
          <a:xfrm>
            <a:off x="1338114" y="5741895"/>
            <a:ext cx="168863"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186699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2014: Final </a:t>
            </a:r>
            <a:r>
              <a:rPr lang="en-GB" sz="1800" dirty="0"/>
              <a:t>analysis of the PEAK trial: Overall survival (OS) and tumour responses during first-line treatment with mFOLFOX6 + either panitumumab (</a:t>
            </a:r>
            <a:r>
              <a:rPr lang="en-GB" sz="1800" dirty="0" err="1"/>
              <a:t>pmab</a:t>
            </a:r>
            <a:r>
              <a:rPr lang="en-GB" sz="1800" dirty="0"/>
              <a:t>) or bevacizumab (</a:t>
            </a:r>
            <a:r>
              <a:rPr lang="en-GB" sz="1800" dirty="0" err="1"/>
              <a:t>bev</a:t>
            </a:r>
            <a:r>
              <a:rPr lang="en-GB" sz="1800" dirty="0"/>
              <a:t>) in patients (</a:t>
            </a:r>
            <a:r>
              <a:rPr lang="en-GB" sz="1800" dirty="0" err="1"/>
              <a:t>pts</a:t>
            </a:r>
            <a:r>
              <a:rPr lang="en-GB" sz="1800" dirty="0"/>
              <a:t>) with metastatic colorectal carcinoma (</a:t>
            </a:r>
            <a:r>
              <a:rPr lang="en-GB" sz="1800" dirty="0" err="1"/>
              <a:t>mCRC</a:t>
            </a:r>
            <a:r>
              <a:rPr lang="en-GB" sz="1800" dirty="0" smtClean="0"/>
              <a:t>) </a:t>
            </a:r>
            <a:r>
              <a:rPr lang="en-GB" sz="1800" dirty="0"/>
              <a:t>– </a:t>
            </a:r>
            <a:r>
              <a:rPr lang="en-GB" sz="1800" dirty="0" smtClean="0"/>
              <a:t>Rivera F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 (cont.)</a:t>
            </a:r>
            <a:endParaRPr lang="en-GB" b="1" dirty="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marL="0" indent="0">
              <a:buNone/>
            </a:pPr>
            <a:r>
              <a:rPr lang="en-GB" b="1" dirty="0" smtClean="0"/>
              <a:t>Conclusions</a:t>
            </a:r>
          </a:p>
          <a:p>
            <a:r>
              <a:rPr lang="en-GB" b="1" dirty="0" smtClean="0"/>
              <a:t>PFS was significantly improved in </a:t>
            </a:r>
            <a:r>
              <a:rPr lang="en-GB" b="1" dirty="0"/>
              <a:t>patients with </a:t>
            </a:r>
            <a:r>
              <a:rPr lang="en-GB" b="1" i="1" dirty="0"/>
              <a:t>RAS</a:t>
            </a:r>
            <a:r>
              <a:rPr lang="en-GB" b="1" dirty="0"/>
              <a:t> WT </a:t>
            </a:r>
            <a:r>
              <a:rPr lang="en-GB" b="1" dirty="0" err="1"/>
              <a:t>mCRC</a:t>
            </a:r>
            <a:r>
              <a:rPr lang="en-GB" b="1" dirty="0"/>
              <a:t> receiving first-line </a:t>
            </a:r>
            <a:r>
              <a:rPr lang="en-GB" b="1" dirty="0" smtClean="0"/>
              <a:t>panitumumab </a:t>
            </a:r>
            <a:r>
              <a:rPr lang="en-GB" b="1" dirty="0"/>
              <a:t>+ mFOLFOX6 </a:t>
            </a:r>
            <a:r>
              <a:rPr lang="en-GB" b="1" dirty="0" smtClean="0"/>
              <a:t>vs. </a:t>
            </a:r>
            <a:r>
              <a:rPr lang="en-GB" b="1" dirty="0"/>
              <a:t>bevacizumab + </a:t>
            </a:r>
            <a:r>
              <a:rPr lang="en-GB" b="1" dirty="0" smtClean="0"/>
              <a:t>mFOLFOX6</a:t>
            </a:r>
          </a:p>
          <a:p>
            <a:r>
              <a:rPr lang="en-GB" b="1" dirty="0" err="1" smtClean="0"/>
              <a:t>mOS</a:t>
            </a:r>
            <a:r>
              <a:rPr lang="en-GB" b="1" dirty="0" smtClean="0"/>
              <a:t> </a:t>
            </a:r>
            <a:r>
              <a:rPr lang="en-GB" b="1" dirty="0"/>
              <a:t>was numerically longer </a:t>
            </a:r>
            <a:r>
              <a:rPr lang="en-GB" b="1" dirty="0" smtClean="0"/>
              <a:t>with panitumumab vs. bevacizumab</a:t>
            </a:r>
          </a:p>
          <a:p>
            <a:r>
              <a:rPr lang="en-GB" b="1" dirty="0" smtClean="0"/>
              <a:t>ORR </a:t>
            </a:r>
            <a:r>
              <a:rPr lang="en-GB" b="1" dirty="0"/>
              <a:t>was similar between </a:t>
            </a:r>
            <a:r>
              <a:rPr lang="en-GB" b="1" dirty="0" smtClean="0"/>
              <a:t>the groups, </a:t>
            </a:r>
            <a:r>
              <a:rPr lang="en-GB" b="1" dirty="0"/>
              <a:t>but </a:t>
            </a:r>
            <a:r>
              <a:rPr lang="en-GB" b="1" dirty="0" smtClean="0"/>
              <a:t>panitumumab was associated with earlier, longer and deeper tumour </a:t>
            </a:r>
            <a:r>
              <a:rPr lang="en-GB" b="1" dirty="0"/>
              <a:t>responses </a:t>
            </a:r>
            <a:r>
              <a:rPr lang="en-GB" b="1" dirty="0" smtClean="0"/>
              <a:t>vs. </a:t>
            </a:r>
            <a:r>
              <a:rPr lang="en-GB" b="1" dirty="0"/>
              <a:t>bevacizumab</a:t>
            </a:r>
          </a:p>
          <a:p>
            <a:r>
              <a:rPr lang="en-GB" b="1" dirty="0" smtClean="0"/>
              <a:t>Panitumumab </a:t>
            </a:r>
            <a:r>
              <a:rPr lang="en-GB" b="1" dirty="0"/>
              <a:t>+ mFOLFOX6 is an effective </a:t>
            </a:r>
            <a:r>
              <a:rPr lang="en-GB" b="1" dirty="0" smtClean="0"/>
              <a:t>first-line </a:t>
            </a:r>
            <a:r>
              <a:rPr lang="en-GB" b="1" dirty="0"/>
              <a:t>treatment for patients with </a:t>
            </a:r>
            <a:r>
              <a:rPr lang="en-GB" b="1" dirty="0" smtClean="0"/>
              <a:t/>
            </a:r>
            <a:br>
              <a:rPr lang="en-GB" b="1" dirty="0" smtClean="0"/>
            </a:br>
            <a:r>
              <a:rPr lang="en-GB" b="1" i="1" dirty="0" smtClean="0"/>
              <a:t>RAS</a:t>
            </a:r>
            <a:r>
              <a:rPr lang="en-GB" b="1" dirty="0" smtClean="0"/>
              <a:t> WT </a:t>
            </a:r>
            <a:r>
              <a:rPr lang="en-GB" b="1" dirty="0" err="1" smtClean="0"/>
              <a:t>mCRC</a:t>
            </a:r>
            <a:endParaRPr lang="en-GB" b="1" dirty="0"/>
          </a:p>
          <a:p>
            <a:pPr lvl="1"/>
            <a:endParaRPr lang="en-GB" b="1" dirty="0"/>
          </a:p>
        </p:txBody>
      </p:sp>
      <p:sp>
        <p:nvSpPr>
          <p:cNvPr id="13" name="Text Placeholder 12"/>
          <p:cNvSpPr>
            <a:spLocks noGrp="1"/>
          </p:cNvSpPr>
          <p:nvPr>
            <p:ph type="body" sz="quarter" idx="10"/>
          </p:nvPr>
        </p:nvSpPr>
        <p:spPr/>
        <p:txBody>
          <a:bodyPr/>
          <a:lstStyle/>
          <a:p>
            <a:r>
              <a:rPr lang="en-GB" dirty="0" smtClean="0"/>
              <a:t>n/a, not available</a:t>
            </a:r>
            <a:endParaRPr lang="en-GB" dirty="0"/>
          </a:p>
        </p:txBody>
      </p:sp>
      <p:sp>
        <p:nvSpPr>
          <p:cNvPr id="14" name="Text Placeholder 13"/>
          <p:cNvSpPr>
            <a:spLocks noGrp="1"/>
          </p:cNvSpPr>
          <p:nvPr>
            <p:ph type="body" sz="quarter" idx="11"/>
          </p:nvPr>
        </p:nvSpPr>
        <p:spPr/>
        <p:txBody>
          <a:bodyPr/>
          <a:lstStyle/>
          <a:p>
            <a:r>
              <a:rPr lang="it-IT" dirty="0" smtClean="0">
                <a:solidFill>
                  <a:srgbClr val="363636"/>
                </a:solidFill>
              </a:rPr>
              <a:t>Rivera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2014</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770526551"/>
              </p:ext>
            </p:extLst>
          </p:nvPr>
        </p:nvGraphicFramePr>
        <p:xfrm>
          <a:off x="533400" y="1661160"/>
          <a:ext cx="8305800" cy="1691640"/>
        </p:xfrm>
        <a:graphic>
          <a:graphicData uri="http://schemas.openxmlformats.org/drawingml/2006/table">
            <a:tbl>
              <a:tblPr firstRow="1" bandRow="1">
                <a:tableStyleId>{69012ECD-51FC-41F1-AA8D-1B2483CD663E}</a:tableStyleId>
              </a:tblPr>
              <a:tblGrid>
                <a:gridCol w="2438400"/>
                <a:gridCol w="1524000"/>
                <a:gridCol w="1524000"/>
                <a:gridCol w="2819400"/>
              </a:tblGrid>
              <a:tr h="422910">
                <a:tc>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dirty="0" smtClean="0">
                          <a:solidFill>
                            <a:schemeClr val="tx2"/>
                          </a:solidFill>
                        </a:rPr>
                        <a:t>PAN (n=88)</a:t>
                      </a:r>
                      <a:endParaRPr lang="en-GB"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dirty="0" smtClean="0">
                          <a:solidFill>
                            <a:schemeClr val="tx2"/>
                          </a:solidFill>
                        </a:rPr>
                        <a:t>BEV</a:t>
                      </a:r>
                      <a:r>
                        <a:rPr lang="en-GB" baseline="0" dirty="0" smtClean="0">
                          <a:solidFill>
                            <a:schemeClr val="tx2"/>
                          </a:solidFill>
                        </a:rPr>
                        <a:t> (n=82)</a:t>
                      </a:r>
                      <a:endParaRPr lang="en-GB"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dirty="0" smtClean="0">
                          <a:solidFill>
                            <a:schemeClr val="tx2"/>
                          </a:solidFill>
                        </a:rPr>
                        <a:t>HR (95%CI);</a:t>
                      </a:r>
                      <a:r>
                        <a:rPr lang="en-GB" baseline="0" dirty="0" smtClean="0">
                          <a:solidFill>
                            <a:schemeClr val="tx2"/>
                          </a:solidFill>
                        </a:rPr>
                        <a:t> p-value</a:t>
                      </a:r>
                      <a:endParaRPr lang="en-GB"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22910">
                <a:tc>
                  <a:txBody>
                    <a:bodyPr/>
                    <a:lstStyle/>
                    <a:p>
                      <a:r>
                        <a:rPr lang="en-GB" dirty="0" smtClean="0"/>
                        <a:t>Median DOR, months</a:t>
                      </a:r>
                      <a:endParaRPr lang="en-GB" dirty="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dirty="0" smtClean="0"/>
                        <a:t>11.4</a:t>
                      </a:r>
                      <a:endParaRPr lang="en-GB"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dirty="0" smtClean="0"/>
                        <a:t>9.0</a:t>
                      </a:r>
                      <a:endParaRPr lang="en-GB"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dirty="0" smtClean="0"/>
                        <a:t>0.59 (0.39, 0.88); 0.011</a:t>
                      </a:r>
                      <a:endParaRPr lang="en-GB"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422910">
                <a:tc>
                  <a:txBody>
                    <a:bodyPr/>
                    <a:lstStyle/>
                    <a:p>
                      <a:r>
                        <a:rPr lang="en-GB" dirty="0" smtClean="0"/>
                        <a:t>Median TTR, months</a:t>
                      </a:r>
                      <a:endParaRPr lang="en-GB" dirty="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dirty="0" smtClean="0"/>
                        <a:t>2.3</a:t>
                      </a:r>
                      <a:endParaRPr lang="en-GB"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dirty="0" smtClean="0"/>
                        <a:t>3.8</a:t>
                      </a:r>
                      <a:endParaRPr lang="en-GB"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dirty="0" smtClean="0"/>
                        <a:t>1.19 (0.81, 1.74); 0.37</a:t>
                      </a:r>
                      <a:endParaRPr lang="en-GB"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422910">
                <a:tc>
                  <a:txBody>
                    <a:bodyPr/>
                    <a:lstStyle/>
                    <a:p>
                      <a:r>
                        <a:rPr lang="en-GB" dirty="0" smtClean="0"/>
                        <a:t>Median DPR, %</a:t>
                      </a:r>
                      <a:endParaRPr lang="en-GB" dirty="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dirty="0" smtClean="0"/>
                        <a:t>65.0</a:t>
                      </a:r>
                      <a:endParaRPr lang="en-GB"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dirty="0" smtClean="0"/>
                        <a:t>46.3</a:t>
                      </a:r>
                      <a:endParaRPr lang="en-GB"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800" b="0" i="0" u="none" strike="noStrike" kern="1200" baseline="0" dirty="0" smtClean="0">
                          <a:solidFill>
                            <a:schemeClr val="tx1"/>
                          </a:solidFill>
                          <a:latin typeface="+mn-lt"/>
                          <a:ea typeface="+mn-ea"/>
                          <a:cs typeface="+mn-cs"/>
                        </a:rPr>
                        <a:t>n/a (n/a); 0.0018 </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bl>
          </a:graphicData>
        </a:graphic>
      </p:graphicFrame>
    </p:spTree>
    <p:extLst>
      <p:ext uri="{BB962C8B-B14F-4D97-AF65-F5344CB8AC3E}">
        <p14:creationId xmlns:p14="http://schemas.microsoft.com/office/powerpoint/2010/main" xmlns="" val="4265700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2015: </a:t>
            </a:r>
            <a:r>
              <a:rPr lang="en-GB" sz="1800" dirty="0"/>
              <a:t>Cavitation of lung metastases induced by regorafenib in patients with colorectal carcinoma: Data from the phase III CORRECT study</a:t>
            </a:r>
            <a:r>
              <a:rPr lang="en-GB" sz="1800" dirty="0" smtClean="0"/>
              <a:t> </a:t>
            </a:r>
            <a:br>
              <a:rPr lang="en-GB" sz="1800" dirty="0" smtClean="0"/>
            </a:br>
            <a:r>
              <a:rPr lang="en-GB" sz="1800" dirty="0" smtClean="0"/>
              <a:t>– Ricotta R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occurrence and potential predictive </a:t>
            </a:r>
            <a:r>
              <a:rPr lang="en-GB" dirty="0"/>
              <a:t>value of </a:t>
            </a:r>
            <a:r>
              <a:rPr lang="en-GB" dirty="0" err="1" smtClean="0"/>
              <a:t>cavitating</a:t>
            </a:r>
            <a:r>
              <a:rPr lang="en-GB" dirty="0" smtClean="0"/>
              <a:t> </a:t>
            </a:r>
            <a:r>
              <a:rPr lang="en-GB" dirty="0"/>
              <a:t>pulmonary </a:t>
            </a:r>
            <a:r>
              <a:rPr lang="en-GB" dirty="0" smtClean="0"/>
              <a:t>metastasis in patients with CRC receiving regorafenib vs. placebo</a:t>
            </a:r>
          </a:p>
          <a:p>
            <a:pPr marL="0" indent="0">
              <a:spcBef>
                <a:spcPts val="1800"/>
              </a:spcBef>
              <a:buNone/>
            </a:pPr>
            <a:r>
              <a:rPr lang="en-GB" b="1" dirty="0" smtClean="0"/>
              <a:t>Study design</a:t>
            </a:r>
          </a:p>
          <a:p>
            <a:r>
              <a:rPr lang="en-GB" dirty="0" smtClean="0"/>
              <a:t>Baseline and week 8 contrast enhanced computed tomography data were analysed in </a:t>
            </a:r>
            <a:br>
              <a:rPr lang="en-GB" dirty="0" smtClean="0"/>
            </a:br>
            <a:r>
              <a:rPr lang="en-GB" dirty="0" smtClean="0"/>
              <a:t>108 patients with lung metastases randomised to regorafenib (n=75) or placebo (n=33) in a retrospective multicentre study</a:t>
            </a:r>
          </a:p>
          <a:p>
            <a:r>
              <a:rPr lang="en-GB" dirty="0" smtClean="0"/>
              <a:t>The occurrence of cavitation was assessed in lung metastases of ≥10 mm at week 8 and compared with baseline</a:t>
            </a:r>
          </a:p>
          <a:p>
            <a:r>
              <a:rPr lang="en-GB" dirty="0" smtClean="0"/>
              <a:t>Cavitation was defined as the onset of an air-filled cavity of ≥10% or an increase of a pre-existent cavitation, in ≥1 lung lesion</a:t>
            </a:r>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en-GB" dirty="0"/>
              <a:t>Ricotta</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2015</a:t>
            </a:r>
            <a:endParaRPr lang="en-GB" dirty="0"/>
          </a:p>
        </p:txBody>
      </p:sp>
    </p:spTree>
    <p:extLst>
      <p:ext uri="{BB962C8B-B14F-4D97-AF65-F5344CB8AC3E}">
        <p14:creationId xmlns:p14="http://schemas.microsoft.com/office/powerpoint/2010/main" xmlns="" val="34341879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2015: </a:t>
            </a:r>
            <a:r>
              <a:rPr lang="en-GB" sz="1800" dirty="0"/>
              <a:t>Cavitation of lung metastases induced by regorafenib in patients with colorectal carcinoma: Data from the phase III CORRECT study</a:t>
            </a:r>
            <a:r>
              <a:rPr lang="en-GB" sz="1800" dirty="0" smtClean="0"/>
              <a:t> </a:t>
            </a:r>
            <a:br>
              <a:rPr lang="en-GB" sz="1800" dirty="0" smtClean="0"/>
            </a:br>
            <a:r>
              <a:rPr lang="en-GB" sz="1800" dirty="0" smtClean="0"/>
              <a:t>– Ricotta R et al</a:t>
            </a:r>
            <a:endParaRPr lang="en-GB" sz="1800" dirty="0"/>
          </a:p>
        </p:txBody>
      </p:sp>
      <p:sp>
        <p:nvSpPr>
          <p:cNvPr id="12" name="Content Placeholder 11"/>
          <p:cNvSpPr>
            <a:spLocks noGrp="1"/>
          </p:cNvSpPr>
          <p:nvPr>
            <p:ph idx="1"/>
          </p:nvPr>
        </p:nvSpPr>
        <p:spPr>
          <a:xfrm>
            <a:off x="365124" y="1254035"/>
            <a:ext cx="8508214" cy="4746172"/>
          </a:xfrm>
        </p:spPr>
        <p:txBody>
          <a:bodyPr/>
          <a:lstStyle/>
          <a:p>
            <a:pPr marL="0" indent="0">
              <a:buNone/>
            </a:pPr>
            <a:r>
              <a:rPr lang="en-GB" b="1" dirty="0" smtClean="0"/>
              <a:t>Key results</a:t>
            </a:r>
          </a:p>
          <a:p>
            <a:endParaRPr lang="en-GB" b="1" dirty="0"/>
          </a:p>
          <a:p>
            <a:endParaRPr lang="en-GB" b="1" dirty="0" smtClean="0"/>
          </a:p>
          <a:p>
            <a:endParaRPr lang="en-GB" b="1" dirty="0" smtClean="0"/>
          </a:p>
          <a:p>
            <a:endParaRPr lang="en-GB" b="1" dirty="0"/>
          </a:p>
          <a:p>
            <a:pPr lvl="1"/>
            <a:endParaRPr lang="en-GB" dirty="0" smtClean="0"/>
          </a:p>
          <a:p>
            <a:r>
              <a:rPr lang="en-GB" dirty="0" smtClean="0"/>
              <a:t>Cavitation of lung metastases: baseline, n=18 (</a:t>
            </a:r>
            <a:r>
              <a:rPr lang="en-GB" dirty="0"/>
              <a:t>16.7%); </a:t>
            </a:r>
            <a:r>
              <a:rPr lang="en-GB" dirty="0" err="1" smtClean="0"/>
              <a:t>regorafenib</a:t>
            </a:r>
            <a:r>
              <a:rPr lang="en-GB" dirty="0" smtClean="0"/>
              <a:t>, </a:t>
            </a:r>
            <a:r>
              <a:rPr lang="en-GB" dirty="0"/>
              <a:t>n=15</a:t>
            </a:r>
            <a:r>
              <a:rPr lang="en-GB" dirty="0" smtClean="0"/>
              <a:t>;</a:t>
            </a:r>
            <a:r>
              <a:rPr lang="en-GB" dirty="0"/>
              <a:t> placebo, n=3</a:t>
            </a:r>
            <a:endParaRPr lang="en-GB" dirty="0" smtClean="0"/>
          </a:p>
          <a:p>
            <a:pPr lvl="1"/>
            <a:r>
              <a:rPr lang="en-GB" dirty="0" smtClean="0"/>
              <a:t>Week 8: regorafenib, 29 (38.7%) patients; placebo, 0 patients (p&lt;0.01)</a:t>
            </a:r>
          </a:p>
          <a:p>
            <a:pPr lvl="1"/>
            <a:endParaRPr lang="en-GB" dirty="0"/>
          </a:p>
          <a:p>
            <a:pPr lvl="1"/>
            <a:endParaRPr lang="en-GB" dirty="0"/>
          </a:p>
        </p:txBody>
      </p:sp>
      <p:sp>
        <p:nvSpPr>
          <p:cNvPr id="14" name="Text Placeholder 13"/>
          <p:cNvSpPr>
            <a:spLocks noGrp="1"/>
          </p:cNvSpPr>
          <p:nvPr>
            <p:ph type="body" sz="quarter" idx="11"/>
          </p:nvPr>
        </p:nvSpPr>
        <p:spPr/>
        <p:txBody>
          <a:bodyPr/>
          <a:lstStyle/>
          <a:p>
            <a:r>
              <a:rPr lang="en-GB" dirty="0"/>
              <a:t>Ricotta</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2015</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468395409"/>
              </p:ext>
            </p:extLst>
          </p:nvPr>
        </p:nvGraphicFramePr>
        <p:xfrm>
          <a:off x="1257300" y="1640840"/>
          <a:ext cx="6629400" cy="1219200"/>
        </p:xfrm>
        <a:graphic>
          <a:graphicData uri="http://schemas.openxmlformats.org/drawingml/2006/table">
            <a:tbl>
              <a:tblPr firstRow="1" bandRow="1">
                <a:tableStyleId>{69012ECD-51FC-41F1-AA8D-1B2483CD663E}</a:tableStyleId>
              </a:tblPr>
              <a:tblGrid>
                <a:gridCol w="2209800"/>
                <a:gridCol w="2209800"/>
                <a:gridCol w="2209800"/>
              </a:tblGrid>
              <a:tr h="142240">
                <a:tc>
                  <a:txBody>
                    <a:bodyPr/>
                    <a:lstStyle/>
                    <a:p>
                      <a:r>
                        <a:rPr lang="en-GB" sz="1400" dirty="0" smtClean="0">
                          <a:solidFill>
                            <a:schemeClr val="tx2"/>
                          </a:solidFill>
                        </a:rPr>
                        <a:t>RECIST response,</a:t>
                      </a:r>
                      <a:r>
                        <a:rPr lang="en-GB" sz="1400" baseline="0" dirty="0" smtClean="0">
                          <a:solidFill>
                            <a:schemeClr val="tx2"/>
                          </a:solidFill>
                        </a:rPr>
                        <a:t> n (%)</a:t>
                      </a: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Regorafenib (n=75)</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Placebo (n=33)</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142240">
                <a:tc>
                  <a:txBody>
                    <a:bodyPr/>
                    <a:lstStyle/>
                    <a:p>
                      <a:r>
                        <a:rPr lang="en-GB" sz="1400" dirty="0" smtClean="0"/>
                        <a:t>CR/PR</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0</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0</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42240">
                <a:tc>
                  <a:txBody>
                    <a:bodyPr/>
                    <a:lstStyle/>
                    <a:p>
                      <a:r>
                        <a:rPr lang="en-GB" sz="1400" dirty="0" smtClean="0"/>
                        <a:t>SD</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37 (50.7)</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4 (12.1)</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42240">
                <a:tc>
                  <a:txBody>
                    <a:bodyPr/>
                    <a:lstStyle/>
                    <a:p>
                      <a:r>
                        <a:rPr lang="en-GB" sz="1400" dirty="0" smtClean="0"/>
                        <a:t>PD</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36 (49.3)</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29 (87.9)</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bl>
          </a:graphicData>
        </a:graphic>
      </p:graphicFrame>
      <p:graphicFrame>
        <p:nvGraphicFramePr>
          <p:cNvPr id="6" name="Chart 5"/>
          <p:cNvGraphicFramePr/>
          <p:nvPr>
            <p:extLst>
              <p:ext uri="{D42A27DB-BD31-4B8C-83A1-F6EECF244321}">
                <p14:modId xmlns:p14="http://schemas.microsoft.com/office/powerpoint/2010/main" xmlns="" val="2478008343"/>
              </p:ext>
            </p:extLst>
          </p:nvPr>
        </p:nvGraphicFramePr>
        <p:xfrm>
          <a:off x="2315343" y="3897521"/>
          <a:ext cx="4513314"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124790" y="3714905"/>
            <a:ext cx="2820003" cy="338554"/>
          </a:xfrm>
          <a:prstGeom prst="rect">
            <a:avLst/>
          </a:prstGeom>
        </p:spPr>
        <p:txBody>
          <a:bodyPr wrap="none">
            <a:spAutoFit/>
          </a:bodyPr>
          <a:lstStyle/>
          <a:p>
            <a:pPr algn="ctr">
              <a:defRPr sz="1600" b="1" i="0" u="none" strike="noStrike" kern="1200" baseline="0">
                <a:solidFill>
                  <a:srgbClr val="4D4D4D"/>
                </a:solidFill>
                <a:latin typeface="+mn-lt"/>
                <a:ea typeface="+mn-ea"/>
                <a:cs typeface="+mn-cs"/>
              </a:defRPr>
            </a:pPr>
            <a:r>
              <a:rPr lang="en-GB" sz="1600" b="1" dirty="0">
                <a:latin typeface="Arial"/>
                <a:cs typeface="Arial"/>
              </a:rPr>
              <a:t>Regorafenib: PD at </a:t>
            </a:r>
            <a:r>
              <a:rPr lang="en-GB" sz="1600" b="1" dirty="0" smtClean="0">
                <a:latin typeface="Arial"/>
                <a:cs typeface="Arial"/>
              </a:rPr>
              <a:t>week 8 </a:t>
            </a:r>
            <a:endParaRPr lang="en-GB" sz="1600" b="1" dirty="0">
              <a:latin typeface="Arial"/>
              <a:cs typeface="Arial"/>
            </a:endParaRPr>
          </a:p>
        </p:txBody>
      </p:sp>
      <p:sp>
        <p:nvSpPr>
          <p:cNvPr id="8" name="TextBox 7"/>
          <p:cNvSpPr txBox="1"/>
          <p:nvPr/>
        </p:nvSpPr>
        <p:spPr>
          <a:xfrm>
            <a:off x="6400799" y="4597211"/>
            <a:ext cx="835485" cy="307777"/>
          </a:xfrm>
          <a:prstGeom prst="rect">
            <a:avLst/>
          </a:prstGeom>
          <a:noFill/>
        </p:spPr>
        <p:txBody>
          <a:bodyPr wrap="none" rtlCol="0">
            <a:spAutoFit/>
          </a:bodyPr>
          <a:lstStyle/>
          <a:p>
            <a:r>
              <a:rPr lang="en-GB" sz="1400" dirty="0" smtClean="0"/>
              <a:t>p=0.015</a:t>
            </a:r>
            <a:endParaRPr lang="en-GB" sz="1400" dirty="0"/>
          </a:p>
        </p:txBody>
      </p:sp>
      <p:sp>
        <p:nvSpPr>
          <p:cNvPr id="3" name="Rectangle 2"/>
          <p:cNvSpPr/>
          <p:nvPr/>
        </p:nvSpPr>
        <p:spPr>
          <a:xfrm rot="16200000">
            <a:off x="1211601" y="4740213"/>
            <a:ext cx="1846980" cy="307777"/>
          </a:xfrm>
          <a:prstGeom prst="rect">
            <a:avLst/>
          </a:prstGeom>
        </p:spPr>
        <p:txBody>
          <a:bodyPr wrap="none">
            <a:spAutoFit/>
          </a:bodyPr>
          <a:lstStyle/>
          <a:p>
            <a:pPr algn="ctr">
              <a:defRPr sz="1400" b="1" i="0" u="none" strike="noStrike" kern="1200" baseline="0">
                <a:solidFill>
                  <a:srgbClr val="4D4D4D"/>
                </a:solidFill>
                <a:latin typeface="+mn-lt"/>
                <a:ea typeface="+mn-ea"/>
                <a:cs typeface="+mn-cs"/>
              </a:defRPr>
            </a:pPr>
            <a:r>
              <a:rPr lang="en-GB" sz="1400" b="1" dirty="0">
                <a:latin typeface="Arial"/>
                <a:cs typeface="Arial"/>
              </a:rPr>
              <a:t>Patients with </a:t>
            </a:r>
            <a:r>
              <a:rPr lang="en-GB" sz="1400" b="1" dirty="0" smtClean="0">
                <a:latin typeface="Arial"/>
                <a:cs typeface="Arial"/>
              </a:rPr>
              <a:t>PD, %</a:t>
            </a:r>
            <a:endParaRPr lang="en-GB" sz="1400" b="1" dirty="0">
              <a:latin typeface="Arial"/>
              <a:cs typeface="Arial"/>
            </a:endParaRPr>
          </a:p>
        </p:txBody>
      </p:sp>
    </p:spTree>
    <p:extLst>
      <p:ext uri="{BB962C8B-B14F-4D97-AF65-F5344CB8AC3E}">
        <p14:creationId xmlns:p14="http://schemas.microsoft.com/office/powerpoint/2010/main" xmlns="" val="1398222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2015: </a:t>
            </a:r>
            <a:r>
              <a:rPr lang="en-GB" sz="1800" dirty="0"/>
              <a:t>Cavitation of lung metastases induced by regorafenib in patients with colorectal carcinoma: Data from the phase III CORRECT study</a:t>
            </a:r>
            <a:r>
              <a:rPr lang="en-GB" sz="1800" dirty="0" smtClean="0"/>
              <a:t> </a:t>
            </a:r>
            <a:br>
              <a:rPr lang="en-GB" sz="1800" dirty="0" smtClean="0"/>
            </a:br>
            <a:r>
              <a:rPr lang="en-GB" sz="1800" dirty="0" smtClean="0"/>
              <a:t>– Ricotta R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smtClean="0"/>
              <a:t>A higher frequency of </a:t>
            </a:r>
            <a:r>
              <a:rPr lang="en-GB" b="1" dirty="0" err="1" smtClean="0"/>
              <a:t>cavitating</a:t>
            </a:r>
            <a:r>
              <a:rPr lang="en-GB" b="1" dirty="0" smtClean="0"/>
              <a:t> lung </a:t>
            </a:r>
            <a:r>
              <a:rPr lang="en-GB" b="1" dirty="0"/>
              <a:t>metastasis </a:t>
            </a:r>
            <a:r>
              <a:rPr lang="en-GB" b="1" dirty="0" smtClean="0"/>
              <a:t>was observed in </a:t>
            </a:r>
            <a:r>
              <a:rPr lang="en-GB" b="1" dirty="0"/>
              <a:t>patients with CRC receiving regorafenib vs. </a:t>
            </a:r>
            <a:r>
              <a:rPr lang="en-GB" b="1" dirty="0" smtClean="0"/>
              <a:t>placebo</a:t>
            </a:r>
          </a:p>
          <a:p>
            <a:r>
              <a:rPr lang="en-GB" b="1" dirty="0" smtClean="0"/>
              <a:t>This radiological change was associated with an absence of progression, making it an imaging marker to be prospectively validated as an early signal for PFS</a:t>
            </a:r>
            <a:endParaRPr lang="en-GB" b="1" dirty="0"/>
          </a:p>
          <a:p>
            <a:pPr lvl="1"/>
            <a:endParaRPr lang="en-GB" b="1" dirty="0" smtClean="0"/>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en-GB" dirty="0"/>
              <a:t>Ricotta</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2015</a:t>
            </a:r>
            <a:endParaRPr lang="en-GB" dirty="0"/>
          </a:p>
        </p:txBody>
      </p:sp>
    </p:spTree>
    <p:extLst>
      <p:ext uri="{BB962C8B-B14F-4D97-AF65-F5344CB8AC3E}">
        <p14:creationId xmlns:p14="http://schemas.microsoft.com/office/powerpoint/2010/main" xmlns="" val="213824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2005</a:t>
            </a:r>
            <a:r>
              <a:rPr lang="en-GB" sz="1800" dirty="0"/>
              <a:t>: EURECCA international comparison of treatment and survival in patients over the age of 80 years with stage III colon cancer </a:t>
            </a:r>
            <a:r>
              <a:rPr lang="en-GB" sz="1800" dirty="0" smtClean="0"/>
              <a:t/>
            </a:r>
            <a:br>
              <a:rPr lang="en-GB" sz="1800" dirty="0" smtClean="0"/>
            </a:br>
            <a:r>
              <a:rPr lang="en-GB" sz="1800" dirty="0" smtClean="0"/>
              <a:t>– </a:t>
            </a:r>
            <a:r>
              <a:rPr lang="en-GB" sz="1800" dirty="0" err="1" smtClean="0"/>
              <a:t>Bastiaannet</a:t>
            </a:r>
            <a:r>
              <a:rPr lang="en-GB" sz="1800" dirty="0" smtClean="0"/>
              <a:t> E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survival outcomes according to treatment strategy in patients aged </a:t>
            </a:r>
            <a:br>
              <a:rPr lang="en-GB" dirty="0" smtClean="0"/>
            </a:br>
            <a:r>
              <a:rPr lang="en-GB" dirty="0" smtClean="0"/>
              <a:t>&gt;80 years with stage III colon cancer receiving adjuvant CT</a:t>
            </a:r>
          </a:p>
          <a:p>
            <a:pPr marL="0" indent="0">
              <a:buNone/>
            </a:pPr>
            <a:r>
              <a:rPr lang="en-GB" b="1" dirty="0" smtClean="0"/>
              <a:t>Study design</a:t>
            </a:r>
          </a:p>
          <a:p>
            <a:r>
              <a:rPr lang="en-GB" dirty="0" smtClean="0"/>
              <a:t>Observational study: patients aged &gt;80 years with stage III colon cancer were included in this analysis</a:t>
            </a:r>
          </a:p>
          <a:p>
            <a:r>
              <a:rPr lang="en-GB" dirty="0" smtClean="0"/>
              <a:t>Data were from a five population cohort:</a:t>
            </a:r>
          </a:p>
          <a:p>
            <a:pPr lvl="2"/>
            <a:endParaRPr lang="en-GB" dirty="0" smtClean="0"/>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a:p>
            <a:r>
              <a:rPr lang="en-GB" dirty="0" smtClean="0"/>
              <a:t>Treatment </a:t>
            </a:r>
            <a:r>
              <a:rPr lang="en-GB" dirty="0"/>
              <a:t>(adjuvant CT) </a:t>
            </a:r>
            <a:r>
              <a:rPr lang="en-GB" dirty="0" smtClean="0"/>
              <a:t>strategies were compared</a:t>
            </a:r>
          </a:p>
          <a:p>
            <a:r>
              <a:rPr lang="en-GB" dirty="0" smtClean="0"/>
              <a:t>Survival status was determined using patient medical records</a:t>
            </a:r>
          </a:p>
          <a:p>
            <a:pPr lvl="1"/>
            <a:r>
              <a:rPr lang="en-GB" dirty="0"/>
              <a:t>Expected </a:t>
            </a:r>
            <a:r>
              <a:rPr lang="en-GB" dirty="0" smtClean="0"/>
              <a:t>survival was calculated as </a:t>
            </a:r>
            <a:r>
              <a:rPr lang="en-GB" dirty="0"/>
              <a:t>t</a:t>
            </a:r>
            <a:r>
              <a:rPr lang="en-GB" dirty="0" smtClean="0"/>
              <a:t>he ratio of observed survival in the study cohort to expected </a:t>
            </a:r>
            <a:r>
              <a:rPr lang="en-GB" dirty="0"/>
              <a:t>survival</a:t>
            </a:r>
            <a:r>
              <a:rPr lang="en-GB" dirty="0" smtClean="0"/>
              <a:t> in the general population</a:t>
            </a:r>
            <a:endParaRPr lang="en-GB" dirty="0"/>
          </a:p>
        </p:txBody>
      </p:sp>
      <p:sp>
        <p:nvSpPr>
          <p:cNvPr id="14" name="Text Placeholder 13"/>
          <p:cNvSpPr>
            <a:spLocks noGrp="1"/>
          </p:cNvSpPr>
          <p:nvPr>
            <p:ph type="body" sz="quarter" idx="11"/>
          </p:nvPr>
        </p:nvSpPr>
        <p:spPr/>
        <p:txBody>
          <a:bodyPr/>
          <a:lstStyle/>
          <a:p>
            <a:r>
              <a:rPr lang="en-GB" dirty="0" err="1"/>
              <a:t>Bastiaannet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2005</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203073221"/>
              </p:ext>
            </p:extLst>
          </p:nvPr>
        </p:nvGraphicFramePr>
        <p:xfrm>
          <a:off x="1143000" y="3296920"/>
          <a:ext cx="6096000" cy="1884680"/>
        </p:xfrm>
        <a:graphic>
          <a:graphicData uri="http://schemas.openxmlformats.org/drawingml/2006/table">
            <a:tbl>
              <a:tblPr firstRow="1" bandRow="1">
                <a:tableStyleId>{69012ECD-51FC-41F1-AA8D-1B2483CD663E}</a:tableStyleId>
              </a:tblPr>
              <a:tblGrid>
                <a:gridCol w="3048000"/>
                <a:gridCol w="3048000"/>
              </a:tblGrid>
              <a:tr h="152400">
                <a:tc>
                  <a:txBody>
                    <a:bodyPr/>
                    <a:lstStyle/>
                    <a:p>
                      <a:pPr>
                        <a:lnSpc>
                          <a:spcPts val="1400"/>
                        </a:lnSpc>
                      </a:pPr>
                      <a:r>
                        <a:rPr lang="en-GB" sz="1400" dirty="0" smtClean="0">
                          <a:solidFill>
                            <a:schemeClr val="tx2"/>
                          </a:solidFill>
                        </a:rPr>
                        <a:t>Country</a:t>
                      </a: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400"/>
                        </a:lnSpc>
                      </a:pPr>
                      <a:r>
                        <a:rPr lang="en-GB" sz="1400" dirty="0" smtClean="0">
                          <a:solidFill>
                            <a:schemeClr val="tx2"/>
                          </a:solidFill>
                        </a:rPr>
                        <a:t>Patients, n</a:t>
                      </a:r>
                      <a:endParaRPr lang="en-GB" sz="1400" dirty="0">
                        <a:solidFill>
                          <a:schemeClr val="tx2"/>
                        </a:solidFill>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152400">
                <a:tc>
                  <a:txBody>
                    <a:bodyPr/>
                    <a:lstStyle/>
                    <a:p>
                      <a:pPr>
                        <a:lnSpc>
                          <a:spcPts val="1400"/>
                        </a:lnSpc>
                      </a:pPr>
                      <a:r>
                        <a:rPr lang="en-GB" sz="1400" dirty="0" smtClean="0"/>
                        <a:t>Denmark</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en-GB" sz="1400" dirty="0" smtClean="0"/>
                        <a:t>1,321</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152400">
                <a:tc>
                  <a:txBody>
                    <a:bodyPr/>
                    <a:lstStyle/>
                    <a:p>
                      <a:pPr>
                        <a:lnSpc>
                          <a:spcPts val="1400"/>
                        </a:lnSpc>
                      </a:pPr>
                      <a:r>
                        <a:rPr lang="en-GB" sz="1400" dirty="0" smtClean="0"/>
                        <a:t>Sweden</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en-GB" sz="1400" dirty="0" smtClean="0"/>
                        <a:t>1,075</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52400">
                <a:tc>
                  <a:txBody>
                    <a:bodyPr/>
                    <a:lstStyle/>
                    <a:p>
                      <a:pPr>
                        <a:lnSpc>
                          <a:spcPts val="1400"/>
                        </a:lnSpc>
                      </a:pPr>
                      <a:r>
                        <a:rPr lang="en-GB" sz="1400" dirty="0" smtClean="0"/>
                        <a:t>Belgium</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en-GB" sz="1400" dirty="0" smtClean="0"/>
                        <a:t>2,313</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152400">
                <a:tc>
                  <a:txBody>
                    <a:bodyPr/>
                    <a:lstStyle/>
                    <a:p>
                      <a:pPr>
                        <a:lnSpc>
                          <a:spcPts val="1400"/>
                        </a:lnSpc>
                      </a:pPr>
                      <a:r>
                        <a:rPr lang="en-GB" sz="1400" dirty="0" smtClean="0"/>
                        <a:t>The Netherlands</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en-GB" sz="1400" dirty="0" smtClean="0"/>
                        <a:t>3,071</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52400">
                <a:tc>
                  <a:txBody>
                    <a:bodyPr/>
                    <a:lstStyle/>
                    <a:p>
                      <a:pPr>
                        <a:lnSpc>
                          <a:spcPts val="1400"/>
                        </a:lnSpc>
                      </a:pPr>
                      <a:r>
                        <a:rPr lang="en-GB" sz="1400" dirty="0" smtClean="0"/>
                        <a:t>Germany</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en-GB" sz="1400" dirty="0" smtClean="0"/>
                        <a:t>1,674</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152400">
                <a:tc>
                  <a:txBody>
                    <a:bodyPr/>
                    <a:lstStyle/>
                    <a:p>
                      <a:pPr>
                        <a:lnSpc>
                          <a:spcPts val="1400"/>
                        </a:lnSpc>
                      </a:pPr>
                      <a:r>
                        <a:rPr lang="en-GB" sz="1400" b="1" dirty="0" smtClean="0"/>
                        <a:t>Total</a:t>
                      </a:r>
                      <a:endParaRPr lang="en-GB" sz="1400" b="1"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en-GB" sz="1400" b="1" dirty="0" smtClean="0"/>
                        <a:t>9,454</a:t>
                      </a:r>
                      <a:endParaRPr lang="en-GB" sz="1400" b="1"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178265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2005</a:t>
            </a:r>
            <a:r>
              <a:rPr lang="en-GB" sz="1800" dirty="0"/>
              <a:t>: EURECCA international comparison of treatment and survival in patients over the age of 80 years with stage III colon cancer </a:t>
            </a:r>
            <a:r>
              <a:rPr lang="en-GB" sz="1800" dirty="0" smtClean="0"/>
              <a:t/>
            </a:r>
            <a:br>
              <a:rPr lang="en-GB" sz="1800" dirty="0" smtClean="0"/>
            </a:br>
            <a:r>
              <a:rPr lang="en-GB" sz="1800" dirty="0" smtClean="0"/>
              <a:t>– </a:t>
            </a:r>
            <a:r>
              <a:rPr lang="en-GB" sz="1800" dirty="0" err="1" smtClean="0"/>
              <a:t>Bastiaannet</a:t>
            </a:r>
            <a:r>
              <a:rPr lang="en-GB" sz="1800" dirty="0" smtClean="0"/>
              <a:t> E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pPr lvl="1"/>
            <a:endParaRPr lang="en-GB" dirty="0"/>
          </a:p>
        </p:txBody>
      </p:sp>
      <p:sp>
        <p:nvSpPr>
          <p:cNvPr id="13" name="Text Placeholder 12"/>
          <p:cNvSpPr>
            <a:spLocks noGrp="1"/>
          </p:cNvSpPr>
          <p:nvPr>
            <p:ph type="body" sz="quarter" idx="10"/>
          </p:nvPr>
        </p:nvSpPr>
        <p:spPr>
          <a:xfrm>
            <a:off x="365125" y="6096000"/>
            <a:ext cx="4283075" cy="487363"/>
          </a:xfrm>
        </p:spPr>
        <p:txBody>
          <a:bodyPr/>
          <a:lstStyle/>
          <a:p>
            <a:r>
              <a:rPr lang="en-GB" spc="-10" dirty="0" smtClean="0"/>
              <a:t>*Relative excess risk (RER) of death due to colon cancer; </a:t>
            </a:r>
            <a:br>
              <a:rPr lang="en-GB" spc="-10" dirty="0" smtClean="0"/>
            </a:br>
            <a:r>
              <a:rPr lang="en-GB" spc="-10" baseline="30000" dirty="0" smtClean="0"/>
              <a:t>†</a:t>
            </a:r>
            <a:r>
              <a:rPr lang="en-US" spc="-10" dirty="0" smtClean="0"/>
              <a:t>Ratio of observed survival (study cohort) to expected survival (general population)</a:t>
            </a:r>
            <a:endParaRPr lang="en-GB" spc="-10" dirty="0"/>
          </a:p>
        </p:txBody>
      </p:sp>
      <p:sp>
        <p:nvSpPr>
          <p:cNvPr id="14" name="Text Placeholder 13"/>
          <p:cNvSpPr>
            <a:spLocks noGrp="1"/>
          </p:cNvSpPr>
          <p:nvPr>
            <p:ph type="body" sz="quarter" idx="11"/>
          </p:nvPr>
        </p:nvSpPr>
        <p:spPr/>
        <p:txBody>
          <a:bodyPr/>
          <a:lstStyle/>
          <a:p>
            <a:r>
              <a:rPr lang="en-GB" dirty="0" err="1"/>
              <a:t>Bastiaannet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2005</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049915130"/>
              </p:ext>
            </p:extLst>
          </p:nvPr>
        </p:nvGraphicFramePr>
        <p:xfrm>
          <a:off x="609600" y="1752600"/>
          <a:ext cx="7924800" cy="3810003"/>
        </p:xfrm>
        <a:graphic>
          <a:graphicData uri="http://schemas.openxmlformats.org/drawingml/2006/table">
            <a:tbl>
              <a:tblPr firstRow="1" bandRow="1">
                <a:tableStyleId>{69012ECD-51FC-41F1-AA8D-1B2483CD663E}</a:tableStyleId>
              </a:tblPr>
              <a:tblGrid>
                <a:gridCol w="2641600"/>
                <a:gridCol w="2641600"/>
                <a:gridCol w="2641600"/>
              </a:tblGrid>
              <a:tr h="592409">
                <a:tc>
                  <a:txBody>
                    <a:bodyPr/>
                    <a:lstStyle/>
                    <a:p>
                      <a:r>
                        <a:rPr lang="en-GB" sz="1400" dirty="0" smtClean="0">
                          <a:solidFill>
                            <a:schemeClr val="tx2"/>
                          </a:solidFill>
                        </a:rPr>
                        <a:t>Neighbouring countries</a:t>
                      </a:r>
                      <a:endParaRPr lang="en-GB" sz="1400" dirty="0">
                        <a:solidFill>
                          <a:schemeClr val="tx2"/>
                        </a:solidFill>
                      </a:endParaRPr>
                    </a:p>
                  </a:txBody>
                  <a:tcPr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Adjuvant CT usage, %</a:t>
                      </a:r>
                      <a:endParaRPr lang="en-GB" sz="1400" dirty="0">
                        <a:solidFill>
                          <a:schemeClr val="tx2"/>
                        </a:solidFill>
                      </a:endParaRPr>
                    </a:p>
                  </a:txBody>
                  <a:tcPr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Differences in survival,</a:t>
                      </a:r>
                    </a:p>
                    <a:p>
                      <a:pPr algn="ctr"/>
                      <a:r>
                        <a:rPr lang="en-GB" sz="1400" dirty="0" smtClean="0">
                          <a:solidFill>
                            <a:schemeClr val="tx2"/>
                          </a:solidFill>
                        </a:rPr>
                        <a:t>RER* HR</a:t>
                      </a:r>
                      <a:r>
                        <a:rPr lang="en-GB" sz="1400" baseline="0" dirty="0" smtClean="0">
                          <a:solidFill>
                            <a:schemeClr val="tx2"/>
                          </a:solidFill>
                        </a:rPr>
                        <a:t> (95%CI); p-value</a:t>
                      </a:r>
                      <a:endParaRPr lang="en-GB" sz="1400" dirty="0">
                        <a:solidFill>
                          <a:schemeClr val="tx2"/>
                        </a:solidFill>
                      </a:endParaRPr>
                    </a:p>
                  </a:txBody>
                  <a:tcPr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423979">
                <a:tc gridSpan="2">
                  <a:txBody>
                    <a:bodyPr/>
                    <a:lstStyle/>
                    <a:p>
                      <a:pPr algn="r"/>
                      <a:endParaRPr lang="en-GB" sz="1400" b="1"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hMerge="1">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Relative survival</a:t>
                      </a:r>
                      <a:r>
                        <a:rPr lang="en-GB" sz="1400" b="1" baseline="30000" dirty="0" smtClean="0">
                          <a:solidFill>
                            <a:schemeClr val="tx1"/>
                          </a:solidFill>
                        </a:rPr>
                        <a: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592409">
                <a:tc>
                  <a:txBody>
                    <a:bodyPr/>
                    <a:lstStyle/>
                    <a:p>
                      <a:r>
                        <a:rPr lang="en-US" sz="1400" noProof="0" dirty="0" smtClean="0">
                          <a:solidFill>
                            <a:schemeClr val="tx1"/>
                          </a:solidFill>
                        </a:rPr>
                        <a:t>Denmark </a:t>
                      </a:r>
                    </a:p>
                    <a:p>
                      <a:r>
                        <a:rPr lang="en-US" sz="1400" noProof="0" dirty="0" smtClean="0">
                          <a:solidFill>
                            <a:schemeClr val="tx1"/>
                          </a:solidFill>
                        </a:rPr>
                        <a:t>Sweden </a:t>
                      </a:r>
                      <a:endParaRPr lang="en-US" sz="1400" noProof="0" dirty="0">
                        <a:solidFill>
                          <a:schemeClr val="tx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US" sz="1400" noProof="0" dirty="0" smtClean="0"/>
                        <a:t>10.7</a:t>
                      </a:r>
                    </a:p>
                    <a:p>
                      <a:pPr algn="ctr"/>
                      <a:r>
                        <a:rPr lang="en-US" sz="1400" noProof="0" dirty="0" smtClean="0"/>
                        <a:t>0.9</a:t>
                      </a:r>
                      <a:endParaRPr lang="en-US" sz="1400" noProof="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en-US" sz="1400" noProof="0" dirty="0" smtClean="0"/>
                        <a:t>0.8 (0.7, 1.0); p=0.1</a:t>
                      </a:r>
                      <a:endParaRPr lang="en-US" sz="1400" noProof="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592409">
                <a:tc>
                  <a:txBody>
                    <a:bodyPr/>
                    <a:lstStyle/>
                    <a:p>
                      <a:r>
                        <a:rPr lang="en-US" sz="1400" noProof="0" dirty="0" smtClean="0">
                          <a:solidFill>
                            <a:schemeClr val="tx1"/>
                          </a:solidFill>
                        </a:rPr>
                        <a:t>The Netherlands</a:t>
                      </a:r>
                    </a:p>
                    <a:p>
                      <a:r>
                        <a:rPr lang="en-US" sz="1400" noProof="0" dirty="0" smtClean="0">
                          <a:solidFill>
                            <a:schemeClr val="tx1"/>
                          </a:solidFill>
                        </a:rPr>
                        <a:t>Germany</a:t>
                      </a:r>
                      <a:r>
                        <a:rPr lang="en-US" sz="1400" baseline="0" noProof="0" dirty="0" smtClean="0">
                          <a:solidFill>
                            <a:schemeClr val="tx1"/>
                          </a:solidFill>
                        </a:rPr>
                        <a:t> </a:t>
                      </a:r>
                      <a:endParaRPr lang="en-US" sz="1400" noProof="0" dirty="0">
                        <a:solidFill>
                          <a:schemeClr val="tx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US" sz="1400" noProof="0" dirty="0" smtClean="0"/>
                        <a:t>5.4</a:t>
                      </a:r>
                    </a:p>
                    <a:p>
                      <a:pPr algn="ctr"/>
                      <a:r>
                        <a:rPr lang="en-US" sz="1400" noProof="0" dirty="0" smtClean="0"/>
                        <a:t>6.0</a:t>
                      </a:r>
                      <a:endParaRPr lang="en-US" sz="1400" noProof="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baseline="0" noProof="0" dirty="0" smtClean="0"/>
                    </a:p>
                    <a:p>
                      <a:pPr algn="ctr"/>
                      <a:r>
                        <a:rPr lang="en-US" sz="1400" baseline="0" noProof="0" dirty="0" smtClean="0"/>
                        <a:t>1.1 (0.7, 2.3); p=0.4</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592409">
                <a:tc>
                  <a:txBody>
                    <a:bodyPr/>
                    <a:lstStyle/>
                    <a:p>
                      <a:r>
                        <a:rPr lang="en-US" sz="1400" noProof="0" dirty="0" smtClean="0">
                          <a:solidFill>
                            <a:schemeClr val="tx1"/>
                          </a:solidFill>
                        </a:rPr>
                        <a:t>The Netherlands </a:t>
                      </a:r>
                    </a:p>
                    <a:p>
                      <a:r>
                        <a:rPr lang="en-US" sz="1400" noProof="0" dirty="0" smtClean="0">
                          <a:solidFill>
                            <a:schemeClr val="tx1"/>
                          </a:solidFill>
                        </a:rPr>
                        <a:t>Belgium </a:t>
                      </a:r>
                      <a:endParaRPr lang="en-US" sz="1400" noProof="0" dirty="0">
                        <a:solidFill>
                          <a:schemeClr val="tx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US" sz="1400" noProof="0" dirty="0" smtClean="0"/>
                        <a:t>5.4</a:t>
                      </a:r>
                    </a:p>
                    <a:p>
                      <a:pPr algn="ctr"/>
                      <a:r>
                        <a:rPr lang="en-US" sz="1400" noProof="0" dirty="0" smtClean="0"/>
                        <a:t>23.4</a:t>
                      </a:r>
                    </a:p>
                  </a:txBody>
                  <a:tcPr anchor="ctr">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en-US" sz="1400" noProof="0" dirty="0" smtClean="0"/>
                        <a:t>0.7 (0.4, 1.2);</a:t>
                      </a:r>
                      <a:r>
                        <a:rPr lang="en-US" sz="1400" baseline="0" noProof="0" dirty="0" smtClean="0"/>
                        <a:t> p=0.2</a:t>
                      </a:r>
                      <a:endParaRPr lang="en-US" sz="1400" noProof="0" dirty="0"/>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423979">
                <a:tc gridSpan="2">
                  <a:txBody>
                    <a:bodyPr/>
                    <a:lstStyle/>
                    <a:p>
                      <a:pPr marL="0" algn="r" defTabSz="914400" rtl="0" eaLnBrk="1" latinLnBrk="0" hangingPunct="1"/>
                      <a:endParaRPr lang="en-GB" sz="1400" b="1" kern="1200" dirty="0">
                        <a:solidFill>
                          <a:schemeClr val="tx1"/>
                        </a:solidFill>
                        <a:latin typeface="+mn-lt"/>
                        <a:ea typeface="+mn-ea"/>
                        <a:cs typeface="+mn-cs"/>
                      </a:endParaRPr>
                    </a:p>
                  </a:txBody>
                  <a:tcPr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hMerge="1">
                  <a:txBody>
                    <a:bodyPr/>
                    <a:lstStyle/>
                    <a:p>
                      <a:pPr algn="ct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1"/>
                          </a:solidFill>
                          <a:latin typeface="+mn-lt"/>
                          <a:ea typeface="+mn-ea"/>
                          <a:cs typeface="+mn-cs"/>
                        </a:rPr>
                        <a:t>Cancer specific survival</a:t>
                      </a:r>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r>
              <a:tr h="592409">
                <a:tc>
                  <a:txBody>
                    <a:bodyPr/>
                    <a:lstStyle/>
                    <a:p>
                      <a:r>
                        <a:rPr lang="en-GB" sz="1400" dirty="0" smtClean="0"/>
                        <a:t>The Netherlands </a:t>
                      </a:r>
                    </a:p>
                    <a:p>
                      <a:r>
                        <a:rPr lang="en-GB" sz="1400" dirty="0" smtClean="0"/>
                        <a:t>Belgium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US" sz="1400" dirty="0" smtClean="0"/>
                        <a:t>1.2</a:t>
                      </a:r>
                    </a:p>
                    <a:p>
                      <a:pPr algn="ctr"/>
                      <a:r>
                        <a:rPr lang="en-US" sz="1400" dirty="0" smtClean="0"/>
                        <a:t>23.4</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en-US" sz="1400" noProof="0" dirty="0" smtClean="0"/>
                        <a:t>1.1 (0.8, 1.6);</a:t>
                      </a:r>
                      <a:r>
                        <a:rPr lang="en-US" sz="1400" baseline="0" noProof="0" dirty="0" smtClean="0"/>
                        <a:t> p=0.6</a:t>
                      </a:r>
                      <a:endParaRPr lang="en-US" sz="1400" noProof="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96533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2005: EURECCA international comparison of treatment and survival in patients over the age of 80 years with stage III colon cancer </a:t>
            </a:r>
            <a:br>
              <a:rPr lang="en-GB" sz="1800" dirty="0" smtClean="0"/>
            </a:br>
            <a:r>
              <a:rPr lang="en-GB" sz="1800" dirty="0" smtClean="0"/>
              <a:t>– </a:t>
            </a:r>
            <a:r>
              <a:rPr lang="en-GB" sz="1800" dirty="0" err="1" smtClean="0"/>
              <a:t>Bastiaannet</a:t>
            </a:r>
            <a:r>
              <a:rPr lang="en-GB" sz="1800" dirty="0" smtClean="0"/>
              <a:t> E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Conclusions</a:t>
            </a:r>
          </a:p>
          <a:p>
            <a:r>
              <a:rPr lang="en-GB" b="1" spc="-10" dirty="0" smtClean="0"/>
              <a:t>Greater use of CT was not associated with improvements in relative survival or cancer-specific survival in older patients with stage III colon cancer</a:t>
            </a:r>
          </a:p>
          <a:p>
            <a:r>
              <a:rPr lang="en-GB" b="1" spc="-10" dirty="0" smtClean="0"/>
              <a:t>Cause of death is less reliable in older patients and may be underestimated</a:t>
            </a:r>
          </a:p>
          <a:p>
            <a:pPr lvl="1"/>
            <a:r>
              <a:rPr lang="en-GB" b="1" spc="-10" dirty="0" smtClean="0"/>
              <a:t>Relative survival* may provide a better estimate in older patients</a:t>
            </a:r>
            <a:endParaRPr lang="en-GB" b="1" spc="-10" dirty="0"/>
          </a:p>
        </p:txBody>
      </p:sp>
      <p:sp>
        <p:nvSpPr>
          <p:cNvPr id="13" name="Text Placeholder 12"/>
          <p:cNvSpPr>
            <a:spLocks noGrp="1"/>
          </p:cNvSpPr>
          <p:nvPr>
            <p:ph type="body" sz="quarter" idx="10"/>
          </p:nvPr>
        </p:nvSpPr>
        <p:spPr>
          <a:xfrm>
            <a:off x="365125" y="6096000"/>
            <a:ext cx="4283075" cy="487363"/>
          </a:xfrm>
        </p:spPr>
        <p:txBody>
          <a:bodyPr/>
          <a:lstStyle/>
          <a:p>
            <a:r>
              <a:rPr lang="en-US" dirty="0" smtClean="0"/>
              <a:t>*Ratio of observed survival (study cohort) to </a:t>
            </a:r>
            <a:br>
              <a:rPr lang="en-US" dirty="0" smtClean="0"/>
            </a:br>
            <a:r>
              <a:rPr lang="en-US" dirty="0" smtClean="0"/>
              <a:t>expected </a:t>
            </a:r>
            <a:r>
              <a:rPr lang="en-US" dirty="0"/>
              <a:t>survival </a:t>
            </a:r>
            <a:r>
              <a:rPr lang="en-US" dirty="0" smtClean="0"/>
              <a:t>(general population)</a:t>
            </a:r>
            <a:endParaRPr lang="en-GB" dirty="0"/>
          </a:p>
        </p:txBody>
      </p:sp>
      <p:sp>
        <p:nvSpPr>
          <p:cNvPr id="14" name="Text Placeholder 13"/>
          <p:cNvSpPr>
            <a:spLocks noGrp="1"/>
          </p:cNvSpPr>
          <p:nvPr>
            <p:ph type="body" sz="quarter" idx="11"/>
          </p:nvPr>
        </p:nvSpPr>
        <p:spPr/>
        <p:txBody>
          <a:bodyPr/>
          <a:lstStyle/>
          <a:p>
            <a:r>
              <a:rPr lang="en-GB" dirty="0" err="1"/>
              <a:t>Bastiaannet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2005</a:t>
            </a:r>
            <a:endParaRPr lang="en-GB" dirty="0"/>
          </a:p>
        </p:txBody>
      </p:sp>
    </p:spTree>
    <p:extLst>
      <p:ext uri="{BB962C8B-B14F-4D97-AF65-F5344CB8AC3E}">
        <p14:creationId xmlns:p14="http://schemas.microsoft.com/office/powerpoint/2010/main" xmlns="" val="2869744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9191</Words>
  <Application>Microsoft Office PowerPoint</Application>
  <PresentationFormat>Bildschirmpräsentation (4:3)</PresentationFormat>
  <Paragraphs>1827</Paragraphs>
  <Slides>66</Slides>
  <Notes>0</Notes>
  <HiddenSlides>0</HiddenSlides>
  <MMClips>0</MMClips>
  <ScaleCrop>false</ScaleCrop>
  <HeadingPairs>
    <vt:vector size="4" baseType="variant">
      <vt:variant>
        <vt:lpstr>Design</vt:lpstr>
      </vt:variant>
      <vt:variant>
        <vt:i4>3</vt:i4>
      </vt:variant>
      <vt:variant>
        <vt:lpstr>Folientitel</vt:lpstr>
      </vt:variant>
      <vt:variant>
        <vt:i4>66</vt:i4>
      </vt:variant>
    </vt:vector>
  </HeadingPairs>
  <TitlesOfParts>
    <vt:vector size="69" baseType="lpstr">
      <vt:lpstr>Default Design</vt:lpstr>
      <vt:lpstr>1_Default Design</vt:lpstr>
      <vt:lpstr>2_Default Design</vt:lpstr>
      <vt:lpstr>GI SLIDE DECK 2015 Selected abstracts on Colorectal Cancer from:</vt:lpstr>
      <vt:lpstr>Letter from ESDO</vt:lpstr>
      <vt:lpstr>ESDO Medical Oncology Slide Deck  Editors 2015</vt:lpstr>
      <vt:lpstr>Glossary</vt:lpstr>
      <vt:lpstr>Contents</vt:lpstr>
      <vt:lpstr>COLON CANCER</vt:lpstr>
      <vt:lpstr>2005: EURECCA international comparison of treatment and survival in patients over the age of 80 years with stage III colon cancer  – Bastiaannet E et al</vt:lpstr>
      <vt:lpstr>2005: EURECCA international comparison of treatment and survival in patients over the age of 80 years with stage III colon cancer  – Bastiaannet E et al</vt:lpstr>
      <vt:lpstr>2005: EURECCA international comparison of treatment and survival in patients over the age of 80 years with stage III colon cancer  – Bastiaannet E et al</vt:lpstr>
      <vt:lpstr>2011: Multi-antigen vaccination for colon cancer treatment and prevention  – Marquez-Manriquez JP et al</vt:lpstr>
      <vt:lpstr>2011: Multi-antigen vaccination for colon cancer treatment and prevention  – Marquez-Manriquez JP et al</vt:lpstr>
      <vt:lpstr>2011: Multi-antigen vaccination for colon cancer treatment and prevention  – Marquez-Manriquez JP et al</vt:lpstr>
      <vt:lpstr>RECTAL CANCER</vt:lpstr>
      <vt:lpstr>2000: MRI including diffusion-weighted imaging to diagnose a local tumour re-growth after organ preserving treatment for rectal cancer  – Lahaye M et al</vt:lpstr>
      <vt:lpstr>2000: MRI including diffusion-weighted imaging to diagnose a local tumour re-growth after organ preserving treatment for rectal cancer  – Lahaye M et al</vt:lpstr>
      <vt:lpstr>2001: Anorectal function after watch and wait-policy in rectal cancer patients – Lambregts D et al</vt:lpstr>
      <vt:lpstr>2001: Anorectal function after watch and wait-policy in rectal cancer patients – Lambregts D et al</vt:lpstr>
      <vt:lpstr>2002: Impact of adjuvant chemotherapy following pre-operative short course radiotherapy in stage II rectal cancer – Loree J et al</vt:lpstr>
      <vt:lpstr>2002: Impact of adjuvant chemotherapy following pre-operative short course radiotherapy in stage II rectal cancer – Loree J et al</vt:lpstr>
      <vt:lpstr>2002: Impact of adjuvant chemotherapy following pre-operative short course radiotherapy in stage II rectal cancer – Loree J et al</vt:lpstr>
      <vt:lpstr>2004: Factors, that may influence outcomes for stage II–III resectable rectal cancer patients treated with preoperative conventional chemoradiotherapy or short-term radiotherapy followed by delayed surgery. Data from the randomized single institution trial – Kairevice E et al</vt:lpstr>
      <vt:lpstr>2004: Factors, that may influence outcomes for stage II–III resectable rectal cancer patients treated with preoperative conventional chemoradiotherapy or short-term radiotherapy followed by delayed surgery. Data from the randomized single institution trial – Kairevice E et al</vt:lpstr>
      <vt:lpstr>2004: Factors, that may influence outcomes for stage II–III resectable rectal cancer patients treated with preoperative conventional chemoradiotherapy or short-term radiotherapy followed by delayed surgery. Data from the randomized single institution trial – Kairevice L et al</vt:lpstr>
      <vt:lpstr>2009: Tumoral lymphocyte immune response to preoperative radiotherapy in locally advanced rectal cancer as a prognostic factor for survival: The LYMPHOREC study – Mirjolet C* et al</vt:lpstr>
      <vt:lpstr>2009: Tumoral lymphocyte immune response to preoperative radiotherapy in locally advanced rectal cancer as a prognostic factor for survival: The LYMPHOREC study – Mirjolet C* et al</vt:lpstr>
      <vt:lpstr>2009: Tumoral lymphocyte immune response to preoperative radiotherapy in locally advanced rectal cancer as a prognostic factor for survival: The LYMPHOREC study – Mirjolet C* et al</vt:lpstr>
      <vt:lpstr>2016: Early results of phase II trial of perioperative oxaliplatin and capecitabine (XELOX) without radiotherapy for high-risk rectal cancer (CORONA I) – Uehara K et al</vt:lpstr>
      <vt:lpstr>2016: Early results of phase II trial of perioperative oxaliplatin and capecitabine (XELOX) without radiotherapy for high-risk rectal cancer (CORONA I) – Uehara K et al</vt:lpstr>
      <vt:lpstr>2016: Early results of phase II trial of perioperative oxaliplatin and capecitabine (XELOX) without radiotherapy for high-risk rectal cancer (CORONA I) – Uehara K et al</vt:lpstr>
      <vt:lpstr>COLORECTAL CANCER</vt:lpstr>
      <vt:lpstr>32LBA: The AGITG ICECREAM Study: The Irinotecan Cetuximab Evaluation and Cetuximab Response Evaluation Amongst Patients with a G13D Mutation - analysis of outcomes in patients with refractory metastatic colorectal cancer harbouring the KRAS G13D mutation – Segelov E et al</vt:lpstr>
      <vt:lpstr>32LBA: The AGITG ICECREAM Study: The Irinotecan Cetuximab Evaluation and Cetuximab Response Evaluation Amongst Patients with a G13D Mutation - analysis of outcomes in patients with refractory metastatic colorectal cancer harbouring the KRAS G13D mutation – Segelov E et al</vt:lpstr>
      <vt:lpstr>32LBA: The AGITG ICECREAM Study: The Irinotecan Cetuximab Evaluation and Cetuximab Response Evaluation Amongst Patients with a G13D Mutation - analysis of outcomes in patients with refractory metastatic colorectal cancer harbouring the KRAS G13D mutation – Segelov E et al</vt:lpstr>
      <vt:lpstr>100: Understanding aggressive colorectal cancers by gene expression analysis of cancer stem cells – Manhas J et al</vt:lpstr>
      <vt:lpstr>100: Understanding aggressive colorectal cancers by gene expression analysis of cancer stem cells – Manhas J et al</vt:lpstr>
      <vt:lpstr>502: Pembrolizumab (MK-3475) for patients (pts) with advanced colorectal carcinoma (CRC): Preliminary results from KEYNOTE-028 – O'Neil BH et al</vt:lpstr>
      <vt:lpstr>502: Pembrolizumab (MK-3475) for patients (pts) with advanced colorectal carcinoma (CRC): Preliminary results from KEYNOTE-028 – O'Neil BH et al</vt:lpstr>
      <vt:lpstr>502: Pembrolizumab (MK-3475) for patients (pts) with advanced colorectal carcinoma (CRC): Preliminary results from KEYNOTE-028 – O'Neil BH et al</vt:lpstr>
      <vt:lpstr>900: Transitional impact of short and long-term outcomes of a randomized controlled trial to evaluate laparoscopic versus open surgery for colorectal cancer from Japan Clinical Oncology Group Study JCOG0404 – Fujii S et al</vt:lpstr>
      <vt:lpstr>900: Transitional impact of short and long-term outcomes of a randomized controlled trial to evaluate laparoscopic versus open surgery for colorectal cancer from Japan Clinical Oncology Group Study JCOG0404 – Fujii S et al</vt:lpstr>
      <vt:lpstr>900: Transitional impact of short and long-term outcomes of a randomized controlled trial to evaluate laparoscopic versus open surgery for colorectal cancer from Japan Clinical Oncology Group Study JCOG0404 – Fujii S et al</vt:lpstr>
      <vt:lpstr>2003: Institutional heterogeneity of survival and morbidity in laparoscopic surgery for colorectal cancer: From the data of a randomized controlled trial comparing open and laparoscopic surgery (JCOG0404) – Katayama H et al</vt:lpstr>
      <vt:lpstr>2003: Institutional heterogeneity of survival and morbidity in laparoscopic surgery for colorectal cancer: From the data of a randomized controlled trial comparing open and laparoscopic surgery (JCOG0404) – Katayama H et al</vt:lpstr>
      <vt:lpstr>2003: Institutional heterogeneity of survival and morbidity in laparoscopic surgery for colorectal cancer: From the data of a randomized controlled trial comparing open and laparoscopic surgery (JCOG0404) – Katayama H et al</vt:lpstr>
      <vt:lpstr>2006: A phase III multicenter trial comparing two different sequences of second/third line therapy (cetuximab/irinotecan followed by FOLFOX versus FOLFOX followed by cetuximab/irinotecan) in metastatic K-RAS wt colorectal cancer (mCC) patients, refractory to FOLFIRI/Bevacizumab – Cascinu S et al</vt:lpstr>
      <vt:lpstr>2006: A phase III multicenter trial comparing two different sequences of second/third line therapy (cetuximab/irinotecan followed by FOLFOX versus FOLFOX followed by cetuximab/irinotecan) in metastatic K-RAS wt colorectal cancer (mCC) patients, refractory to FOLFIRI/Bevacizumab – Cascinu S et al</vt:lpstr>
      <vt:lpstr>2006: A phase III multicenter trial comparing two different sequences of second/third line therapy (cetuximab/irinotecan followed by FOLFOX versus FOLFOX followed by cetuximab/irinotecan) in metastatic K-RAS wt colorectal cancer (mCC) patients, refractory to FOLFIRI/Bevacizumab – Cascinu S et al</vt:lpstr>
      <vt:lpstr>2007: A genome-wide association study (GWAS) of overall survival (OS) in 609 metastatic colorectal cancer (mCRC) patients treated with chemotherapy and biologics in CALGB 80405 – Innocenti F et al</vt:lpstr>
      <vt:lpstr>2007: A genome-wide association study (GWAS) of overall survival (OS) in 609 metastatic colorectal cancer (mCRC) patients treated with chemotherapy and biologics in CALGB 80405 – Innocenti F et al</vt:lpstr>
      <vt:lpstr>2008: Non-Invasive testing of gene expressions using cell-free RNA increases the chemotherapy target information generated from cell-free DNA testing – Danenberg P et al</vt:lpstr>
      <vt:lpstr>2008: Non-Invasive testing of gene expressions using cell-free RNA increases the chemotherapy target information generated from cell-free DNA testing – Danenberg P et al</vt:lpstr>
      <vt:lpstr>2008: Non-Invasive testing of gene expressions using cell-free RNA increases the chemotherapy target information generated from cell-free DNA testing – Danenberg P et al</vt:lpstr>
      <vt:lpstr>2010: A genetic variant in RASSF1A, a key regulator of HIPPO pathway, predicts survival in two independent cohorts of mCRC patients treated with cetuximab-based chemotherapy – Sebio A et al</vt:lpstr>
      <vt:lpstr>2010: A genetic variant in RASSF1A, a key regulator of HIPPO pathway, predicts survival in two independent cohorts of mCRC patients treated with cetuximab-based chemotherapy – Sebio A et al</vt:lpstr>
      <vt:lpstr>2010: A genetic variant in RASSF1A, a key regulator of HIPPO pathway, predicts survival in two independent cohorts of mCRC patients treated with cetuximab-based chemotherapy – Sebio A et al</vt:lpstr>
      <vt:lpstr>2012: Concordance of RAS mutation status in metastatic CRC patients by comparison of results from circulating tumor DNA and tissue-based RAS testing – Jones F et al</vt:lpstr>
      <vt:lpstr>2012: Concordance of RAS mutation status in metastatic CRC patients by comparison of results from circulating tumor DNA and tissue-based RAS testing – Jones F et al</vt:lpstr>
      <vt:lpstr>2013: Analysis of biomarkers in circulating tumor DNA from the phase 3 CONCUR study of regorafenib in Asian patients with metastatic colorectal cancer (mCRC): Correlation with clinical outcome – Teufel M et al</vt:lpstr>
      <vt:lpstr>2013: Analysis of biomarkers in circulating tumor DNA from the phase 3 CONCUR study of regorafenib in Asian patients with metastatic colorectal cancer (mCRC): Correlation with clinical outcome – Teufel M et al</vt:lpstr>
      <vt:lpstr>2013: Analysis of biomarkers in circulating tumor DNA from the phase 3 CONCUR study of regorafenib in Asian patients with metastatic colorectal cancer (mCRC): Correlation with clinical outcome – Teufel M et al</vt:lpstr>
      <vt:lpstr>2014: Final analysis of the PEAK trial: Overall survival (OS) and tumour responses during first-line treatment with mFOLFOX6 + either panitumumab (pmab) or bevacizumab (bev) in patients (pts) with metastatic colorectal carcinoma (mCRC) – Rivera F et al</vt:lpstr>
      <vt:lpstr>2014: Final analysis of the PEAK trial: Overall survival (OS) and tumour responses during first-line treatment with mFOLFOX6 + either panitumumab (pmab) or bevacizumab (bev) in patients (pts) with metastatic colorectal carcinoma (mCRC) – Rivera F et al</vt:lpstr>
      <vt:lpstr>2014: Final analysis of the PEAK trial: Overall survival (OS) and tumour responses during first-line treatment with mFOLFOX6 + either panitumumab (pmab) or bevacizumab (bev) in patients (pts) with metastatic colorectal carcinoma (mCRC) – Rivera F et al</vt:lpstr>
      <vt:lpstr>2015: Cavitation of lung metastases induced by regorafenib in patients with colorectal carcinoma: Data from the phase III CORRECT study  – Ricotta R et al</vt:lpstr>
      <vt:lpstr>2015: Cavitation of lung metastases induced by regorafenib in patients with colorectal carcinoma: Data from the phase III CORRECT study  – Ricotta R et al</vt:lpstr>
      <vt:lpstr>2015: Cavitation of lung metastases induced by regorafenib in patients with colorectal carcinoma: Data from the phase III CORRECT study  – Ricotta R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dworschak</cp:lastModifiedBy>
  <cp:revision>371</cp:revision>
  <dcterms:created xsi:type="dcterms:W3CDTF">2011-02-23T10:20:57Z</dcterms:created>
  <dcterms:modified xsi:type="dcterms:W3CDTF">2015-11-04T13:41:03Z</dcterms:modified>
</cp:coreProperties>
</file>